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19" r:id="rId2"/>
    <p:sldId id="555" r:id="rId3"/>
    <p:sldId id="557" r:id="rId4"/>
    <p:sldId id="556" r:id="rId5"/>
    <p:sldId id="558" r:id="rId6"/>
    <p:sldId id="559" r:id="rId7"/>
    <p:sldId id="560" r:id="rId8"/>
    <p:sldId id="561" r:id="rId9"/>
    <p:sldId id="570" r:id="rId10"/>
    <p:sldId id="564" r:id="rId11"/>
    <p:sldId id="565" r:id="rId12"/>
    <p:sldId id="566" r:id="rId13"/>
    <p:sldId id="569" r:id="rId14"/>
    <p:sldId id="567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FFCC"/>
    <a:srgbClr val="FFFF66"/>
    <a:srgbClr val="990000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79" autoAdjust="0"/>
    <p:restoredTop sz="86834" autoAdjust="0"/>
  </p:normalViewPr>
  <p:slideViewPr>
    <p:cSldViewPr>
      <p:cViewPr varScale="1">
        <p:scale>
          <a:sx n="84" d="100"/>
          <a:sy n="84" d="100"/>
        </p:scale>
        <p:origin x="3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9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44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5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0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4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工程概念简单的讲可分为两个字“工”“程”：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2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9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9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0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4.jpe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11" Type="http://schemas.openxmlformats.org/officeDocument/2006/relationships/image" Target="../media/image22.jpe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e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可靠性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基本概念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200916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979712" y="2164794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可靠性基本概念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7704" y="11247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79712" y="1280378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电子可靠性基础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07704" y="29048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907704" y="384175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704" y="477870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958387" y="2994821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可靠性定量表征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3940187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可靠性技术概要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9712" y="4877134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可靠性设计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2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9782" y="1124744"/>
            <a:ext cx="305021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2292" name="Picture 4" descr="https://img2.baidu.com/it/u=1157585188,2092443184&amp;fm=26&amp;fmt=au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80997"/>
            <a:ext cx="3034928" cy="43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gimg2.baidu.com/image_search/src=http%3A%2F%2Fimg.book118.com%2Fsr1%2FM00%2F1D%2F02%2FwKh2Altx50-IFAqWAAGAozAxBhkAALV8AHrU6UAAYC7460.png&amp;refer=http%3A%2F%2Fimg.book118.com&amp;app=2002&amp;size=f9999,10000&amp;q=a80&amp;n=0&amp;g=0n&amp;fmt=jpeg?sec=1643458274&amp;t=5b9bcad8749fb9cee5ca889ac98a391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82" y="1129176"/>
            <a:ext cx="3050210" cy="43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43608" y="5733256"/>
            <a:ext cx="7272807" cy="5760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可靠性设计是大型系统工程在设计阶段重点考虑因素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5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30308"/>
              </p:ext>
            </p:extLst>
          </p:nvPr>
        </p:nvGraphicFramePr>
        <p:xfrm>
          <a:off x="539552" y="1772816"/>
          <a:ext cx="8137525" cy="4465444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应力类别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应力形式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应用场合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电应力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静电、浪涌、过电压、电磁干扰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工作、安装、测量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温度应力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高温、低温、温度循环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大功率工作、间歇工资、高寒地区、焊接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机械应力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振动、冲击、加速度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安装、运送、航天器、航空器、移动设备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气候应力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高湿度、盐雾、低气压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储存、海上、沿海、亚热带地区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635896" y="1052736"/>
            <a:ext cx="2160240" cy="5760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涉及应力环境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4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7742"/>
              </p:ext>
            </p:extLst>
          </p:nvPr>
        </p:nvGraphicFramePr>
        <p:xfrm>
          <a:off x="-952972" y="1560373"/>
          <a:ext cx="4502967" cy="239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图表" r:id="rId5" imgW="6172263" imgH="3284145" progId="MSGraph.Chart.8">
                  <p:embed followColorScheme="full"/>
                </p:oleObj>
              </mc:Choice>
              <mc:Fallback>
                <p:oleObj name="图表" r:id="rId5" imgW="6172263" imgH="3284145" progId="MSGraph.Chart.8">
                  <p:embed followColorScheme="full"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972" y="1560373"/>
                        <a:ext cx="4502967" cy="239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88401"/>
              </p:ext>
            </p:extLst>
          </p:nvPr>
        </p:nvGraphicFramePr>
        <p:xfrm>
          <a:off x="2224246" y="1347770"/>
          <a:ext cx="4376390" cy="2869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图表" r:id="rId7" imgW="6164770" imgH="3292011" progId="MSGraph.Chart.8">
                  <p:embed followColorScheme="full"/>
                </p:oleObj>
              </mc:Choice>
              <mc:Fallback>
                <p:oleObj name="图表" r:id="rId7" imgW="6164770" imgH="3292011" progId="MSGraph.Chart.8">
                  <p:embed followColorScheme="full"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246" y="1347770"/>
                        <a:ext cx="4376390" cy="2869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33846"/>
              </p:ext>
            </p:extLst>
          </p:nvPr>
        </p:nvGraphicFramePr>
        <p:xfrm>
          <a:off x="4783137" y="1517378"/>
          <a:ext cx="5354140" cy="285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图表" r:id="rId9" imgW="6172263" imgH="3284145" progId="MSGraph.Chart.8">
                  <p:embed followColorScheme="full"/>
                </p:oleObj>
              </mc:Choice>
              <mc:Fallback>
                <p:oleObj name="图表" r:id="rId9" imgW="6172263" imgH="3284145" progId="MSGraph.Chart.8">
                  <p:embed followColorScheme="full"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7" y="1517378"/>
                        <a:ext cx="5354140" cy="285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987824" y="1340768"/>
            <a:ext cx="0" cy="475252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28184" y="1340768"/>
            <a:ext cx="0" cy="475252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8136" y="1549581"/>
            <a:ext cx="2951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野外地面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电子系统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902817" y="870128"/>
            <a:ext cx="5760640" cy="5760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电子系统在不同使用环境下的应力要求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63895" y="1549580"/>
            <a:ext cx="21544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航空电子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766561" y="1560373"/>
            <a:ext cx="21262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航天电子系统</a:t>
            </a:r>
          </a:p>
        </p:txBody>
      </p:sp>
      <p:pic>
        <p:nvPicPr>
          <p:cNvPr id="10242" name="Picture 2" descr="åäº ä¸­å½ç©ºåä¸ä¸»ååµç§æªæ´å»ºå¶åé å¸¸å¹´24å°æ¶å¤æ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7" y="3993160"/>
            <a:ext cx="2239405" cy="16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ææå°å¬å¸å®æ å¾®æ¶ç³ ç´§ååæºè½½çº¢å¤åçµæåç³»ç»çé£è¡æµè¯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07" y="4237987"/>
            <a:ext cx="2418311" cy="123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å«æä¿¡å·å·²ç»è¦çå¨ç,ä¸ºä½è¥¿èå°åºè¿æ¯æ²¡ä¿¡å·å¢ ç°å¨ç»äºæç½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14" y="4237987"/>
            <a:ext cx="2478838" cy="13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36379" y="5686567"/>
            <a:ext cx="22676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重复使用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应力环境相对良好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571104" y="5686567"/>
            <a:ext cx="20151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重复使用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应力环境恶劣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661975" y="5686567"/>
            <a:ext cx="22960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非重复使用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应力环境非常恶劣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53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-612576" y="1496094"/>
            <a:ext cx="9577064" cy="495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lnSpc>
                <a:spcPct val="150000"/>
              </a:lnSpc>
              <a:buSzPct val="60000"/>
            </a:pP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级：设备仍然能在规定的环境中实现正常功能，但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性能有所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kumimoji="1"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buSzPct val="60000"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如电脑运行速度变慢）</a:t>
            </a:r>
          </a:p>
          <a:p>
            <a:pPr lvl="2" algn="just" eaLnBrk="1" hangingPunct="1">
              <a:lnSpc>
                <a:spcPct val="150000"/>
              </a:lnSpc>
              <a:buSzPct val="60000"/>
            </a:pP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级：设备出现误动作或丧失局部功能，但设备总体上仍在正常运转，干扰消失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buSzPct val="60000"/>
              <a:buNone/>
            </a:pP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自动恢复正常状态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，不再出现误动作或局部功能失常（如电脑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buSzPct val="60000"/>
              <a:buNone/>
            </a:pP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无法运行）</a:t>
            </a:r>
          </a:p>
          <a:p>
            <a:pPr lvl="2" algn="just" eaLnBrk="1" hangingPunct="1">
              <a:lnSpc>
                <a:spcPct val="150000"/>
              </a:lnSpc>
              <a:buSzPct val="60000"/>
            </a:pP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级：设备运行停止，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需要外部干预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（如操作者重新启动）才能重新开始运行（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buSzPct val="60000"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死机，重新开机可恢复正常）</a:t>
            </a:r>
          </a:p>
          <a:p>
            <a:pPr lvl="2" algn="just" eaLnBrk="1" hangingPunct="1">
              <a:lnSpc>
                <a:spcPct val="150000"/>
              </a:lnSpc>
              <a:buSzPct val="60000"/>
            </a:pP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级：故障现象同上，但已给设备引入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不可恢复的潜在损伤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，设备的寿命及抗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kumimoji="1"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buSzPct val="60000"/>
              <a:buNone/>
            </a:pP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能力已下降（如电脑死机后重新开机可正常运行，但之后会频繁死机）</a:t>
            </a:r>
          </a:p>
          <a:p>
            <a:pPr lvl="2" algn="just" eaLnBrk="1" hangingPunct="1">
              <a:lnSpc>
                <a:spcPct val="150000"/>
              </a:lnSpc>
              <a:buSzPct val="60000"/>
            </a:pPr>
            <a:r>
              <a:rPr kumimoji="1"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级：设备即时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永久丧失功能</a:t>
            </a:r>
            <a:r>
              <a:rPr kumimoji="1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，必须进行维修（如电脑死机后再也无法开机）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987824" y="920031"/>
            <a:ext cx="4104456" cy="5760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电子系统应力强度下的后果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3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200916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979712" y="2164794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可靠性基本概念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07704" y="11247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79712" y="1280378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电子可靠性基础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07704" y="29048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907704" y="384175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704" y="477870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958387" y="2994821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可靠性定量表征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3940187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可靠性技术概要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9712" y="4877134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2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C338C-E8F9-4BC5-BEFF-77D1C3A691E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67908" y="889753"/>
            <a:ext cx="645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产品是原材料经过设计、生产过程产生的实物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2" descr="4æä»½éè´¨èç«åææä¸æ¸¸éæ±ç¶åµä»ä¸å®¹ä¹è§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9" y="2027285"/>
            <a:ext cx="1377480" cy="9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箭头 25"/>
          <p:cNvSpPr/>
          <p:nvPr/>
        </p:nvSpPr>
        <p:spPr>
          <a:xfrm>
            <a:off x="1833882" y="3280780"/>
            <a:ext cx="792088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6" descr="é¶åºç¡å¤èCFAä¸çº§è¯çªåäº«,æä½ èè¯ çæå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1296144" cy="87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é«ç­æ°å­¦å¬å¼æ»ç»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69" y="1593777"/>
            <a:ext cx="1510680" cy="9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è´¨éç»çå¿è¯» å¦ä½å¹è®­åè´¨ç®¡çå¹²é¨ å®ç¨å¹²è´§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8"/>
          <a:stretch/>
        </p:blipFill>
        <p:spPr bwMode="auto">
          <a:xfrm>
            <a:off x="4595973" y="3560953"/>
            <a:ext cx="1128155" cy="9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ä¸­å½å¶é ææ¬ä¸åè´å¨åç¾ä¼åæµæ¬å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75" y="3583051"/>
            <a:ext cx="1458089" cy="9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右箭头 30"/>
          <p:cNvSpPr/>
          <p:nvPr/>
        </p:nvSpPr>
        <p:spPr>
          <a:xfrm>
            <a:off x="6237210" y="3244162"/>
            <a:ext cx="792088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16" descr="j20ææº â 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29" y="2771526"/>
            <a:ext cx="1810681" cy="10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436398" y="2936202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原材料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16043" y="2747601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理论计算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771079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13990" y="4578043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生产制造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95973" y="4578043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48798" y="3817815"/>
            <a:ext cx="781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https://gimg2.baidu.com/image_search/src=http%3A%2F%2Fpic1.zhimg.com%2Fv2-551cef5ed4e0e2dd532d06cd30bae492_1440w.jpg%3Fsource%3D172ae18b&amp;refer=http%3A%2F%2Fpic1.zhimg.com&amp;app=2002&amp;size=f9999,10000&amp;q=a80&amp;n=0&amp;g=0n&amp;fmt=jpeg?sec=1643262373&amp;t=bc4388b5b13a9e32c006a94a3bd47f1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6" y="3562583"/>
            <a:ext cx="1511766" cy="9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552574" y="4540184"/>
            <a:ext cx="758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5651500" y="3139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2425" y="5326641"/>
            <a:ext cx="7391983" cy="954107"/>
          </a:xfrm>
          <a:prstGeom prst="rect">
            <a:avLst/>
          </a:prstGeom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可靠性指标虽然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直接反映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系统方案和使用阶段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，但是受到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原材料、设计、生产过程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83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67828" y="1831330"/>
            <a:ext cx="143986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 dirty="0"/>
              <a:t>可靠性设计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51371" y="2779862"/>
            <a:ext cx="109061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设计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51596" y="2779862"/>
            <a:ext cx="109061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制造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88634" y="2779862"/>
            <a:ext cx="1090612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工作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842296" y="2779862"/>
            <a:ext cx="1727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测试检验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35696" y="1844824"/>
            <a:ext cx="15843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工艺质量控制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275559" y="4076849"/>
            <a:ext cx="14398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可靠性试验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067721" y="5878662"/>
            <a:ext cx="158273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失效分析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072734" y="1844824"/>
            <a:ext cx="14398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可靠性应用</a:t>
            </a: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827634" y="2205187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623096" y="2205187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6793459" y="2205187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272509" y="3213249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37696" y="3213249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1341984" y="2989412"/>
            <a:ext cx="711200" cy="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3131096" y="2997349"/>
            <a:ext cx="7096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569496" y="2997349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4210596" y="4437212"/>
            <a:ext cx="1588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8460334" y="3230712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4210596" y="5229374"/>
            <a:ext cx="4249738" cy="17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4786859" y="5229374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V="1">
            <a:off x="827634" y="321324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V="1">
            <a:off x="2627859" y="3157687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 flipV="1">
            <a:off x="827634" y="3716487"/>
            <a:ext cx="3238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1835696" y="6021537"/>
            <a:ext cx="22463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 flipV="1">
            <a:off x="1835696" y="3716487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 flipV="1">
            <a:off x="3913734" y="321324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4272509" y="3356124"/>
            <a:ext cx="431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抽样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91684" y="4676924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早期失效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7236371" y="4454674"/>
            <a:ext cx="1187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耗损失效</a:t>
            </a:r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3131096" y="4724549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加速失效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4786859" y="5397649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失效产品</a:t>
            </a: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5785396" y="1628924"/>
            <a:ext cx="2016125" cy="792163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904590" y="814895"/>
            <a:ext cx="5895976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工程实现过程中可靠性相关技术经理了三个阶段的发展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3913734" y="1770212"/>
            <a:ext cx="1439862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失效监测与寿命预报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931321" y="4076849"/>
            <a:ext cx="143986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老化筛选</a:t>
            </a:r>
          </a:p>
        </p:txBody>
      </p:sp>
      <p:sp>
        <p:nvSpPr>
          <p:cNvPr id="57" name="Text Box 39"/>
          <p:cNvSpPr txBox="1">
            <a:spLocks noChangeArrowheads="1"/>
          </p:cNvSpPr>
          <p:nvPr/>
        </p:nvSpPr>
        <p:spPr bwMode="auto">
          <a:xfrm>
            <a:off x="5282159" y="3357712"/>
            <a:ext cx="431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全样</a:t>
            </a:r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>
            <a:off x="5291684" y="4437212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9" name="AutoShape 41"/>
          <p:cNvCxnSpPr>
            <a:cxnSpLocks noChangeShapeType="1"/>
            <a:stCxn id="55" idx="3"/>
            <a:endCxn id="60" idx="1"/>
          </p:cNvCxnSpPr>
          <p:nvPr/>
        </p:nvCxnSpPr>
        <p:spPr bwMode="auto">
          <a:xfrm>
            <a:off x="5353596" y="2095649"/>
            <a:ext cx="1152525" cy="685800"/>
          </a:xfrm>
          <a:prstGeom prst="bentConnector4">
            <a:avLst>
              <a:gd name="adj1" fmla="val 30301"/>
              <a:gd name="adj2" fmla="val 54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Line 42"/>
          <p:cNvSpPr>
            <a:spLocks noChangeShapeType="1"/>
          </p:cNvSpPr>
          <p:nvPr/>
        </p:nvSpPr>
        <p:spPr bwMode="auto">
          <a:xfrm>
            <a:off x="6506121" y="249252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5927478" y="5482858"/>
            <a:ext cx="1573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第一阶段技术</a:t>
            </a:r>
            <a:endParaRPr lang="zh-CN" altLang="en-US" sz="1800" b="1" dirty="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2" name="Freeform 44"/>
          <p:cNvSpPr>
            <a:spLocks/>
          </p:cNvSpPr>
          <p:nvPr/>
        </p:nvSpPr>
        <p:spPr bwMode="auto">
          <a:xfrm>
            <a:off x="6371184" y="4208612"/>
            <a:ext cx="504825" cy="1236662"/>
          </a:xfrm>
          <a:custGeom>
            <a:avLst/>
            <a:gdLst>
              <a:gd name="T0" fmla="*/ 0 w 318"/>
              <a:gd name="T1" fmla="*/ 12700 h 779"/>
              <a:gd name="T2" fmla="*/ 288925 w 318"/>
              <a:gd name="T3" fmla="*/ 84137 h 779"/>
              <a:gd name="T4" fmla="*/ 431800 w 318"/>
              <a:gd name="T5" fmla="*/ 515937 h 779"/>
              <a:gd name="T6" fmla="*/ 504825 w 318"/>
              <a:gd name="T7" fmla="*/ 1236662 h 7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" h="779">
                <a:moveTo>
                  <a:pt x="0" y="8"/>
                </a:moveTo>
                <a:cubicBezTo>
                  <a:pt x="68" y="4"/>
                  <a:pt x="137" y="0"/>
                  <a:pt x="182" y="53"/>
                </a:cubicBezTo>
                <a:cubicBezTo>
                  <a:pt x="227" y="106"/>
                  <a:pt x="249" y="204"/>
                  <a:pt x="272" y="325"/>
                </a:cubicBezTo>
                <a:cubicBezTo>
                  <a:pt x="295" y="446"/>
                  <a:pt x="306" y="612"/>
                  <a:pt x="318" y="77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45"/>
          <p:cNvSpPr>
            <a:spLocks/>
          </p:cNvSpPr>
          <p:nvPr/>
        </p:nvSpPr>
        <p:spPr bwMode="auto">
          <a:xfrm>
            <a:off x="5652046" y="5805637"/>
            <a:ext cx="1150938" cy="298450"/>
          </a:xfrm>
          <a:custGeom>
            <a:avLst/>
            <a:gdLst>
              <a:gd name="T0" fmla="*/ 0 w 816"/>
              <a:gd name="T1" fmla="*/ 287338 h 188"/>
              <a:gd name="T2" fmla="*/ 638940 w 816"/>
              <a:gd name="T3" fmla="*/ 287338 h 188"/>
              <a:gd name="T4" fmla="*/ 1022586 w 816"/>
              <a:gd name="T5" fmla="*/ 215900 h 188"/>
              <a:gd name="T6" fmla="*/ 1150938 w 816"/>
              <a:gd name="T7" fmla="*/ 0 h 1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188">
                <a:moveTo>
                  <a:pt x="0" y="181"/>
                </a:moveTo>
                <a:cubicBezTo>
                  <a:pt x="166" y="184"/>
                  <a:pt x="332" y="188"/>
                  <a:pt x="453" y="181"/>
                </a:cubicBezTo>
                <a:cubicBezTo>
                  <a:pt x="574" y="174"/>
                  <a:pt x="665" y="166"/>
                  <a:pt x="725" y="136"/>
                </a:cubicBezTo>
                <a:cubicBezTo>
                  <a:pt x="785" y="106"/>
                  <a:pt x="800" y="53"/>
                  <a:pt x="816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46"/>
          <p:cNvSpPr>
            <a:spLocks/>
          </p:cNvSpPr>
          <p:nvPr/>
        </p:nvSpPr>
        <p:spPr bwMode="auto">
          <a:xfrm>
            <a:off x="4355059" y="4508649"/>
            <a:ext cx="1944687" cy="1008063"/>
          </a:xfrm>
          <a:custGeom>
            <a:avLst/>
            <a:gdLst>
              <a:gd name="T0" fmla="*/ 0 w 1225"/>
              <a:gd name="T1" fmla="*/ 0 h 635"/>
              <a:gd name="T2" fmla="*/ 647700 w 1225"/>
              <a:gd name="T3" fmla="*/ 865188 h 635"/>
              <a:gd name="T4" fmla="*/ 1439862 w 1225"/>
              <a:gd name="T5" fmla="*/ 792163 h 635"/>
              <a:gd name="T6" fmla="*/ 1944687 w 1225"/>
              <a:gd name="T7" fmla="*/ 1008063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5" h="635">
                <a:moveTo>
                  <a:pt x="0" y="0"/>
                </a:moveTo>
                <a:cubicBezTo>
                  <a:pt x="128" y="231"/>
                  <a:pt x="257" y="462"/>
                  <a:pt x="408" y="545"/>
                </a:cubicBezTo>
                <a:cubicBezTo>
                  <a:pt x="559" y="628"/>
                  <a:pt x="771" y="484"/>
                  <a:pt x="907" y="499"/>
                </a:cubicBezTo>
                <a:cubicBezTo>
                  <a:pt x="1043" y="514"/>
                  <a:pt x="1134" y="574"/>
                  <a:pt x="1225" y="635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970509" y="1268562"/>
            <a:ext cx="1593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第二阶段技术</a:t>
            </a:r>
            <a:endParaRPr lang="zh-CN" altLang="en-US" sz="1800" b="1" dirty="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6" name="Freeform 48"/>
          <p:cNvSpPr>
            <a:spLocks/>
          </p:cNvSpPr>
          <p:nvPr/>
        </p:nvSpPr>
        <p:spPr bwMode="auto">
          <a:xfrm>
            <a:off x="611734" y="1436837"/>
            <a:ext cx="504825" cy="336550"/>
          </a:xfrm>
          <a:custGeom>
            <a:avLst/>
            <a:gdLst>
              <a:gd name="T0" fmla="*/ 504825 w 318"/>
              <a:gd name="T1" fmla="*/ 47625 h 212"/>
              <a:gd name="T2" fmla="*/ 144463 w 318"/>
              <a:gd name="T3" fmla="*/ 47625 h 212"/>
              <a:gd name="T4" fmla="*/ 0 w 318"/>
              <a:gd name="T5" fmla="*/ 336550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212">
                <a:moveTo>
                  <a:pt x="318" y="30"/>
                </a:moveTo>
                <a:cubicBezTo>
                  <a:pt x="231" y="15"/>
                  <a:pt x="144" y="0"/>
                  <a:pt x="91" y="30"/>
                </a:cubicBezTo>
                <a:cubicBezTo>
                  <a:pt x="38" y="60"/>
                  <a:pt x="19" y="136"/>
                  <a:pt x="0" y="2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49"/>
          <p:cNvSpPr>
            <a:spLocks/>
          </p:cNvSpPr>
          <p:nvPr/>
        </p:nvSpPr>
        <p:spPr bwMode="auto">
          <a:xfrm>
            <a:off x="2124621" y="1484462"/>
            <a:ext cx="684213" cy="288925"/>
          </a:xfrm>
          <a:custGeom>
            <a:avLst/>
            <a:gdLst>
              <a:gd name="T0" fmla="*/ 0 w 431"/>
              <a:gd name="T1" fmla="*/ 0 h 182"/>
              <a:gd name="T2" fmla="*/ 576263 w 431"/>
              <a:gd name="T3" fmla="*/ 73025 h 182"/>
              <a:gd name="T4" fmla="*/ 647700 w 431"/>
              <a:gd name="T5" fmla="*/ 288925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182">
                <a:moveTo>
                  <a:pt x="0" y="0"/>
                </a:moveTo>
                <a:cubicBezTo>
                  <a:pt x="147" y="8"/>
                  <a:pt x="295" y="16"/>
                  <a:pt x="363" y="46"/>
                </a:cubicBezTo>
                <a:cubicBezTo>
                  <a:pt x="431" y="76"/>
                  <a:pt x="419" y="129"/>
                  <a:pt x="408" y="182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4993234" y="1268562"/>
            <a:ext cx="1613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第三阶段技术</a:t>
            </a:r>
            <a:endParaRPr lang="zh-CN" altLang="en-US" sz="1800" b="1" dirty="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9" name="Freeform 51"/>
          <p:cNvSpPr>
            <a:spLocks/>
          </p:cNvSpPr>
          <p:nvPr/>
        </p:nvSpPr>
        <p:spPr bwMode="auto">
          <a:xfrm>
            <a:off x="4632871" y="1447949"/>
            <a:ext cx="504825" cy="252413"/>
          </a:xfrm>
          <a:custGeom>
            <a:avLst/>
            <a:gdLst>
              <a:gd name="T0" fmla="*/ 504825 w 318"/>
              <a:gd name="T1" fmla="*/ 36513 h 159"/>
              <a:gd name="T2" fmla="*/ 144463 w 318"/>
              <a:gd name="T3" fmla="*/ 36513 h 159"/>
              <a:gd name="T4" fmla="*/ 0 w 318"/>
              <a:gd name="T5" fmla="*/ 25241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159">
                <a:moveTo>
                  <a:pt x="318" y="23"/>
                </a:moveTo>
                <a:cubicBezTo>
                  <a:pt x="231" y="11"/>
                  <a:pt x="144" y="0"/>
                  <a:pt x="91" y="23"/>
                </a:cubicBezTo>
                <a:cubicBezTo>
                  <a:pt x="38" y="46"/>
                  <a:pt x="19" y="102"/>
                  <a:pt x="0" y="15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52"/>
          <p:cNvSpPr txBox="1">
            <a:spLocks noChangeArrowheads="1"/>
          </p:cNvSpPr>
          <p:nvPr/>
        </p:nvSpPr>
        <p:spPr bwMode="auto">
          <a:xfrm>
            <a:off x="7884071" y="2797324"/>
            <a:ext cx="109061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失效</a:t>
            </a: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>
            <a:off x="7379246" y="301322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8852" y="3937149"/>
            <a:ext cx="4636294" cy="24415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8497" y="1268561"/>
            <a:ext cx="3646089" cy="2585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817625" y="1248023"/>
            <a:ext cx="3983896" cy="2585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49474" y="4348867"/>
            <a:ext cx="1356319" cy="712232"/>
          </a:xfrm>
          <a:prstGeom prst="wedgeRoundRectCallout">
            <a:avLst>
              <a:gd name="adj1" fmla="val -2832"/>
              <a:gd name="adj2" fmla="val -1096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本门课主要内容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2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1" grpId="0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4" grpId="0" animBg="1"/>
      <p:bldP spid="72" grpId="0" animBg="1"/>
      <p:bldP spid="7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2" name="Rectangle 16"/>
          <p:cNvSpPr txBox="1">
            <a:spLocks noChangeArrowheads="1"/>
          </p:cNvSpPr>
          <p:nvPr/>
        </p:nvSpPr>
        <p:spPr bwMode="auto">
          <a:xfrm>
            <a:off x="395536" y="1269082"/>
            <a:ext cx="8207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可靠性筛选是对元器件进行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％的非破坏性测试与应力试验，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用以剔除早期失效的元器件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可靠性筛选项目通常包括高温存储、功率老化、热冲击、振动与冲击、潮热、密封检漏、抗潮湿和电气参数测试等，具体项目和方法见相关文献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可靠性筛选的效果可以由以下参数表征：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筛选效率：设一批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产品的总数为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早期失效的产品为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，筛选后共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淘汰了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个产品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，其中包括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实际淘汰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早期失效产品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个，则筛选效率为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筛选剔除率：被淘汰的产品占产品总数的比率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73" name="Object 1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63840611"/>
              </p:ext>
            </p:extLst>
          </p:nvPr>
        </p:nvGraphicFramePr>
        <p:xfrm>
          <a:off x="1199465" y="4119831"/>
          <a:ext cx="741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5" imgW="5486400" imgH="685800" progId="Equation.3">
                  <p:embed/>
                </p:oleObj>
              </mc:Choice>
              <mc:Fallback>
                <p:oleObj name="公式" r:id="rId5" imgW="5486400" imgH="685800" progId="Equation.3">
                  <p:embed/>
                  <p:pic>
                    <p:nvPicPr>
                      <p:cNvPr id="389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65" y="4119831"/>
                        <a:ext cx="741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2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25634812"/>
              </p:ext>
            </p:extLst>
          </p:nvPr>
        </p:nvGraphicFramePr>
        <p:xfrm>
          <a:off x="1193007" y="5798947"/>
          <a:ext cx="7905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公式" r:id="rId7" imgW="457002" imgH="393529" progId="Equation.3">
                  <p:embed/>
                </p:oleObj>
              </mc:Choice>
              <mc:Fallback>
                <p:oleObj name="公式" r:id="rId7" imgW="457002" imgH="393529" progId="Equation.3">
                  <p:embed/>
                  <p:pic>
                    <p:nvPicPr>
                      <p:cNvPr id="3891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07" y="5798947"/>
                        <a:ext cx="7905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479702" y="868972"/>
            <a:ext cx="2856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第一代可靠性技术实现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970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92275" y="1196975"/>
            <a:ext cx="6121400" cy="3690938"/>
            <a:chOff x="930" y="754"/>
            <a:chExt cx="3856" cy="2325"/>
          </a:xfrm>
        </p:grpSpPr>
        <p:pic>
          <p:nvPicPr>
            <p:cNvPr id="4" name="Picture 5" descr="0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54"/>
              <a:ext cx="3856" cy="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90" y="1207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</a:rPr>
                <a:t>最佳点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679" y="1440"/>
              <a:ext cx="0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652" y="1571"/>
              <a:ext cx="998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研发生产成本</a:t>
              </a:r>
            </a:p>
          </p:txBody>
        </p:sp>
      </p:grp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468313" y="4941888"/>
            <a:ext cx="842486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研发生产成本包括原材料采购、设计、工艺改进等方面的成本，运行维护成本包括修理、备件和保障等方面的成本，二者之和为寿命周期成本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随着产品可靠性要求的提高，在前期开发中必然要投入更多的研发生产成本，但会降低后期的维护保障成本，因此性价比最好的是寿命周期成本的最低点</a:t>
            </a:r>
          </a:p>
        </p:txBody>
      </p:sp>
      <p:sp>
        <p:nvSpPr>
          <p:cNvPr id="9" name="矩形 8"/>
          <p:cNvSpPr/>
          <p:nvPr/>
        </p:nvSpPr>
        <p:spPr>
          <a:xfrm>
            <a:off x="2926124" y="905322"/>
            <a:ext cx="4671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可靠性技术实现与产品成本的关系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5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5745" y="6185570"/>
            <a:ext cx="395288" cy="268287"/>
          </a:xfrm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B9D093-032E-463E-9725-ED2C231BEF96}" type="slidenum">
              <a:rPr lang="en-US" altLang="zh-CN" sz="1000"/>
              <a:pPr/>
              <a:t>7</a:t>
            </a:fld>
            <a:endParaRPr lang="en-US" altLang="zh-CN" sz="100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48339" y="5033814"/>
            <a:ext cx="8424862" cy="115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是被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“设计”到产品中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去的，而不是被“附加”进去的，或是“筛选”出来的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在设计阶段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来解决可靠性问题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，大大降低投入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131758" y="1340768"/>
            <a:ext cx="7058025" cy="3549402"/>
            <a:chOff x="703" y="845"/>
            <a:chExt cx="4446" cy="2508"/>
          </a:xfrm>
        </p:grpSpPr>
        <p:pic>
          <p:nvPicPr>
            <p:cNvPr id="6" name="Picture 5" descr="0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5" r="4790" b="3217"/>
            <a:stretch>
              <a:fillRect/>
            </a:stretch>
          </p:blipFill>
          <p:spPr bwMode="auto">
            <a:xfrm>
              <a:off x="703" y="845"/>
              <a:ext cx="4446" cy="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7" y="3113"/>
              <a:ext cx="1497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/>
                <a:t>产品开发进程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627784" y="940658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系统可靠性与系统开发的关系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1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14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3" y="1559600"/>
            <a:ext cx="87852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115615" y="4854274"/>
            <a:ext cx="7200900" cy="4889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在产品研发中，越早考虑可靠性设计，投入的成本就会越低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563888" y="986573"/>
            <a:ext cx="2592288" cy="45345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某型系统的费用统计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9157" y="5445224"/>
            <a:ext cx="7056859" cy="10081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系统在立项、研发之前可靠性分析是系统立项方案的重要内容，决定了系统能否立项和系统设计架构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0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67828" y="1831330"/>
            <a:ext cx="143986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 dirty="0"/>
              <a:t>可靠性设计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51371" y="2779862"/>
            <a:ext cx="109061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设计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51596" y="2779862"/>
            <a:ext cx="109061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制造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88634" y="2779862"/>
            <a:ext cx="1090612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工作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842296" y="2779862"/>
            <a:ext cx="1727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测试检验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35696" y="1844824"/>
            <a:ext cx="15843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工艺质量控制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275559" y="4076849"/>
            <a:ext cx="14398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可靠性试验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067721" y="5878662"/>
            <a:ext cx="1582738" cy="376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失效分析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072734" y="1844824"/>
            <a:ext cx="1439862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可靠性应用</a:t>
            </a: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827634" y="2205187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623096" y="2205187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6793459" y="2205187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272509" y="3213249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37696" y="3213249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1341984" y="2989412"/>
            <a:ext cx="711200" cy="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3131096" y="2997349"/>
            <a:ext cx="7096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569496" y="2997349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4210596" y="4437212"/>
            <a:ext cx="1588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8460334" y="3230712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4210596" y="5229374"/>
            <a:ext cx="4249738" cy="17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4786859" y="5229374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V="1">
            <a:off x="827634" y="321324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V="1">
            <a:off x="2627859" y="3157687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 flipV="1">
            <a:off x="827634" y="3716487"/>
            <a:ext cx="3238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1835696" y="6021537"/>
            <a:ext cx="22463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 flipV="1">
            <a:off x="1835696" y="3716487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 flipV="1">
            <a:off x="3913734" y="3213249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4272509" y="3356124"/>
            <a:ext cx="431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抽样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91684" y="4676924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早期失效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7236371" y="4454674"/>
            <a:ext cx="1187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耗损失效</a:t>
            </a:r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3131096" y="4724549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加速失效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4786859" y="5397649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失效产品</a:t>
            </a: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5785396" y="1628924"/>
            <a:ext cx="2016125" cy="792163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3558133" y="745054"/>
            <a:ext cx="5895976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课程讲述内容</a:t>
            </a:r>
            <a:endParaRPr lang="zh-CN" altLang="en-US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3913734" y="1770212"/>
            <a:ext cx="1439862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失效监测与寿命预报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931321" y="4076849"/>
            <a:ext cx="1439863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/>
              <a:t>老化筛选</a:t>
            </a:r>
          </a:p>
        </p:txBody>
      </p:sp>
      <p:sp>
        <p:nvSpPr>
          <p:cNvPr id="57" name="Text Box 39"/>
          <p:cNvSpPr txBox="1">
            <a:spLocks noChangeArrowheads="1"/>
          </p:cNvSpPr>
          <p:nvPr/>
        </p:nvSpPr>
        <p:spPr bwMode="auto">
          <a:xfrm>
            <a:off x="5282159" y="3357712"/>
            <a:ext cx="431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全样</a:t>
            </a:r>
          </a:p>
        </p:txBody>
      </p:sp>
      <p:sp>
        <p:nvSpPr>
          <p:cNvPr id="58" name="Line 40"/>
          <p:cNvSpPr>
            <a:spLocks noChangeShapeType="1"/>
          </p:cNvSpPr>
          <p:nvPr/>
        </p:nvSpPr>
        <p:spPr bwMode="auto">
          <a:xfrm>
            <a:off x="5291684" y="4437212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9" name="AutoShape 41"/>
          <p:cNvCxnSpPr>
            <a:cxnSpLocks noChangeShapeType="1"/>
            <a:stCxn id="55" idx="3"/>
            <a:endCxn id="60" idx="1"/>
          </p:cNvCxnSpPr>
          <p:nvPr/>
        </p:nvCxnSpPr>
        <p:spPr bwMode="auto">
          <a:xfrm>
            <a:off x="5353596" y="2095649"/>
            <a:ext cx="1152525" cy="685800"/>
          </a:xfrm>
          <a:prstGeom prst="bentConnector4">
            <a:avLst>
              <a:gd name="adj1" fmla="val 30301"/>
              <a:gd name="adj2" fmla="val 54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Line 42"/>
          <p:cNvSpPr>
            <a:spLocks noChangeShapeType="1"/>
          </p:cNvSpPr>
          <p:nvPr/>
        </p:nvSpPr>
        <p:spPr bwMode="auto">
          <a:xfrm>
            <a:off x="6506121" y="249252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5927478" y="5482858"/>
            <a:ext cx="1573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第一阶段技术</a:t>
            </a:r>
            <a:endParaRPr lang="zh-CN" altLang="en-US" sz="1800" b="1" dirty="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2" name="Freeform 44"/>
          <p:cNvSpPr>
            <a:spLocks/>
          </p:cNvSpPr>
          <p:nvPr/>
        </p:nvSpPr>
        <p:spPr bwMode="auto">
          <a:xfrm>
            <a:off x="6371184" y="4208612"/>
            <a:ext cx="504825" cy="1236662"/>
          </a:xfrm>
          <a:custGeom>
            <a:avLst/>
            <a:gdLst>
              <a:gd name="T0" fmla="*/ 0 w 318"/>
              <a:gd name="T1" fmla="*/ 12700 h 779"/>
              <a:gd name="T2" fmla="*/ 288925 w 318"/>
              <a:gd name="T3" fmla="*/ 84137 h 779"/>
              <a:gd name="T4" fmla="*/ 431800 w 318"/>
              <a:gd name="T5" fmla="*/ 515937 h 779"/>
              <a:gd name="T6" fmla="*/ 504825 w 318"/>
              <a:gd name="T7" fmla="*/ 1236662 h 7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" h="779">
                <a:moveTo>
                  <a:pt x="0" y="8"/>
                </a:moveTo>
                <a:cubicBezTo>
                  <a:pt x="68" y="4"/>
                  <a:pt x="137" y="0"/>
                  <a:pt x="182" y="53"/>
                </a:cubicBezTo>
                <a:cubicBezTo>
                  <a:pt x="227" y="106"/>
                  <a:pt x="249" y="204"/>
                  <a:pt x="272" y="325"/>
                </a:cubicBezTo>
                <a:cubicBezTo>
                  <a:pt x="295" y="446"/>
                  <a:pt x="306" y="612"/>
                  <a:pt x="318" y="77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45"/>
          <p:cNvSpPr>
            <a:spLocks/>
          </p:cNvSpPr>
          <p:nvPr/>
        </p:nvSpPr>
        <p:spPr bwMode="auto">
          <a:xfrm>
            <a:off x="5652046" y="5805637"/>
            <a:ext cx="1150938" cy="298450"/>
          </a:xfrm>
          <a:custGeom>
            <a:avLst/>
            <a:gdLst>
              <a:gd name="T0" fmla="*/ 0 w 816"/>
              <a:gd name="T1" fmla="*/ 287338 h 188"/>
              <a:gd name="T2" fmla="*/ 638940 w 816"/>
              <a:gd name="T3" fmla="*/ 287338 h 188"/>
              <a:gd name="T4" fmla="*/ 1022586 w 816"/>
              <a:gd name="T5" fmla="*/ 215900 h 188"/>
              <a:gd name="T6" fmla="*/ 1150938 w 816"/>
              <a:gd name="T7" fmla="*/ 0 h 1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188">
                <a:moveTo>
                  <a:pt x="0" y="181"/>
                </a:moveTo>
                <a:cubicBezTo>
                  <a:pt x="166" y="184"/>
                  <a:pt x="332" y="188"/>
                  <a:pt x="453" y="181"/>
                </a:cubicBezTo>
                <a:cubicBezTo>
                  <a:pt x="574" y="174"/>
                  <a:pt x="665" y="166"/>
                  <a:pt x="725" y="136"/>
                </a:cubicBezTo>
                <a:cubicBezTo>
                  <a:pt x="785" y="106"/>
                  <a:pt x="800" y="53"/>
                  <a:pt x="816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46"/>
          <p:cNvSpPr>
            <a:spLocks/>
          </p:cNvSpPr>
          <p:nvPr/>
        </p:nvSpPr>
        <p:spPr bwMode="auto">
          <a:xfrm>
            <a:off x="4355059" y="4508649"/>
            <a:ext cx="1944687" cy="1008063"/>
          </a:xfrm>
          <a:custGeom>
            <a:avLst/>
            <a:gdLst>
              <a:gd name="T0" fmla="*/ 0 w 1225"/>
              <a:gd name="T1" fmla="*/ 0 h 635"/>
              <a:gd name="T2" fmla="*/ 647700 w 1225"/>
              <a:gd name="T3" fmla="*/ 865188 h 635"/>
              <a:gd name="T4" fmla="*/ 1439862 w 1225"/>
              <a:gd name="T5" fmla="*/ 792163 h 635"/>
              <a:gd name="T6" fmla="*/ 1944687 w 1225"/>
              <a:gd name="T7" fmla="*/ 1008063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5" h="635">
                <a:moveTo>
                  <a:pt x="0" y="0"/>
                </a:moveTo>
                <a:cubicBezTo>
                  <a:pt x="128" y="231"/>
                  <a:pt x="257" y="462"/>
                  <a:pt x="408" y="545"/>
                </a:cubicBezTo>
                <a:cubicBezTo>
                  <a:pt x="559" y="628"/>
                  <a:pt x="771" y="484"/>
                  <a:pt x="907" y="499"/>
                </a:cubicBezTo>
                <a:cubicBezTo>
                  <a:pt x="1043" y="514"/>
                  <a:pt x="1134" y="574"/>
                  <a:pt x="1225" y="635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970509" y="1268562"/>
            <a:ext cx="1593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第二阶段技术</a:t>
            </a:r>
            <a:endParaRPr lang="zh-CN" altLang="en-US" sz="1800" b="1" dirty="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6" name="Freeform 48"/>
          <p:cNvSpPr>
            <a:spLocks/>
          </p:cNvSpPr>
          <p:nvPr/>
        </p:nvSpPr>
        <p:spPr bwMode="auto">
          <a:xfrm>
            <a:off x="611734" y="1436837"/>
            <a:ext cx="504825" cy="336550"/>
          </a:xfrm>
          <a:custGeom>
            <a:avLst/>
            <a:gdLst>
              <a:gd name="T0" fmla="*/ 504825 w 318"/>
              <a:gd name="T1" fmla="*/ 47625 h 212"/>
              <a:gd name="T2" fmla="*/ 144463 w 318"/>
              <a:gd name="T3" fmla="*/ 47625 h 212"/>
              <a:gd name="T4" fmla="*/ 0 w 318"/>
              <a:gd name="T5" fmla="*/ 336550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212">
                <a:moveTo>
                  <a:pt x="318" y="30"/>
                </a:moveTo>
                <a:cubicBezTo>
                  <a:pt x="231" y="15"/>
                  <a:pt x="144" y="0"/>
                  <a:pt x="91" y="30"/>
                </a:cubicBezTo>
                <a:cubicBezTo>
                  <a:pt x="38" y="60"/>
                  <a:pt x="19" y="136"/>
                  <a:pt x="0" y="2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49"/>
          <p:cNvSpPr>
            <a:spLocks/>
          </p:cNvSpPr>
          <p:nvPr/>
        </p:nvSpPr>
        <p:spPr bwMode="auto">
          <a:xfrm>
            <a:off x="2124621" y="1484462"/>
            <a:ext cx="684213" cy="288925"/>
          </a:xfrm>
          <a:custGeom>
            <a:avLst/>
            <a:gdLst>
              <a:gd name="T0" fmla="*/ 0 w 431"/>
              <a:gd name="T1" fmla="*/ 0 h 182"/>
              <a:gd name="T2" fmla="*/ 576263 w 431"/>
              <a:gd name="T3" fmla="*/ 73025 h 182"/>
              <a:gd name="T4" fmla="*/ 647700 w 431"/>
              <a:gd name="T5" fmla="*/ 288925 h 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182">
                <a:moveTo>
                  <a:pt x="0" y="0"/>
                </a:moveTo>
                <a:cubicBezTo>
                  <a:pt x="147" y="8"/>
                  <a:pt x="295" y="16"/>
                  <a:pt x="363" y="46"/>
                </a:cubicBezTo>
                <a:cubicBezTo>
                  <a:pt x="431" y="76"/>
                  <a:pt x="419" y="129"/>
                  <a:pt x="408" y="182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4993234" y="1268562"/>
            <a:ext cx="1613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第三阶段技术</a:t>
            </a:r>
            <a:endParaRPr lang="zh-CN" altLang="en-US" sz="1800" b="1" dirty="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9" name="Freeform 51"/>
          <p:cNvSpPr>
            <a:spLocks/>
          </p:cNvSpPr>
          <p:nvPr/>
        </p:nvSpPr>
        <p:spPr bwMode="auto">
          <a:xfrm>
            <a:off x="4632871" y="1447949"/>
            <a:ext cx="504825" cy="252413"/>
          </a:xfrm>
          <a:custGeom>
            <a:avLst/>
            <a:gdLst>
              <a:gd name="T0" fmla="*/ 504825 w 318"/>
              <a:gd name="T1" fmla="*/ 36513 h 159"/>
              <a:gd name="T2" fmla="*/ 144463 w 318"/>
              <a:gd name="T3" fmla="*/ 36513 h 159"/>
              <a:gd name="T4" fmla="*/ 0 w 318"/>
              <a:gd name="T5" fmla="*/ 25241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159">
                <a:moveTo>
                  <a:pt x="318" y="23"/>
                </a:moveTo>
                <a:cubicBezTo>
                  <a:pt x="231" y="11"/>
                  <a:pt x="144" y="0"/>
                  <a:pt x="91" y="23"/>
                </a:cubicBezTo>
                <a:cubicBezTo>
                  <a:pt x="38" y="46"/>
                  <a:pt x="19" y="102"/>
                  <a:pt x="0" y="15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52"/>
          <p:cNvSpPr txBox="1">
            <a:spLocks noChangeArrowheads="1"/>
          </p:cNvSpPr>
          <p:nvPr/>
        </p:nvSpPr>
        <p:spPr bwMode="auto">
          <a:xfrm>
            <a:off x="7884071" y="2797324"/>
            <a:ext cx="1090613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失效</a:t>
            </a: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>
            <a:off x="7379246" y="301322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8852" y="3937149"/>
            <a:ext cx="4636294" cy="24415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8497" y="1268561"/>
            <a:ext cx="3646089" cy="2585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817625" y="1248023"/>
            <a:ext cx="3983896" cy="2585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72570" y="5647326"/>
            <a:ext cx="1356319" cy="712232"/>
          </a:xfrm>
          <a:prstGeom prst="wedgeRoundRectCallout">
            <a:avLst>
              <a:gd name="adj1" fmla="val 128359"/>
              <a:gd name="adj2" fmla="val 256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知识普及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149474" y="4335120"/>
            <a:ext cx="1356319" cy="712232"/>
          </a:xfrm>
          <a:prstGeom prst="wedgeRoundRectCallout">
            <a:avLst>
              <a:gd name="adj1" fmla="val -7388"/>
              <a:gd name="adj2" fmla="val -2068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课堂讲授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7938607" y="1427223"/>
            <a:ext cx="1116181" cy="993864"/>
          </a:xfrm>
          <a:prstGeom prst="wedgeRoundRectCallout">
            <a:avLst>
              <a:gd name="adj1" fmla="val -106693"/>
              <a:gd name="adj2" fmla="val -3159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课外读物自行补充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1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11694</TotalTime>
  <Words>1050</Words>
  <Application>Microsoft Office PowerPoint</Application>
  <PresentationFormat>全屏显示(4:3)</PresentationFormat>
  <Paragraphs>172</Paragraphs>
  <Slides>14</Slides>
  <Notes>13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仿宋_GB2312</vt:lpstr>
      <vt:lpstr>黑体</vt:lpstr>
      <vt:lpstr>华文新魏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公式</vt:lpstr>
      <vt:lpstr>图表</vt:lpstr>
      <vt:lpstr>航天电子系统设计             ----可靠性基本概念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1118</cp:revision>
  <dcterms:created xsi:type="dcterms:W3CDTF">2014-04-29T08:12:32Z</dcterms:created>
  <dcterms:modified xsi:type="dcterms:W3CDTF">2022-12-29T05:36:26Z</dcterms:modified>
</cp:coreProperties>
</file>