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319" r:id="rId2"/>
    <p:sldId id="556" r:id="rId3"/>
    <p:sldId id="555" r:id="rId4"/>
    <p:sldId id="547" r:id="rId5"/>
    <p:sldId id="576" r:id="rId6"/>
    <p:sldId id="557" r:id="rId7"/>
    <p:sldId id="558" r:id="rId8"/>
    <p:sldId id="559" r:id="rId9"/>
    <p:sldId id="560" r:id="rId10"/>
    <p:sldId id="561" r:id="rId11"/>
    <p:sldId id="562" r:id="rId12"/>
    <p:sldId id="563" r:id="rId13"/>
    <p:sldId id="564" r:id="rId14"/>
    <p:sldId id="565" r:id="rId15"/>
    <p:sldId id="566" r:id="rId16"/>
    <p:sldId id="577" r:id="rId17"/>
    <p:sldId id="567" r:id="rId18"/>
    <p:sldId id="578" r:id="rId19"/>
    <p:sldId id="568" r:id="rId20"/>
    <p:sldId id="579" r:id="rId21"/>
    <p:sldId id="569" r:id="rId22"/>
    <p:sldId id="570" r:id="rId23"/>
    <p:sldId id="571" r:id="rId24"/>
    <p:sldId id="572" r:id="rId25"/>
    <p:sldId id="573" r:id="rId26"/>
    <p:sldId id="574" r:id="rId27"/>
    <p:sldId id="575" r:id="rId28"/>
  </p:sldIdLst>
  <p:sldSz cx="9144000" cy="6858000" type="screen4x3"/>
  <p:notesSz cx="6858000" cy="9144000"/>
  <p:defaultTextStyle>
    <a:defPPr>
      <a:defRPr lang="zh-CN"/>
    </a:defPPr>
    <a:lvl1pPr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1pPr>
    <a:lvl2pPr marL="4572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2pPr>
    <a:lvl3pPr marL="9144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3pPr>
    <a:lvl4pPr marL="13716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4pPr>
    <a:lvl5pPr marL="18288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5pPr>
    <a:lvl6pPr marL="2286000" algn="l" defTabSz="914400" rtl="0" eaLnBrk="1" latinLnBrk="0" hangingPunct="1">
      <a:defRPr sz="2000" b="1" kern="1200">
        <a:solidFill>
          <a:schemeClr val="tx1"/>
        </a:solidFill>
        <a:latin typeface="仿宋_GB2312" pitchFamily="49" charset="-122"/>
        <a:ea typeface="仿宋_GB2312" pitchFamily="49" charset="-122"/>
        <a:cs typeface="+mn-cs"/>
      </a:defRPr>
    </a:lvl6pPr>
    <a:lvl7pPr marL="2743200" algn="l" defTabSz="914400" rtl="0" eaLnBrk="1" latinLnBrk="0" hangingPunct="1">
      <a:defRPr sz="2000" b="1" kern="1200">
        <a:solidFill>
          <a:schemeClr val="tx1"/>
        </a:solidFill>
        <a:latin typeface="仿宋_GB2312" pitchFamily="49" charset="-122"/>
        <a:ea typeface="仿宋_GB2312" pitchFamily="49" charset="-122"/>
        <a:cs typeface="+mn-cs"/>
      </a:defRPr>
    </a:lvl7pPr>
    <a:lvl8pPr marL="3200400" algn="l" defTabSz="914400" rtl="0" eaLnBrk="1" latinLnBrk="0" hangingPunct="1">
      <a:defRPr sz="2000" b="1" kern="1200">
        <a:solidFill>
          <a:schemeClr val="tx1"/>
        </a:solidFill>
        <a:latin typeface="仿宋_GB2312" pitchFamily="49" charset="-122"/>
        <a:ea typeface="仿宋_GB2312" pitchFamily="49" charset="-122"/>
        <a:cs typeface="+mn-cs"/>
      </a:defRPr>
    </a:lvl8pPr>
    <a:lvl9pPr marL="3657600" algn="l" defTabSz="914400" rtl="0" eaLnBrk="1" latinLnBrk="0" hangingPunct="1">
      <a:defRPr sz="2000" b="1" kern="1200">
        <a:solidFill>
          <a:schemeClr val="tx1"/>
        </a:solidFill>
        <a:latin typeface="仿宋_GB2312" pitchFamily="49" charset="-122"/>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CC"/>
    <a:srgbClr val="FF0000"/>
    <a:srgbClr val="FFFF66"/>
    <a:srgbClr val="990000"/>
    <a:srgbClr val="33CC33"/>
    <a:srgbClr val="CC00FF"/>
    <a:srgbClr val="FEE3D2"/>
    <a:srgbClr val="C04C04"/>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679" autoAdjust="0"/>
    <p:restoredTop sz="86834" autoAdjust="0"/>
  </p:normalViewPr>
  <p:slideViewPr>
    <p:cSldViewPr>
      <p:cViewPr>
        <p:scale>
          <a:sx n="75" d="100"/>
          <a:sy n="75" d="100"/>
        </p:scale>
        <p:origin x="250" y="3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70" d="100"/>
          <a:sy n="70" d="100"/>
        </p:scale>
        <p:origin x="-21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3" name="日期占位符 2">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ea typeface="+mn-ea"/>
                <a:cs typeface="+mn-cs"/>
              </a:defRPr>
            </a:lvl1pPr>
          </a:lstStyle>
          <a:p>
            <a:pPr>
              <a:defRPr/>
            </a:pPr>
            <a:fld id="{BA202968-A12F-4FE4-8D44-D30AC87ADD91}" type="datetimeFigureOut">
              <a:rPr lang="zh-CN" altLang="en-US"/>
              <a:pPr>
                <a:defRPr/>
              </a:pPr>
              <a:t>2023/1/4</a:t>
            </a:fld>
            <a:endParaRPr lang="zh-CN" altLang="en-US"/>
          </a:p>
        </p:txBody>
      </p:sp>
      <p:sp>
        <p:nvSpPr>
          <p:cNvPr id="4" name="幻灯片图像占位符 3">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7" name="灯片编号占位符 6">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latin typeface="Calibri" pitchFamily="34" charset="0"/>
                <a:ea typeface="宋体" pitchFamily="2" charset="-122"/>
              </a:defRPr>
            </a:lvl1pPr>
          </a:lstStyle>
          <a:p>
            <a:pPr>
              <a:defRPr/>
            </a:pPr>
            <a:fld id="{775431AA-0E7E-4B48-8BFF-7B61E1422AA4}" type="slidenum">
              <a:rPr lang="zh-CN" altLang="en-US"/>
              <a:pPr>
                <a:defRPr/>
              </a:pPr>
              <a:t>‹#›</a:t>
            </a:fld>
            <a:endParaRPr lang="zh-CN" altLang="en-US"/>
          </a:p>
        </p:txBody>
      </p:sp>
    </p:spTree>
    <p:extLst>
      <p:ext uri="{BB962C8B-B14F-4D97-AF65-F5344CB8AC3E}">
        <p14:creationId xmlns:p14="http://schemas.microsoft.com/office/powerpoint/2010/main" val="3508637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工程概念简单的讲可分为两个字“工”“程”：</a:t>
            </a:r>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a:t>
            </a:fld>
            <a:endParaRPr lang="zh-CN" altLang="en-US"/>
          </a:p>
        </p:txBody>
      </p:sp>
    </p:spTree>
    <p:extLst>
      <p:ext uri="{BB962C8B-B14F-4D97-AF65-F5344CB8AC3E}">
        <p14:creationId xmlns:p14="http://schemas.microsoft.com/office/powerpoint/2010/main" val="40521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4</a:t>
            </a:fld>
            <a:endParaRPr lang="zh-CN" altLang="en-US"/>
          </a:p>
        </p:txBody>
      </p:sp>
    </p:spTree>
    <p:extLst>
      <p:ext uri="{BB962C8B-B14F-4D97-AF65-F5344CB8AC3E}">
        <p14:creationId xmlns:p14="http://schemas.microsoft.com/office/powerpoint/2010/main" val="4173056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5</a:t>
            </a:fld>
            <a:endParaRPr lang="zh-CN" altLang="en-US"/>
          </a:p>
        </p:txBody>
      </p:sp>
    </p:spTree>
    <p:extLst>
      <p:ext uri="{BB962C8B-B14F-4D97-AF65-F5344CB8AC3E}">
        <p14:creationId xmlns:p14="http://schemas.microsoft.com/office/powerpoint/2010/main" val="2273155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6</a:t>
            </a:fld>
            <a:endParaRPr lang="zh-CN" altLang="en-US"/>
          </a:p>
        </p:txBody>
      </p:sp>
    </p:spTree>
    <p:extLst>
      <p:ext uri="{BB962C8B-B14F-4D97-AF65-F5344CB8AC3E}">
        <p14:creationId xmlns:p14="http://schemas.microsoft.com/office/powerpoint/2010/main" val="2312879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26</a:t>
            </a:fld>
            <a:endParaRPr lang="zh-CN" altLang="en-US"/>
          </a:p>
        </p:txBody>
      </p:sp>
    </p:spTree>
    <p:extLst>
      <p:ext uri="{BB962C8B-B14F-4D97-AF65-F5344CB8AC3E}">
        <p14:creationId xmlns:p14="http://schemas.microsoft.com/office/powerpoint/2010/main" val="847200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27</a:t>
            </a:fld>
            <a:endParaRPr lang="zh-CN" altLang="en-US"/>
          </a:p>
        </p:txBody>
      </p:sp>
    </p:spTree>
    <p:extLst>
      <p:ext uri="{BB962C8B-B14F-4D97-AF65-F5344CB8AC3E}">
        <p14:creationId xmlns:p14="http://schemas.microsoft.com/office/powerpoint/2010/main" val="1224909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5" name="灯片编号占位符 5">
            <a:extLst/>
          </p:cNvPr>
          <p:cNvSpPr txBox="1">
            <a:spLocks/>
          </p:cNvSpPr>
          <p:nvPr userDrawn="1"/>
        </p:nvSpPr>
        <p:spPr>
          <a:xfrm>
            <a:off x="7019925" y="6553200"/>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1DF31B22-8973-4EFC-94CF-ECA29AE1F7D0}"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pic>
        <p:nvPicPr>
          <p:cNvPr id="6" name="图片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8" name="灯片编号占位符 5">
            <a:extLst/>
          </p:cNvPr>
          <p:cNvSpPr txBox="1">
            <a:spLocks/>
          </p:cNvSpPr>
          <p:nvPr userDrawn="1"/>
        </p:nvSpPr>
        <p:spPr>
          <a:xfrm>
            <a:off x="7019925" y="6553200"/>
            <a:ext cx="2133600" cy="365125"/>
          </a:xfrm>
          <a:prstGeom prst="rect">
            <a:avLst/>
          </a:prstGeom>
        </p:spPr>
        <p:txBody>
          <a:bodyPr anchor="ct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6F980787-70AC-4EA4-9E72-81DF5C586621}"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9" name="日期占位符 2">
            <a:extLst/>
          </p:cNvPr>
          <p:cNvSpPr>
            <a:spLocks noGrp="1"/>
          </p:cNvSpPr>
          <p:nvPr>
            <p:ph type="dt" sz="half" idx="10"/>
          </p:nvPr>
        </p:nvSpPr>
        <p:spPr/>
        <p:txBody>
          <a:bodyPr/>
          <a:lstStyle>
            <a:lvl1pPr>
              <a:defRPr/>
            </a:lvl1pPr>
          </a:lstStyle>
          <a:p>
            <a:pPr>
              <a:defRPr/>
            </a:pPr>
            <a:fld id="{EE2FC936-9101-40B4-81FB-5C8B5B68CA7C}" type="datetime1">
              <a:rPr lang="zh-CN" altLang="en-US"/>
              <a:pPr>
                <a:defRPr/>
              </a:pPr>
              <a:t>2023/1/4</a:t>
            </a:fld>
            <a:endParaRPr lang="zh-CN" altLang="en-US"/>
          </a:p>
        </p:txBody>
      </p:sp>
      <p:sp>
        <p:nvSpPr>
          <p:cNvPr id="10" name="页脚占位符 3">
            <a:extLst/>
          </p:cNvPr>
          <p:cNvSpPr>
            <a:spLocks noGrp="1"/>
          </p:cNvSpPr>
          <p:nvPr>
            <p:ph type="ftr" sz="quarter" idx="11"/>
          </p:nvPr>
        </p:nvSpPr>
        <p:spPr/>
        <p:txBody>
          <a:bodyPr/>
          <a:lstStyle>
            <a:lvl1pPr>
              <a:defRPr/>
            </a:lvl1pPr>
          </a:lstStyle>
          <a:p>
            <a:pPr>
              <a:defRPr/>
            </a:pPr>
            <a:endParaRPr lang="en-US" altLang="zh-CN"/>
          </a:p>
        </p:txBody>
      </p:sp>
      <p:sp>
        <p:nvSpPr>
          <p:cNvPr id="11" name="灯片编号占位符 4">
            <a:extLst/>
          </p:cNvPr>
          <p:cNvSpPr>
            <a:spLocks noGrp="1"/>
          </p:cNvSpPr>
          <p:nvPr>
            <p:ph type="sldNum" sz="quarter" idx="12"/>
          </p:nvPr>
        </p:nvSpPr>
        <p:spPr/>
        <p:txBody>
          <a:bodyPr/>
          <a:lstStyle>
            <a:lvl1pPr>
              <a:defRPr/>
            </a:lvl1pPr>
          </a:lstStyle>
          <a:p>
            <a:pPr>
              <a:defRPr/>
            </a:pPr>
            <a:fld id="{40B32E0E-4A0F-4DFA-9A92-97DD5339E610}" type="slidenum">
              <a:rPr lang="zh-CN" altLang="en-US"/>
              <a:pPr>
                <a:defRPr/>
              </a:pPr>
              <a:t>‹#›</a:t>
            </a:fld>
            <a:endParaRPr lang="zh-CN" altLang="en-US"/>
          </a:p>
        </p:txBody>
      </p:sp>
    </p:spTree>
    <p:extLst>
      <p:ext uri="{BB962C8B-B14F-4D97-AF65-F5344CB8AC3E}">
        <p14:creationId xmlns:p14="http://schemas.microsoft.com/office/powerpoint/2010/main" val="25308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43D3420B-D0AF-4AB4-90F8-FC4FF80E4987}" type="datetime1">
              <a:rPr lang="zh-CN" altLang="en-US"/>
              <a:pPr>
                <a:defRPr/>
              </a:pPr>
              <a:t>2023/1/4</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E2A4736F-15C1-4CEB-9852-59E4EBD1EF87}" type="slidenum">
              <a:rPr lang="zh-CN" altLang="en-US"/>
              <a:pPr>
                <a:defRPr/>
              </a:pPr>
              <a:t>‹#›</a:t>
            </a:fld>
            <a:endParaRPr lang="zh-CN" altLang="en-US"/>
          </a:p>
        </p:txBody>
      </p:sp>
    </p:spTree>
    <p:extLst>
      <p:ext uri="{BB962C8B-B14F-4D97-AF65-F5344CB8AC3E}">
        <p14:creationId xmlns:p14="http://schemas.microsoft.com/office/powerpoint/2010/main" val="169426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4630BB5B-145C-419F-8A7D-F1FC09DE92EC}" type="datetime1">
              <a:rPr lang="zh-CN" altLang="en-US"/>
              <a:pPr>
                <a:defRPr/>
              </a:pPr>
              <a:t>2023/1/4</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9987881E-9B02-4893-B5C9-A984691B5AE0}" type="slidenum">
              <a:rPr lang="zh-CN" altLang="en-US"/>
              <a:pPr>
                <a:defRPr/>
              </a:pPr>
              <a:t>‹#›</a:t>
            </a:fld>
            <a:endParaRPr lang="zh-CN" altLang="en-US"/>
          </a:p>
        </p:txBody>
      </p:sp>
    </p:spTree>
    <p:extLst>
      <p:ext uri="{BB962C8B-B14F-4D97-AF65-F5344CB8AC3E}">
        <p14:creationId xmlns:p14="http://schemas.microsoft.com/office/powerpoint/2010/main" val="359427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6FB6A2B7-AD0A-4780-BBF8-9287ACF66C9C}" type="datetime1">
              <a:rPr lang="zh-CN" altLang="en-US"/>
              <a:pPr>
                <a:defRPr/>
              </a:pPr>
              <a:t>2023/1/4</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3A047927-14BB-4FFE-93DF-9E20ECBE13A7}" type="slidenum">
              <a:rPr lang="zh-CN" altLang="en-US"/>
              <a:pPr>
                <a:defRPr/>
              </a:pPr>
              <a:t>‹#›</a:t>
            </a:fld>
            <a:endParaRPr lang="zh-CN" altLang="en-US"/>
          </a:p>
        </p:txBody>
      </p:sp>
    </p:spTree>
    <p:extLst>
      <p:ext uri="{BB962C8B-B14F-4D97-AF65-F5344CB8AC3E}">
        <p14:creationId xmlns:p14="http://schemas.microsoft.com/office/powerpoint/2010/main" val="114088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4" name="灯片编号占位符 5">
            <a:extLst/>
          </p:cNvPr>
          <p:cNvSpPr txBox="1">
            <a:spLocks/>
          </p:cNvSpPr>
          <p:nvPr userDrawn="1"/>
        </p:nvSpPr>
        <p:spPr>
          <a:xfrm>
            <a:off x="7010400" y="6492875"/>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B078231B-CF02-46B2-86EB-9D46AE937C94}"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
        <p:nvSpPr>
          <p:cNvPr id="5" name="日期占位符 3">
            <a:extLst/>
          </p:cNvPr>
          <p:cNvSpPr>
            <a:spLocks noGrp="1"/>
          </p:cNvSpPr>
          <p:nvPr>
            <p:ph type="dt" sz="half" idx="10"/>
          </p:nvPr>
        </p:nvSpPr>
        <p:spPr/>
        <p:txBody>
          <a:bodyPr/>
          <a:lstStyle>
            <a:lvl1pPr>
              <a:defRPr/>
            </a:lvl1pPr>
          </a:lstStyle>
          <a:p>
            <a:pPr>
              <a:defRPr/>
            </a:pPr>
            <a:fld id="{A4D5BFCF-3408-4F18-9FB0-893381C24863}" type="datetime1">
              <a:rPr lang="zh-CN" altLang="en-US"/>
              <a:pPr>
                <a:defRPr/>
              </a:pPr>
              <a:t>2023/1/4</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64866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DFF74909-3C41-4097-BBAA-8B7D3EAD58CF}" type="datetime1">
              <a:rPr lang="zh-CN" altLang="en-US"/>
              <a:pPr>
                <a:defRPr/>
              </a:pPr>
              <a:t>2023/1/4</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F5C338C-E8F9-4BC5-BEFF-77D1C3A691E7}" type="slidenum">
              <a:rPr lang="zh-CN" altLang="en-US"/>
              <a:pPr>
                <a:defRPr/>
              </a:pPr>
              <a:t>‹#›</a:t>
            </a:fld>
            <a:endParaRPr lang="zh-CN" altLang="en-US"/>
          </a:p>
        </p:txBody>
      </p:sp>
    </p:spTree>
    <p:extLst>
      <p:ext uri="{BB962C8B-B14F-4D97-AF65-F5344CB8AC3E}">
        <p14:creationId xmlns:p14="http://schemas.microsoft.com/office/powerpoint/2010/main" val="274599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p:cNvPr>
          <p:cNvSpPr>
            <a:spLocks noGrp="1"/>
          </p:cNvSpPr>
          <p:nvPr>
            <p:ph type="dt" sz="half" idx="10"/>
          </p:nvPr>
        </p:nvSpPr>
        <p:spPr/>
        <p:txBody>
          <a:bodyPr/>
          <a:lstStyle>
            <a:lvl1pPr>
              <a:defRPr/>
            </a:lvl1pPr>
          </a:lstStyle>
          <a:p>
            <a:pPr>
              <a:defRPr/>
            </a:pPr>
            <a:fld id="{A595C567-7838-489D-8409-7066312DEDDB}" type="datetime1">
              <a:rPr lang="zh-CN" altLang="en-US"/>
              <a:pPr>
                <a:defRPr/>
              </a:pPr>
              <a:t>2023/1/4</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AB13300-D6D1-41CA-A125-F183E322BAA4}" type="slidenum">
              <a:rPr lang="zh-CN" altLang="en-US"/>
              <a:pPr>
                <a:defRPr/>
              </a:pPr>
              <a:t>‹#›</a:t>
            </a:fld>
            <a:endParaRPr lang="zh-CN" altLang="en-US"/>
          </a:p>
        </p:txBody>
      </p:sp>
    </p:spTree>
    <p:extLst>
      <p:ext uri="{BB962C8B-B14F-4D97-AF65-F5344CB8AC3E}">
        <p14:creationId xmlns:p14="http://schemas.microsoft.com/office/powerpoint/2010/main" val="26256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p:cNvPr>
          <p:cNvSpPr>
            <a:spLocks noGrp="1"/>
          </p:cNvSpPr>
          <p:nvPr>
            <p:ph type="dt" sz="half" idx="10"/>
          </p:nvPr>
        </p:nvSpPr>
        <p:spPr/>
        <p:txBody>
          <a:bodyPr/>
          <a:lstStyle>
            <a:lvl1pPr>
              <a:defRPr/>
            </a:lvl1pPr>
          </a:lstStyle>
          <a:p>
            <a:pPr>
              <a:defRPr/>
            </a:pPr>
            <a:fld id="{A857A0B7-412A-4E80-AE82-1B0A13BD0216}" type="datetime1">
              <a:rPr lang="zh-CN" altLang="en-US"/>
              <a:pPr>
                <a:defRPr/>
              </a:pPr>
              <a:t>2023/1/4</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3EA2CC0A-A4D4-4F43-AC6D-BAE94F0BB94A}" type="slidenum">
              <a:rPr lang="zh-CN" altLang="en-US"/>
              <a:pPr>
                <a:defRPr/>
              </a:pPr>
              <a:t>‹#›</a:t>
            </a:fld>
            <a:endParaRPr lang="zh-CN" altLang="en-US"/>
          </a:p>
        </p:txBody>
      </p:sp>
    </p:spTree>
    <p:extLst>
      <p:ext uri="{BB962C8B-B14F-4D97-AF65-F5344CB8AC3E}">
        <p14:creationId xmlns:p14="http://schemas.microsoft.com/office/powerpoint/2010/main" val="218029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p:cNvPr>
          <p:cNvSpPr>
            <a:spLocks noGrp="1"/>
          </p:cNvSpPr>
          <p:nvPr>
            <p:ph type="dt" sz="half" idx="10"/>
          </p:nvPr>
        </p:nvSpPr>
        <p:spPr/>
        <p:txBody>
          <a:bodyPr/>
          <a:lstStyle>
            <a:lvl1pPr>
              <a:defRPr/>
            </a:lvl1pPr>
          </a:lstStyle>
          <a:p>
            <a:pPr>
              <a:defRPr/>
            </a:pPr>
            <a:fld id="{8974D219-8AE8-47C3-BA28-FA55640F2FD7}" type="datetime1">
              <a:rPr lang="zh-CN" altLang="en-US"/>
              <a:pPr>
                <a:defRPr/>
              </a:pPr>
              <a:t>2023/1/4</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p:cNvPr>
          <p:cNvSpPr>
            <a:spLocks noGrp="1"/>
          </p:cNvSpPr>
          <p:nvPr>
            <p:ph type="sldNum" sz="quarter" idx="12"/>
          </p:nvPr>
        </p:nvSpPr>
        <p:spPr/>
        <p:txBody>
          <a:bodyPr/>
          <a:lstStyle>
            <a:lvl1pPr>
              <a:defRPr/>
            </a:lvl1pPr>
          </a:lstStyle>
          <a:p>
            <a:pPr>
              <a:defRPr/>
            </a:pPr>
            <a:fld id="{F3117308-9844-486A-AAAA-F4B173CC9A2D}" type="slidenum">
              <a:rPr lang="zh-CN" altLang="en-US"/>
              <a:pPr>
                <a:defRPr/>
              </a:pPr>
              <a:t>‹#›</a:t>
            </a:fld>
            <a:endParaRPr lang="zh-CN" altLang="en-US"/>
          </a:p>
        </p:txBody>
      </p:sp>
    </p:spTree>
    <p:extLst>
      <p:ext uri="{BB962C8B-B14F-4D97-AF65-F5344CB8AC3E}">
        <p14:creationId xmlns:p14="http://schemas.microsoft.com/office/powerpoint/2010/main" val="206113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9C3A11B6-5D75-4785-A980-3C3F7FF01FDB}" type="datetime1">
              <a:rPr lang="zh-CN" altLang="en-US"/>
              <a:pPr>
                <a:defRPr/>
              </a:pPr>
              <a:t>2023/1/4</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p:cNvPr>
          <p:cNvSpPr>
            <a:spLocks noGrp="1"/>
          </p:cNvSpPr>
          <p:nvPr>
            <p:ph type="sldNum" sz="quarter" idx="12"/>
          </p:nvPr>
        </p:nvSpPr>
        <p:spPr/>
        <p:txBody>
          <a:bodyPr/>
          <a:lstStyle>
            <a:lvl1pPr>
              <a:defRPr/>
            </a:lvl1pPr>
          </a:lstStyle>
          <a:p>
            <a:pPr>
              <a:defRPr/>
            </a:pPr>
            <a:fld id="{4D6A252F-32F5-4947-A1EC-BB47BBD025FF}" type="slidenum">
              <a:rPr lang="zh-CN" altLang="en-US"/>
              <a:pPr>
                <a:defRPr/>
              </a:pPr>
              <a:t>‹#›</a:t>
            </a:fld>
            <a:endParaRPr lang="zh-CN" altLang="en-US"/>
          </a:p>
        </p:txBody>
      </p:sp>
    </p:spTree>
    <p:extLst>
      <p:ext uri="{BB962C8B-B14F-4D97-AF65-F5344CB8AC3E}">
        <p14:creationId xmlns:p14="http://schemas.microsoft.com/office/powerpoint/2010/main" val="55047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87E4504-F22F-4CEF-9F66-8F56FAF72378}" type="datetime1">
              <a:rPr lang="zh-CN" altLang="en-US"/>
              <a:pPr>
                <a:defRPr/>
              </a:pPr>
              <a:t>2023/1/4</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p:cNvPr>
          <p:cNvSpPr>
            <a:spLocks noGrp="1"/>
          </p:cNvSpPr>
          <p:nvPr>
            <p:ph type="sldNum" sz="quarter" idx="12"/>
          </p:nvPr>
        </p:nvSpPr>
        <p:spPr/>
        <p:txBody>
          <a:bodyPr/>
          <a:lstStyle>
            <a:lvl1pPr>
              <a:defRPr/>
            </a:lvl1pPr>
          </a:lstStyle>
          <a:p>
            <a:pPr>
              <a:defRPr/>
            </a:pPr>
            <a:fld id="{F8B54EFB-1DA4-4A7B-BF17-8DEF39A36DC4}" type="slidenum">
              <a:rPr lang="zh-CN" altLang="en-US"/>
              <a:pPr>
                <a:defRPr/>
              </a:pPr>
              <a:t>‹#›</a:t>
            </a:fld>
            <a:endParaRPr lang="zh-CN" altLang="en-US"/>
          </a:p>
        </p:txBody>
      </p:sp>
    </p:spTree>
    <p:extLst>
      <p:ext uri="{BB962C8B-B14F-4D97-AF65-F5344CB8AC3E}">
        <p14:creationId xmlns:p14="http://schemas.microsoft.com/office/powerpoint/2010/main" val="270455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CCC997C2-48D7-4C4F-9CE6-76B99AEE7154}" type="datetime1">
              <a:rPr lang="zh-CN" altLang="en-US"/>
              <a:pPr>
                <a:defRPr/>
              </a:pPr>
              <a:t>2023/1/4</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04CE282F-16C3-40A0-96BD-78729231EC93}" type="slidenum">
              <a:rPr lang="zh-CN" altLang="en-US"/>
              <a:pPr>
                <a:defRPr/>
              </a:pPr>
              <a:t>‹#›</a:t>
            </a:fld>
            <a:endParaRPr lang="zh-CN" altLang="en-US"/>
          </a:p>
        </p:txBody>
      </p:sp>
    </p:spTree>
    <p:extLst>
      <p:ext uri="{BB962C8B-B14F-4D97-AF65-F5344CB8AC3E}">
        <p14:creationId xmlns:p14="http://schemas.microsoft.com/office/powerpoint/2010/main" val="6559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fld id="{492FB4D6-7C32-44E5-8E20-43AC0654A7FC}" type="datetime1">
              <a:rPr lang="zh-CN" altLang="en-US"/>
              <a:pPr>
                <a:defRPr/>
              </a:pPr>
              <a:t>2023/1/4</a:t>
            </a:fld>
            <a:endParaRPr lang="zh-CN" altLang="en-US"/>
          </a:p>
        </p:txBody>
      </p:sp>
      <p:sp>
        <p:nvSpPr>
          <p:cNvPr id="5" name="页脚占位符 4">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b="0">
                <a:solidFill>
                  <a:srgbClr val="898989"/>
                </a:solidFill>
                <a:latin typeface="Calibri" pitchFamily="34" charset="0"/>
                <a:ea typeface="宋体" pitchFamily="2" charset="-122"/>
                <a:cs typeface="+mn-cs"/>
              </a:defRPr>
            </a:lvl1pPr>
          </a:lstStyle>
          <a:p>
            <a:pPr>
              <a:defRPr/>
            </a:pPr>
            <a:endParaRPr lang="en-US" altLang="zh-CN"/>
          </a:p>
        </p:txBody>
      </p:sp>
      <p:sp>
        <p:nvSpPr>
          <p:cNvPr id="6" name="灯片编号占位符 5">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898989"/>
                </a:solidFill>
                <a:latin typeface="Calibri" pitchFamily="34" charset="0"/>
                <a:ea typeface="宋体" pitchFamily="2" charset="-122"/>
              </a:defRPr>
            </a:lvl1pPr>
          </a:lstStyle>
          <a:p>
            <a:pPr>
              <a:defRPr/>
            </a:pPr>
            <a:fld id="{60113325-0AB1-4A35-A860-0D1149D7B844}" type="slidenum">
              <a:rPr lang="zh-CN" altLang="en-US"/>
              <a:pPr>
                <a:defRPr/>
              </a:pPr>
              <a:t>‹#›</a:t>
            </a:fld>
            <a:endParaRPr lang="zh-CN" altLang="en-US"/>
          </a:p>
        </p:txBody>
      </p:sp>
      <p:pic>
        <p:nvPicPr>
          <p:cNvPr id="1031" name="图片 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灯片编号占位符 5">
            <a:extLst/>
          </p:cNvPr>
          <p:cNvSpPr txBox="1">
            <a:spLocks/>
          </p:cNvSpPr>
          <p:nvPr/>
        </p:nvSpPr>
        <p:spPr bwMode="auto">
          <a:xfrm>
            <a:off x="7019925" y="6553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仿宋_GB2312" charset="-122"/>
                <a:ea typeface="仿宋_GB2312" charset="-122"/>
              </a:defRPr>
            </a:lvl1pPr>
            <a:lvl2pPr marL="742950" indent="-285750" eaLnBrk="0" hangingPunct="0">
              <a:defRPr sz="2000" b="1">
                <a:solidFill>
                  <a:schemeClr val="tx1"/>
                </a:solidFill>
                <a:latin typeface="仿宋_GB2312" charset="-122"/>
                <a:ea typeface="仿宋_GB2312" charset="-122"/>
              </a:defRPr>
            </a:lvl2pPr>
            <a:lvl3pPr marL="1143000" indent="-228600" eaLnBrk="0" hangingPunct="0">
              <a:defRPr sz="2000" b="1">
                <a:solidFill>
                  <a:schemeClr val="tx1"/>
                </a:solidFill>
                <a:latin typeface="仿宋_GB2312" charset="-122"/>
                <a:ea typeface="仿宋_GB2312" charset="-122"/>
              </a:defRPr>
            </a:lvl3pPr>
            <a:lvl4pPr marL="1600200" indent="-228600" eaLnBrk="0" hangingPunct="0">
              <a:defRPr sz="2000" b="1">
                <a:solidFill>
                  <a:schemeClr val="tx1"/>
                </a:solidFill>
                <a:latin typeface="仿宋_GB2312" charset="-122"/>
                <a:ea typeface="仿宋_GB2312" charset="-122"/>
              </a:defRPr>
            </a:lvl4pPr>
            <a:lvl5pPr marL="2057400" indent="-228600" eaLnBrk="0" hangingPunct="0">
              <a:defRPr sz="2000" b="1">
                <a:solidFill>
                  <a:schemeClr val="tx1"/>
                </a:solidFill>
                <a:latin typeface="仿宋_GB2312" charset="-122"/>
                <a:ea typeface="仿宋_GB2312" charset="-122"/>
              </a:defRPr>
            </a:lvl5pPr>
            <a:lvl6pPr marL="2514600" indent="-228600" eaLnBrk="0" fontAlgn="base" hangingPunct="0">
              <a:spcBef>
                <a:spcPct val="0"/>
              </a:spcBef>
              <a:spcAft>
                <a:spcPct val="0"/>
              </a:spcAft>
              <a:defRPr sz="2000" b="1">
                <a:solidFill>
                  <a:schemeClr val="tx1"/>
                </a:solidFill>
                <a:latin typeface="仿宋_GB2312" charset="-122"/>
                <a:ea typeface="仿宋_GB2312" charset="-122"/>
              </a:defRPr>
            </a:lvl6pPr>
            <a:lvl7pPr marL="2971800" indent="-228600" eaLnBrk="0" fontAlgn="base" hangingPunct="0">
              <a:spcBef>
                <a:spcPct val="0"/>
              </a:spcBef>
              <a:spcAft>
                <a:spcPct val="0"/>
              </a:spcAft>
              <a:defRPr sz="2000" b="1">
                <a:solidFill>
                  <a:schemeClr val="tx1"/>
                </a:solidFill>
                <a:latin typeface="仿宋_GB2312" charset="-122"/>
                <a:ea typeface="仿宋_GB2312" charset="-122"/>
              </a:defRPr>
            </a:lvl7pPr>
            <a:lvl8pPr marL="3429000" indent="-228600" eaLnBrk="0" fontAlgn="base" hangingPunct="0">
              <a:spcBef>
                <a:spcPct val="0"/>
              </a:spcBef>
              <a:spcAft>
                <a:spcPct val="0"/>
              </a:spcAft>
              <a:defRPr sz="2000" b="1">
                <a:solidFill>
                  <a:schemeClr val="tx1"/>
                </a:solidFill>
                <a:latin typeface="仿宋_GB2312" charset="-122"/>
                <a:ea typeface="仿宋_GB2312" charset="-122"/>
              </a:defRPr>
            </a:lvl8pPr>
            <a:lvl9pPr marL="3886200" indent="-228600" eaLnBrk="0" fontAlgn="base" hangingPunct="0">
              <a:spcBef>
                <a:spcPct val="0"/>
              </a:spcBef>
              <a:spcAft>
                <a:spcPct val="0"/>
              </a:spcAft>
              <a:defRPr sz="2000" b="1">
                <a:solidFill>
                  <a:schemeClr val="tx1"/>
                </a:solidFill>
                <a:latin typeface="仿宋_GB2312" charset="-122"/>
                <a:ea typeface="仿宋_GB2312" charset="-122"/>
              </a:defRPr>
            </a:lvl9pPr>
          </a:lstStyle>
          <a:p>
            <a:pPr algn="r" eaLnBrk="1" hangingPunct="1">
              <a:defRPr/>
            </a:pPr>
            <a:endParaRPr lang="en-US" altLang="zh-CN" sz="1400">
              <a:solidFill>
                <a:schemeClr val="bg1"/>
              </a:solidFill>
              <a:latin typeface="Times New Roman" pitchFamily="18" charset="0"/>
              <a:ea typeface="宋体" pitchFamily="2" charset="-122"/>
              <a:cs typeface="Times New Roman" pitchFamily="18" charset="0"/>
            </a:endParaRPr>
          </a:p>
        </p:txBody>
      </p:sp>
      <p:sp>
        <p:nvSpPr>
          <p:cNvPr id="1033" name="Rectangle 18">
            <a:extLst/>
          </p:cNvPr>
          <p:cNvSpPr>
            <a:spLocks noChangeArrowheads="1"/>
          </p:cNvSpPr>
          <p:nvPr/>
        </p:nvSpPr>
        <p:spPr bwMode="ltGray">
          <a:xfrm>
            <a:off x="0" y="6524625"/>
            <a:ext cx="9144000" cy="360363"/>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r>
              <a:rPr lang="zh-CN" altLang="en-US" sz="2200" b="0">
                <a:solidFill>
                  <a:schemeClr val="bg1"/>
                </a:solidFill>
                <a:latin typeface="Arial" charset="0"/>
                <a:ea typeface="黑体" pitchFamily="49" charset="-122"/>
              </a:rPr>
              <a:t>                                                                     </a:t>
            </a:r>
            <a:endParaRPr lang="zh-CN" altLang="en-US" sz="1800" b="0">
              <a:solidFill>
                <a:schemeClr val="bg1"/>
              </a:solidFill>
              <a:latin typeface="Times New Roman" pitchFamily="18" charset="0"/>
              <a:ea typeface="宋体" pitchFamily="2" charset="-122"/>
            </a:endParaRPr>
          </a:p>
        </p:txBody>
      </p:sp>
      <p:sp>
        <p:nvSpPr>
          <p:cNvPr id="1034" name="Line 27"/>
          <p:cNvSpPr>
            <a:spLocks noChangeShapeType="1"/>
          </p:cNvSpPr>
          <p:nvPr/>
        </p:nvSpPr>
        <p:spPr bwMode="auto">
          <a:xfrm>
            <a:off x="2700338" y="2317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 name="Group 28"/>
          <p:cNvGrpSpPr>
            <a:grpSpLocks/>
          </p:cNvGrpSpPr>
          <p:nvPr/>
        </p:nvGrpSpPr>
        <p:grpSpPr bwMode="auto">
          <a:xfrm>
            <a:off x="2771775" y="3175"/>
            <a:ext cx="2895600" cy="914400"/>
            <a:chOff x="1200" y="1008"/>
            <a:chExt cx="1824" cy="576"/>
          </a:xfrm>
        </p:grpSpPr>
        <p:sp>
          <p:nvSpPr>
            <p:cNvPr id="1037" name="矩形 38">
              <a:extLst/>
            </p:cNvPr>
            <p:cNvSpPr>
              <a:spLocks noChangeArrowheads="1"/>
            </p:cNvSpPr>
            <p:nvPr/>
          </p:nvSpPr>
          <p:spPr bwMode="auto">
            <a:xfrm>
              <a:off x="1206" y="1008"/>
              <a:ext cx="1818"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zh-CN" altLang="en-US" sz="1800">
                  <a:latin typeface="黑体" pitchFamily="49" charset="-122"/>
                  <a:ea typeface="黑体" pitchFamily="49" charset="-122"/>
                </a:rPr>
                <a:t>    </a:t>
              </a:r>
            </a:p>
            <a:p>
              <a:pPr eaLnBrk="1" hangingPunct="1">
                <a:defRPr/>
              </a:pPr>
              <a:r>
                <a:rPr lang="zh-CN" altLang="en-US" sz="1800">
                  <a:latin typeface="黑体" pitchFamily="49" charset="-122"/>
                  <a:ea typeface="黑体" pitchFamily="49" charset="-122"/>
                </a:rPr>
                <a:t>    空间科学与技术学院</a:t>
              </a:r>
            </a:p>
            <a:p>
              <a:pPr eaLnBrk="1" hangingPunct="1">
                <a:defRPr/>
              </a:pPr>
              <a:r>
                <a:rPr lang="en-US" altLang="zh-CN" sz="900">
                  <a:latin typeface="Times New Roman" pitchFamily="18" charset="0"/>
                  <a:ea typeface="黑体" pitchFamily="49" charset="-122"/>
                </a:rPr>
                <a:t>               School of Aerospace Science and Technology</a:t>
              </a:r>
            </a:p>
            <a:p>
              <a:pPr eaLnBrk="1" hangingPunct="1">
                <a:defRPr/>
              </a:pPr>
              <a:endParaRPr lang="en-US" altLang="zh-CN" sz="900">
                <a:latin typeface="Times New Roman" pitchFamily="18" charset="0"/>
                <a:ea typeface="黑体" pitchFamily="49" charset="-122"/>
              </a:endParaRPr>
            </a:p>
          </p:txBody>
        </p:sp>
        <p:pic>
          <p:nvPicPr>
            <p:cNvPr id="1038" name="Picture 30" descr="徽标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00" y="1133"/>
              <a:ext cx="31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5">
            <a:extLst/>
          </p:cNvPr>
          <p:cNvSpPr txBox="1">
            <a:spLocks/>
          </p:cNvSpPr>
          <p:nvPr/>
        </p:nvSpPr>
        <p:spPr>
          <a:xfrm>
            <a:off x="7010400" y="6519863"/>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53159542-40B9-47CF-9A18-DF6F13051553}"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37.jpeg"/><Relationship Id="rId11" Type="http://schemas.openxmlformats.org/officeDocument/2006/relationships/image" Target="../media/image33.wmf"/><Relationship Id="rId5" Type="http://schemas.openxmlformats.org/officeDocument/2006/relationships/image" Target="../media/image36.jpeg"/><Relationship Id="rId10" Type="http://schemas.openxmlformats.org/officeDocument/2006/relationships/oleObject" Target="../embeddings/oleObject6.bin"/><Relationship Id="rId4" Type="http://schemas.openxmlformats.org/officeDocument/2006/relationships/image" Target="../media/image35.emf"/><Relationship Id="rId9" Type="http://schemas.openxmlformats.org/officeDocument/2006/relationships/image" Target="../media/image32.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41.emf"/><Relationship Id="rId7" Type="http://schemas.openxmlformats.org/officeDocument/2006/relationships/image" Target="../media/image39.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43.png"/><Relationship Id="rId4" Type="http://schemas.openxmlformats.org/officeDocument/2006/relationships/image" Target="../media/image42.jpeg"/><Relationship Id="rId9" Type="http://schemas.openxmlformats.org/officeDocument/2006/relationships/image" Target="../media/image40.wmf"/></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47.wmf"/></Relationships>
</file>

<file path=ppt/slides/_rels/slide1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3.xml"/><Relationship Id="rId5" Type="http://schemas.openxmlformats.org/officeDocument/2006/relationships/image" Target="../media/image51.jpeg"/><Relationship Id="rId4" Type="http://schemas.openxmlformats.org/officeDocument/2006/relationships/image" Target="../media/image50.jpe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52.wmf"/></Relationships>
</file>

<file path=ppt/slides/_rels/slide1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480.png"/><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56.png"/><Relationship Id="rId5" Type="http://schemas.openxmlformats.org/officeDocument/2006/relationships/image" Target="../media/image52.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57.wmf"/><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59.wmf"/><Relationship Id="rId5" Type="http://schemas.openxmlformats.org/officeDocument/2006/relationships/oleObject" Target="../embeddings/oleObject13.bin"/><Relationship Id="rId4" Type="http://schemas.openxmlformats.org/officeDocument/2006/relationships/image" Target="../media/image5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62.jpeg"/><Relationship Id="rId5" Type="http://schemas.openxmlformats.org/officeDocument/2006/relationships/image" Target="../media/image61.jpeg"/><Relationship Id="rId4" Type="http://schemas.openxmlformats.org/officeDocument/2006/relationships/image" Target="../media/image60.wmf"/></Relationships>
</file>

<file path=ppt/slides/_rels/slide23.xml.rels><?xml version="1.0" encoding="UTF-8" standalone="yes"?>
<Relationships xmlns="http://schemas.openxmlformats.org/package/2006/relationships"><Relationship Id="rId8" Type="http://schemas.openxmlformats.org/officeDocument/2006/relationships/image" Target="../media/image64.jpeg"/><Relationship Id="rId3" Type="http://schemas.openxmlformats.org/officeDocument/2006/relationships/image" Target="../media/image270.png"/><Relationship Id="rId7" Type="http://schemas.openxmlformats.org/officeDocument/2006/relationships/image" Target="../media/image63.jpeg"/><Relationship Id="rId2" Type="http://schemas.openxmlformats.org/officeDocument/2006/relationships/image" Target="../media/image260.png"/><Relationship Id="rId1" Type="http://schemas.openxmlformats.org/officeDocument/2006/relationships/slideLayout" Target="../slideLayouts/slideLayout3.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24.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69.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66.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65.wmf"/></Relationships>
</file>

<file path=ppt/slides/_rels/slide26.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image" Target="../media/image71.png"/></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18.jpe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3.png"/><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1.bin"/><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4.jpeg"/><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25.wmf"/><Relationship Id="rId5" Type="http://schemas.openxmlformats.org/officeDocument/2006/relationships/oleObject" Target="../embeddings/oleObject3.bin"/><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253231" y="1324000"/>
            <a:ext cx="8065269" cy="2372394"/>
          </a:xfrm>
        </p:spPr>
        <p:txBody>
          <a:bodyPr/>
          <a:lstStyle/>
          <a:p>
            <a:pPr algn="ctr">
              <a:defRPr/>
            </a:pPr>
            <a:r>
              <a:rPr lang="zh-CN" altLang="en-US" sz="6000" dirty="0" smtClean="0">
                <a:solidFill>
                  <a:srgbClr val="0000FF"/>
                </a:solidFill>
                <a:latin typeface="黑体" pitchFamily="49" charset="-122"/>
                <a:ea typeface="黑体" pitchFamily="49" charset="-122"/>
              </a:rPr>
              <a:t>航天电子系统设计</a:t>
            </a:r>
            <a:r>
              <a:rPr lang="en-US" altLang="zh-CN" sz="6000" dirty="0" smtClean="0">
                <a:solidFill>
                  <a:srgbClr val="0000FF"/>
                </a:solidFill>
                <a:latin typeface="黑体" pitchFamily="49" charset="-122"/>
                <a:ea typeface="黑体" pitchFamily="49" charset="-122"/>
              </a:rPr>
              <a:t/>
            </a:r>
            <a:br>
              <a:rPr lang="en-US" altLang="zh-CN" sz="6000" dirty="0" smtClean="0">
                <a:solidFill>
                  <a:srgbClr val="0000FF"/>
                </a:solidFill>
                <a:latin typeface="黑体" pitchFamily="49" charset="-122"/>
                <a:ea typeface="黑体" pitchFamily="49" charset="-122"/>
              </a:rPr>
            </a:br>
            <a:r>
              <a:rPr lang="en-US" altLang="zh-CN" sz="6000" dirty="0" smtClean="0">
                <a:solidFill>
                  <a:srgbClr val="0000FF"/>
                </a:solidFill>
                <a:latin typeface="黑体" pitchFamily="49" charset="-122"/>
                <a:ea typeface="黑体" pitchFamily="49" charset="-122"/>
              </a:rPr>
              <a:t>            </a:t>
            </a:r>
            <a:r>
              <a:rPr lang="en-US" altLang="zh-CN" sz="2800" dirty="0" smtClean="0">
                <a:solidFill>
                  <a:srgbClr val="0000FF"/>
                </a:solidFill>
                <a:latin typeface="黑体" pitchFamily="49" charset="-122"/>
                <a:ea typeface="黑体" pitchFamily="49" charset="-122"/>
              </a:rPr>
              <a:t>----</a:t>
            </a:r>
            <a:r>
              <a:rPr lang="zh-CN" altLang="en-US" sz="2800" dirty="0" smtClean="0">
                <a:solidFill>
                  <a:srgbClr val="0000FF"/>
                </a:solidFill>
                <a:latin typeface="黑体" pitchFamily="49" charset="-122"/>
                <a:ea typeface="黑体" pitchFamily="49" charset="-122"/>
              </a:rPr>
              <a:t>系统可靠性设计</a:t>
            </a:r>
            <a:endParaRPr lang="zh-CN" altLang="en-US" sz="2800" dirty="0">
              <a:solidFill>
                <a:srgbClr val="0000FF"/>
              </a:solidFill>
              <a:latin typeface="黑体" pitchFamily="49" charset="-122"/>
              <a:ea typeface="黑体" pitchFamily="49" charset="-122"/>
            </a:endParaRPr>
          </a:p>
        </p:txBody>
      </p:sp>
      <p:sp>
        <p:nvSpPr>
          <p:cNvPr id="409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fld id="{5CA15F17-FC48-4ED6-8880-9AD1FFCCED90}" type="slidenum">
              <a:rPr lang="zh-CN" altLang="en-US" sz="1200" b="0" smtClean="0">
                <a:solidFill>
                  <a:srgbClr val="898989"/>
                </a:solidFill>
                <a:latin typeface="Calibri" pitchFamily="34" charset="0"/>
                <a:ea typeface="宋体" charset="-122"/>
              </a:rPr>
              <a:pPr/>
              <a:t>1</a:t>
            </a:fld>
            <a:endParaRPr lang="zh-CN" altLang="en-US" sz="1200" b="0" smtClean="0">
              <a:solidFill>
                <a:srgbClr val="898989"/>
              </a:solidFill>
              <a:latin typeface="Calibri" pitchFamily="34" charset="0"/>
              <a:ea typeface="宋体" charset="-122"/>
            </a:endParaRPr>
          </a:p>
        </p:txBody>
      </p:sp>
      <p:cxnSp>
        <p:nvCxnSpPr>
          <p:cNvPr id="6" name="直接连接符 5"/>
          <p:cNvCxnSpPr/>
          <p:nvPr/>
        </p:nvCxnSpPr>
        <p:spPr>
          <a:xfrm>
            <a:off x="460375" y="3859460"/>
            <a:ext cx="5286375" cy="1588"/>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60813" y="3858319"/>
            <a:ext cx="4572000" cy="1588"/>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8500" y="6032500"/>
            <a:ext cx="609600" cy="609600"/>
          </a:xfrm>
          <a:prstGeom prst="rect">
            <a:avLst/>
          </a:prstGeom>
        </p:spPr>
      </p:pic>
      <p:sp>
        <p:nvSpPr>
          <p:cNvPr id="8" name="标题 1">
            <a:extLst/>
          </p:cNvPr>
          <p:cNvSpPr txBox="1">
            <a:spLocks/>
          </p:cNvSpPr>
          <p:nvPr/>
        </p:nvSpPr>
        <p:spPr bwMode="auto">
          <a:xfrm>
            <a:off x="2411760" y="4548469"/>
            <a:ext cx="4601112" cy="74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ctr">
              <a:defRPr/>
            </a:pPr>
            <a:r>
              <a:rPr lang="zh-CN" altLang="en-US" sz="3600" dirty="0" smtClean="0">
                <a:latin typeface="黑体" pitchFamily="49" charset="-122"/>
                <a:ea typeface="黑体" pitchFamily="49" charset="-122"/>
              </a:rPr>
              <a:t>空间科学与技术学院</a:t>
            </a:r>
            <a:endParaRPr lang="zh-CN" altLang="en-US" sz="14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257"/>
    </mc:Choice>
    <mc:Fallback xmlns="">
      <p:transition spd="slow" advTm="142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F5C338C-E8F9-4BC5-BEFF-77D1C3A691E7}" type="slidenum">
              <a:rPr lang="zh-CN" altLang="en-US" smtClean="0"/>
              <a:pPr>
                <a:defRPr/>
              </a:pPr>
              <a:t>10</a:t>
            </a:fld>
            <a:endParaRPr lang="zh-CN" altLang="en-US" dirty="0"/>
          </a:p>
        </p:txBody>
      </p:sp>
      <p:sp>
        <p:nvSpPr>
          <p:cNvPr id="8" name="Rectangle 17"/>
          <p:cNvSpPr txBox="1">
            <a:spLocks noChangeArrowheads="1"/>
          </p:cNvSpPr>
          <p:nvPr/>
        </p:nvSpPr>
        <p:spPr bwMode="auto">
          <a:xfrm>
            <a:off x="323527" y="1349712"/>
            <a:ext cx="2886854" cy="52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20000"/>
              </a:lnSpc>
            </a:pPr>
            <a:r>
              <a:rPr lang="zh-CN" altLang="en-US" sz="2000" dirty="0" smtClean="0">
                <a:solidFill>
                  <a:srgbClr val="FF0000"/>
                </a:solidFill>
                <a:latin typeface="微软雅黑" panose="020B0503020204020204" pitchFamily="34" charset="-122"/>
                <a:ea typeface="微软雅黑" panose="020B0503020204020204" pitchFamily="34" charset="-122"/>
              </a:rPr>
              <a:t>并串</a:t>
            </a:r>
            <a:r>
              <a:rPr lang="zh-CN" altLang="en-US" sz="2000" b="1" dirty="0" smtClean="0">
                <a:solidFill>
                  <a:srgbClr val="FF0000"/>
                </a:solidFill>
                <a:latin typeface="微软雅黑" panose="020B0503020204020204" pitchFamily="34" charset="-122"/>
                <a:ea typeface="微软雅黑" panose="020B0503020204020204" pitchFamily="34" charset="-122"/>
              </a:rPr>
              <a:t>联系统模型</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2854841" y="2086051"/>
            <a:ext cx="5831959" cy="861774"/>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定义：系统由</a:t>
            </a:r>
            <a:r>
              <a:rPr lang="en-US" altLang="zh-CN" dirty="0" smtClean="0">
                <a:solidFill>
                  <a:srgbClr val="0000FF"/>
                </a:solidFill>
                <a:latin typeface="微软雅黑" panose="020B0503020204020204" pitchFamily="34" charset="-122"/>
                <a:ea typeface="微软雅黑" panose="020B0503020204020204" pitchFamily="34" charset="-122"/>
              </a:rPr>
              <a:t>n</a:t>
            </a:r>
            <a:r>
              <a:rPr lang="zh-CN" altLang="en-US" dirty="0" smtClean="0">
                <a:solidFill>
                  <a:srgbClr val="0000FF"/>
                </a:solidFill>
                <a:latin typeface="微软雅黑" panose="020B0503020204020204" pitchFamily="34" charset="-122"/>
                <a:ea typeface="微软雅黑" panose="020B0503020204020204" pitchFamily="34" charset="-122"/>
              </a:rPr>
              <a:t>个子系统</a:t>
            </a:r>
            <a:r>
              <a:rPr lang="zh-CN" altLang="en-US" dirty="0" smtClean="0">
                <a:solidFill>
                  <a:srgbClr val="FF0000"/>
                </a:solidFill>
                <a:latin typeface="微软雅黑" panose="020B0503020204020204" pitchFamily="34" charset="-122"/>
                <a:ea typeface="微软雅黑" panose="020B0503020204020204" pitchFamily="34" charset="-122"/>
              </a:rPr>
              <a:t>串</a:t>
            </a:r>
            <a:r>
              <a:rPr lang="zh-CN" altLang="en-US" dirty="0" smtClean="0">
                <a:solidFill>
                  <a:srgbClr val="0000FF"/>
                </a:solidFill>
                <a:latin typeface="微软雅黑" panose="020B0503020204020204" pitchFamily="34" charset="-122"/>
                <a:ea typeface="微软雅黑" panose="020B0503020204020204" pitchFamily="34" charset="-122"/>
              </a:rPr>
              <a:t>联组成，</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每个子系统</a:t>
            </a:r>
            <a:endParaRPr lang="en-US" altLang="zh-CN" dirty="0" smtClean="0">
              <a:solidFill>
                <a:srgbClr val="0000FF"/>
              </a:solidFill>
              <a:latin typeface="微软雅黑" panose="020B0503020204020204" pitchFamily="34" charset="-122"/>
              <a:ea typeface="微软雅黑" panose="020B0503020204020204" pitchFamily="34" charset="-122"/>
            </a:endParaRPr>
          </a:p>
          <a:p>
            <a:pPr eaLnBrk="1" hangingPunct="1">
              <a:spcBef>
                <a:spcPct val="50000"/>
              </a:spcBef>
              <a:buClrTx/>
              <a:buSzTx/>
              <a:buFontTx/>
              <a:buNone/>
            </a:pPr>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有</a:t>
            </a:r>
            <a:r>
              <a:rPr lang="en-US" altLang="zh-CN" dirty="0" smtClean="0">
                <a:solidFill>
                  <a:srgbClr val="0000FF"/>
                </a:solidFill>
                <a:latin typeface="微软雅黑" panose="020B0503020204020204" pitchFamily="34" charset="-122"/>
                <a:ea typeface="微软雅黑" panose="020B0503020204020204" pitchFamily="34" charset="-122"/>
              </a:rPr>
              <a:t>m</a:t>
            </a:r>
            <a:r>
              <a:rPr lang="zh-CN" altLang="en-US"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个</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并</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联</a:t>
            </a:r>
            <a:r>
              <a:rPr lang="zh-CN" altLang="en-US"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部件</a:t>
            </a:r>
            <a:endParaRPr lang="zh-CN" altLang="el-GR"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1" name="直接连接符 10"/>
          <p:cNvCxnSpPr/>
          <p:nvPr/>
        </p:nvCxnSpPr>
        <p:spPr>
          <a:xfrm>
            <a:off x="323527" y="3287249"/>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491880" y="3356992"/>
            <a:ext cx="0" cy="299935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699316" y="4248925"/>
            <a:ext cx="5831168"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物理意义：</a:t>
            </a:r>
            <a:r>
              <a:rPr lang="zh-CN" altLang="en-US" dirty="0" smtClean="0">
                <a:solidFill>
                  <a:srgbClr val="FF0000"/>
                </a:solidFill>
                <a:latin typeface="微软雅黑" panose="020B0503020204020204" pitchFamily="34" charset="-122"/>
                <a:ea typeface="微软雅黑" panose="020B0503020204020204" pitchFamily="34" charset="-122"/>
              </a:rPr>
              <a:t>本质</a:t>
            </a:r>
            <a:r>
              <a:rPr lang="zh-CN" altLang="en-US" dirty="0" smtClean="0">
                <a:solidFill>
                  <a:srgbClr val="0000FF"/>
                </a:solidFill>
                <a:latin typeface="微软雅黑" panose="020B0503020204020204" pitchFamily="34" charset="-122"/>
                <a:ea typeface="微软雅黑" panose="020B0503020204020204" pitchFamily="34" charset="-122"/>
              </a:rPr>
              <a:t>仍为串联模型</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17" name="Picture 17">
            <a:extLst>
              <a:ext uri="{FF2B5EF4-FFF2-40B4-BE49-F238E27FC236}">
                <a16:creationId xmlns:a16="http://schemas.microsoft.com/office/drawing/2014/main" id="{888940A8-07DA-4C62-A488-53D81661C3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t="6786"/>
          <a:stretch>
            <a:fillRect/>
          </a:stretch>
        </p:blipFill>
        <p:spPr bwMode="auto">
          <a:xfrm>
            <a:off x="508031" y="1891768"/>
            <a:ext cx="2319110" cy="1172336"/>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482509" y="3358724"/>
            <a:ext cx="3132566"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多信息融合机载测量系统</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4"/>
          <a:stretch>
            <a:fillRect/>
          </a:stretch>
        </p:blipFill>
        <p:spPr>
          <a:xfrm>
            <a:off x="584717" y="3940749"/>
            <a:ext cx="2492292" cy="757890"/>
          </a:xfrm>
          <a:prstGeom prst="rect">
            <a:avLst/>
          </a:prstGeom>
        </p:spPr>
      </p:pic>
      <p:pic>
        <p:nvPicPr>
          <p:cNvPr id="25609" name="Picture 9" descr="http://img2.kuyibu.com/big/2017/5/12/10/21422939757547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9958" y="5164342"/>
            <a:ext cx="968210" cy="648637"/>
          </a:xfrm>
          <a:prstGeom prst="rect">
            <a:avLst/>
          </a:prstGeom>
          <a:noFill/>
          <a:extLst>
            <a:ext uri="{909E8E84-426E-40DD-AFC4-6F175D3DCCD1}">
              <a14:hiddenFill xmlns:a14="http://schemas.microsoft.com/office/drawing/2010/main">
                <a:solidFill>
                  <a:srgbClr val="FFFFFF"/>
                </a:solidFill>
              </a14:hiddenFill>
            </a:ext>
          </a:extLst>
        </p:spPr>
      </p:pic>
      <p:pic>
        <p:nvPicPr>
          <p:cNvPr id="25613" name="Picture 13" descr="https://p0.ssl.img.360kuai.com/t01adf1015b36323006.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09069" y="5077751"/>
            <a:ext cx="772746" cy="772746"/>
          </a:xfrm>
          <a:prstGeom prst="rect">
            <a:avLst/>
          </a:prstGeom>
          <a:noFill/>
          <a:extLst>
            <a:ext uri="{909E8E84-426E-40DD-AFC4-6F175D3DCCD1}">
              <a14:hiddenFill xmlns:a14="http://schemas.microsoft.com/office/drawing/2010/main">
                <a:solidFill>
                  <a:srgbClr val="FFFFFF"/>
                </a:solidFill>
              </a14:hiddenFill>
            </a:ext>
          </a:extLst>
        </p:spPr>
      </p:pic>
      <p:pic>
        <p:nvPicPr>
          <p:cNvPr id="25615" name="Picture 15" descr="https://p0.ssl.qhimgs1.com/sdr/400__/t0182d29fa3926062e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0546" y="5215762"/>
            <a:ext cx="808139" cy="6667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Object 7"/>
          <p:cNvGraphicFramePr>
            <a:graphicFrameLocks noChangeAspect="1"/>
          </p:cNvGraphicFramePr>
          <p:nvPr>
            <p:extLst/>
          </p:nvPr>
        </p:nvGraphicFramePr>
        <p:xfrm>
          <a:off x="4701946" y="3465461"/>
          <a:ext cx="3118472" cy="713051"/>
        </p:xfrm>
        <a:graphic>
          <a:graphicData uri="http://schemas.openxmlformats.org/presentationml/2006/ole">
            <mc:AlternateContent xmlns:mc="http://schemas.openxmlformats.org/markup-compatibility/2006">
              <mc:Choice xmlns:v="urn:schemas-microsoft-com:vml" Requires="v">
                <p:oleObj spid="_x0000_s12396" name="Equation" r:id="rId8" imgW="2108160" imgH="482400" progId="Equation.DSMT4">
                  <p:embed/>
                </p:oleObj>
              </mc:Choice>
              <mc:Fallback>
                <p:oleObj name="Equation" r:id="rId8" imgW="2108160" imgH="482400" progId="Equation.DSMT4">
                  <p:embed/>
                  <p:pic>
                    <p:nvPicPr>
                      <p:cNvPr id="26" name="Object 7"/>
                      <p:cNvPicPr>
                        <a:picLocks noChangeAspect="1" noChangeArrowheads="1"/>
                      </p:cNvPicPr>
                      <p:nvPr/>
                    </p:nvPicPr>
                    <p:blipFill>
                      <a:blip r:embed="rId9"/>
                      <a:srcRect/>
                      <a:stretch>
                        <a:fillRect/>
                      </a:stretch>
                    </p:blipFill>
                    <p:spPr bwMode="auto">
                      <a:xfrm>
                        <a:off x="4701946" y="3465461"/>
                        <a:ext cx="3118472" cy="713051"/>
                      </a:xfrm>
                      <a:prstGeom prst="rect">
                        <a:avLst/>
                      </a:prstGeom>
                      <a:noFill/>
                      <a:ln>
                        <a:noFill/>
                      </a:ln>
                      <a:effectLst/>
                    </p:spPr>
                  </p:pic>
                </p:oleObj>
              </mc:Fallback>
            </mc:AlternateContent>
          </a:graphicData>
        </a:graphic>
      </p:graphicFrame>
      <p:graphicFrame>
        <p:nvGraphicFramePr>
          <p:cNvPr id="27" name="Object 7"/>
          <p:cNvGraphicFramePr>
            <a:graphicFrameLocks noChangeAspect="1"/>
          </p:cNvGraphicFramePr>
          <p:nvPr>
            <p:extLst/>
          </p:nvPr>
        </p:nvGraphicFramePr>
        <p:xfrm>
          <a:off x="4714635" y="5307516"/>
          <a:ext cx="3271813" cy="909169"/>
        </p:xfrm>
        <a:graphic>
          <a:graphicData uri="http://schemas.openxmlformats.org/presentationml/2006/ole">
            <mc:AlternateContent xmlns:mc="http://schemas.openxmlformats.org/markup-compatibility/2006">
              <mc:Choice xmlns:v="urn:schemas-microsoft-com:vml" Requires="v">
                <p:oleObj spid="_x0000_s12397" name="公式" r:id="rId10" imgW="2197080" imgH="609480" progId="Equation.3">
                  <p:embed/>
                </p:oleObj>
              </mc:Choice>
              <mc:Fallback>
                <p:oleObj name="公式" r:id="rId10" imgW="2197080" imgH="609480" progId="Equation.3">
                  <p:embed/>
                  <p:pic>
                    <p:nvPicPr>
                      <p:cNvPr id="27" name="Object 7"/>
                      <p:cNvPicPr>
                        <a:picLocks noChangeAspect="1" noChangeArrowheads="1"/>
                      </p:cNvPicPr>
                      <p:nvPr/>
                    </p:nvPicPr>
                    <p:blipFill>
                      <a:blip r:embed="rId11"/>
                      <a:srcRect/>
                      <a:stretch>
                        <a:fillRect/>
                      </a:stretch>
                    </p:blipFill>
                    <p:spPr bwMode="auto">
                      <a:xfrm>
                        <a:off x="4714635" y="5307516"/>
                        <a:ext cx="3271813" cy="909169"/>
                      </a:xfrm>
                      <a:prstGeom prst="rect">
                        <a:avLst/>
                      </a:prstGeom>
                      <a:noFill/>
                      <a:ln>
                        <a:noFill/>
                      </a:ln>
                      <a:effectLst/>
                    </p:spPr>
                  </p:pic>
                </p:oleObj>
              </mc:Fallback>
            </mc:AlternateContent>
          </a:graphicData>
        </a:graphic>
      </p:graphicFrame>
      <p:sp>
        <p:nvSpPr>
          <p:cNvPr id="28" name="矩形 27"/>
          <p:cNvSpPr/>
          <p:nvPr/>
        </p:nvSpPr>
        <p:spPr>
          <a:xfrm>
            <a:off x="3699316" y="4729573"/>
            <a:ext cx="5831168"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当所有部件相同，满足：</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19"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20" name="Text Box 38"/>
          <p:cNvSpPr txBox="1">
            <a:spLocks noChangeArrowheads="1"/>
          </p:cNvSpPr>
          <p:nvPr/>
        </p:nvSpPr>
        <p:spPr bwMode="auto">
          <a:xfrm>
            <a:off x="117486" y="875729"/>
            <a:ext cx="2443062" cy="535531"/>
          </a:xfrm>
          <a:prstGeom prst="rect">
            <a:avLst/>
          </a:prstGeom>
          <a:solidFill>
            <a:schemeClr val="accent5">
              <a:lumMod val="40000"/>
              <a:lumOff val="60000"/>
            </a:schemeClr>
          </a:solidFill>
          <a:ln>
            <a:noFill/>
          </a:ln>
          <a:effectLs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dirty="0" smtClean="0">
                <a:solidFill>
                  <a:srgbClr val="002060"/>
                </a:solidFill>
                <a:latin typeface="微软雅黑" panose="020B0503020204020204" pitchFamily="34" charset="-122"/>
                <a:ea typeface="微软雅黑" panose="020B0503020204020204" pitchFamily="34" charset="-122"/>
              </a:rPr>
              <a:t>工程可靠性模型</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9591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F5C338C-E8F9-4BC5-BEFF-77D1C3A691E7}" type="slidenum">
              <a:rPr lang="zh-CN" altLang="en-US" smtClean="0"/>
              <a:pPr>
                <a:defRPr/>
              </a:pPr>
              <a:t>11</a:t>
            </a:fld>
            <a:endParaRPr lang="zh-CN" altLang="en-US" dirty="0"/>
          </a:p>
        </p:txBody>
      </p:sp>
      <p:sp>
        <p:nvSpPr>
          <p:cNvPr id="8" name="Rectangle 17"/>
          <p:cNvSpPr txBox="1">
            <a:spLocks noChangeArrowheads="1"/>
          </p:cNvSpPr>
          <p:nvPr/>
        </p:nvSpPr>
        <p:spPr bwMode="auto">
          <a:xfrm>
            <a:off x="323527" y="1349712"/>
            <a:ext cx="2886854" cy="52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20000"/>
              </a:lnSpc>
            </a:pPr>
            <a:r>
              <a:rPr lang="zh-CN" altLang="en-US" sz="2000" dirty="0" smtClean="0">
                <a:solidFill>
                  <a:srgbClr val="FF0000"/>
                </a:solidFill>
                <a:latin typeface="微软雅黑" panose="020B0503020204020204" pitchFamily="34" charset="-122"/>
                <a:ea typeface="微软雅黑" panose="020B0503020204020204" pitchFamily="34" charset="-122"/>
              </a:rPr>
              <a:t>串并</a:t>
            </a:r>
            <a:r>
              <a:rPr lang="zh-CN" altLang="en-US" sz="2000" b="1" dirty="0" smtClean="0">
                <a:solidFill>
                  <a:srgbClr val="FF0000"/>
                </a:solidFill>
                <a:latin typeface="微软雅黑" panose="020B0503020204020204" pitchFamily="34" charset="-122"/>
                <a:ea typeface="微软雅黑" panose="020B0503020204020204" pitchFamily="34" charset="-122"/>
              </a:rPr>
              <a:t>联系统模型</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2854841" y="2086051"/>
            <a:ext cx="5831959" cy="861774"/>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定义：系统由</a:t>
            </a:r>
            <a:r>
              <a:rPr lang="en-US" altLang="zh-CN" dirty="0" smtClean="0">
                <a:solidFill>
                  <a:srgbClr val="0000FF"/>
                </a:solidFill>
                <a:latin typeface="微软雅黑" panose="020B0503020204020204" pitchFamily="34" charset="-122"/>
                <a:ea typeface="微软雅黑" panose="020B0503020204020204" pitchFamily="34" charset="-122"/>
              </a:rPr>
              <a:t>n</a:t>
            </a:r>
            <a:r>
              <a:rPr lang="zh-CN" altLang="en-US" dirty="0" smtClean="0">
                <a:solidFill>
                  <a:srgbClr val="0000FF"/>
                </a:solidFill>
                <a:latin typeface="微软雅黑" panose="020B0503020204020204" pitchFamily="34" charset="-122"/>
                <a:ea typeface="微软雅黑" panose="020B0503020204020204" pitchFamily="34" charset="-122"/>
              </a:rPr>
              <a:t>个子系统</a:t>
            </a:r>
            <a:r>
              <a:rPr lang="zh-CN" altLang="en-US" dirty="0" smtClean="0">
                <a:solidFill>
                  <a:srgbClr val="FF0000"/>
                </a:solidFill>
                <a:latin typeface="微软雅黑" panose="020B0503020204020204" pitchFamily="34" charset="-122"/>
                <a:ea typeface="微软雅黑" panose="020B0503020204020204" pitchFamily="34" charset="-122"/>
              </a:rPr>
              <a:t>并</a:t>
            </a:r>
            <a:r>
              <a:rPr lang="zh-CN" altLang="en-US" dirty="0" smtClean="0">
                <a:solidFill>
                  <a:srgbClr val="0000FF"/>
                </a:solidFill>
                <a:latin typeface="微软雅黑" panose="020B0503020204020204" pitchFamily="34" charset="-122"/>
                <a:ea typeface="微软雅黑" panose="020B0503020204020204" pitchFamily="34" charset="-122"/>
              </a:rPr>
              <a:t>联组成，</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每个子系统</a:t>
            </a:r>
            <a:endParaRPr lang="en-US" altLang="zh-CN" dirty="0" smtClean="0">
              <a:solidFill>
                <a:srgbClr val="0000FF"/>
              </a:solidFill>
              <a:latin typeface="微软雅黑" panose="020B0503020204020204" pitchFamily="34" charset="-122"/>
              <a:ea typeface="微软雅黑" panose="020B0503020204020204" pitchFamily="34" charset="-122"/>
            </a:endParaRPr>
          </a:p>
          <a:p>
            <a:pPr eaLnBrk="1" hangingPunct="1">
              <a:spcBef>
                <a:spcPct val="50000"/>
              </a:spcBef>
              <a:buClrTx/>
              <a:buSzTx/>
              <a:buFontTx/>
              <a:buNone/>
            </a:pPr>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有</a:t>
            </a:r>
            <a:r>
              <a:rPr lang="en-US" altLang="zh-CN" dirty="0" smtClean="0">
                <a:solidFill>
                  <a:srgbClr val="0000FF"/>
                </a:solidFill>
                <a:latin typeface="微软雅黑" panose="020B0503020204020204" pitchFamily="34" charset="-122"/>
                <a:ea typeface="微软雅黑" panose="020B0503020204020204" pitchFamily="34" charset="-122"/>
              </a:rPr>
              <a:t>m</a:t>
            </a:r>
            <a:r>
              <a:rPr lang="zh-CN" altLang="en-US"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个</a:t>
            </a:r>
            <a:r>
              <a:rPr lang="zh-CN" altLang="en-US"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串</a:t>
            </a:r>
            <a:r>
              <a:rPr lang="zh-CN" altLang="en-US"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联部件</a:t>
            </a:r>
            <a:endParaRPr lang="zh-CN" altLang="el-GR"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1" name="直接连接符 10"/>
          <p:cNvCxnSpPr/>
          <p:nvPr/>
        </p:nvCxnSpPr>
        <p:spPr>
          <a:xfrm>
            <a:off x="323527" y="3287249"/>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491880" y="3356992"/>
            <a:ext cx="0" cy="299935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504154" y="4271574"/>
            <a:ext cx="5831168"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物理意义：本质为并联模型</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23" name="矩形 22"/>
          <p:cNvSpPr/>
          <p:nvPr/>
        </p:nvSpPr>
        <p:spPr>
          <a:xfrm>
            <a:off x="3504154" y="4748756"/>
            <a:ext cx="5831168"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部件相同时，得到系统的平均故障间隔时间</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5058" y="3803806"/>
            <a:ext cx="3454549" cy="1018733"/>
          </a:xfrm>
          <a:prstGeom prst="rect">
            <a:avLst/>
          </a:prstGeom>
        </p:spPr>
      </p:pic>
      <p:pic>
        <p:nvPicPr>
          <p:cNvPr id="25607" name="Picture 7" descr="https://p0.ssl.img.360kuai.com/t010df3971bfec39b1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5145" y="5120763"/>
            <a:ext cx="1254373" cy="1359284"/>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816100" y="3383426"/>
            <a:ext cx="2423970"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双余度飞控计算机</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22" name="Picture 8" descr="09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560" y="1910339"/>
            <a:ext cx="2035247" cy="114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 name="Object 11"/>
          <p:cNvGraphicFramePr>
            <a:graphicFrameLocks noChangeAspect="1"/>
          </p:cNvGraphicFramePr>
          <p:nvPr>
            <p:extLst/>
          </p:nvPr>
        </p:nvGraphicFramePr>
        <p:xfrm>
          <a:off x="4557509" y="3434328"/>
          <a:ext cx="3028380" cy="744184"/>
        </p:xfrm>
        <a:graphic>
          <a:graphicData uri="http://schemas.openxmlformats.org/presentationml/2006/ole">
            <mc:AlternateContent xmlns:mc="http://schemas.openxmlformats.org/markup-compatibility/2006">
              <mc:Choice xmlns:v="urn:schemas-microsoft-com:vml" Requires="v">
                <p:oleObj spid="_x0000_s13418" name="公式" r:id="rId6" imgW="1968480" imgH="482400" progId="Equation.3">
                  <p:embed/>
                </p:oleObj>
              </mc:Choice>
              <mc:Fallback>
                <p:oleObj name="公式" r:id="rId6" imgW="1968480" imgH="482400" progId="Equation.3">
                  <p:embed/>
                  <p:pic>
                    <p:nvPicPr>
                      <p:cNvPr id="24" name="Object 11"/>
                      <p:cNvPicPr>
                        <a:picLocks noChangeAspect="1" noChangeArrowheads="1"/>
                      </p:cNvPicPr>
                      <p:nvPr/>
                    </p:nvPicPr>
                    <p:blipFill>
                      <a:blip r:embed="rId7"/>
                      <a:srcRect/>
                      <a:stretch>
                        <a:fillRect/>
                      </a:stretch>
                    </p:blipFill>
                    <p:spPr bwMode="auto">
                      <a:xfrm>
                        <a:off x="4557509" y="3434328"/>
                        <a:ext cx="3028380" cy="744184"/>
                      </a:xfrm>
                      <a:prstGeom prst="rect">
                        <a:avLst/>
                      </a:prstGeom>
                      <a:noFill/>
                      <a:ln>
                        <a:noFill/>
                      </a:ln>
                      <a:effectLst/>
                    </p:spPr>
                  </p:pic>
                </p:oleObj>
              </mc:Fallback>
            </mc:AlternateContent>
          </a:graphicData>
        </a:graphic>
      </p:graphicFrame>
      <p:graphicFrame>
        <p:nvGraphicFramePr>
          <p:cNvPr id="25" name="Object 11"/>
          <p:cNvGraphicFramePr>
            <a:graphicFrameLocks noChangeAspect="1"/>
          </p:cNvGraphicFramePr>
          <p:nvPr>
            <p:extLst/>
          </p:nvPr>
        </p:nvGraphicFramePr>
        <p:xfrm>
          <a:off x="4211960" y="5326377"/>
          <a:ext cx="3719900" cy="948057"/>
        </p:xfrm>
        <a:graphic>
          <a:graphicData uri="http://schemas.openxmlformats.org/presentationml/2006/ole">
            <mc:AlternateContent xmlns:mc="http://schemas.openxmlformats.org/markup-compatibility/2006">
              <mc:Choice xmlns:v="urn:schemas-microsoft-com:vml" Requires="v">
                <p:oleObj spid="_x0000_s13419" name="公式" r:id="rId8" imgW="2197080" imgH="558720" progId="Equation.3">
                  <p:embed/>
                </p:oleObj>
              </mc:Choice>
              <mc:Fallback>
                <p:oleObj name="公式" r:id="rId8" imgW="2197080" imgH="558720" progId="Equation.3">
                  <p:embed/>
                  <p:pic>
                    <p:nvPicPr>
                      <p:cNvPr id="25" name="Object 11"/>
                      <p:cNvPicPr>
                        <a:picLocks noChangeAspect="1" noChangeArrowheads="1"/>
                      </p:cNvPicPr>
                      <p:nvPr/>
                    </p:nvPicPr>
                    <p:blipFill>
                      <a:blip r:embed="rId9"/>
                      <a:srcRect/>
                      <a:stretch>
                        <a:fillRect/>
                      </a:stretch>
                    </p:blipFill>
                    <p:spPr bwMode="auto">
                      <a:xfrm>
                        <a:off x="4211960" y="5326377"/>
                        <a:ext cx="3719900" cy="948057"/>
                      </a:xfrm>
                      <a:prstGeom prst="rect">
                        <a:avLst/>
                      </a:prstGeom>
                      <a:noFill/>
                      <a:ln>
                        <a:noFill/>
                      </a:ln>
                      <a:effectLst/>
                    </p:spPr>
                  </p:pic>
                </p:oleObj>
              </mc:Fallback>
            </mc:AlternateContent>
          </a:graphicData>
        </a:graphic>
      </p:graphicFrame>
      <p:sp>
        <p:nvSpPr>
          <p:cNvPr id="17"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9" name="Text Box 38"/>
          <p:cNvSpPr txBox="1">
            <a:spLocks noChangeArrowheads="1"/>
          </p:cNvSpPr>
          <p:nvPr/>
        </p:nvSpPr>
        <p:spPr bwMode="auto">
          <a:xfrm>
            <a:off x="117486" y="875729"/>
            <a:ext cx="2443062" cy="535531"/>
          </a:xfrm>
          <a:prstGeom prst="rect">
            <a:avLst/>
          </a:prstGeom>
          <a:solidFill>
            <a:schemeClr val="accent5">
              <a:lumMod val="40000"/>
              <a:lumOff val="60000"/>
            </a:schemeClr>
          </a:solidFill>
          <a:ln>
            <a:noFill/>
          </a:ln>
          <a:effectLs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dirty="0" smtClean="0">
                <a:solidFill>
                  <a:srgbClr val="002060"/>
                </a:solidFill>
                <a:latin typeface="微软雅黑" panose="020B0503020204020204" pitchFamily="34" charset="-122"/>
                <a:ea typeface="微软雅黑" panose="020B0503020204020204" pitchFamily="34" charset="-122"/>
              </a:rPr>
              <a:t>工程可靠性模型</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9925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094">
            <a:extLst>
              <a:ext uri="{FF2B5EF4-FFF2-40B4-BE49-F238E27FC236}">
                <a16:creationId xmlns:a16="http://schemas.microsoft.com/office/drawing/2014/main" id="{D804E101-B955-45D7-81C6-E3216006F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966" y="719890"/>
            <a:ext cx="3671838" cy="334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a:extLst>
              <a:ext uri="{FF2B5EF4-FFF2-40B4-BE49-F238E27FC236}">
                <a16:creationId xmlns:a16="http://schemas.microsoft.com/office/drawing/2014/main" id="{FC4796AC-7DA1-4F8D-B54B-FB255A5BECC5}"/>
              </a:ext>
            </a:extLst>
          </p:cNvPr>
          <p:cNvSpPr txBox="1">
            <a:spLocks noChangeArrowheads="1"/>
          </p:cNvSpPr>
          <p:nvPr/>
        </p:nvSpPr>
        <p:spPr bwMode="auto">
          <a:xfrm>
            <a:off x="395536" y="1052736"/>
            <a:ext cx="3671887" cy="295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50000"/>
              </a:lnSpc>
            </a:pPr>
            <a:r>
              <a:rPr lang="zh-CN" altLang="en-US" sz="2000" dirty="0" smtClean="0">
                <a:solidFill>
                  <a:srgbClr val="0000FF"/>
                </a:solidFill>
                <a:latin typeface="微软雅黑" panose="020B0503020204020204" pitchFamily="34" charset="-122"/>
                <a:ea typeface="微软雅黑" panose="020B0503020204020204" pitchFamily="34" charset="-122"/>
              </a:rPr>
              <a:t>短期任务时间（一般工作在单个单元的</a:t>
            </a:r>
            <a:r>
              <a:rPr lang="en-US" altLang="zh-CN" sz="2000" dirty="0" smtClean="0">
                <a:solidFill>
                  <a:srgbClr val="FF0000"/>
                </a:solidFill>
                <a:latin typeface="微软雅黑" panose="020B0503020204020204" pitchFamily="34" charset="-122"/>
                <a:ea typeface="微软雅黑" panose="020B0503020204020204" pitchFamily="34" charset="-122"/>
              </a:rPr>
              <a:t>MTBF</a:t>
            </a:r>
            <a:r>
              <a:rPr lang="zh-CN" altLang="en-US" sz="2000" dirty="0" smtClean="0">
                <a:solidFill>
                  <a:srgbClr val="FF0000"/>
                </a:solidFill>
                <a:latin typeface="微软雅黑" panose="020B0503020204020204" pitchFamily="34" charset="-122"/>
                <a:ea typeface="微软雅黑" panose="020B0503020204020204" pitchFamily="34" charset="-122"/>
              </a:rPr>
              <a:t>之前</a:t>
            </a:r>
            <a:r>
              <a:rPr lang="zh-CN" altLang="en-US" sz="2000" dirty="0" smtClean="0">
                <a:solidFill>
                  <a:srgbClr val="0000FF"/>
                </a:solidFill>
                <a:latin typeface="微软雅黑" panose="020B0503020204020204" pitchFamily="34" charset="-122"/>
                <a:ea typeface="微软雅黑" panose="020B0503020204020204" pitchFamily="34" charset="-122"/>
              </a:rPr>
              <a:t>，图中</a:t>
            </a:r>
            <a:r>
              <a:rPr lang="en-US" altLang="zh-CN" sz="2000" dirty="0" smtClean="0">
                <a:solidFill>
                  <a:srgbClr val="0000FF"/>
                </a:solidFill>
                <a:latin typeface="微软雅黑" panose="020B0503020204020204" pitchFamily="34" charset="-122"/>
                <a:ea typeface="微软雅黑" panose="020B0503020204020204" pitchFamily="34" charset="-122"/>
              </a:rPr>
              <a:t>A</a:t>
            </a:r>
            <a:r>
              <a:rPr lang="zh-CN" altLang="en-US" sz="2000" dirty="0" smtClean="0">
                <a:solidFill>
                  <a:srgbClr val="0000FF"/>
                </a:solidFill>
                <a:latin typeface="微软雅黑" panose="020B0503020204020204" pitchFamily="34" charset="-122"/>
                <a:ea typeface="微软雅黑" panose="020B0503020204020204" pitchFamily="34" charset="-122"/>
              </a:rPr>
              <a:t>点之前），</a:t>
            </a:r>
            <a:r>
              <a:rPr lang="zh-CN" altLang="en-US" sz="2000" dirty="0" smtClean="0">
                <a:solidFill>
                  <a:srgbClr val="FF0000"/>
                </a:solidFill>
                <a:latin typeface="微软雅黑" panose="020B0503020204020204" pitchFamily="34" charset="-122"/>
                <a:ea typeface="微软雅黑" panose="020B0503020204020204" pitchFamily="34" charset="-122"/>
              </a:rPr>
              <a:t>混联系统可靠度优于单余度系统</a:t>
            </a:r>
            <a:r>
              <a:rPr lang="zh-CN" altLang="en-US" sz="2000" dirty="0" smtClean="0">
                <a:solidFill>
                  <a:srgbClr val="0000FF"/>
                </a:solidFill>
                <a:latin typeface="微软雅黑" panose="020B0503020204020204" pitchFamily="34" charset="-122"/>
                <a:ea typeface="微软雅黑" panose="020B0503020204020204" pitchFamily="34" charset="-122"/>
              </a:rPr>
              <a:t>。</a:t>
            </a:r>
          </a:p>
          <a:p>
            <a:pPr eaLnBrk="1" hangingPunct="1">
              <a:lnSpc>
                <a:spcPct val="150000"/>
              </a:lnSpc>
            </a:pPr>
            <a:r>
              <a:rPr lang="zh-CN" altLang="en-US" sz="2000" dirty="0" smtClean="0">
                <a:solidFill>
                  <a:srgbClr val="0000FF"/>
                </a:solidFill>
                <a:latin typeface="微软雅黑" panose="020B0503020204020204" pitchFamily="34" charset="-122"/>
                <a:ea typeface="微软雅黑" panose="020B0503020204020204" pitchFamily="34" charset="-122"/>
              </a:rPr>
              <a:t>并串联系统的可靠性</a:t>
            </a:r>
            <a:r>
              <a:rPr lang="zh-CN" altLang="en-US" sz="2000" dirty="0" smtClean="0">
                <a:solidFill>
                  <a:srgbClr val="FF0000"/>
                </a:solidFill>
                <a:latin typeface="微软雅黑" panose="020B0503020204020204" pitchFamily="34" charset="-122"/>
                <a:ea typeface="微软雅黑" panose="020B0503020204020204" pitchFamily="34" charset="-122"/>
              </a:rPr>
              <a:t>优于</a:t>
            </a:r>
            <a:r>
              <a:rPr lang="zh-CN" altLang="en-US" sz="2000" dirty="0" smtClean="0">
                <a:solidFill>
                  <a:srgbClr val="0000FF"/>
                </a:solidFill>
                <a:latin typeface="微软雅黑" panose="020B0503020204020204" pitchFamily="34" charset="-122"/>
                <a:ea typeface="微软雅黑" panose="020B0503020204020204" pitchFamily="34" charset="-122"/>
              </a:rPr>
              <a:t>串并联系统</a:t>
            </a:r>
          </a:p>
        </p:txBody>
      </p:sp>
      <p:sp>
        <p:nvSpPr>
          <p:cNvPr id="2" name="矩形 1"/>
          <p:cNvSpPr/>
          <p:nvPr/>
        </p:nvSpPr>
        <p:spPr>
          <a:xfrm>
            <a:off x="3397076" y="5724412"/>
            <a:ext cx="4572000" cy="553998"/>
          </a:xfrm>
          <a:prstGeom prst="rect">
            <a:avLst/>
          </a:prstGeom>
        </p:spPr>
        <p:txBody>
          <a:bodyPr>
            <a:spAutoFit/>
          </a:bodyPr>
          <a:lstStyle/>
          <a:p>
            <a:pPr eaLnBrk="1" hangingPunct="1">
              <a:lnSpc>
                <a:spcPct val="150000"/>
              </a:lnSpc>
            </a:pPr>
            <a:r>
              <a:rPr lang="zh-CN" altLang="en-US" dirty="0">
                <a:solidFill>
                  <a:srgbClr val="0000FF"/>
                </a:solidFill>
                <a:latin typeface="微软雅黑" panose="020B0503020204020204" pitchFamily="34" charset="-122"/>
                <a:ea typeface="微软雅黑" panose="020B0503020204020204" pitchFamily="34" charset="-122"/>
              </a:rPr>
              <a:t>串并联系统主要用于对</a:t>
            </a:r>
            <a:r>
              <a:rPr lang="zh-CN" altLang="en-US" dirty="0">
                <a:solidFill>
                  <a:srgbClr val="FF0000"/>
                </a:solidFill>
                <a:latin typeface="微软雅黑" panose="020B0503020204020204" pitchFamily="34" charset="-122"/>
                <a:ea typeface="微软雅黑" panose="020B0503020204020204" pitchFamily="34" charset="-122"/>
              </a:rPr>
              <a:t>短路</a:t>
            </a:r>
            <a:r>
              <a:rPr lang="zh-CN" altLang="en-US" dirty="0">
                <a:solidFill>
                  <a:srgbClr val="0000FF"/>
                </a:solidFill>
                <a:latin typeface="微软雅黑" panose="020B0503020204020204" pitchFamily="34" charset="-122"/>
                <a:ea typeface="微软雅黑" panose="020B0503020204020204" pitchFamily="34" charset="-122"/>
              </a:rPr>
              <a:t>故障的</a:t>
            </a:r>
            <a:r>
              <a:rPr lang="zh-CN" altLang="en-US" dirty="0" smtClean="0">
                <a:solidFill>
                  <a:srgbClr val="0000FF"/>
                </a:solidFill>
                <a:latin typeface="微软雅黑" panose="020B0503020204020204" pitchFamily="34" charset="-122"/>
                <a:ea typeface="微软雅黑" panose="020B0503020204020204" pitchFamily="34" charset="-122"/>
              </a:rPr>
              <a:t>保护</a:t>
            </a:r>
            <a:endParaRPr lang="zh-CN" altLang="en-US" dirty="0">
              <a:solidFill>
                <a:srgbClr val="0000FF"/>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420348" y="4221088"/>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9" name="Picture 17">
            <a:extLst>
              <a:ext uri="{FF2B5EF4-FFF2-40B4-BE49-F238E27FC236}">
                <a16:creationId xmlns:a16="http://schemas.microsoft.com/office/drawing/2014/main" id="{888940A8-07DA-4C62-A488-53D81661C3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t="6786"/>
          <a:stretch>
            <a:fillRect/>
          </a:stretch>
        </p:blipFill>
        <p:spPr bwMode="auto">
          <a:xfrm>
            <a:off x="1115616" y="4251106"/>
            <a:ext cx="1813398" cy="9166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0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5495958"/>
            <a:ext cx="1800200" cy="1010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txBox="1">
            <a:spLocks/>
          </p:cNvSpPr>
          <p:nvPr/>
        </p:nvSpPr>
        <p:spPr bwMode="auto">
          <a:xfrm>
            <a:off x="5683076"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3" name="矩形 12"/>
          <p:cNvSpPr/>
          <p:nvPr/>
        </p:nvSpPr>
        <p:spPr>
          <a:xfrm>
            <a:off x="3397076" y="4437714"/>
            <a:ext cx="4572000" cy="553998"/>
          </a:xfrm>
          <a:prstGeom prst="rect">
            <a:avLst/>
          </a:prstGeom>
        </p:spPr>
        <p:txBody>
          <a:bodyPr>
            <a:spAutoFit/>
          </a:bodyPr>
          <a:lstStyle/>
          <a:p>
            <a:pPr eaLnBrk="1" hangingPunct="1">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并串联</a:t>
            </a:r>
            <a:r>
              <a:rPr lang="zh-CN" altLang="en-US" dirty="0">
                <a:solidFill>
                  <a:srgbClr val="0000FF"/>
                </a:solidFill>
                <a:latin typeface="微软雅黑" panose="020B0503020204020204" pitchFamily="34" charset="-122"/>
                <a:ea typeface="微软雅黑" panose="020B0503020204020204" pitchFamily="34" charset="-122"/>
              </a:rPr>
              <a:t>系统主要用于对</a:t>
            </a:r>
            <a:r>
              <a:rPr lang="zh-CN" altLang="en-US" dirty="0">
                <a:solidFill>
                  <a:srgbClr val="FF0000"/>
                </a:solidFill>
                <a:latin typeface="微软雅黑" panose="020B0503020204020204" pitchFamily="34" charset="-122"/>
                <a:ea typeface="微软雅黑" panose="020B0503020204020204" pitchFamily="34" charset="-122"/>
              </a:rPr>
              <a:t>开路</a:t>
            </a:r>
            <a:r>
              <a:rPr lang="zh-CN" altLang="en-US" dirty="0">
                <a:solidFill>
                  <a:srgbClr val="0000FF"/>
                </a:solidFill>
                <a:latin typeface="微软雅黑" panose="020B0503020204020204" pitchFamily="34" charset="-122"/>
                <a:ea typeface="微软雅黑" panose="020B0503020204020204" pitchFamily="34" charset="-122"/>
              </a:rPr>
              <a:t>故障的保护</a:t>
            </a:r>
          </a:p>
        </p:txBody>
      </p:sp>
    </p:spTree>
    <p:extLst>
      <p:ext uri="{BB962C8B-B14F-4D97-AF65-F5344CB8AC3E}">
        <p14:creationId xmlns:p14="http://schemas.microsoft.com/office/powerpoint/2010/main" val="3616847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2262" y="4403822"/>
            <a:ext cx="2247490" cy="204951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92262" y="4133189"/>
            <a:ext cx="8872226" cy="1589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99929" y="1549761"/>
            <a:ext cx="8737780" cy="2456057"/>
          </a:xfrm>
          <a:prstGeom prst="rect">
            <a:avLst/>
          </a:prstGeom>
        </p:spPr>
        <p:txBody>
          <a:bodyPr wrap="square">
            <a:spAutoFit/>
          </a:bodyPr>
          <a:lstStyle/>
          <a:p>
            <a:pPr marL="800100" lvl="1" indent="-342900" eaLnBrk="1" hangingPunct="1">
              <a:lnSpc>
                <a:spcPct val="160000"/>
              </a:lnSpc>
              <a:buClr>
                <a:schemeClr val="folHlink"/>
              </a:buClr>
              <a:buSzPct val="60000"/>
              <a:buFont typeface="Wingdings" panose="05000000000000000000" pitchFamily="2" charset="2"/>
              <a:buChar char="n"/>
            </a:pPr>
            <a:r>
              <a:rPr kumimoji="1" lang="zh-CN" altLang="en-US" sz="2400" dirty="0">
                <a:solidFill>
                  <a:srgbClr val="0000FF"/>
                </a:solidFill>
                <a:latin typeface="微软雅黑" panose="020B0503020204020204" pitchFamily="34" charset="-122"/>
                <a:ea typeface="微软雅黑" panose="020B0503020204020204" pitchFamily="34" charset="-122"/>
              </a:rPr>
              <a:t>在</a:t>
            </a:r>
            <a:r>
              <a:rPr kumimoji="1" lang="zh-CN" altLang="en-US" sz="2400" dirty="0" smtClean="0">
                <a:solidFill>
                  <a:srgbClr val="0000FF"/>
                </a:solidFill>
                <a:latin typeface="微软雅黑" panose="020B0503020204020204" pitchFamily="34" charset="-122"/>
                <a:ea typeface="微软雅黑" panose="020B0503020204020204" pitchFamily="34" charset="-122"/>
              </a:rPr>
              <a:t>系统规划阶段，</a:t>
            </a:r>
            <a:r>
              <a:rPr kumimoji="1" lang="zh-CN" altLang="en-US" sz="2400" dirty="0" smtClean="0">
                <a:solidFill>
                  <a:srgbClr val="FF0000"/>
                </a:solidFill>
                <a:latin typeface="微软雅黑" panose="020B0503020204020204" pitchFamily="34" charset="-122"/>
                <a:ea typeface="微软雅黑" panose="020B0503020204020204" pitchFamily="34" charset="-122"/>
              </a:rPr>
              <a:t>估算</a:t>
            </a:r>
            <a:r>
              <a:rPr kumimoji="1" lang="zh-CN" altLang="en-US" sz="2400" dirty="0" smtClean="0">
                <a:solidFill>
                  <a:srgbClr val="0000FF"/>
                </a:solidFill>
                <a:latin typeface="微软雅黑" panose="020B0503020204020204" pitchFamily="34" charset="-122"/>
                <a:ea typeface="微软雅黑" panose="020B0503020204020204" pitchFamily="34" charset="-122"/>
              </a:rPr>
              <a:t>方案是否</a:t>
            </a:r>
            <a:r>
              <a:rPr kumimoji="1" lang="zh-CN" altLang="en-US" sz="2400" dirty="0">
                <a:solidFill>
                  <a:srgbClr val="0000FF"/>
                </a:solidFill>
                <a:latin typeface="微软雅黑" panose="020B0503020204020204" pitchFamily="34" charset="-122"/>
                <a:ea typeface="微软雅黑" panose="020B0503020204020204" pitchFamily="34" charset="-122"/>
              </a:rPr>
              <a:t>能</a:t>
            </a:r>
            <a:r>
              <a:rPr kumimoji="1" lang="zh-CN" altLang="en-US" sz="2400" dirty="0">
                <a:solidFill>
                  <a:srgbClr val="FF0000"/>
                </a:solidFill>
                <a:latin typeface="微软雅黑" panose="020B0503020204020204" pitchFamily="34" charset="-122"/>
                <a:ea typeface="微软雅黑" panose="020B0503020204020204" pitchFamily="34" charset="-122"/>
              </a:rPr>
              <a:t>满足</a:t>
            </a:r>
            <a:r>
              <a:rPr kumimoji="1" lang="zh-CN" altLang="en-US" sz="2400" dirty="0">
                <a:solidFill>
                  <a:srgbClr val="0000FF"/>
                </a:solidFill>
                <a:latin typeface="微软雅黑" panose="020B0503020204020204" pitchFamily="34" charset="-122"/>
                <a:ea typeface="微软雅黑" panose="020B0503020204020204" pitchFamily="34" charset="-122"/>
              </a:rPr>
              <a:t>规定的可靠性指标</a:t>
            </a:r>
          </a:p>
          <a:p>
            <a:pPr marL="800100" lvl="1" indent="-342900" eaLnBrk="1" hangingPunct="1">
              <a:lnSpc>
                <a:spcPct val="160000"/>
              </a:lnSpc>
              <a:buClr>
                <a:schemeClr val="folHlink"/>
              </a:buClr>
              <a:buSzPct val="60000"/>
              <a:buFont typeface="Wingdings" panose="05000000000000000000" pitchFamily="2" charset="2"/>
              <a:buChar char="n"/>
            </a:pPr>
            <a:r>
              <a:rPr kumimoji="1" lang="zh-CN" altLang="en-US" sz="2400" dirty="0">
                <a:solidFill>
                  <a:srgbClr val="FF0000"/>
                </a:solidFill>
                <a:latin typeface="微软雅黑" panose="020B0503020204020204" pitchFamily="34" charset="-122"/>
                <a:ea typeface="微软雅黑" panose="020B0503020204020204" pitchFamily="34" charset="-122"/>
              </a:rPr>
              <a:t>比较或权衡</a:t>
            </a:r>
            <a:r>
              <a:rPr kumimoji="1" lang="zh-CN" altLang="en-US" sz="2400" dirty="0" smtClean="0">
                <a:solidFill>
                  <a:srgbClr val="0000FF"/>
                </a:solidFill>
                <a:latin typeface="微软雅黑" panose="020B0503020204020204" pitchFamily="34" charset="-122"/>
                <a:ea typeface="微软雅黑" panose="020B0503020204020204" pitchFamily="34" charset="-122"/>
              </a:rPr>
              <a:t>各种系统方案</a:t>
            </a:r>
            <a:r>
              <a:rPr kumimoji="1" lang="zh-CN" altLang="en-US" sz="2400" dirty="0">
                <a:solidFill>
                  <a:srgbClr val="0000FF"/>
                </a:solidFill>
                <a:latin typeface="微软雅黑" panose="020B0503020204020204" pitchFamily="34" charset="-122"/>
                <a:ea typeface="微软雅黑" panose="020B0503020204020204" pitchFamily="34" charset="-122"/>
              </a:rPr>
              <a:t>，亦可为维修性、安全性、保障性分析及试验提供信息</a:t>
            </a:r>
          </a:p>
          <a:p>
            <a:pPr marL="800100" lvl="1" indent="-342900" eaLnBrk="1" hangingPunct="1">
              <a:lnSpc>
                <a:spcPct val="160000"/>
              </a:lnSpc>
              <a:buClr>
                <a:schemeClr val="folHlink"/>
              </a:buClr>
              <a:buSzPct val="60000"/>
              <a:buFont typeface="Wingdings" panose="05000000000000000000" pitchFamily="2" charset="2"/>
              <a:buChar char="n"/>
            </a:pPr>
            <a:r>
              <a:rPr kumimoji="1" lang="zh-CN" altLang="en-US" sz="2400" dirty="0">
                <a:solidFill>
                  <a:srgbClr val="FF0000"/>
                </a:solidFill>
                <a:latin typeface="微软雅黑" panose="020B0503020204020204" pitchFamily="34" charset="-122"/>
                <a:ea typeface="微软雅黑" panose="020B0503020204020204" pitchFamily="34" charset="-122"/>
              </a:rPr>
              <a:t>确定</a:t>
            </a:r>
            <a:r>
              <a:rPr kumimoji="1" lang="zh-CN" altLang="en-US" sz="2400" dirty="0">
                <a:solidFill>
                  <a:srgbClr val="0000FF"/>
                </a:solidFill>
                <a:latin typeface="微软雅黑" panose="020B0503020204020204" pitchFamily="34" charset="-122"/>
                <a:ea typeface="微软雅黑" panose="020B0503020204020204" pitchFamily="34" charset="-122"/>
              </a:rPr>
              <a:t>影响系统可靠性的</a:t>
            </a:r>
            <a:r>
              <a:rPr kumimoji="1" lang="zh-CN" altLang="en-US" sz="2400" dirty="0">
                <a:solidFill>
                  <a:srgbClr val="FF0000"/>
                </a:solidFill>
                <a:latin typeface="微软雅黑" panose="020B0503020204020204" pitchFamily="34" charset="-122"/>
                <a:ea typeface="微软雅黑" panose="020B0503020204020204" pitchFamily="34" charset="-122"/>
              </a:rPr>
              <a:t>关键部位</a:t>
            </a:r>
            <a:r>
              <a:rPr kumimoji="1" lang="zh-CN" altLang="en-US" sz="2400" dirty="0">
                <a:solidFill>
                  <a:srgbClr val="0000FF"/>
                </a:solidFill>
                <a:latin typeface="微软雅黑" panose="020B0503020204020204" pitchFamily="34" charset="-122"/>
                <a:ea typeface="微软雅黑" panose="020B0503020204020204" pitchFamily="34" charset="-122"/>
              </a:rPr>
              <a:t>、</a:t>
            </a:r>
            <a:r>
              <a:rPr kumimoji="1" lang="zh-CN" altLang="en-US" sz="2400" dirty="0">
                <a:solidFill>
                  <a:srgbClr val="FF0000"/>
                </a:solidFill>
                <a:latin typeface="微软雅黑" panose="020B0503020204020204" pitchFamily="34" charset="-122"/>
                <a:ea typeface="微软雅黑" panose="020B0503020204020204" pitchFamily="34" charset="-122"/>
              </a:rPr>
              <a:t>薄弱环节和潜在</a:t>
            </a:r>
            <a:r>
              <a:rPr kumimoji="1" lang="zh-CN" altLang="en-US" sz="2400" dirty="0" smtClean="0">
                <a:solidFill>
                  <a:srgbClr val="FF0000"/>
                </a:solidFill>
                <a:latin typeface="微软雅黑" panose="020B0503020204020204" pitchFamily="34" charset="-122"/>
                <a:ea typeface="微软雅黑" panose="020B0503020204020204" pitchFamily="34" charset="-122"/>
              </a:rPr>
              <a:t>问题</a:t>
            </a:r>
            <a:endParaRPr kumimoji="1"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11"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2" name="矩形 11"/>
          <p:cNvSpPr/>
          <p:nvPr/>
        </p:nvSpPr>
        <p:spPr>
          <a:xfrm>
            <a:off x="120458" y="2204864"/>
            <a:ext cx="631860" cy="954107"/>
          </a:xfrm>
          <a:prstGeom prst="rect">
            <a:avLst/>
          </a:prstGeom>
        </p:spPr>
        <p:txBody>
          <a:bodyPr wrap="square">
            <a:spAutoFit/>
          </a:bodyPr>
          <a:lstStyle/>
          <a:p>
            <a:r>
              <a:rPr lang="zh-CN" altLang="en-US" sz="2800" dirty="0" smtClean="0">
                <a:solidFill>
                  <a:srgbClr val="0000FF"/>
                </a:solidFill>
                <a:latin typeface="黑体" panose="02010609060101010101" pitchFamily="49" charset="-122"/>
                <a:ea typeface="黑体" panose="02010609060101010101" pitchFamily="49" charset="-122"/>
              </a:rPr>
              <a:t>意义</a:t>
            </a:r>
            <a:endParaRPr lang="zh-CN" altLang="en-US" sz="2800" dirty="0">
              <a:solidFill>
                <a:srgbClr val="0000FF"/>
              </a:solidFill>
            </a:endParaRPr>
          </a:p>
        </p:txBody>
      </p:sp>
      <p:sp>
        <p:nvSpPr>
          <p:cNvPr id="4" name="矩形 3"/>
          <p:cNvSpPr/>
          <p:nvPr/>
        </p:nvSpPr>
        <p:spPr>
          <a:xfrm>
            <a:off x="1935454" y="4873081"/>
            <a:ext cx="7200800" cy="1421928"/>
          </a:xfrm>
          <a:prstGeom prst="rect">
            <a:avLst/>
          </a:prstGeom>
        </p:spPr>
        <p:txBody>
          <a:bodyPr wrap="square">
            <a:spAutoFit/>
          </a:bodyPr>
          <a:lstStyle/>
          <a:p>
            <a:pPr lvl="1" eaLnBrk="1" hangingPunct="1">
              <a:lnSpc>
                <a:spcPct val="160000"/>
              </a:lnSpc>
              <a:buClr>
                <a:schemeClr val="folHlink"/>
              </a:buClr>
              <a:buSzPct val="60000"/>
            </a:pPr>
            <a:r>
              <a:rPr kumimoji="1" lang="zh-CN" altLang="en-US" sz="1800" dirty="0">
                <a:solidFill>
                  <a:srgbClr val="0000FF"/>
                </a:solidFill>
                <a:latin typeface="微软雅黑" panose="020B0503020204020204" pitchFamily="34" charset="-122"/>
                <a:ea typeface="微软雅黑" panose="020B0503020204020204" pitchFamily="34" charset="-122"/>
              </a:rPr>
              <a:t>国产元器件：</a:t>
            </a:r>
            <a:r>
              <a:rPr kumimoji="1" lang="en-US" altLang="zh-CN" sz="1800" dirty="0">
                <a:solidFill>
                  <a:srgbClr val="FF0000"/>
                </a:solidFill>
                <a:latin typeface="微软雅黑" panose="020B0503020204020204" pitchFamily="34" charset="-122"/>
                <a:ea typeface="微软雅黑" panose="020B0503020204020204" pitchFamily="34" charset="-122"/>
              </a:rPr>
              <a:t>GJB /</a:t>
            </a:r>
            <a:r>
              <a:rPr kumimoji="1" lang="en-US" altLang="zh-CN" sz="1800" dirty="0" smtClean="0">
                <a:solidFill>
                  <a:srgbClr val="FF0000"/>
                </a:solidFill>
                <a:latin typeface="微软雅黑" panose="020B0503020204020204" pitchFamily="34" charset="-122"/>
                <a:ea typeface="微软雅黑" panose="020B0503020204020204" pitchFamily="34" charset="-122"/>
              </a:rPr>
              <a:t>Z299C-2006</a:t>
            </a:r>
            <a:r>
              <a:rPr kumimoji="1" lang="en-US" altLang="zh-CN" sz="1800" dirty="0" smtClean="0">
                <a:solidFill>
                  <a:srgbClr val="0000FF"/>
                </a:solidFill>
                <a:latin typeface="微软雅黑" panose="020B0503020204020204" pitchFamily="34" charset="-122"/>
                <a:ea typeface="微软雅黑" panose="020B0503020204020204" pitchFamily="34" charset="-122"/>
              </a:rPr>
              <a:t>《 </a:t>
            </a:r>
            <a:r>
              <a:rPr kumimoji="1" lang="zh-CN" altLang="en-US" sz="1800" dirty="0">
                <a:solidFill>
                  <a:srgbClr val="0000FF"/>
                </a:solidFill>
                <a:latin typeface="微软雅黑" panose="020B0503020204020204" pitchFamily="34" charset="-122"/>
                <a:ea typeface="微软雅黑" panose="020B0503020204020204" pitchFamily="34" charset="-122"/>
              </a:rPr>
              <a:t>电子设备可靠性</a:t>
            </a:r>
            <a:r>
              <a:rPr kumimoji="1" lang="zh-CN" altLang="en-US" sz="1800" dirty="0" smtClean="0">
                <a:solidFill>
                  <a:srgbClr val="0000FF"/>
                </a:solidFill>
                <a:latin typeface="微软雅黑" panose="020B0503020204020204" pitchFamily="34" charset="-122"/>
                <a:ea typeface="微软雅黑" panose="020B0503020204020204" pitchFamily="34" charset="-122"/>
              </a:rPr>
              <a:t>预 计手册</a:t>
            </a:r>
            <a:r>
              <a:rPr kumimoji="1" lang="en-US" altLang="zh-CN" sz="1800" dirty="0" smtClean="0">
                <a:solidFill>
                  <a:srgbClr val="0000FF"/>
                </a:solidFill>
                <a:latin typeface="微软雅黑" panose="020B0503020204020204" pitchFamily="34" charset="-122"/>
                <a:ea typeface="微软雅黑" panose="020B0503020204020204" pitchFamily="34" charset="-122"/>
              </a:rPr>
              <a:t>》</a:t>
            </a:r>
            <a:r>
              <a:rPr kumimoji="1" lang="zh-CN" altLang="en-US" sz="1800" dirty="0">
                <a:solidFill>
                  <a:srgbClr val="0000FF"/>
                </a:solidFill>
                <a:latin typeface="微软雅黑" panose="020B0503020204020204" pitchFamily="34" charset="-122"/>
                <a:ea typeface="微软雅黑" panose="020B0503020204020204" pitchFamily="34" charset="-122"/>
              </a:rPr>
              <a:t> </a:t>
            </a:r>
            <a:endParaRPr kumimoji="1" lang="en-US" altLang="zh-CN" sz="1800" dirty="0" smtClean="0">
              <a:solidFill>
                <a:srgbClr val="0000FF"/>
              </a:solidFill>
              <a:latin typeface="微软雅黑" panose="020B0503020204020204" pitchFamily="34" charset="-122"/>
              <a:ea typeface="微软雅黑" panose="020B0503020204020204" pitchFamily="34" charset="-122"/>
            </a:endParaRPr>
          </a:p>
          <a:p>
            <a:pPr lvl="1" eaLnBrk="1" hangingPunct="1">
              <a:lnSpc>
                <a:spcPct val="160000"/>
              </a:lnSpc>
              <a:buClr>
                <a:schemeClr val="folHlink"/>
              </a:buClr>
              <a:buSzPct val="60000"/>
            </a:pPr>
            <a:r>
              <a:rPr kumimoji="1" lang="en-US" altLang="zh-CN" sz="1800" dirty="0">
                <a:solidFill>
                  <a:srgbClr val="0000FF"/>
                </a:solidFill>
                <a:latin typeface="微软雅黑" panose="020B0503020204020204" pitchFamily="34" charset="-122"/>
                <a:ea typeface="微软雅黑" panose="020B0503020204020204" pitchFamily="34" charset="-122"/>
              </a:rPr>
              <a:t> </a:t>
            </a:r>
            <a:r>
              <a:rPr kumimoji="1" lang="en-US" altLang="zh-CN" sz="1800" dirty="0" smtClean="0">
                <a:solidFill>
                  <a:srgbClr val="0000FF"/>
                </a:solidFill>
                <a:latin typeface="微软雅黑" panose="020B0503020204020204" pitchFamily="34" charset="-122"/>
                <a:ea typeface="微软雅黑" panose="020B0503020204020204" pitchFamily="34" charset="-122"/>
              </a:rPr>
              <a:t>                   </a:t>
            </a:r>
            <a:r>
              <a:rPr kumimoji="1" lang="en-US" altLang="zh-CN" sz="1800" dirty="0" smtClean="0">
                <a:solidFill>
                  <a:srgbClr val="FF0000"/>
                </a:solidFill>
                <a:latin typeface="微软雅黑" panose="020B0503020204020204" pitchFamily="34" charset="-122"/>
                <a:ea typeface="微软雅黑" panose="020B0503020204020204" pitchFamily="34" charset="-122"/>
              </a:rPr>
              <a:t>GJB </a:t>
            </a:r>
            <a:r>
              <a:rPr kumimoji="1" lang="en-US" altLang="zh-CN" sz="1800" dirty="0">
                <a:solidFill>
                  <a:srgbClr val="FF0000"/>
                </a:solidFill>
                <a:latin typeface="微软雅黑" panose="020B0503020204020204" pitchFamily="34" charset="-122"/>
                <a:ea typeface="微软雅黑" panose="020B0503020204020204" pitchFamily="34" charset="-122"/>
              </a:rPr>
              <a:t>/</a:t>
            </a:r>
            <a:r>
              <a:rPr kumimoji="1" lang="en-US" altLang="zh-CN" sz="1800" dirty="0" smtClean="0">
                <a:solidFill>
                  <a:srgbClr val="FF0000"/>
                </a:solidFill>
                <a:latin typeface="微软雅黑" panose="020B0503020204020204" pitchFamily="34" charset="-122"/>
                <a:ea typeface="微软雅黑" panose="020B0503020204020204" pitchFamily="34" charset="-122"/>
              </a:rPr>
              <a:t>Z108</a:t>
            </a:r>
            <a:r>
              <a:rPr kumimoji="1" lang="en-US" altLang="zh-CN" sz="1800" dirty="0" smtClean="0">
                <a:solidFill>
                  <a:srgbClr val="0000FF"/>
                </a:solidFill>
                <a:latin typeface="微软雅黑" panose="020B0503020204020204" pitchFamily="34" charset="-122"/>
                <a:ea typeface="微软雅黑" panose="020B0503020204020204" pitchFamily="34" charset="-122"/>
              </a:rPr>
              <a:t>《 </a:t>
            </a:r>
            <a:r>
              <a:rPr kumimoji="1" lang="zh-CN" altLang="en-US" sz="1800" dirty="0">
                <a:solidFill>
                  <a:srgbClr val="0000FF"/>
                </a:solidFill>
                <a:latin typeface="微软雅黑" panose="020B0503020204020204" pitchFamily="34" charset="-122"/>
                <a:ea typeface="微软雅黑" panose="020B0503020204020204" pitchFamily="34" charset="-122"/>
              </a:rPr>
              <a:t>电子设备非工作状态可靠性预计</a:t>
            </a:r>
            <a:r>
              <a:rPr kumimoji="1" lang="zh-CN" altLang="en-US" sz="1800" dirty="0" smtClean="0">
                <a:solidFill>
                  <a:srgbClr val="0000FF"/>
                </a:solidFill>
                <a:latin typeface="微软雅黑" panose="020B0503020204020204" pitchFamily="34" charset="-122"/>
                <a:ea typeface="微软雅黑" panose="020B0503020204020204" pitchFamily="34" charset="-122"/>
              </a:rPr>
              <a:t>手册</a:t>
            </a:r>
            <a:r>
              <a:rPr kumimoji="1" lang="en-US" altLang="zh-CN" sz="1800" dirty="0" smtClean="0">
                <a:solidFill>
                  <a:srgbClr val="0000FF"/>
                </a:solidFill>
                <a:latin typeface="微软雅黑" panose="020B0503020204020204" pitchFamily="34" charset="-122"/>
                <a:ea typeface="微软雅黑" panose="020B0503020204020204" pitchFamily="34" charset="-122"/>
              </a:rPr>
              <a:t>》</a:t>
            </a:r>
            <a:endParaRPr kumimoji="1" lang="zh-CN" altLang="en-US" sz="1800" dirty="0">
              <a:solidFill>
                <a:srgbClr val="0000FF"/>
              </a:solidFill>
              <a:latin typeface="微软雅黑" panose="020B0503020204020204" pitchFamily="34" charset="-122"/>
              <a:ea typeface="微软雅黑" panose="020B0503020204020204" pitchFamily="34" charset="-122"/>
            </a:endParaRPr>
          </a:p>
          <a:p>
            <a:pPr lvl="1" eaLnBrk="1" hangingPunct="1">
              <a:lnSpc>
                <a:spcPct val="160000"/>
              </a:lnSpc>
              <a:buClr>
                <a:schemeClr val="folHlink"/>
              </a:buClr>
              <a:buSzPct val="60000"/>
            </a:pPr>
            <a:r>
              <a:rPr kumimoji="1" lang="zh-CN" altLang="en-US" sz="1800" dirty="0">
                <a:solidFill>
                  <a:srgbClr val="0000FF"/>
                </a:solidFill>
                <a:latin typeface="微软雅黑" panose="020B0503020204020204" pitchFamily="34" charset="-122"/>
                <a:ea typeface="微软雅黑" panose="020B0503020204020204" pitchFamily="34" charset="-122"/>
              </a:rPr>
              <a:t>美国元器件：</a:t>
            </a:r>
            <a:r>
              <a:rPr kumimoji="1" lang="en-US" altLang="zh-CN" sz="1800" dirty="0">
                <a:solidFill>
                  <a:srgbClr val="FF0000"/>
                </a:solidFill>
                <a:latin typeface="微软雅黑" panose="020B0503020204020204" pitchFamily="34" charset="-122"/>
                <a:ea typeface="微软雅黑" panose="020B0503020204020204" pitchFamily="34" charset="-122"/>
              </a:rPr>
              <a:t>MIL-HDBK-217F </a:t>
            </a:r>
            <a:r>
              <a:rPr kumimoji="1" lang="en-US" altLang="zh-CN" sz="1800" dirty="0">
                <a:solidFill>
                  <a:srgbClr val="0000FF"/>
                </a:solidFill>
                <a:latin typeface="微软雅黑" panose="020B0503020204020204" pitchFamily="34" charset="-122"/>
                <a:ea typeface="微软雅黑" panose="020B0503020204020204" pitchFamily="34" charset="-122"/>
              </a:rPr>
              <a:t>《</a:t>
            </a:r>
            <a:r>
              <a:rPr kumimoji="1" lang="zh-CN" altLang="en-US" sz="1800" dirty="0">
                <a:solidFill>
                  <a:srgbClr val="0000FF"/>
                </a:solidFill>
                <a:latin typeface="微软雅黑" panose="020B0503020204020204" pitchFamily="34" charset="-122"/>
                <a:ea typeface="微软雅黑" panose="020B0503020204020204" pitchFamily="34" charset="-122"/>
              </a:rPr>
              <a:t>电子设备可靠性预计手册</a:t>
            </a:r>
            <a:r>
              <a:rPr kumimoji="1" lang="en-US" altLang="zh-CN" sz="1800" dirty="0">
                <a:solidFill>
                  <a:srgbClr val="0000FF"/>
                </a:solidFill>
                <a:latin typeface="微软雅黑" panose="020B0503020204020204" pitchFamily="34" charset="-122"/>
                <a:ea typeface="微软雅黑" panose="020B0503020204020204" pitchFamily="34" charset="-122"/>
              </a:rPr>
              <a:t>》</a:t>
            </a:r>
          </a:p>
        </p:txBody>
      </p:sp>
      <p:sp>
        <p:nvSpPr>
          <p:cNvPr id="14" name="矩形 13"/>
          <p:cNvSpPr/>
          <p:nvPr/>
        </p:nvSpPr>
        <p:spPr>
          <a:xfrm>
            <a:off x="4361494" y="4241357"/>
            <a:ext cx="2348720" cy="523220"/>
          </a:xfrm>
          <a:prstGeom prst="rect">
            <a:avLst/>
          </a:prstGeom>
        </p:spPr>
        <p:txBody>
          <a:bodyPr wrap="none">
            <a:spAutoFit/>
          </a:bodyPr>
          <a:lstStyle/>
          <a:p>
            <a:r>
              <a:rPr lang="zh-CN" altLang="en-US" sz="2800" dirty="0" smtClean="0">
                <a:solidFill>
                  <a:srgbClr val="FF0000"/>
                </a:solidFill>
                <a:latin typeface="黑体" panose="02010609060101010101" pitchFamily="49" charset="-122"/>
                <a:ea typeface="黑体" panose="02010609060101010101" pitchFamily="49" charset="-122"/>
              </a:rPr>
              <a:t>模型数据来源</a:t>
            </a:r>
            <a:endParaRPr lang="zh-CN" altLang="en-US" sz="2800" dirty="0">
              <a:solidFill>
                <a:srgbClr val="FF0000"/>
              </a:solidFill>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78" y="4549730"/>
            <a:ext cx="1219545" cy="1750048"/>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32278">
            <a:off x="850314" y="4569206"/>
            <a:ext cx="1211017" cy="1711095"/>
          </a:xfrm>
          <a:prstGeom prst="rect">
            <a:avLst/>
          </a:prstGeom>
        </p:spPr>
      </p:pic>
      <p:sp>
        <p:nvSpPr>
          <p:cNvPr id="13" name="Text Box 38"/>
          <p:cNvSpPr txBox="1">
            <a:spLocks noChangeArrowheads="1"/>
          </p:cNvSpPr>
          <p:nvPr/>
        </p:nvSpPr>
        <p:spPr bwMode="auto">
          <a:xfrm>
            <a:off x="92262" y="876110"/>
            <a:ext cx="3111586" cy="683264"/>
          </a:xfrm>
          <a:prstGeom prst="rect">
            <a:avLst/>
          </a:prstGeom>
          <a:solidFill>
            <a:schemeClr val="accent5">
              <a:lumMod val="40000"/>
              <a:lumOff val="60000"/>
            </a:schemeClr>
          </a:solidFill>
          <a:ln>
            <a:noFill/>
          </a:ln>
          <a:effectLs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dirty="0" smtClean="0">
                <a:solidFill>
                  <a:srgbClr val="002060"/>
                </a:solidFill>
                <a:latin typeface="微软雅黑" panose="020B0503020204020204" pitchFamily="34" charset="-122"/>
                <a:ea typeface="微软雅黑" panose="020B0503020204020204" pitchFamily="34" charset="-122"/>
              </a:rPr>
              <a:t>系统可靠性预计</a:t>
            </a:r>
            <a:endParaRPr lang="zh-CN" altLang="en-US" sz="3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16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0" name="Rectangle 2"/>
          <p:cNvSpPr>
            <a:spLocks noChangeArrowheads="1"/>
          </p:cNvSpPr>
          <p:nvPr/>
        </p:nvSpPr>
        <p:spPr bwMode="auto">
          <a:xfrm>
            <a:off x="-252536" y="1268760"/>
            <a:ext cx="9217024"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40000"/>
              </a:lnSpc>
              <a:buClr>
                <a:schemeClr val="hlink"/>
              </a:buClr>
              <a:buSzPct val="60000"/>
            </a:pPr>
            <a:r>
              <a:rPr kumimoji="1" lang="zh-CN" altLang="en-US" sz="2400" dirty="0" smtClean="0">
                <a:solidFill>
                  <a:srgbClr val="0000FF"/>
                </a:solidFill>
                <a:latin typeface="微软雅黑" panose="020B0503020204020204" pitchFamily="34" charset="-122"/>
                <a:ea typeface="微软雅黑" panose="020B0503020204020204" pitchFamily="34" charset="-122"/>
              </a:rPr>
              <a:t>可行性</a:t>
            </a:r>
            <a:r>
              <a:rPr kumimoji="1" lang="zh-CN" altLang="en-US" sz="2400" dirty="0">
                <a:solidFill>
                  <a:srgbClr val="0000FF"/>
                </a:solidFill>
                <a:latin typeface="微软雅黑" panose="020B0503020204020204" pitchFamily="34" charset="-122"/>
                <a:ea typeface="微软雅黑" panose="020B0503020204020204" pitchFamily="34" charset="-122"/>
              </a:rPr>
              <a:t>预计：用于产品</a:t>
            </a:r>
            <a:r>
              <a:rPr kumimoji="1" lang="zh-CN" altLang="en-US" sz="2400" dirty="0">
                <a:solidFill>
                  <a:srgbClr val="FF0000"/>
                </a:solidFill>
                <a:latin typeface="微软雅黑" panose="020B0503020204020204" pitchFamily="34" charset="-122"/>
                <a:ea typeface="微软雅黑" panose="020B0503020204020204" pitchFamily="34" charset="-122"/>
              </a:rPr>
              <a:t>方案论证阶段</a:t>
            </a:r>
            <a:r>
              <a:rPr kumimoji="1" lang="zh-CN" altLang="en-US" sz="2400" dirty="0" smtClean="0">
                <a:solidFill>
                  <a:srgbClr val="0000FF"/>
                </a:solidFill>
                <a:latin typeface="微软雅黑" panose="020B0503020204020204" pitchFamily="34" charset="-122"/>
                <a:ea typeface="微软雅黑" panose="020B0503020204020204" pitchFamily="34" charset="-122"/>
              </a:rPr>
              <a:t>，借助</a:t>
            </a:r>
            <a:r>
              <a:rPr kumimoji="1" lang="zh-CN" altLang="en-US" sz="2400" dirty="0">
                <a:solidFill>
                  <a:srgbClr val="0000FF"/>
                </a:solidFill>
                <a:latin typeface="微软雅黑" panose="020B0503020204020204" pitchFamily="34" charset="-122"/>
                <a:ea typeface="微软雅黑" panose="020B0503020204020204" pitchFamily="34" charset="-122"/>
              </a:rPr>
              <a:t>以往的工程经验、相似产品的可靠性历史数据来预计待研制产品的可靠性。预计方法有</a:t>
            </a:r>
            <a:r>
              <a:rPr kumimoji="1" lang="zh-CN" altLang="en-US" sz="2400" dirty="0">
                <a:solidFill>
                  <a:srgbClr val="FF0000"/>
                </a:solidFill>
                <a:latin typeface="微软雅黑" panose="020B0503020204020204" pitchFamily="34" charset="-122"/>
                <a:ea typeface="微软雅黑" panose="020B0503020204020204" pitchFamily="34" charset="-122"/>
              </a:rPr>
              <a:t>相似产品法、相似电路</a:t>
            </a:r>
            <a:r>
              <a:rPr kumimoji="1" lang="zh-CN" altLang="en-US" sz="2400" dirty="0" smtClean="0">
                <a:solidFill>
                  <a:srgbClr val="FF0000"/>
                </a:solidFill>
                <a:latin typeface="微软雅黑" panose="020B0503020204020204" pitchFamily="34" charset="-122"/>
                <a:ea typeface="微软雅黑" panose="020B0503020204020204" pitchFamily="34" charset="-122"/>
              </a:rPr>
              <a:t>法</a:t>
            </a:r>
            <a:r>
              <a:rPr kumimoji="1" lang="zh-CN" altLang="en-US" sz="2400" dirty="0" smtClean="0">
                <a:solidFill>
                  <a:srgbClr val="0000FF"/>
                </a:solidFill>
                <a:latin typeface="微软雅黑" panose="020B0503020204020204" pitchFamily="34" charset="-122"/>
                <a:ea typeface="微软雅黑" panose="020B0503020204020204" pitchFamily="34" charset="-122"/>
              </a:rPr>
              <a:t>等。</a:t>
            </a:r>
            <a:endParaRPr kumimoji="1" lang="zh-CN" altLang="en-US" sz="2400" dirty="0">
              <a:solidFill>
                <a:srgbClr val="0000FF"/>
              </a:solidFill>
              <a:latin typeface="微软雅黑" panose="020B0503020204020204" pitchFamily="34" charset="-122"/>
              <a:ea typeface="微软雅黑" panose="020B0503020204020204" pitchFamily="34" charset="-122"/>
            </a:endParaRPr>
          </a:p>
          <a:p>
            <a:pPr lvl="1" eaLnBrk="1" hangingPunct="1">
              <a:lnSpc>
                <a:spcPct val="140000"/>
              </a:lnSpc>
              <a:buClr>
                <a:schemeClr val="hlink"/>
              </a:buClr>
              <a:buSzPct val="60000"/>
            </a:pPr>
            <a:r>
              <a:rPr kumimoji="1" lang="zh-CN" altLang="en-US" sz="2400" dirty="0">
                <a:solidFill>
                  <a:srgbClr val="0000FF"/>
                </a:solidFill>
                <a:latin typeface="微软雅黑" panose="020B0503020204020204" pitchFamily="34" charset="-122"/>
                <a:ea typeface="微软雅黑" panose="020B0503020204020204" pitchFamily="34" charset="-122"/>
              </a:rPr>
              <a:t>初步预计：用于产品</a:t>
            </a:r>
            <a:r>
              <a:rPr kumimoji="1" lang="zh-CN" altLang="en-US" sz="2400" dirty="0">
                <a:solidFill>
                  <a:srgbClr val="FF0000"/>
                </a:solidFill>
                <a:latin typeface="微软雅黑" panose="020B0503020204020204" pitchFamily="34" charset="-122"/>
                <a:ea typeface="微软雅黑" panose="020B0503020204020204" pitchFamily="34" charset="-122"/>
              </a:rPr>
              <a:t>详细设计</a:t>
            </a:r>
            <a:r>
              <a:rPr kumimoji="1" lang="zh-CN" altLang="en-US" sz="2400" dirty="0">
                <a:solidFill>
                  <a:srgbClr val="0000FF"/>
                </a:solidFill>
                <a:latin typeface="微软雅黑" panose="020B0503020204020204" pitchFamily="34" charset="-122"/>
                <a:ea typeface="微软雅黑" panose="020B0503020204020204" pitchFamily="34" charset="-122"/>
              </a:rPr>
              <a:t>阶段早期，作为预计依据的信息</a:t>
            </a:r>
            <a:r>
              <a:rPr kumimoji="1" lang="zh-CN" altLang="en-US" sz="2400" dirty="0" smtClean="0">
                <a:solidFill>
                  <a:srgbClr val="0000FF"/>
                </a:solidFill>
                <a:latin typeface="微软雅黑" panose="020B0503020204020204" pitchFamily="34" charset="-122"/>
                <a:ea typeface="微软雅黑" panose="020B0503020204020204" pitchFamily="34" charset="-122"/>
              </a:rPr>
              <a:t>有初样设计图纸、</a:t>
            </a:r>
            <a:r>
              <a:rPr kumimoji="1" lang="zh-CN" altLang="en-US" sz="2400" dirty="0">
                <a:solidFill>
                  <a:srgbClr val="0000FF"/>
                </a:solidFill>
                <a:latin typeface="微软雅黑" panose="020B0503020204020204" pitchFamily="34" charset="-122"/>
                <a:ea typeface="微软雅黑" panose="020B0503020204020204" pitchFamily="34" charset="-122"/>
              </a:rPr>
              <a:t>产品构成框架以及主要元器件的种类和数量。预计方法</a:t>
            </a:r>
            <a:r>
              <a:rPr kumimoji="1" lang="zh-CN" altLang="en-US" sz="2400" dirty="0">
                <a:solidFill>
                  <a:srgbClr val="FF0000"/>
                </a:solidFill>
                <a:latin typeface="微软雅黑" panose="020B0503020204020204" pitchFamily="34" charset="-122"/>
                <a:ea typeface="微软雅黑" panose="020B0503020204020204" pitchFamily="34" charset="-122"/>
              </a:rPr>
              <a:t>主要采用部件计数</a:t>
            </a:r>
            <a:r>
              <a:rPr kumimoji="1" lang="zh-CN" altLang="en-US" sz="2400" dirty="0" smtClean="0">
                <a:solidFill>
                  <a:srgbClr val="FF0000"/>
                </a:solidFill>
                <a:latin typeface="微软雅黑" panose="020B0503020204020204" pitchFamily="34" charset="-122"/>
                <a:ea typeface="微软雅黑" panose="020B0503020204020204" pitchFamily="34" charset="-122"/>
              </a:rPr>
              <a:t>法</a:t>
            </a:r>
            <a:r>
              <a:rPr kumimoji="1" lang="zh-CN" altLang="en-US" sz="2400" dirty="0" smtClean="0">
                <a:solidFill>
                  <a:srgbClr val="0000FF"/>
                </a:solidFill>
                <a:latin typeface="微软雅黑" panose="020B0503020204020204" pitchFamily="34" charset="-122"/>
                <a:ea typeface="微软雅黑" panose="020B0503020204020204" pitchFamily="34" charset="-122"/>
              </a:rPr>
              <a:t>。</a:t>
            </a:r>
            <a:endParaRPr kumimoji="1" lang="en-US" altLang="zh-CN" sz="2400" dirty="0" smtClean="0">
              <a:solidFill>
                <a:srgbClr val="0000FF"/>
              </a:solidFill>
              <a:latin typeface="微软雅黑" panose="020B0503020204020204" pitchFamily="34" charset="-122"/>
              <a:ea typeface="微软雅黑" panose="020B0503020204020204" pitchFamily="34" charset="-122"/>
            </a:endParaRPr>
          </a:p>
          <a:p>
            <a:pPr lvl="1" eaLnBrk="1" hangingPunct="1">
              <a:lnSpc>
                <a:spcPct val="140000"/>
              </a:lnSpc>
              <a:buClr>
                <a:schemeClr val="hlink"/>
              </a:buClr>
              <a:buSzPct val="60000"/>
            </a:pPr>
            <a:r>
              <a:rPr kumimoji="1" lang="zh-CN" altLang="en-US" sz="2400" dirty="0" smtClean="0">
                <a:solidFill>
                  <a:srgbClr val="0000FF"/>
                </a:solidFill>
                <a:latin typeface="微软雅黑" panose="020B0503020204020204" pitchFamily="34" charset="-122"/>
                <a:ea typeface="微软雅黑" panose="020B0503020204020204" pitchFamily="34" charset="-122"/>
              </a:rPr>
              <a:t>详细</a:t>
            </a:r>
            <a:r>
              <a:rPr kumimoji="1" lang="zh-CN" altLang="en-US" sz="2400" dirty="0">
                <a:solidFill>
                  <a:srgbClr val="0000FF"/>
                </a:solidFill>
                <a:latin typeface="微软雅黑" panose="020B0503020204020204" pitchFamily="34" charset="-122"/>
                <a:ea typeface="微软雅黑" panose="020B0503020204020204" pitchFamily="34" charset="-122"/>
              </a:rPr>
              <a:t>预计：用于产品</a:t>
            </a:r>
            <a:r>
              <a:rPr kumimoji="1" lang="zh-CN" altLang="en-US" sz="2400" dirty="0">
                <a:solidFill>
                  <a:srgbClr val="FF0000"/>
                </a:solidFill>
                <a:latin typeface="微软雅黑" panose="020B0503020204020204" pitchFamily="34" charset="-122"/>
                <a:ea typeface="微软雅黑" panose="020B0503020204020204" pitchFamily="34" charset="-122"/>
              </a:rPr>
              <a:t>详细设计阶段中后期</a:t>
            </a:r>
            <a:r>
              <a:rPr kumimoji="1" lang="zh-CN" altLang="en-US" sz="2400" dirty="0">
                <a:solidFill>
                  <a:srgbClr val="0000FF"/>
                </a:solidFill>
                <a:latin typeface="微软雅黑" panose="020B0503020204020204" pitchFamily="34" charset="-122"/>
                <a:ea typeface="微软雅黑" panose="020B0503020204020204" pitchFamily="34" charset="-122"/>
              </a:rPr>
              <a:t>。此时已知产品各个组成部分及元器件的工作环境和应力条件。预计方法主要采用</a:t>
            </a:r>
            <a:r>
              <a:rPr kumimoji="1" lang="zh-CN" altLang="en-US" sz="2400" dirty="0">
                <a:solidFill>
                  <a:srgbClr val="FF0000"/>
                </a:solidFill>
                <a:latin typeface="微软雅黑" panose="020B0503020204020204" pitchFamily="34" charset="-122"/>
                <a:ea typeface="微软雅黑" panose="020B0503020204020204" pitchFamily="34" charset="-122"/>
              </a:rPr>
              <a:t>元器件应力分析</a:t>
            </a:r>
            <a:r>
              <a:rPr kumimoji="1" lang="zh-CN" altLang="en-US" sz="2400" dirty="0" smtClean="0">
                <a:solidFill>
                  <a:srgbClr val="FF0000"/>
                </a:solidFill>
                <a:latin typeface="微软雅黑" panose="020B0503020204020204" pitchFamily="34" charset="-122"/>
                <a:ea typeface="微软雅黑" panose="020B0503020204020204" pitchFamily="34" charset="-122"/>
              </a:rPr>
              <a:t>法</a:t>
            </a:r>
            <a:r>
              <a:rPr kumimoji="1" lang="zh-CN" altLang="en-US" sz="2000" dirty="0" smtClean="0">
                <a:solidFill>
                  <a:srgbClr val="0000FF"/>
                </a:solidFill>
                <a:latin typeface="微软雅黑" panose="020B0503020204020204" pitchFamily="34" charset="-122"/>
                <a:ea typeface="微软雅黑" panose="020B0503020204020204" pitchFamily="34" charset="-122"/>
              </a:rPr>
              <a:t>。</a:t>
            </a:r>
            <a:endParaRPr kumimoji="1" lang="zh-CN" altLang="en-US" sz="2000" dirty="0">
              <a:solidFill>
                <a:srgbClr val="0000FF"/>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251520" y="2924944"/>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1520" y="4581128"/>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6" name="Text Box 38"/>
          <p:cNvSpPr txBox="1">
            <a:spLocks noChangeArrowheads="1"/>
          </p:cNvSpPr>
          <p:nvPr/>
        </p:nvSpPr>
        <p:spPr bwMode="auto">
          <a:xfrm>
            <a:off x="107504" y="779590"/>
            <a:ext cx="3384376" cy="609398"/>
          </a:xfrm>
          <a:prstGeom prst="rect">
            <a:avLst/>
          </a:prstGeom>
          <a:solidFill>
            <a:schemeClr val="accent5">
              <a:lumMod val="40000"/>
              <a:lumOff val="60000"/>
            </a:schemeClr>
          </a:solidFill>
          <a:ln>
            <a:noFill/>
          </a:ln>
          <a:effectLs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dirty="0" smtClean="0">
                <a:solidFill>
                  <a:srgbClr val="002060"/>
                </a:solidFill>
                <a:latin typeface="微软雅黑" panose="020B0503020204020204" pitchFamily="34" charset="-122"/>
                <a:ea typeface="微软雅黑" panose="020B0503020204020204" pitchFamily="34" charset="-122"/>
              </a:rPr>
              <a:t>系统可靠性预计</a:t>
            </a:r>
            <a:r>
              <a:rPr lang="zh-CN" altLang="en-US" sz="2800" dirty="0">
                <a:solidFill>
                  <a:srgbClr val="002060"/>
                </a:solidFill>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969518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4" name="Rectangle 5"/>
          <p:cNvSpPr>
            <a:spLocks noChangeArrowheads="1"/>
          </p:cNvSpPr>
          <p:nvPr/>
        </p:nvSpPr>
        <p:spPr bwMode="auto">
          <a:xfrm>
            <a:off x="323528" y="980728"/>
            <a:ext cx="8208963"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smtClean="0">
                <a:solidFill>
                  <a:srgbClr val="FF0000"/>
                </a:solidFill>
                <a:latin typeface="微软雅黑" panose="020B0503020204020204" pitchFamily="34" charset="-122"/>
                <a:ea typeface="微软雅黑" panose="020B0503020204020204" pitchFamily="34" charset="-122"/>
              </a:rPr>
              <a:t>相似</a:t>
            </a:r>
            <a:r>
              <a:rPr lang="zh-CN" altLang="en-US" sz="2400" b="1" dirty="0">
                <a:solidFill>
                  <a:srgbClr val="FF0000"/>
                </a:solidFill>
                <a:latin typeface="微软雅黑" panose="020B0503020204020204" pitchFamily="34" charset="-122"/>
                <a:ea typeface="微软雅黑" panose="020B0503020204020204" pitchFamily="34" charset="-122"/>
              </a:rPr>
              <a:t>产品法</a:t>
            </a:r>
          </a:p>
          <a:p>
            <a:pPr lvl="1" eaLnBrk="1" hangingPunct="1">
              <a:lnSpc>
                <a:spcPct val="120000"/>
              </a:lnSpc>
            </a:pP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借助于</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已知的</a:t>
            </a: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相似产品的可靠性经验数据（</a:t>
            </a:r>
            <a:r>
              <a:rPr lang="en-US" altLang="zh-CN" sz="24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MTBF</a:t>
            </a:r>
            <a:r>
              <a:rPr lang="en-US" altLang="zh-CN" sz="2400" baseline="-25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0</a:t>
            </a: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），根据所要设计的产品可能的差别加以</a:t>
            </a:r>
            <a:r>
              <a:rPr lang="zh-CN" altLang="en-US" sz="24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修正</a:t>
            </a:r>
            <a:endPar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5" name="Object 6"/>
          <p:cNvGraphicFramePr>
            <a:graphicFrameLocks noChangeAspect="1"/>
          </p:cNvGraphicFramePr>
          <p:nvPr>
            <p:extLst/>
          </p:nvPr>
        </p:nvGraphicFramePr>
        <p:xfrm>
          <a:off x="569848" y="3059043"/>
          <a:ext cx="4691936" cy="620861"/>
        </p:xfrm>
        <a:graphic>
          <a:graphicData uri="http://schemas.openxmlformats.org/presentationml/2006/ole">
            <mc:AlternateContent xmlns:mc="http://schemas.openxmlformats.org/markup-compatibility/2006">
              <mc:Choice xmlns:v="urn:schemas-microsoft-com:vml" Requires="v">
                <p:oleObj spid="_x0000_s14390" name="公式" r:id="rId3" imgW="1727200" imgH="228600" progId="Equation.3">
                  <p:embed/>
                </p:oleObj>
              </mc:Choice>
              <mc:Fallback>
                <p:oleObj name="公式" r:id="rId3" imgW="1727200" imgH="228600" progId="Equation.3">
                  <p:embed/>
                  <p:pic>
                    <p:nvPicPr>
                      <p:cNvPr id="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48" y="3059043"/>
                        <a:ext cx="4691936" cy="620861"/>
                      </a:xfrm>
                      <a:prstGeom prst="rect">
                        <a:avLst/>
                      </a:prstGeom>
                      <a:noFill/>
                      <a:ln>
                        <a:noFill/>
                      </a:ln>
                      <a:effectLst/>
                    </p:spPr>
                  </p:pic>
                </p:oleObj>
              </mc:Fallback>
            </mc:AlternateContent>
          </a:graphicData>
        </a:graphic>
      </p:graphicFrame>
      <p:sp>
        <p:nvSpPr>
          <p:cNvPr id="6" name="Text Box 7"/>
          <p:cNvSpPr txBox="1">
            <a:spLocks noChangeArrowheads="1"/>
          </p:cNvSpPr>
          <p:nvPr/>
        </p:nvSpPr>
        <p:spPr bwMode="auto">
          <a:xfrm>
            <a:off x="899592" y="4576234"/>
            <a:ext cx="89397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l-GR" altLang="zh-CN"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π </a:t>
            </a:r>
            <a:r>
              <a:rPr lang="en-US" altLang="zh-CN" sz="2400" baseline="-25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0&lt;</a:t>
            </a:r>
            <a:r>
              <a:rPr lang="el-GR"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p>
          <a:p>
            <a:pPr eaLnBrk="1" hangingPunct="1">
              <a:spcBef>
                <a:spcPct val="50000"/>
              </a:spcBef>
              <a:buClrTx/>
              <a:buSzTx/>
              <a:buFontTx/>
              <a:buNone/>
            </a:pPr>
            <a:r>
              <a:rPr lang="el-GR" altLang="zh-CN"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π </a:t>
            </a:r>
            <a:r>
              <a:rPr lang="en-US" altLang="zh-CN" sz="2400" baseline="-250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：待研产品</a:t>
            </a: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复杂性</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提高则</a:t>
            </a:r>
            <a:r>
              <a:rPr lang="el-GR" altLang="zh-CN"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π</a:t>
            </a:r>
            <a:r>
              <a:rPr lang="en-US" altLang="zh-CN" sz="2400" baseline="-25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2</a:t>
            </a:r>
            <a:r>
              <a:rPr lang="en-US" altLang="zh-CN"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，复杂性降低则</a:t>
            </a:r>
            <a:r>
              <a:rPr lang="el-GR" altLang="zh-CN"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π</a:t>
            </a:r>
            <a:r>
              <a:rPr lang="en-US" altLang="zh-CN" sz="2400" baseline="-25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2</a:t>
            </a:r>
            <a:r>
              <a:rPr lang="en-US" altLang="zh-CN"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a:t>
            </a:r>
          </a:p>
          <a:p>
            <a:pPr eaLnBrk="1" hangingPunct="1">
              <a:spcBef>
                <a:spcPct val="50000"/>
              </a:spcBef>
              <a:buClrTx/>
              <a:buSzTx/>
              <a:buFontTx/>
              <a:buNone/>
            </a:pPr>
            <a:r>
              <a:rPr lang="el-GR" altLang="zh-CN"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π </a:t>
            </a:r>
            <a:r>
              <a:rPr lang="en-US" altLang="zh-CN" sz="2400" baseline="-250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：新技术</a:t>
            </a: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、新部件、新</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元器件应用的影响（</a:t>
            </a:r>
            <a:r>
              <a:rPr lang="zh-CN" altLang="en-US" sz="24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成熟度</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Text Box 7"/>
          <p:cNvSpPr txBox="1">
            <a:spLocks noChangeArrowheads="1"/>
          </p:cNvSpPr>
          <p:nvPr/>
        </p:nvSpPr>
        <p:spPr bwMode="auto">
          <a:xfrm>
            <a:off x="5508104" y="2584644"/>
            <a:ext cx="34198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l-GR" altLang="zh-CN"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π</a:t>
            </a:r>
            <a:r>
              <a:rPr lang="en-US" altLang="zh-CN" sz="2400" baseline="-25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为新产品不成熟</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因子</a:t>
            </a:r>
            <a:endParaRPr lang="en-US" altLang="zh-CN"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50000"/>
              </a:spcBef>
              <a:buClrTx/>
              <a:buSzTx/>
              <a:buFontTx/>
              <a:buNone/>
            </a:pPr>
            <a:r>
              <a:rPr lang="el-GR" altLang="zh-CN"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π</a:t>
            </a:r>
            <a:r>
              <a:rPr lang="en-US" altLang="zh-CN" sz="2400" baseline="-25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为复杂性修正</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因子</a:t>
            </a:r>
            <a:endParaRPr lang="en-US" altLang="zh-CN"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50000"/>
              </a:spcBef>
              <a:buClrTx/>
              <a:buSzTx/>
              <a:buFontTx/>
              <a:buNone/>
            </a:pPr>
            <a:r>
              <a:rPr lang="el-GR" altLang="zh-CN"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π</a:t>
            </a:r>
            <a:r>
              <a:rPr lang="en-US" altLang="zh-CN" sz="2400" baseline="-25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为综合修正</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因子</a:t>
            </a:r>
            <a:endPar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 name="直接连接符 7"/>
          <p:cNvCxnSpPr/>
          <p:nvPr/>
        </p:nvCxnSpPr>
        <p:spPr>
          <a:xfrm>
            <a:off x="323528" y="4437112"/>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44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22530" name="Picture 2" descr="https://gimg2.baidu.com/image_search/src=http%3A%2F%2Fimage.xcar.com.cn%2Fattachments%2Fa%2Fday_160710%2F2016071016_98cfe9543261053aa3c3YTf1QWFKsAyl.jpg&amp;refer=http%3A%2F%2Fimage.xcar.com.cn&amp;app=2002&amp;size=f9999,10000&amp;q=a80&amp;n=0&amp;g=0n&amp;fmt=jpeg?sec=1645322423&amp;t=760477f143269bb0baff333a5ac9dd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780928"/>
            <a:ext cx="2885827" cy="203642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a:xfrm flipV="1">
            <a:off x="3419872" y="2348880"/>
            <a:ext cx="1296144" cy="79208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419872" y="3789040"/>
            <a:ext cx="1440160"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419872" y="4601331"/>
            <a:ext cx="1440160" cy="64287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22532" name="Picture 4" descr="https://gimg2.baidu.com/image_search/src=http%3A%2F%2Finews.gtimg.com%2Fnewsapp_match%2F0%2F11142953996%2F0.jpg&amp;refer=http%3A%2F%2Finews.gtimg.com&amp;app=2002&amp;size=f9999,10000&amp;q=a80&amp;n=0&amp;g=0n&amp;fmt=jpeg?sec=1645322493&amp;t=75fbc526d4e7878f2d0a4a3d42cd337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8353" y="1061889"/>
            <a:ext cx="2352481" cy="1434542"/>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https://gimg2.baidu.com/image_search/src=http%3A%2F%2Fimg3.utuku.imgcdc.com%2F649x0%2Fmilitary%2F20210627%2Fe80e7f37-02f9-4af9-9e53-3ce4cecbadae.jpg&amp;refer=http%3A%2F%2Fimg3.utuku.imgcdc.com&amp;app=2002&amp;size=f9999,10000&amp;q=a80&amp;n=0&amp;g=0n&amp;fmt=jpeg?sec=1645322515&amp;t=df18249c1f62441eac771bbe7488fec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2866170"/>
            <a:ext cx="2356746" cy="1591145"/>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descr="https://gimg2.baidu.com/image_search/src=http%3A%2F%2Fnos.netease.com%2Fopen-image%2Fprod%2Fa4228c95d18c409f8a3e0b7e5307fedc.JPEG&amp;refer=http%3A%2F%2Fnos.netease.com&amp;app=2002&amp;size=f9999,10000&amp;q=a80&amp;n=0&amp;g=0n&amp;fmt=jpeg?sec=1645322551&amp;t=11e44155a1688fad643551cce7d99cd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4088" y="4845369"/>
            <a:ext cx="2356746" cy="153595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1226381" y="5028186"/>
            <a:ext cx="1080120" cy="432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歼</a:t>
            </a:r>
            <a:r>
              <a:rPr lang="en-US" altLang="zh-CN" dirty="0" smtClean="0"/>
              <a:t>10</a:t>
            </a:r>
            <a:endParaRPr lang="zh-CN" altLang="en-US" dirty="0"/>
          </a:p>
        </p:txBody>
      </p:sp>
      <p:sp>
        <p:nvSpPr>
          <p:cNvPr id="19" name="矩形 18"/>
          <p:cNvSpPr/>
          <p:nvPr/>
        </p:nvSpPr>
        <p:spPr>
          <a:xfrm>
            <a:off x="7884368" y="1563136"/>
            <a:ext cx="971600" cy="432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歼</a:t>
            </a:r>
            <a:r>
              <a:rPr lang="en-US" altLang="zh-CN" dirty="0" smtClean="0"/>
              <a:t>10B</a:t>
            </a:r>
            <a:endParaRPr lang="zh-CN" altLang="en-US" dirty="0"/>
          </a:p>
        </p:txBody>
      </p:sp>
      <p:sp>
        <p:nvSpPr>
          <p:cNvPr id="20" name="矩形 19"/>
          <p:cNvSpPr/>
          <p:nvPr/>
        </p:nvSpPr>
        <p:spPr>
          <a:xfrm>
            <a:off x="7896132" y="3573016"/>
            <a:ext cx="971600" cy="432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歼</a:t>
            </a:r>
            <a:r>
              <a:rPr lang="en-US" altLang="zh-CN" dirty="0" smtClean="0"/>
              <a:t>10C</a:t>
            </a:r>
            <a:endParaRPr lang="zh-CN" altLang="en-US" dirty="0"/>
          </a:p>
        </p:txBody>
      </p:sp>
      <p:sp>
        <p:nvSpPr>
          <p:cNvPr id="21" name="矩形 20"/>
          <p:cNvSpPr/>
          <p:nvPr/>
        </p:nvSpPr>
        <p:spPr>
          <a:xfrm>
            <a:off x="7864850" y="5444480"/>
            <a:ext cx="971600" cy="432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歼</a:t>
            </a:r>
            <a:r>
              <a:rPr lang="en-US" altLang="zh-CN" dirty="0" smtClean="0"/>
              <a:t>10D</a:t>
            </a:r>
            <a:endParaRPr lang="zh-CN" altLang="en-US" dirty="0"/>
          </a:p>
        </p:txBody>
      </p:sp>
    </p:spTree>
    <p:extLst>
      <p:ext uri="{BB962C8B-B14F-4D97-AF65-F5344CB8AC3E}">
        <p14:creationId xmlns:p14="http://schemas.microsoft.com/office/powerpoint/2010/main" val="2058904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4" name="Rectangle 5"/>
          <p:cNvSpPr>
            <a:spLocks noChangeArrowheads="1"/>
          </p:cNvSpPr>
          <p:nvPr/>
        </p:nvSpPr>
        <p:spPr bwMode="auto">
          <a:xfrm>
            <a:off x="323528" y="908720"/>
            <a:ext cx="8208963"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smtClean="0">
                <a:solidFill>
                  <a:srgbClr val="FF0000"/>
                </a:solidFill>
                <a:latin typeface="微软雅黑" panose="020B0503020204020204" pitchFamily="34" charset="-122"/>
                <a:ea typeface="微软雅黑" panose="020B0503020204020204" pitchFamily="34" charset="-122"/>
              </a:rPr>
              <a:t>相似电路法</a:t>
            </a:r>
            <a:endParaRPr lang="zh-CN" altLang="en-US" sz="2400" b="1" dirty="0">
              <a:solidFill>
                <a:srgbClr val="FF00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系统某些部件的</a:t>
            </a: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失效率和</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数目是</a:t>
            </a:r>
            <a:r>
              <a:rPr lang="zh-CN" altLang="en-US" sz="24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已知的</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即系统</a:t>
            </a:r>
            <a:r>
              <a:rPr lang="zh-CN" altLang="en-US" sz="24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延用已定型</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元器件、电路、模块或部件，则系统的</a:t>
            </a: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失效率可以通过求和</a:t>
            </a: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估计</a:t>
            </a:r>
            <a:endPar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9" name="Object 9"/>
          <p:cNvGraphicFramePr>
            <a:graphicFrameLocks noChangeAspect="1"/>
          </p:cNvGraphicFramePr>
          <p:nvPr>
            <p:extLst>
              <p:ext uri="{D42A27DB-BD31-4B8C-83A1-F6EECF244321}">
                <p14:modId xmlns:p14="http://schemas.microsoft.com/office/powerpoint/2010/main" val="1730422970"/>
              </p:ext>
            </p:extLst>
          </p:nvPr>
        </p:nvGraphicFramePr>
        <p:xfrm>
          <a:off x="3599917" y="2853482"/>
          <a:ext cx="1656184" cy="954587"/>
        </p:xfrm>
        <a:graphic>
          <a:graphicData uri="http://schemas.openxmlformats.org/presentationml/2006/ole">
            <mc:AlternateContent xmlns:mc="http://schemas.openxmlformats.org/markup-compatibility/2006">
              <mc:Choice xmlns:v="urn:schemas-microsoft-com:vml" Requires="v">
                <p:oleObj spid="_x0000_s15416" name="公式" r:id="rId3" imgW="748975" imgH="431613" progId="Equation.3">
                  <p:embed/>
                </p:oleObj>
              </mc:Choice>
              <mc:Fallback>
                <p:oleObj name="公式" r:id="rId3" imgW="748975" imgH="431613" progId="Equation.3">
                  <p:embed/>
                  <p:pic>
                    <p:nvPicPr>
                      <p:cNvPr id="9"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9917" y="2853482"/>
                        <a:ext cx="1656184" cy="954587"/>
                      </a:xfrm>
                      <a:prstGeom prst="rect">
                        <a:avLst/>
                      </a:prstGeom>
                      <a:noFill/>
                      <a:ln>
                        <a:noFill/>
                      </a:ln>
                      <a:effectLst/>
                    </p:spPr>
                  </p:pic>
                </p:oleObj>
              </mc:Fallback>
            </mc:AlternateContent>
          </a:graphicData>
        </a:graphic>
      </p:graphicFrame>
      <p:sp>
        <p:nvSpPr>
          <p:cNvPr id="2" name="矩形 1"/>
          <p:cNvSpPr/>
          <p:nvPr/>
        </p:nvSpPr>
        <p:spPr>
          <a:xfrm>
            <a:off x="611560" y="3933056"/>
            <a:ext cx="8208133" cy="978729"/>
          </a:xfrm>
          <a:prstGeom prst="rect">
            <a:avLst/>
          </a:prstGeom>
        </p:spPr>
        <p:txBody>
          <a:bodyPr wrap="square">
            <a:spAutoFit/>
          </a:bodyPr>
          <a:lstStyle/>
          <a:p>
            <a:pPr lvl="1" eaLnBrk="1" hangingPunct="1">
              <a:lnSpc>
                <a:spcPct val="120000"/>
              </a:lnSpc>
            </a:pPr>
            <a:r>
              <a:rPr lang="zh-CN" altLang="en-US"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式中</a:t>
            </a:r>
            <a:r>
              <a:rPr lang="en-US" altLang="zh-CN"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el-GR" altLang="zh-CN"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λ</a:t>
            </a:r>
            <a:r>
              <a:rPr lang="en-US" altLang="zh-CN" sz="2400" baseline="-250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、为延用部件的失效率，</a:t>
            </a:r>
            <a:r>
              <a:rPr lang="en-US" altLang="zh-CN"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400" baseline="-250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系统中该类型数量，</a:t>
            </a:r>
            <a:endParaRPr lang="en-US" altLang="zh-CN"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20000"/>
              </a:lnSpc>
            </a:pPr>
            <a:r>
              <a:rPr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k</a:t>
            </a:r>
            <a:r>
              <a:rPr lang="zh-CN" altLang="en-US"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为延用部件的类型数量</a:t>
            </a:r>
            <a:endParaRPr lang="zh-CN" altLang="el-GR"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10464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23554" name="Picture 2" descr="https://gimg2.baidu.com/image_search/src=http%3A%2F%2Fresources.huanhuanhuishou.com%2Fimages%2F68D72EBE-301A-65CA-5C9C-610260AD9F66.jpg&amp;refer=http%3A%2F%2Fresources.huanhuanhuishou.com&amp;app=2002&amp;size=f9999,10000&amp;q=a80&amp;n=0&amp;g=0n&amp;fmt=jpeg?sec=1645322821&amp;t=f0d756a66768cc02864310dc3e4162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3415637" cy="296140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s://gimg2.baidu.com/image_search/src=http%3A%2F%2Fimgservice.suning.cn%2Fuimg1%2Fb2c%2Fimage%2F3l6xtuSuxnd2G8uM9LEedA.jpg_800w_800h_4e&amp;refer=http%3A%2F%2Fimgservice.suning.cn&amp;app=2002&amp;size=f9999,10000&amp;q=a80&amp;n=0&amp;g=0n&amp;fmt=jpeg?sec=1645322844&amp;t=32c6c3d20eda15bb0deafa302df55a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7258" y="1700807"/>
            <a:ext cx="2961407" cy="2961407"/>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1771503" y="4869160"/>
            <a:ext cx="1527798" cy="432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mate40</a:t>
            </a:r>
            <a:endParaRPr lang="zh-CN" altLang="en-US" dirty="0"/>
          </a:p>
        </p:txBody>
      </p:sp>
      <p:sp>
        <p:nvSpPr>
          <p:cNvPr id="17" name="矩形 16"/>
          <p:cNvSpPr/>
          <p:nvPr/>
        </p:nvSpPr>
        <p:spPr>
          <a:xfrm>
            <a:off x="5796136" y="4869160"/>
            <a:ext cx="1723653" cy="432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mate40pro</a:t>
            </a:r>
            <a:endParaRPr lang="zh-CN" altLang="en-US" dirty="0"/>
          </a:p>
        </p:txBody>
      </p:sp>
      <p:sp>
        <p:nvSpPr>
          <p:cNvPr id="7" name="矩形 6"/>
          <p:cNvSpPr/>
          <p:nvPr/>
        </p:nvSpPr>
        <p:spPr>
          <a:xfrm>
            <a:off x="1259632" y="5473874"/>
            <a:ext cx="2880320" cy="1421928"/>
          </a:xfrm>
          <a:prstGeom prst="rect">
            <a:avLst/>
          </a:prstGeom>
        </p:spPr>
        <p:txBody>
          <a:bodyPr wrap="square">
            <a:spAutoFit/>
          </a:bodyPr>
          <a:lstStyle/>
          <a:p>
            <a:pPr lvl="1" eaLnBrk="1" hangingPunct="1">
              <a:lnSpc>
                <a:spcPct val="120000"/>
              </a:lnSpc>
            </a:pPr>
            <a:r>
              <a:rPr lang="zh-CN" altLang="en-US"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普通相机</a:t>
            </a:r>
            <a:r>
              <a:rPr lang="en-US" altLang="zh-CN"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X20</a:t>
            </a:r>
          </a:p>
          <a:p>
            <a:pPr lvl="1" eaLnBrk="1" hangingPunct="1">
              <a:lnSpc>
                <a:spcPct val="120000"/>
              </a:lnSpc>
            </a:pPr>
            <a:r>
              <a:rPr lang="en-US" altLang="zh-CN"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l-GR"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20000"/>
              </a:lnSpc>
            </a:pPr>
            <a:r>
              <a:rPr lang="zh-CN" altLang="en-US"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l-GR"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5323051" y="5508154"/>
            <a:ext cx="2808312" cy="941155"/>
          </a:xfrm>
          <a:prstGeom prst="rect">
            <a:avLst/>
          </a:prstGeom>
        </p:spPr>
        <p:txBody>
          <a:bodyPr wrap="square">
            <a:spAutoFit/>
          </a:bodyPr>
          <a:lstStyle/>
          <a:p>
            <a:pPr lvl="1" eaLnBrk="1" hangingPunct="1">
              <a:lnSpc>
                <a:spcPct val="120000"/>
              </a:lnSpc>
            </a:pPr>
            <a:r>
              <a:rPr lang="zh-CN" altLang="en-US"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莱卡相机</a:t>
            </a:r>
            <a:r>
              <a:rPr lang="en-US" altLang="zh-CN"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X50</a:t>
            </a:r>
          </a:p>
          <a:p>
            <a:pPr lvl="1" eaLnBrk="1" hangingPunct="1">
              <a:lnSpc>
                <a:spcPct val="120000"/>
              </a:lnSpc>
            </a:pPr>
            <a:r>
              <a:rPr lang="en-US" altLang="zh-CN"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l-GR"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3300721" y="2996952"/>
            <a:ext cx="2045418" cy="497957"/>
          </a:xfrm>
          <a:prstGeom prst="rect">
            <a:avLst/>
          </a:prstGeom>
        </p:spPr>
        <p:txBody>
          <a:bodyPr wrap="square">
            <a:spAutoFit/>
          </a:bodyPr>
          <a:lstStyle/>
          <a:p>
            <a:pPr lvl="1" eaLnBrk="1" hangingPunct="1">
              <a:lnSpc>
                <a:spcPct val="120000"/>
              </a:lnSpc>
            </a:pPr>
            <a:r>
              <a:rPr lang="zh-CN" altLang="en-US" sz="24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主板沿用 </a:t>
            </a:r>
            <a:endParaRPr lang="zh-CN" altLang="el-GR"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5710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8" name="Picture 5" descr="10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90" r="26780" b="5840"/>
          <a:stretch/>
        </p:blipFill>
        <p:spPr bwMode="auto">
          <a:xfrm>
            <a:off x="1114879" y="2154709"/>
            <a:ext cx="5185314"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308256" y="1351514"/>
            <a:ext cx="83062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en-US" sz="2400" dirty="0" smtClean="0">
                <a:solidFill>
                  <a:srgbClr val="0000FF"/>
                </a:solidFill>
                <a:latin typeface="微软雅黑" panose="020B0503020204020204" pitchFamily="34" charset="-122"/>
                <a:ea typeface="微软雅黑" panose="020B0503020204020204" pitchFamily="34" charset="-122"/>
              </a:rPr>
              <a:t>设某一电子系统</a:t>
            </a:r>
            <a:r>
              <a:rPr lang="zh-CN" altLang="en-US" sz="2400" dirty="0">
                <a:solidFill>
                  <a:srgbClr val="0000FF"/>
                </a:solidFill>
                <a:latin typeface="微软雅黑" panose="020B0503020204020204" pitchFamily="34" charset="-122"/>
                <a:ea typeface="微软雅黑" panose="020B0503020204020204" pitchFamily="34" charset="-122"/>
              </a:rPr>
              <a:t>部件</a:t>
            </a:r>
            <a:r>
              <a:rPr lang="zh-CN" altLang="en-US" sz="2400" dirty="0" smtClean="0">
                <a:solidFill>
                  <a:srgbClr val="0000FF"/>
                </a:solidFill>
                <a:latin typeface="微软雅黑" panose="020B0503020204020204" pitchFamily="34" charset="-122"/>
                <a:ea typeface="微软雅黑" panose="020B0503020204020204" pitchFamily="34" charset="-122"/>
              </a:rPr>
              <a:t>由</a:t>
            </a:r>
            <a:r>
              <a:rPr lang="en-US" altLang="zh-CN" sz="2400" dirty="0" smtClean="0">
                <a:solidFill>
                  <a:srgbClr val="0000FF"/>
                </a:solidFill>
                <a:latin typeface="微软雅黑" panose="020B0503020204020204" pitchFamily="34" charset="-122"/>
                <a:ea typeface="微软雅黑" panose="020B0503020204020204" pitchFamily="34" charset="-122"/>
              </a:rPr>
              <a:t>6</a:t>
            </a:r>
            <a:r>
              <a:rPr lang="zh-CN" altLang="en-US" sz="2400" dirty="0">
                <a:solidFill>
                  <a:srgbClr val="0000FF"/>
                </a:solidFill>
                <a:latin typeface="微软雅黑" panose="020B0503020204020204" pitchFamily="34" charset="-122"/>
                <a:ea typeface="微软雅黑" panose="020B0503020204020204" pitchFamily="34" charset="-122"/>
              </a:rPr>
              <a:t>种元器件构成，其</a:t>
            </a:r>
            <a:r>
              <a:rPr lang="zh-CN" altLang="en-US" sz="2400" dirty="0" smtClean="0">
                <a:solidFill>
                  <a:srgbClr val="0000FF"/>
                </a:solidFill>
                <a:latin typeface="微软雅黑" panose="020B0503020204020204" pitchFamily="34" charset="-122"/>
                <a:ea typeface="微软雅黑" panose="020B0503020204020204" pitchFamily="34" charset="-122"/>
              </a:rPr>
              <a:t>失效率见下表，预估该</a:t>
            </a:r>
            <a:r>
              <a:rPr lang="zh-CN" altLang="en-US" sz="2400" dirty="0">
                <a:solidFill>
                  <a:srgbClr val="0000FF"/>
                </a:solidFill>
                <a:latin typeface="微软雅黑" panose="020B0503020204020204" pitchFamily="34" charset="-122"/>
                <a:ea typeface="微软雅黑" panose="020B0503020204020204" pitchFamily="34" charset="-122"/>
              </a:rPr>
              <a:t>系统的</a:t>
            </a:r>
            <a:r>
              <a:rPr lang="en-US" altLang="zh-CN" sz="2400" dirty="0">
                <a:solidFill>
                  <a:srgbClr val="0000FF"/>
                </a:solidFill>
                <a:latin typeface="微软雅黑" panose="020B0503020204020204" pitchFamily="34" charset="-122"/>
                <a:ea typeface="微软雅黑" panose="020B0503020204020204" pitchFamily="34" charset="-122"/>
              </a:rPr>
              <a:t>MTBF</a:t>
            </a:r>
            <a:r>
              <a:rPr lang="zh-CN" altLang="en-US" sz="2400" dirty="0">
                <a:solidFill>
                  <a:srgbClr val="0000FF"/>
                </a:solidFill>
                <a:latin typeface="微软雅黑" panose="020B0503020204020204" pitchFamily="34" charset="-122"/>
                <a:ea typeface="微软雅黑" panose="020B0503020204020204" pitchFamily="34" charset="-122"/>
              </a:rPr>
              <a:t>指标。</a:t>
            </a:r>
          </a:p>
          <a:p>
            <a:pPr eaLnBrk="1" hangingPunct="1">
              <a:spcBef>
                <a:spcPct val="50000"/>
              </a:spcBef>
              <a:buClrTx/>
              <a:buSzTx/>
              <a:buFontTx/>
              <a:buNone/>
            </a:pPr>
            <a:endParaRPr lang="zh-CN" altLang="en-US" sz="1600" dirty="0">
              <a:latin typeface="Times New Roman" panose="02020603050405020304" pitchFamily="18" charset="0"/>
            </a:endParaRPr>
          </a:p>
        </p:txBody>
      </p:sp>
      <p:sp>
        <p:nvSpPr>
          <p:cNvPr id="14" name="矩形 13"/>
          <p:cNvSpPr/>
          <p:nvPr/>
        </p:nvSpPr>
        <p:spPr>
          <a:xfrm>
            <a:off x="3842113" y="879614"/>
            <a:ext cx="1627369" cy="523220"/>
          </a:xfrm>
          <a:prstGeom prst="rect">
            <a:avLst/>
          </a:prstGeom>
        </p:spPr>
        <p:txBody>
          <a:bodyPr wrap="none">
            <a:spAutoFit/>
          </a:bodyPr>
          <a:lstStyle/>
          <a:p>
            <a:r>
              <a:rPr lang="zh-CN" altLang="en-US" sz="2800" dirty="0" smtClean="0">
                <a:solidFill>
                  <a:srgbClr val="FF0000"/>
                </a:solidFill>
                <a:latin typeface="黑体" panose="02010609060101010101" pitchFamily="49" charset="-122"/>
                <a:ea typeface="黑体" panose="02010609060101010101" pitchFamily="49" charset="-122"/>
              </a:rPr>
              <a:t>课堂练习</a:t>
            </a:r>
            <a:endParaRPr lang="zh-CN" altLang="en-US" sz="2800" dirty="0">
              <a:solidFill>
                <a:srgbClr val="FF0000"/>
              </a:solidFill>
            </a:endParaRPr>
          </a:p>
        </p:txBody>
      </p:sp>
      <p:graphicFrame>
        <p:nvGraphicFramePr>
          <p:cNvPr id="16" name="Object 9"/>
          <p:cNvGraphicFramePr>
            <a:graphicFrameLocks noChangeAspect="1"/>
          </p:cNvGraphicFramePr>
          <p:nvPr>
            <p:extLst/>
          </p:nvPr>
        </p:nvGraphicFramePr>
        <p:xfrm>
          <a:off x="4511328" y="4329220"/>
          <a:ext cx="1296144" cy="747068"/>
        </p:xfrm>
        <a:graphic>
          <a:graphicData uri="http://schemas.openxmlformats.org/presentationml/2006/ole">
            <mc:AlternateContent xmlns:mc="http://schemas.openxmlformats.org/markup-compatibility/2006">
              <mc:Choice xmlns:v="urn:schemas-microsoft-com:vml" Requires="v">
                <p:oleObj spid="_x0000_s16438" name="公式" r:id="rId4" imgW="748975" imgH="431613" progId="Equation.3">
                  <p:embed/>
                </p:oleObj>
              </mc:Choice>
              <mc:Fallback>
                <p:oleObj name="公式" r:id="rId4" imgW="748975" imgH="431613" progId="Equation.3">
                  <p:embed/>
                  <p:pic>
                    <p:nvPicPr>
                      <p:cNvPr id="1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328" y="4329220"/>
                        <a:ext cx="1296144" cy="747068"/>
                      </a:xfrm>
                      <a:prstGeom prst="rect">
                        <a:avLst/>
                      </a:prstGeom>
                      <a:noFill/>
                      <a:ln>
                        <a:noFill/>
                      </a:ln>
                      <a:effectLst/>
                    </p:spPr>
                  </p:pic>
                </p:oleObj>
              </mc:Fallback>
            </mc:AlternateContent>
          </a:graphicData>
        </a:graphic>
      </p:graphicFrame>
      <p:sp>
        <p:nvSpPr>
          <p:cNvPr id="18" name="Text Box 6"/>
          <p:cNvSpPr txBox="1">
            <a:spLocks noChangeArrowheads="1"/>
          </p:cNvSpPr>
          <p:nvPr/>
        </p:nvSpPr>
        <p:spPr bwMode="auto">
          <a:xfrm>
            <a:off x="46832" y="5272051"/>
            <a:ext cx="44644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en-US" sz="2000" dirty="0" smtClean="0">
                <a:solidFill>
                  <a:srgbClr val="0000FF"/>
                </a:solidFill>
                <a:latin typeface="微软雅黑" panose="020B0503020204020204" pitchFamily="34" charset="-122"/>
                <a:ea typeface="微软雅黑" panose="020B0503020204020204" pitchFamily="34" charset="-122"/>
              </a:rPr>
              <a:t>步骤</a:t>
            </a:r>
            <a:r>
              <a:rPr lang="en-US" altLang="zh-CN" sz="2000" dirty="0" smtClean="0">
                <a:solidFill>
                  <a:srgbClr val="0000FF"/>
                </a:solidFill>
                <a:latin typeface="微软雅黑" panose="020B0503020204020204" pitchFamily="34" charset="-122"/>
                <a:ea typeface="微软雅黑" panose="020B0503020204020204" pitchFamily="34" charset="-122"/>
              </a:rPr>
              <a:t>2</a:t>
            </a:r>
            <a:r>
              <a:rPr lang="zh-CN" altLang="en-US" sz="2000" dirty="0" smtClean="0">
                <a:solidFill>
                  <a:srgbClr val="0000FF"/>
                </a:solidFill>
                <a:latin typeface="微软雅黑" panose="020B0503020204020204" pitchFamily="34" charset="-122"/>
                <a:ea typeface="微软雅黑" panose="020B0503020204020204" pitchFamily="34" charset="-122"/>
              </a:rPr>
              <a:t>：采用公式计算系统失效率</a:t>
            </a:r>
            <a:endParaRPr lang="en-US" altLang="zh-CN" sz="2000" dirty="0" smtClean="0">
              <a:solidFill>
                <a:srgbClr val="0000FF"/>
              </a:solidFill>
              <a:latin typeface="微软雅黑" panose="020B0503020204020204" pitchFamily="34" charset="-122"/>
              <a:ea typeface="微软雅黑" panose="020B0503020204020204" pitchFamily="34" charset="-122"/>
            </a:endParaRPr>
          </a:p>
        </p:txBody>
      </p:sp>
      <p:sp>
        <p:nvSpPr>
          <p:cNvPr id="19" name="Text Box 6"/>
          <p:cNvSpPr txBox="1">
            <a:spLocks noChangeArrowheads="1"/>
          </p:cNvSpPr>
          <p:nvPr/>
        </p:nvSpPr>
        <p:spPr bwMode="auto">
          <a:xfrm>
            <a:off x="46832" y="6008448"/>
            <a:ext cx="44644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en-US" sz="2000" dirty="0" smtClean="0">
                <a:solidFill>
                  <a:srgbClr val="0000FF"/>
                </a:solidFill>
                <a:latin typeface="微软雅黑" panose="020B0503020204020204" pitchFamily="34" charset="-122"/>
                <a:ea typeface="微软雅黑" panose="020B0503020204020204" pitchFamily="34" charset="-122"/>
              </a:rPr>
              <a:t>步骤</a:t>
            </a:r>
            <a:r>
              <a:rPr lang="en-US" altLang="zh-CN" sz="2000" dirty="0" smtClean="0">
                <a:solidFill>
                  <a:srgbClr val="0000FF"/>
                </a:solidFill>
                <a:latin typeface="微软雅黑" panose="020B0503020204020204" pitchFamily="34" charset="-122"/>
                <a:ea typeface="微软雅黑" panose="020B0503020204020204" pitchFamily="34" charset="-122"/>
              </a:rPr>
              <a:t>3</a:t>
            </a:r>
            <a:r>
              <a:rPr lang="zh-CN" altLang="en-US" sz="2000" dirty="0" smtClean="0">
                <a:solidFill>
                  <a:srgbClr val="0000FF"/>
                </a:solidFill>
                <a:latin typeface="微软雅黑" panose="020B0503020204020204" pitchFamily="34" charset="-122"/>
                <a:ea typeface="微软雅黑" panose="020B0503020204020204" pitchFamily="34" charset="-122"/>
              </a:rPr>
              <a:t>：根据定义计算系统</a:t>
            </a:r>
            <a:r>
              <a:rPr lang="en-US" altLang="zh-CN" sz="2000" dirty="0" smtClean="0">
                <a:solidFill>
                  <a:srgbClr val="0000FF"/>
                </a:solidFill>
                <a:latin typeface="微软雅黑" panose="020B0503020204020204" pitchFamily="34" charset="-122"/>
                <a:ea typeface="微软雅黑" panose="020B0503020204020204" pitchFamily="34" charset="-122"/>
              </a:rPr>
              <a:t>MTBF</a:t>
            </a:r>
            <a:r>
              <a:rPr lang="zh-CN" altLang="en-US" sz="2000" dirty="0" smtClean="0">
                <a:solidFill>
                  <a:srgbClr val="0000FF"/>
                </a:solidFill>
                <a:latin typeface="微软雅黑" panose="020B0503020204020204" pitchFamily="34" charset="-122"/>
                <a:ea typeface="微软雅黑" panose="020B0503020204020204" pitchFamily="34" charset="-122"/>
              </a:rPr>
              <a:t>指标</a:t>
            </a:r>
            <a:endParaRPr lang="en-US" altLang="zh-CN" sz="2000" dirty="0" smtClean="0">
              <a:solidFill>
                <a:srgbClr val="0000FF"/>
              </a:solidFill>
              <a:latin typeface="微软雅黑" panose="020B0503020204020204" pitchFamily="34" charset="-122"/>
              <a:ea typeface="微软雅黑" panose="020B0503020204020204" pitchFamily="34" charset="-122"/>
            </a:endParaRPr>
          </a:p>
        </p:txBody>
      </p:sp>
      <p:sp>
        <p:nvSpPr>
          <p:cNvPr id="20" name="Text Box 6"/>
          <p:cNvSpPr txBox="1">
            <a:spLocks noChangeArrowheads="1"/>
          </p:cNvSpPr>
          <p:nvPr/>
        </p:nvSpPr>
        <p:spPr bwMode="auto">
          <a:xfrm>
            <a:off x="46832" y="4545272"/>
            <a:ext cx="44644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en-US" sz="2000" dirty="0" smtClean="0">
                <a:solidFill>
                  <a:srgbClr val="0000FF"/>
                </a:solidFill>
                <a:latin typeface="微软雅黑" panose="020B0503020204020204" pitchFamily="34" charset="-122"/>
                <a:ea typeface="微软雅黑" panose="020B0503020204020204" pitchFamily="34" charset="-122"/>
              </a:rPr>
              <a:t>步骤</a:t>
            </a:r>
            <a:r>
              <a:rPr lang="en-US" altLang="zh-CN" sz="2000" dirty="0" smtClean="0">
                <a:solidFill>
                  <a:srgbClr val="0000FF"/>
                </a:solidFill>
                <a:latin typeface="微软雅黑" panose="020B0503020204020204" pitchFamily="34" charset="-122"/>
                <a:ea typeface="微软雅黑" panose="020B0503020204020204" pitchFamily="34" charset="-122"/>
              </a:rPr>
              <a:t>1</a:t>
            </a:r>
            <a:r>
              <a:rPr lang="zh-CN" altLang="en-US" sz="2000" dirty="0" smtClean="0">
                <a:solidFill>
                  <a:srgbClr val="0000FF"/>
                </a:solidFill>
                <a:latin typeface="微软雅黑" panose="020B0503020204020204" pitchFamily="34" charset="-122"/>
                <a:ea typeface="微软雅黑" panose="020B0503020204020204" pitchFamily="34" charset="-122"/>
              </a:rPr>
              <a:t>：求出</a:t>
            </a:r>
            <a:r>
              <a:rPr lang="zh-CN" altLang="en-US" sz="2000" dirty="0">
                <a:solidFill>
                  <a:srgbClr val="0000FF"/>
                </a:solidFill>
                <a:latin typeface="微软雅黑" panose="020B0503020204020204" pitchFamily="34" charset="-122"/>
                <a:ea typeface="微软雅黑" panose="020B0503020204020204" pitchFamily="34" charset="-122"/>
              </a:rPr>
              <a:t>每</a:t>
            </a:r>
            <a:r>
              <a:rPr lang="zh-CN" altLang="en-US" sz="2000" dirty="0" smtClean="0">
                <a:solidFill>
                  <a:srgbClr val="0000FF"/>
                </a:solidFill>
                <a:latin typeface="微软雅黑" panose="020B0503020204020204" pitchFamily="34" charset="-122"/>
                <a:ea typeface="微软雅黑" panose="020B0503020204020204" pitchFamily="34" charset="-122"/>
              </a:rPr>
              <a:t>类元器件的总失效率</a:t>
            </a:r>
            <a:endParaRPr lang="zh-CN" altLang="en-US" sz="1600" dirty="0">
              <a:latin typeface="Times New Roman" panose="02020603050405020304" pitchFamily="18" charset="0"/>
            </a:endParaRPr>
          </a:p>
        </p:txBody>
      </p:sp>
      <p:pic>
        <p:nvPicPr>
          <p:cNvPr id="3" name="图片 2"/>
          <p:cNvPicPr>
            <a:picLocks noChangeAspect="1"/>
          </p:cNvPicPr>
          <p:nvPr/>
        </p:nvPicPr>
        <p:blipFill rotWithShape="1">
          <a:blip r:embed="rId6"/>
          <a:srcRect l="3172" t="23519" r="66602" b="65561"/>
          <a:stretch/>
        </p:blipFill>
        <p:spPr>
          <a:xfrm>
            <a:off x="4511328" y="5034771"/>
            <a:ext cx="4157675" cy="886062"/>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4444450" y="5977699"/>
                <a:ext cx="267945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𝑀𝑇𝐵𝐹</m:t>
                      </m:r>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𝜆</m:t>
                          </m:r>
                        </m:den>
                      </m:f>
                      <m:r>
                        <a:rPr lang="zh-CN" altLang="en-US" i="0">
                          <a:latin typeface="Cambria Math" panose="02040503050406030204" pitchFamily="18" charset="0"/>
                        </a:rPr>
                        <m:t>=515</m:t>
                      </m:r>
                      <m:r>
                        <m:rPr>
                          <m:nor/>
                        </m:rPr>
                        <a:rPr lang="zh-CN" altLang="en-US" i="1">
                          <a:latin typeface="Cambria Math" panose="02040503050406030204" pitchFamily="18" charset="0"/>
                        </a:rPr>
                        <m:t>h</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4444450" y="5977699"/>
                <a:ext cx="2679451" cy="400110"/>
              </a:xfrm>
              <a:prstGeom prst="rect">
                <a:avLst/>
              </a:prstGeom>
              <a:blipFill>
                <a:blip r:embed="rId7"/>
                <a:stretch>
                  <a:fillRect t="-115385" b="-184615"/>
                </a:stretch>
              </a:blipFill>
            </p:spPr>
            <p:txBody>
              <a:bodyPr/>
              <a:lstStyle/>
              <a:p>
                <a:r>
                  <a:rPr lang="zh-CN" altLang="en-US">
                    <a:noFill/>
                  </a:rPr>
                  <a:t> </a:t>
                </a:r>
              </a:p>
            </p:txBody>
          </p:sp>
        </mc:Fallback>
      </mc:AlternateContent>
      <p:pic>
        <p:nvPicPr>
          <p:cNvPr id="15" name="Picture 5" descr="10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1176" t="2690" b="5840"/>
          <a:stretch/>
        </p:blipFill>
        <p:spPr bwMode="auto">
          <a:xfrm>
            <a:off x="6103263" y="2154708"/>
            <a:ext cx="204127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900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555776" y="980728"/>
            <a:ext cx="3741212" cy="1954941"/>
          </a:xfrm>
          <a:prstGeom prst="round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pPr>
              <a:defRPr/>
            </a:pPr>
            <a:fld id="{DF5C338C-E8F9-4BC5-BEFF-77D1C3A691E7}" type="slidenum">
              <a:rPr lang="zh-CN" altLang="en-US" smtClean="0"/>
              <a:pPr>
                <a:defRPr/>
              </a:pPr>
              <a:t>2</a:t>
            </a:fld>
            <a:endParaRPr lang="zh-CN" altLang="en-US"/>
          </a:p>
        </p:txBody>
      </p:sp>
      <p:pic>
        <p:nvPicPr>
          <p:cNvPr id="25" name="Picture 2" descr="4æä»½éè´¨èç«åææä¸æ¸¸éæ±ç¶åµä»ä¸å®¹ä¹è§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97" y="1682174"/>
            <a:ext cx="1377480" cy="923920"/>
          </a:xfrm>
          <a:prstGeom prst="rect">
            <a:avLst/>
          </a:prstGeom>
          <a:noFill/>
          <a:extLst>
            <a:ext uri="{909E8E84-426E-40DD-AFC4-6F175D3DCCD1}">
              <a14:hiddenFill xmlns:a14="http://schemas.microsoft.com/office/drawing/2010/main">
                <a:solidFill>
                  <a:srgbClr val="FFFFFF"/>
                </a:solidFill>
              </a14:hiddenFill>
            </a:ext>
          </a:extLst>
        </p:spPr>
      </p:pic>
      <p:sp>
        <p:nvSpPr>
          <p:cNvPr id="26" name="右箭头 25"/>
          <p:cNvSpPr/>
          <p:nvPr/>
        </p:nvSpPr>
        <p:spPr>
          <a:xfrm>
            <a:off x="1893660" y="2935669"/>
            <a:ext cx="792088" cy="189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Picture 6" descr="é¶åºç¡å¤èCFAä¸çº§è¯çªåäº«,æä½ èè¯ çæå"/>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777" y="1248666"/>
            <a:ext cx="1455515" cy="9774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é«ç­æ°å­¦å¬å¼æ»ç»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4947" y="1248666"/>
            <a:ext cx="1510680" cy="9774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è´¨éç»çå¿è¯» å¦ä½å¹è®­åè´¨ç®¡çå¹²é¨ å®ç¨å¹²è´§"/>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49368"/>
          <a:stretch/>
        </p:blipFill>
        <p:spPr bwMode="auto">
          <a:xfrm>
            <a:off x="4655751" y="3215842"/>
            <a:ext cx="1128155" cy="99235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ä¸­å½å¶é ææ¬ä¸åè´å¨åç¾ä¼åæµæ¬å"/>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0853" y="3237940"/>
            <a:ext cx="1458089" cy="970253"/>
          </a:xfrm>
          <a:prstGeom prst="rect">
            <a:avLst/>
          </a:prstGeom>
          <a:noFill/>
          <a:extLst>
            <a:ext uri="{909E8E84-426E-40DD-AFC4-6F175D3DCCD1}">
              <a14:hiddenFill xmlns:a14="http://schemas.microsoft.com/office/drawing/2010/main">
                <a:solidFill>
                  <a:srgbClr val="FFFFFF"/>
                </a:solidFill>
              </a14:hiddenFill>
            </a:ext>
          </a:extLst>
        </p:spPr>
      </p:pic>
      <p:sp>
        <p:nvSpPr>
          <p:cNvPr id="31" name="右箭头 30"/>
          <p:cNvSpPr/>
          <p:nvPr/>
        </p:nvSpPr>
        <p:spPr>
          <a:xfrm>
            <a:off x="6296988" y="2899051"/>
            <a:ext cx="792088" cy="189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16" descr="j20ææº â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94107" y="2426415"/>
            <a:ext cx="1810681" cy="1018508"/>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496176" y="2591091"/>
            <a:ext cx="1368152" cy="400110"/>
          </a:xfrm>
          <a:prstGeom prst="rect">
            <a:avLst/>
          </a:prstGeom>
        </p:spPr>
        <p:txBody>
          <a:bodyPr wrap="square">
            <a:spAutoFit/>
          </a:bodyPr>
          <a:lstStyle/>
          <a:p>
            <a:r>
              <a:rPr lang="zh-CN" altLang="en-US" b="0" dirty="0" smtClean="0">
                <a:solidFill>
                  <a:srgbClr val="0000FF"/>
                </a:solidFill>
                <a:latin typeface="微软雅黑" panose="020B0503020204020204" pitchFamily="34" charset="-122"/>
                <a:ea typeface="微软雅黑" panose="020B0503020204020204" pitchFamily="34" charset="-122"/>
              </a:rPr>
              <a:t>原材料</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4" name="矩形 33"/>
          <p:cNvSpPr/>
          <p:nvPr/>
        </p:nvSpPr>
        <p:spPr>
          <a:xfrm>
            <a:off x="3075821" y="2402490"/>
            <a:ext cx="1368152" cy="400110"/>
          </a:xfrm>
          <a:prstGeom prst="rect">
            <a:avLst/>
          </a:prstGeom>
        </p:spPr>
        <p:txBody>
          <a:bodyPr wrap="square">
            <a:spAutoFit/>
          </a:bodyPr>
          <a:lstStyle/>
          <a:p>
            <a:r>
              <a:rPr lang="zh-CN" altLang="en-US" b="0" dirty="0" smtClean="0">
                <a:solidFill>
                  <a:srgbClr val="0000FF"/>
                </a:solidFill>
                <a:latin typeface="微软雅黑" panose="020B0503020204020204" pitchFamily="34" charset="-122"/>
                <a:ea typeface="微软雅黑" panose="020B0503020204020204" pitchFamily="34" charset="-122"/>
              </a:rPr>
              <a:t>理论计算</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5" name="矩形 34"/>
          <p:cNvSpPr/>
          <p:nvPr/>
        </p:nvSpPr>
        <p:spPr>
          <a:xfrm>
            <a:off x="4631778" y="2425968"/>
            <a:ext cx="1368152" cy="400110"/>
          </a:xfrm>
          <a:prstGeom prst="rect">
            <a:avLst/>
          </a:prstGeom>
        </p:spPr>
        <p:txBody>
          <a:bodyPr wrap="square">
            <a:spAutoFit/>
          </a:bodyPr>
          <a:lstStyle/>
          <a:p>
            <a:r>
              <a:rPr lang="zh-CN" altLang="en-US" b="0" dirty="0" smtClean="0">
                <a:solidFill>
                  <a:srgbClr val="0000FF"/>
                </a:solidFill>
                <a:latin typeface="微软雅黑" panose="020B0503020204020204" pitchFamily="34" charset="-122"/>
                <a:ea typeface="微软雅黑" panose="020B0503020204020204" pitchFamily="34" charset="-122"/>
              </a:rPr>
              <a:t>工程设计</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6" name="矩形 35"/>
          <p:cNvSpPr/>
          <p:nvPr/>
        </p:nvSpPr>
        <p:spPr>
          <a:xfrm>
            <a:off x="3073768" y="4232932"/>
            <a:ext cx="1368152" cy="400110"/>
          </a:xfrm>
          <a:prstGeom prst="rect">
            <a:avLst/>
          </a:prstGeom>
        </p:spPr>
        <p:txBody>
          <a:bodyPr wrap="square">
            <a:spAutoFit/>
          </a:bodyPr>
          <a:lstStyle/>
          <a:p>
            <a:r>
              <a:rPr lang="zh-CN" altLang="en-US" b="0" dirty="0" smtClean="0">
                <a:solidFill>
                  <a:srgbClr val="0000FF"/>
                </a:solidFill>
                <a:latin typeface="微软雅黑" panose="020B0503020204020204" pitchFamily="34" charset="-122"/>
                <a:ea typeface="微软雅黑" panose="020B0503020204020204" pitchFamily="34" charset="-122"/>
              </a:rPr>
              <a:t>生产制造</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7" name="矩形 36"/>
          <p:cNvSpPr/>
          <p:nvPr/>
        </p:nvSpPr>
        <p:spPr>
          <a:xfrm>
            <a:off x="4655751" y="4232932"/>
            <a:ext cx="1368152" cy="400110"/>
          </a:xfrm>
          <a:prstGeom prst="rect">
            <a:avLst/>
          </a:prstGeom>
        </p:spPr>
        <p:txBody>
          <a:bodyPr wrap="square">
            <a:spAutoFit/>
          </a:bodyPr>
          <a:lstStyle/>
          <a:p>
            <a:r>
              <a:rPr lang="zh-CN" altLang="en-US" b="0" dirty="0" smtClean="0">
                <a:solidFill>
                  <a:srgbClr val="0000FF"/>
                </a:solidFill>
                <a:latin typeface="微软雅黑" panose="020B0503020204020204" pitchFamily="34" charset="-122"/>
                <a:ea typeface="微软雅黑" panose="020B0503020204020204" pitchFamily="34" charset="-122"/>
              </a:rPr>
              <a:t>质量管理</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8" name="矩形 37"/>
          <p:cNvSpPr/>
          <p:nvPr/>
        </p:nvSpPr>
        <p:spPr>
          <a:xfrm>
            <a:off x="7708576" y="3472704"/>
            <a:ext cx="781744" cy="400110"/>
          </a:xfrm>
          <a:prstGeom prst="rect">
            <a:avLst/>
          </a:prstGeom>
        </p:spPr>
        <p:txBody>
          <a:bodyPr wrap="square">
            <a:spAutoFit/>
          </a:bodyPr>
          <a:lstStyle/>
          <a:p>
            <a:r>
              <a:rPr lang="zh-CN" altLang="en-US" b="0" dirty="0" smtClean="0">
                <a:solidFill>
                  <a:srgbClr val="0000FF"/>
                </a:solidFill>
                <a:latin typeface="微软雅黑" panose="020B0503020204020204" pitchFamily="34" charset="-122"/>
                <a:ea typeface="微软雅黑" panose="020B0503020204020204" pitchFamily="34" charset="-122"/>
              </a:rPr>
              <a:t>产品</a:t>
            </a:r>
            <a:endParaRPr lang="zh-CN" altLang="en-US" dirty="0">
              <a:solidFill>
                <a:srgbClr val="0000FF"/>
              </a:solidFill>
              <a:latin typeface="微软雅黑" panose="020B0503020204020204" pitchFamily="34" charset="-122"/>
              <a:ea typeface="微软雅黑" panose="020B0503020204020204" pitchFamily="34" charset="-122"/>
            </a:endParaRPr>
          </a:p>
        </p:txBody>
      </p:sp>
      <p:pic>
        <p:nvPicPr>
          <p:cNvPr id="7170" name="Picture 2" descr="https://gimg2.baidu.com/image_search/src=http%3A%2F%2Fpic1.zhimg.com%2Fv2-551cef5ed4e0e2dd532d06cd30bae492_1440w.jpg%3Fsource%3D172ae18b&amp;refer=http%3A%2F%2Fpic1.zhimg.com&amp;app=2002&amp;size=f9999,10000&amp;q=a80&amp;n=0&amp;g=0n&amp;fmt=jpeg?sec=1643262373&amp;t=bc4388b5b13a9e32c006a94a3bd47f1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3554" y="3217472"/>
            <a:ext cx="1511766" cy="944854"/>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12352" y="4195073"/>
            <a:ext cx="758050" cy="400110"/>
          </a:xfrm>
          <a:prstGeom prst="rect">
            <a:avLst/>
          </a:prstGeom>
        </p:spPr>
        <p:txBody>
          <a:bodyPr wrap="square">
            <a:spAutoFit/>
          </a:bodyPr>
          <a:lstStyle/>
          <a:p>
            <a:r>
              <a:rPr lang="zh-CN" altLang="en-US" b="0" dirty="0" smtClean="0">
                <a:solidFill>
                  <a:srgbClr val="0000FF"/>
                </a:solidFill>
                <a:latin typeface="微软雅黑" panose="020B0503020204020204" pitchFamily="34" charset="-122"/>
                <a:ea typeface="微软雅黑" panose="020B0503020204020204" pitchFamily="34" charset="-122"/>
              </a:rPr>
              <a:t>芯片</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22" name="标题 1"/>
          <p:cNvSpPr txBox="1">
            <a:spLocks/>
          </p:cNvSpPr>
          <p:nvPr/>
        </p:nvSpPr>
        <p:spPr bwMode="auto">
          <a:xfrm>
            <a:off x="5651500" y="3139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smtClean="0">
                <a:solidFill>
                  <a:schemeClr val="bg1"/>
                </a:solidFill>
                <a:latin typeface="黑体" panose="02010609060101010101" pitchFamily="49" charset="-122"/>
                <a:ea typeface="黑体" panose="02010609060101010101" pitchFamily="49" charset="-122"/>
              </a:rPr>
              <a:t>航天电子系统设计</a:t>
            </a:r>
            <a:endParaRPr lang="zh-CN" altLang="en-US" dirty="0">
              <a:solidFill>
                <a:schemeClr val="bg1"/>
              </a:solidFill>
            </a:endParaRPr>
          </a:p>
        </p:txBody>
      </p:sp>
      <p:sp>
        <p:nvSpPr>
          <p:cNvPr id="24" name="矩形 23"/>
          <p:cNvSpPr/>
          <p:nvPr/>
        </p:nvSpPr>
        <p:spPr>
          <a:xfrm>
            <a:off x="1824599" y="5016675"/>
            <a:ext cx="5949880" cy="954107"/>
          </a:xfrm>
          <a:prstGeom prst="rect">
            <a:avLst/>
          </a:prstGeom>
          <a:ln w="34925">
            <a:solidFill>
              <a:schemeClr val="accent1"/>
            </a:solidFill>
          </a:ln>
        </p:spPr>
        <p:txBody>
          <a:bodyPr wrap="square">
            <a:spAutoFit/>
          </a:bodyPr>
          <a:lstStyle/>
          <a:p>
            <a:r>
              <a:rPr lang="zh-CN" altLang="en-US" sz="2800" dirty="0" smtClean="0">
                <a:solidFill>
                  <a:srgbClr val="0000FF"/>
                </a:solidFill>
                <a:latin typeface="微软雅黑" panose="020B0503020204020204" pitchFamily="34" charset="-122"/>
                <a:ea typeface="微软雅黑" panose="020B0503020204020204" pitchFamily="34" charset="-122"/>
              </a:rPr>
              <a:t>系统设计是指按照</a:t>
            </a:r>
            <a:r>
              <a:rPr lang="zh-CN" altLang="en-US" sz="2800" dirty="0" smtClean="0">
                <a:solidFill>
                  <a:srgbClr val="FF0000"/>
                </a:solidFill>
                <a:latin typeface="微软雅黑" panose="020B0503020204020204" pitchFamily="34" charset="-122"/>
                <a:ea typeface="微软雅黑" panose="020B0503020204020204" pitchFamily="34" charset="-122"/>
              </a:rPr>
              <a:t>科学理论、科学方法</a:t>
            </a:r>
            <a:r>
              <a:rPr lang="zh-CN" altLang="en-US" sz="2800" dirty="0" smtClean="0">
                <a:solidFill>
                  <a:srgbClr val="0000FF"/>
                </a:solidFill>
                <a:latin typeface="微软雅黑" panose="020B0503020204020204" pitchFamily="34" charset="-122"/>
                <a:ea typeface="微软雅黑" panose="020B0503020204020204" pitchFamily="34" charset="-122"/>
              </a:rPr>
              <a:t>将原材料转变为产品的</a:t>
            </a:r>
            <a:r>
              <a:rPr lang="zh-CN" altLang="en-US" sz="2800" dirty="0" smtClean="0">
                <a:solidFill>
                  <a:srgbClr val="FF0000"/>
                </a:solidFill>
                <a:latin typeface="微软雅黑" panose="020B0503020204020204" pitchFamily="34" charset="-122"/>
                <a:ea typeface="微软雅黑" panose="020B0503020204020204" pitchFamily="34" charset="-122"/>
              </a:rPr>
              <a:t>设计过程</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3" name="圆角矩形标注 2"/>
          <p:cNvSpPr/>
          <p:nvPr/>
        </p:nvSpPr>
        <p:spPr>
          <a:xfrm>
            <a:off x="7089076" y="1027918"/>
            <a:ext cx="1574407" cy="754141"/>
          </a:xfrm>
          <a:prstGeom prst="wedgeRoundRectCallout">
            <a:avLst>
              <a:gd name="adj1" fmla="val -97198"/>
              <a:gd name="adj2" fmla="val 7714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微软雅黑" panose="020B0503020204020204" pitchFamily="34" charset="-122"/>
                <a:ea typeface="微软雅黑" panose="020B0503020204020204" pitchFamily="34" charset="-122"/>
              </a:rPr>
              <a:t>纲举目张</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0488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8" name="Picture 5" descr="10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90" r="51655" b="5840"/>
          <a:stretch/>
        </p:blipFill>
        <p:spPr bwMode="auto">
          <a:xfrm>
            <a:off x="556101" y="1577204"/>
            <a:ext cx="2957696" cy="191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3842113" y="879614"/>
            <a:ext cx="1627369" cy="523220"/>
          </a:xfrm>
          <a:prstGeom prst="rect">
            <a:avLst/>
          </a:prstGeom>
        </p:spPr>
        <p:txBody>
          <a:bodyPr wrap="none">
            <a:spAutoFit/>
          </a:bodyPr>
          <a:lstStyle/>
          <a:p>
            <a:r>
              <a:rPr lang="zh-CN" altLang="en-US" sz="2800" dirty="0" smtClean="0">
                <a:solidFill>
                  <a:srgbClr val="FF0000"/>
                </a:solidFill>
                <a:latin typeface="黑体" panose="02010609060101010101" pitchFamily="49" charset="-122"/>
                <a:ea typeface="黑体" panose="02010609060101010101" pitchFamily="49" charset="-122"/>
              </a:rPr>
              <a:t>补充知识</a:t>
            </a:r>
            <a:endParaRPr lang="zh-CN" altLang="en-US" sz="2800" dirty="0">
              <a:solidFill>
                <a:srgbClr val="FF0000"/>
              </a:solidFill>
            </a:endParaRPr>
          </a:p>
        </p:txBody>
      </p:sp>
      <p:sp>
        <p:nvSpPr>
          <p:cNvPr id="2" name="椭圆 1"/>
          <p:cNvSpPr/>
          <p:nvPr/>
        </p:nvSpPr>
        <p:spPr>
          <a:xfrm>
            <a:off x="2061619" y="1484784"/>
            <a:ext cx="1169603" cy="209114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H="1">
            <a:off x="1872887" y="3491765"/>
            <a:ext cx="504056" cy="21602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30699" y="3513666"/>
            <a:ext cx="1733167" cy="400110"/>
          </a:xfrm>
          <a:prstGeom prst="rect">
            <a:avLst/>
          </a:prstGeom>
        </p:spPr>
        <p:txBody>
          <a:bodyPr wrap="none">
            <a:spAutoFit/>
          </a:bodyPr>
          <a:lstStyle/>
          <a:p>
            <a:r>
              <a:rPr lang="zh-CN" altLang="en-US" dirty="0" smtClean="0">
                <a:solidFill>
                  <a:srgbClr val="FF0000"/>
                </a:solidFill>
                <a:latin typeface="黑体" panose="02010609060101010101" pitchFamily="49" charset="-122"/>
                <a:ea typeface="黑体" panose="02010609060101010101" pitchFamily="49" charset="-122"/>
              </a:rPr>
              <a:t>怎么得来的？</a:t>
            </a:r>
            <a:endParaRPr lang="zh-CN" altLang="en-US" dirty="0">
              <a:solidFill>
                <a:srgbClr val="FF0000"/>
              </a:solidFill>
            </a:endParaRPr>
          </a:p>
        </p:txBody>
      </p:sp>
      <p:sp>
        <p:nvSpPr>
          <p:cNvPr id="9" name="矩形 8"/>
          <p:cNvSpPr/>
          <p:nvPr/>
        </p:nvSpPr>
        <p:spPr>
          <a:xfrm>
            <a:off x="3752356" y="1820045"/>
            <a:ext cx="5301887" cy="830997"/>
          </a:xfrm>
          <a:prstGeom prst="rect">
            <a:avLst/>
          </a:prstGeom>
        </p:spPr>
        <p:txBody>
          <a:bodyPr wrap="square">
            <a:spAutoFit/>
          </a:bodyPr>
          <a:lstStyle/>
          <a:p>
            <a:pPr eaLnBrk="1" hangingPunct="1">
              <a:lnSpc>
                <a:spcPct val="120000"/>
              </a:lnSpc>
            </a:pP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不同类型的元器件工作失效率的计算公式以及各个系数的值会有所不同，</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可参照</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GJB299C</a:t>
            </a:r>
            <a:r>
              <a:rPr lang="zh-CN" altLang="en-US"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l-GR"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22" name="Object 3"/>
          <p:cNvGraphicFramePr>
            <a:graphicFrameLocks noChangeAspect="1"/>
          </p:cNvGraphicFramePr>
          <p:nvPr>
            <p:extLst>
              <p:ext uri="{D42A27DB-BD31-4B8C-83A1-F6EECF244321}">
                <p14:modId xmlns:p14="http://schemas.microsoft.com/office/powerpoint/2010/main" val="92626376"/>
              </p:ext>
            </p:extLst>
          </p:nvPr>
        </p:nvGraphicFramePr>
        <p:xfrm>
          <a:off x="2313647" y="4728899"/>
          <a:ext cx="4460875" cy="874713"/>
        </p:xfrm>
        <a:graphic>
          <a:graphicData uri="http://schemas.openxmlformats.org/presentationml/2006/ole">
            <mc:AlternateContent xmlns:mc="http://schemas.openxmlformats.org/markup-compatibility/2006">
              <mc:Choice xmlns:v="urn:schemas-microsoft-com:vml" Requires="v">
                <p:oleObj spid="_x0000_s21511" name="公式" r:id="rId4" imgW="1231366" imgH="241195" progId="Equation.3">
                  <p:embed/>
                </p:oleObj>
              </mc:Choice>
              <mc:Fallback>
                <p:oleObj name="公式" r:id="rId4" imgW="1231366" imgH="241195" progId="Equation.3">
                  <p:embed/>
                  <p:pic>
                    <p:nvPicPr>
                      <p:cNvPr id="2662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3647" y="4728899"/>
                        <a:ext cx="4460875"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AutoShape 4"/>
          <p:cNvSpPr>
            <a:spLocks/>
          </p:cNvSpPr>
          <p:nvPr/>
        </p:nvSpPr>
        <p:spPr bwMode="auto">
          <a:xfrm>
            <a:off x="929347" y="4486012"/>
            <a:ext cx="1219200" cy="246062"/>
          </a:xfrm>
          <a:prstGeom prst="callout1">
            <a:avLst>
              <a:gd name="adj1" fmla="val 76130"/>
              <a:gd name="adj2" fmla="val 106250"/>
              <a:gd name="adj3" fmla="val 159356"/>
              <a:gd name="adj4" fmla="val 115625"/>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400"/>
              <a:t>工作失效率</a:t>
            </a:r>
            <a:endParaRPr lang="zh-CN" altLang="en-US" sz="1600"/>
          </a:p>
        </p:txBody>
      </p:sp>
      <p:sp>
        <p:nvSpPr>
          <p:cNvPr id="24" name="AutoShape 5"/>
          <p:cNvSpPr>
            <a:spLocks/>
          </p:cNvSpPr>
          <p:nvPr/>
        </p:nvSpPr>
        <p:spPr bwMode="auto">
          <a:xfrm>
            <a:off x="1664360" y="5714737"/>
            <a:ext cx="1366837" cy="246062"/>
          </a:xfrm>
          <a:prstGeom prst="callout1">
            <a:avLst>
              <a:gd name="adj1" fmla="val 76130"/>
              <a:gd name="adj2" fmla="val 105574"/>
              <a:gd name="adj3" fmla="val -69032"/>
              <a:gd name="adj4" fmla="val 134148"/>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400"/>
              <a:t>基本失效率</a:t>
            </a:r>
            <a:endParaRPr lang="zh-CN" altLang="en-US" sz="1600"/>
          </a:p>
        </p:txBody>
      </p:sp>
      <p:sp>
        <p:nvSpPr>
          <p:cNvPr id="25" name="AutoShape 6"/>
          <p:cNvSpPr>
            <a:spLocks/>
          </p:cNvSpPr>
          <p:nvPr/>
        </p:nvSpPr>
        <p:spPr bwMode="auto">
          <a:xfrm>
            <a:off x="2799422" y="4449499"/>
            <a:ext cx="935038" cy="246063"/>
          </a:xfrm>
          <a:prstGeom prst="callout1">
            <a:avLst>
              <a:gd name="adj1" fmla="val 46454"/>
              <a:gd name="adj2" fmla="val 108148"/>
              <a:gd name="adj3" fmla="val 205806"/>
              <a:gd name="adj4" fmla="val 159764"/>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400"/>
              <a:t>环境系数</a:t>
            </a:r>
            <a:endParaRPr lang="zh-CN" altLang="en-US" sz="1600"/>
          </a:p>
        </p:txBody>
      </p:sp>
      <p:sp>
        <p:nvSpPr>
          <p:cNvPr id="26" name="AutoShape 7"/>
          <p:cNvSpPr>
            <a:spLocks/>
          </p:cNvSpPr>
          <p:nvPr/>
        </p:nvSpPr>
        <p:spPr bwMode="auto">
          <a:xfrm>
            <a:off x="3513797" y="5782999"/>
            <a:ext cx="985838" cy="246063"/>
          </a:xfrm>
          <a:prstGeom prst="callout1">
            <a:avLst>
              <a:gd name="adj1" fmla="val 46454"/>
              <a:gd name="adj2" fmla="val 107731"/>
              <a:gd name="adj3" fmla="val -101292"/>
              <a:gd name="adj4" fmla="val 118519"/>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400"/>
              <a:t>质量系数</a:t>
            </a:r>
            <a:endParaRPr lang="zh-CN" altLang="en-US" sz="1600"/>
          </a:p>
        </p:txBody>
      </p:sp>
      <p:sp>
        <p:nvSpPr>
          <p:cNvPr id="27" name="AutoShape 8"/>
          <p:cNvSpPr>
            <a:spLocks/>
          </p:cNvSpPr>
          <p:nvPr/>
        </p:nvSpPr>
        <p:spPr bwMode="auto">
          <a:xfrm>
            <a:off x="5533097" y="5709974"/>
            <a:ext cx="1149350" cy="246063"/>
          </a:xfrm>
          <a:prstGeom prst="callout1">
            <a:avLst>
              <a:gd name="adj1" fmla="val 46454"/>
              <a:gd name="adj2" fmla="val -6630"/>
              <a:gd name="adj3" fmla="val -123870"/>
              <a:gd name="adj4" fmla="val -21546"/>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400"/>
              <a:t>应用系数</a:t>
            </a:r>
            <a:endParaRPr lang="zh-CN" altLang="en-US" sz="1600"/>
          </a:p>
        </p:txBody>
      </p:sp>
      <p:sp>
        <p:nvSpPr>
          <p:cNvPr id="28" name="AutoShape 9"/>
          <p:cNvSpPr>
            <a:spLocks/>
          </p:cNvSpPr>
          <p:nvPr/>
        </p:nvSpPr>
        <p:spPr bwMode="auto">
          <a:xfrm>
            <a:off x="4097997" y="4492362"/>
            <a:ext cx="1368425" cy="246062"/>
          </a:xfrm>
          <a:prstGeom prst="callout1">
            <a:avLst>
              <a:gd name="adj1" fmla="val 76130"/>
              <a:gd name="adj2" fmla="val 105569"/>
              <a:gd name="adj3" fmla="val 200644"/>
              <a:gd name="adj4" fmla="val 113806"/>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400"/>
              <a:t>降额系数</a:t>
            </a:r>
            <a:endParaRPr lang="zh-CN" altLang="en-US" sz="1600"/>
          </a:p>
        </p:txBody>
      </p:sp>
      <p:sp>
        <p:nvSpPr>
          <p:cNvPr id="29" name="AutoShape 10"/>
          <p:cNvSpPr>
            <a:spLocks/>
          </p:cNvSpPr>
          <p:nvPr/>
        </p:nvSpPr>
        <p:spPr bwMode="auto">
          <a:xfrm>
            <a:off x="6772935" y="4482837"/>
            <a:ext cx="1066800" cy="246062"/>
          </a:xfrm>
          <a:prstGeom prst="callout1">
            <a:avLst>
              <a:gd name="adj1" fmla="val 44722"/>
              <a:gd name="adj2" fmla="val -7144"/>
              <a:gd name="adj3" fmla="val 224843"/>
              <a:gd name="adj4" fmla="val -42412"/>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400"/>
              <a:t>复杂度系数</a:t>
            </a:r>
            <a:endParaRPr lang="zh-CN" altLang="en-US" sz="1600"/>
          </a:p>
        </p:txBody>
      </p:sp>
      <p:sp>
        <p:nvSpPr>
          <p:cNvPr id="30" name="Text Box 11"/>
          <p:cNvSpPr txBox="1">
            <a:spLocks noChangeArrowheads="1"/>
          </p:cNvSpPr>
          <p:nvPr/>
        </p:nvSpPr>
        <p:spPr bwMode="auto">
          <a:xfrm>
            <a:off x="1577047" y="6095737"/>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a:t>取决于工作温度、电压或负载</a:t>
            </a:r>
          </a:p>
        </p:txBody>
      </p:sp>
      <p:sp>
        <p:nvSpPr>
          <p:cNvPr id="31" name="Text Box 12"/>
          <p:cNvSpPr txBox="1">
            <a:spLocks noChangeArrowheads="1"/>
          </p:cNvSpPr>
          <p:nvPr/>
        </p:nvSpPr>
        <p:spPr bwMode="auto">
          <a:xfrm>
            <a:off x="2073412" y="3948940"/>
            <a:ext cx="21925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dirty="0">
                <a:latin typeface="Times New Roman" panose="02020603050405020304" pitchFamily="18" charset="0"/>
              </a:rPr>
              <a:t>取决于工作环境类型（如数字</a:t>
            </a:r>
            <a:r>
              <a:rPr lang="en-US" altLang="zh-CN" sz="1200" dirty="0">
                <a:latin typeface="Times New Roman" panose="02020603050405020304" pitchFamily="18" charset="0"/>
              </a:rPr>
              <a:t>IC</a:t>
            </a:r>
            <a:r>
              <a:rPr lang="zh-CN" altLang="en-US" sz="1200" dirty="0">
                <a:latin typeface="Times New Roman" panose="02020603050405020304" pitchFamily="18" charset="0"/>
              </a:rPr>
              <a:t>取</a:t>
            </a:r>
            <a:r>
              <a:rPr lang="en-US" altLang="zh-CN" sz="1200" dirty="0">
                <a:latin typeface="Times New Roman" panose="02020603050405020304" pitchFamily="18" charset="0"/>
              </a:rPr>
              <a:t>1</a:t>
            </a:r>
            <a:r>
              <a:rPr lang="zh-CN" altLang="en-US" sz="1200" dirty="0">
                <a:latin typeface="Times New Roman" panose="02020603050405020304" pitchFamily="18" charset="0"/>
              </a:rPr>
              <a:t>～</a:t>
            </a:r>
            <a:r>
              <a:rPr lang="en-US" altLang="zh-CN" sz="1200" dirty="0">
                <a:latin typeface="Times New Roman" panose="02020603050405020304" pitchFamily="18" charset="0"/>
              </a:rPr>
              <a:t>50</a:t>
            </a:r>
            <a:r>
              <a:rPr lang="zh-CN" altLang="en-US" sz="1200" dirty="0">
                <a:latin typeface="Times New Roman" panose="02020603050405020304" pitchFamily="18" charset="0"/>
              </a:rPr>
              <a:t>，电容器取</a:t>
            </a:r>
            <a:r>
              <a:rPr lang="en-US" altLang="zh-CN" sz="1200" dirty="0">
                <a:latin typeface="Times New Roman" panose="02020603050405020304" pitchFamily="18" charset="0"/>
              </a:rPr>
              <a:t>1</a:t>
            </a:r>
            <a:r>
              <a:rPr lang="zh-CN" altLang="en-US" sz="1200" dirty="0">
                <a:latin typeface="Times New Roman" panose="02020603050405020304" pitchFamily="18" charset="0"/>
              </a:rPr>
              <a:t>～</a:t>
            </a:r>
            <a:r>
              <a:rPr lang="en-US" altLang="zh-CN" sz="1200" dirty="0">
                <a:latin typeface="Times New Roman" panose="02020603050405020304" pitchFamily="18" charset="0"/>
              </a:rPr>
              <a:t>30</a:t>
            </a:r>
            <a:r>
              <a:rPr lang="zh-CN" altLang="en-US" sz="1200" dirty="0">
                <a:latin typeface="Times New Roman" panose="02020603050405020304" pitchFamily="18" charset="0"/>
              </a:rPr>
              <a:t>）</a:t>
            </a:r>
          </a:p>
        </p:txBody>
      </p:sp>
      <p:sp>
        <p:nvSpPr>
          <p:cNvPr id="32" name="Text Box 13"/>
          <p:cNvSpPr txBox="1">
            <a:spLocks noChangeArrowheads="1"/>
          </p:cNvSpPr>
          <p:nvPr/>
        </p:nvSpPr>
        <p:spPr bwMode="auto">
          <a:xfrm>
            <a:off x="4421585" y="3924335"/>
            <a:ext cx="20896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dirty="0"/>
              <a:t>取决于工作电压（或功率）与额定电压（或功率）的比</a:t>
            </a:r>
          </a:p>
        </p:txBody>
      </p:sp>
      <p:sp>
        <p:nvSpPr>
          <p:cNvPr id="33" name="Text Box 14"/>
          <p:cNvSpPr txBox="1">
            <a:spLocks noChangeArrowheads="1"/>
          </p:cNvSpPr>
          <p:nvPr/>
        </p:nvSpPr>
        <p:spPr bwMode="auto">
          <a:xfrm>
            <a:off x="3231222" y="6106849"/>
            <a:ext cx="144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a:t>取决于质量等级，一般取</a:t>
            </a:r>
            <a:r>
              <a:rPr lang="en-US" altLang="zh-CN" sz="1200"/>
              <a:t>0.5</a:t>
            </a:r>
            <a:r>
              <a:rPr lang="zh-CN" altLang="en-US" sz="1200"/>
              <a:t>～</a:t>
            </a:r>
            <a:r>
              <a:rPr lang="en-US" altLang="zh-CN" sz="1200"/>
              <a:t>10</a:t>
            </a:r>
          </a:p>
        </p:txBody>
      </p:sp>
      <p:sp>
        <p:nvSpPr>
          <p:cNvPr id="34" name="Text Box 15"/>
          <p:cNvSpPr txBox="1">
            <a:spLocks noChangeArrowheads="1"/>
          </p:cNvSpPr>
          <p:nvPr/>
        </p:nvSpPr>
        <p:spPr bwMode="auto">
          <a:xfrm>
            <a:off x="5247347" y="5954449"/>
            <a:ext cx="172878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a:t>取决于元器件在电路中的功能及其重要性，一般取</a:t>
            </a:r>
            <a:r>
              <a:rPr lang="en-US" altLang="zh-CN" sz="1200"/>
              <a:t>0.75</a:t>
            </a:r>
            <a:r>
              <a:rPr lang="zh-CN" altLang="en-US" sz="1200"/>
              <a:t>～</a:t>
            </a:r>
            <a:r>
              <a:rPr lang="en-US" altLang="zh-CN" sz="1200"/>
              <a:t>5</a:t>
            </a:r>
          </a:p>
        </p:txBody>
      </p:sp>
      <p:sp>
        <p:nvSpPr>
          <p:cNvPr id="35" name="Text Box 16"/>
          <p:cNvSpPr txBox="1">
            <a:spLocks noChangeArrowheads="1"/>
          </p:cNvSpPr>
          <p:nvPr/>
        </p:nvSpPr>
        <p:spPr bwMode="auto">
          <a:xfrm>
            <a:off x="6688797" y="4809862"/>
            <a:ext cx="2014538"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ClrTx/>
              <a:buSzTx/>
              <a:buFontTx/>
              <a:buNone/>
            </a:pPr>
            <a:r>
              <a:rPr lang="zh-CN" altLang="en-US" sz="1200">
                <a:latin typeface="Times New Roman" panose="02020603050405020304" pitchFamily="18" charset="0"/>
              </a:rPr>
              <a:t>取决于器件的规模和复杂度（如数字</a:t>
            </a:r>
            <a:r>
              <a:rPr lang="en-US" altLang="zh-CN" sz="1200">
                <a:latin typeface="Times New Roman" panose="02020603050405020304" pitchFamily="18" charset="0"/>
              </a:rPr>
              <a:t>IC</a:t>
            </a:r>
            <a:r>
              <a:rPr lang="zh-CN" altLang="en-US" sz="1200">
                <a:latin typeface="Times New Roman" panose="02020603050405020304" pitchFamily="18" charset="0"/>
              </a:rPr>
              <a:t>内部的门数），约为</a:t>
            </a:r>
            <a:r>
              <a:rPr lang="en-US" altLang="zh-CN" sz="1200">
                <a:latin typeface="Times New Roman" panose="02020603050405020304" pitchFamily="18" charset="0"/>
              </a:rPr>
              <a:t>0.7</a:t>
            </a:r>
            <a:r>
              <a:rPr lang="zh-CN" altLang="en-US" sz="1200">
                <a:latin typeface="Times New Roman" panose="02020603050405020304" pitchFamily="18" charset="0"/>
              </a:rPr>
              <a:t>～</a:t>
            </a:r>
            <a:r>
              <a:rPr lang="en-US" altLang="zh-CN" sz="1200">
                <a:latin typeface="Times New Roman" panose="02020603050405020304" pitchFamily="18" charset="0"/>
              </a:rPr>
              <a:t>1.5</a:t>
            </a:r>
          </a:p>
        </p:txBody>
      </p:sp>
      <p:sp>
        <p:nvSpPr>
          <p:cNvPr id="37" name="矩形 36"/>
          <p:cNvSpPr/>
          <p:nvPr/>
        </p:nvSpPr>
        <p:spPr>
          <a:xfrm>
            <a:off x="3775193" y="3081024"/>
            <a:ext cx="5122375" cy="461665"/>
          </a:xfrm>
          <a:prstGeom prst="rect">
            <a:avLst/>
          </a:prstGeom>
        </p:spPr>
        <p:txBody>
          <a:bodyPr wrap="square">
            <a:spAutoFit/>
          </a:bodyPr>
          <a:lstStyle/>
          <a:p>
            <a:pPr eaLnBrk="1" hangingPunct="1">
              <a:lnSpc>
                <a:spcPct val="120000"/>
              </a:lnSpc>
            </a:pPr>
            <a:r>
              <a:rPr lang="zh-CN" altLang="en-US"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其中大多数</a:t>
            </a: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元器件，失效率的计算公式如下</a:t>
            </a:r>
            <a:endParaRPr lang="zh-CN" altLang="el-GR"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6688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F5C338C-E8F9-4BC5-BEFF-77D1C3A691E7}" type="slidenum">
              <a:rPr lang="zh-CN" altLang="en-US" smtClean="0"/>
              <a:pPr>
                <a:defRPr/>
              </a:pPr>
              <a:t>21</a:t>
            </a:fld>
            <a:endParaRPr lang="zh-CN" altLang="en-US" dirty="0"/>
          </a:p>
        </p:txBody>
      </p:sp>
      <p:sp>
        <p:nvSpPr>
          <p:cNvPr id="5" name="标题 1"/>
          <p:cNvSpPr txBox="1">
            <a:spLocks/>
          </p:cNvSpPr>
          <p:nvPr/>
        </p:nvSpPr>
        <p:spPr bwMode="auto">
          <a:xfrm>
            <a:off x="5651500" y="28553"/>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smtClean="0">
                <a:solidFill>
                  <a:schemeClr val="bg1"/>
                </a:solidFill>
                <a:latin typeface="黑体" panose="02010609060101010101" pitchFamily="49" charset="-122"/>
                <a:ea typeface="黑体" panose="02010609060101010101" pitchFamily="49" charset="-122"/>
              </a:rPr>
              <a:t>系统可靠性设计</a:t>
            </a:r>
            <a:endParaRPr lang="zh-CN" altLang="en-US" dirty="0">
              <a:solidFill>
                <a:schemeClr val="bg1"/>
              </a:solidFill>
            </a:endParaRPr>
          </a:p>
        </p:txBody>
      </p:sp>
      <p:sp>
        <p:nvSpPr>
          <p:cNvPr id="8" name="Rectangle 17"/>
          <p:cNvSpPr txBox="1">
            <a:spLocks noChangeArrowheads="1"/>
          </p:cNvSpPr>
          <p:nvPr/>
        </p:nvSpPr>
        <p:spPr bwMode="auto">
          <a:xfrm>
            <a:off x="150021" y="1549333"/>
            <a:ext cx="8728059" cy="52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20000"/>
              </a:lnSpc>
              <a:buNone/>
            </a:pPr>
            <a:r>
              <a:rPr lang="zh-CN" altLang="en-US" sz="2000" b="1" dirty="0" smtClean="0">
                <a:solidFill>
                  <a:srgbClr val="FF0000"/>
                </a:solidFill>
                <a:latin typeface="微软雅黑" panose="020B0503020204020204" pitchFamily="34" charset="-122"/>
                <a:ea typeface="微软雅黑" panose="020B0503020204020204" pitchFamily="34" charset="-122"/>
              </a:rPr>
              <a:t>目的：</a:t>
            </a:r>
            <a:r>
              <a:rPr lang="zh-CN" altLang="en-US" sz="2000" dirty="0">
                <a:solidFill>
                  <a:srgbClr val="0000FF"/>
                </a:solidFill>
                <a:latin typeface="微软雅黑" panose="020B0503020204020204" pitchFamily="34" charset="-122"/>
                <a:ea typeface="微软雅黑" panose="020B0503020204020204" pitchFamily="34" charset="-122"/>
              </a:rPr>
              <a:t>根据指标要求，合理将其分解各个子系统、设备中去。作为个子系统</a:t>
            </a:r>
            <a:r>
              <a:rPr lang="zh-CN" altLang="en-US" sz="2000" dirty="0" smtClean="0">
                <a:solidFill>
                  <a:srgbClr val="0000FF"/>
                </a:solidFill>
                <a:latin typeface="微软雅黑" panose="020B0503020204020204" pitchFamily="34" charset="-122"/>
                <a:ea typeface="微软雅黑" panose="020B0503020204020204" pitchFamily="34" charset="-122"/>
              </a:rPr>
              <a:t>、</a:t>
            </a:r>
            <a:endParaRPr lang="en-US" altLang="zh-CN" sz="2000" dirty="0" smtClean="0">
              <a:solidFill>
                <a:srgbClr val="0000FF"/>
              </a:solidFill>
              <a:latin typeface="微软雅黑" panose="020B0503020204020204" pitchFamily="34" charset="-122"/>
              <a:ea typeface="微软雅黑" panose="020B0503020204020204" pitchFamily="34" charset="-122"/>
            </a:endParaRPr>
          </a:p>
          <a:p>
            <a:pPr marL="0" indent="0" eaLnBrk="1" hangingPunct="1">
              <a:lnSpc>
                <a:spcPct val="120000"/>
              </a:lnSpc>
              <a:buNone/>
            </a:pPr>
            <a:r>
              <a:rPr lang="en-US" altLang="zh-CN" sz="2000" dirty="0">
                <a:solidFill>
                  <a:srgbClr val="0000FF"/>
                </a:solidFill>
                <a:latin typeface="微软雅黑" panose="020B0503020204020204" pitchFamily="34" charset="-122"/>
                <a:ea typeface="微软雅黑" panose="020B0503020204020204" pitchFamily="34" charset="-122"/>
              </a:rPr>
              <a:t> </a:t>
            </a:r>
            <a:r>
              <a:rPr lang="en-US" altLang="zh-CN" sz="2000" dirty="0" smtClean="0">
                <a:solidFill>
                  <a:srgbClr val="0000FF"/>
                </a:solidFill>
                <a:latin typeface="微软雅黑" panose="020B0503020204020204" pitchFamily="34" charset="-122"/>
                <a:ea typeface="微软雅黑" panose="020B0503020204020204" pitchFamily="34" charset="-122"/>
              </a:rPr>
              <a:t>         </a:t>
            </a:r>
            <a:r>
              <a:rPr lang="zh-CN" altLang="en-US" sz="2000" dirty="0" smtClean="0">
                <a:solidFill>
                  <a:srgbClr val="0000FF"/>
                </a:solidFill>
                <a:latin typeface="微软雅黑" panose="020B0503020204020204" pitchFamily="34" charset="-122"/>
                <a:ea typeface="微软雅黑" panose="020B0503020204020204" pitchFamily="34" charset="-122"/>
              </a:rPr>
              <a:t>设备</a:t>
            </a:r>
            <a:r>
              <a:rPr lang="zh-CN" altLang="en-US" sz="2000" dirty="0">
                <a:solidFill>
                  <a:srgbClr val="0000FF"/>
                </a:solidFill>
                <a:latin typeface="微软雅黑" panose="020B0503020204020204" pitchFamily="34" charset="-122"/>
                <a:ea typeface="微软雅黑" panose="020B0503020204020204" pitchFamily="34" charset="-122"/>
              </a:rPr>
              <a:t>级设计的</a:t>
            </a:r>
            <a:r>
              <a:rPr lang="zh-CN" altLang="en-US" sz="2000" dirty="0" smtClean="0">
                <a:solidFill>
                  <a:srgbClr val="0000FF"/>
                </a:solidFill>
                <a:latin typeface="微软雅黑" panose="020B0503020204020204" pitchFamily="34" charset="-122"/>
                <a:ea typeface="微软雅黑" panose="020B0503020204020204" pitchFamily="34" charset="-122"/>
              </a:rPr>
              <a:t>输入。</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9" name="矩形 8"/>
          <p:cNvSpPr/>
          <p:nvPr/>
        </p:nvSpPr>
        <p:spPr>
          <a:xfrm>
            <a:off x="3223292" y="2021761"/>
            <a:ext cx="5190772"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FF0000"/>
                </a:solidFill>
                <a:latin typeface="微软雅黑" panose="020B0503020204020204" pitchFamily="34" charset="-122"/>
                <a:ea typeface="微软雅黑" panose="020B0503020204020204" pitchFamily="34" charset="-122"/>
              </a:rPr>
              <a:t>是系统总师、副总师、项目负责人必备能力</a:t>
            </a:r>
            <a:r>
              <a:rPr lang="zh-CN" altLang="en-US" dirty="0" smtClean="0">
                <a:solidFill>
                  <a:srgbClr val="0000FF"/>
                </a:solidFill>
                <a:latin typeface="微软雅黑" panose="020B0503020204020204" pitchFamily="34" charset="-122"/>
                <a:ea typeface="微软雅黑" panose="020B0503020204020204" pitchFamily="34" charset="-122"/>
              </a:rPr>
              <a:t>。</a:t>
            </a:r>
            <a:endParaRPr lang="zh-CN" altLang="en-US" dirty="0">
              <a:solidFill>
                <a:srgbClr val="0000FF"/>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18285" y="3206973"/>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27984" y="3226840"/>
            <a:ext cx="0" cy="332894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6" name="Rectangle 17"/>
          <p:cNvSpPr txBox="1">
            <a:spLocks noChangeArrowheads="1"/>
          </p:cNvSpPr>
          <p:nvPr/>
        </p:nvSpPr>
        <p:spPr bwMode="auto">
          <a:xfrm>
            <a:off x="150021" y="2560313"/>
            <a:ext cx="8728059" cy="52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20000"/>
              </a:lnSpc>
              <a:buNone/>
            </a:pPr>
            <a:r>
              <a:rPr lang="zh-CN" altLang="en-US" sz="2000" b="1" dirty="0" smtClean="0">
                <a:solidFill>
                  <a:srgbClr val="FF0000"/>
                </a:solidFill>
                <a:latin typeface="微软雅黑" panose="020B0503020204020204" pitchFamily="34" charset="-122"/>
                <a:ea typeface="微软雅黑" panose="020B0503020204020204" pitchFamily="34" charset="-122"/>
              </a:rPr>
              <a:t>时机：</a:t>
            </a:r>
            <a:r>
              <a:rPr lang="zh-CN" altLang="en-US" sz="2000" dirty="0" smtClean="0">
                <a:solidFill>
                  <a:srgbClr val="0000FF"/>
                </a:solidFill>
                <a:latin typeface="微软雅黑" panose="020B0503020204020204" pitchFamily="34" charset="-122"/>
                <a:ea typeface="微软雅黑" panose="020B0503020204020204" pitchFamily="34" charset="-122"/>
              </a:rPr>
              <a:t>系统论证和规划阶段</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324544" y="3571293"/>
            <a:ext cx="4752528" cy="1126462"/>
          </a:xfrm>
          <a:prstGeom prst="rect">
            <a:avLst/>
          </a:prstGeom>
        </p:spPr>
        <p:txBody>
          <a:bodyPr wrap="square">
            <a:spAutoFit/>
          </a:bodyPr>
          <a:lstStyle/>
          <a:p>
            <a:pPr lvl="1" eaLnBrk="1" hangingPunct="1">
              <a:lnSpc>
                <a:spcPct val="120000"/>
              </a:lnSpc>
            </a:pPr>
            <a:r>
              <a:rPr lang="zh-CN" altLang="en-US" dirty="0" smtClean="0">
                <a:solidFill>
                  <a:srgbClr val="FF0000"/>
                </a:solidFill>
                <a:latin typeface="微软雅黑" panose="020B0503020204020204" pitchFamily="34" charset="-122"/>
                <a:ea typeface="微软雅黑" panose="020B0503020204020204" pitchFamily="34" charset="-122"/>
              </a:rPr>
              <a:t>准则</a:t>
            </a:r>
            <a:r>
              <a:rPr lang="zh-CN" altLang="en-US" dirty="0" smtClean="0"/>
              <a:t>：</a:t>
            </a:r>
            <a:r>
              <a:rPr lang="zh-CN" altLang="en-US" dirty="0" smtClean="0">
                <a:solidFill>
                  <a:srgbClr val="0000FF"/>
                </a:solidFill>
                <a:latin typeface="微软雅黑" panose="020B0503020204020204" pitchFamily="34" charset="-122"/>
                <a:ea typeface="微软雅黑" panose="020B0503020204020204" pitchFamily="34" charset="-122"/>
              </a:rPr>
              <a:t>假定</a:t>
            </a:r>
            <a:r>
              <a:rPr lang="zh-CN" altLang="en-US" dirty="0">
                <a:solidFill>
                  <a:srgbClr val="0000FF"/>
                </a:solidFill>
                <a:latin typeface="微软雅黑" panose="020B0503020204020204" pitchFamily="34" charset="-122"/>
                <a:ea typeface="微软雅黑" panose="020B0503020204020204" pitchFamily="34" charset="-122"/>
              </a:rPr>
              <a:t>系统由</a:t>
            </a:r>
            <a:r>
              <a:rPr lang="en-US" altLang="zh-CN" dirty="0">
                <a:solidFill>
                  <a:srgbClr val="0000FF"/>
                </a:solidFill>
                <a:latin typeface="微软雅黑" panose="020B0503020204020204" pitchFamily="34" charset="-122"/>
                <a:ea typeface="微软雅黑" panose="020B0503020204020204" pitchFamily="34" charset="-122"/>
              </a:rPr>
              <a:t>n</a:t>
            </a:r>
            <a:r>
              <a:rPr lang="zh-CN" altLang="en-US" dirty="0">
                <a:solidFill>
                  <a:srgbClr val="0000FF"/>
                </a:solidFill>
                <a:latin typeface="微软雅黑" panose="020B0503020204020204" pitchFamily="34" charset="-122"/>
                <a:ea typeface="微软雅黑" panose="020B0503020204020204" pitchFamily="34" charset="-122"/>
              </a:rPr>
              <a:t>个部件构成，其可靠性分别为</a:t>
            </a:r>
            <a:r>
              <a:rPr lang="en-US" altLang="zh-CN" dirty="0">
                <a:solidFill>
                  <a:srgbClr val="0000FF"/>
                </a:solidFill>
                <a:latin typeface="微软雅黑" panose="020B0503020204020204" pitchFamily="34" charset="-122"/>
                <a:ea typeface="微软雅黑" panose="020B0503020204020204" pitchFamily="34" charset="-122"/>
              </a:rPr>
              <a:t>R</a:t>
            </a:r>
            <a:r>
              <a:rPr lang="en-US" altLang="zh-CN" baseline="-25000"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R</a:t>
            </a:r>
            <a:r>
              <a:rPr lang="en-US" altLang="zh-CN" baseline="-25000"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en-US" altLang="zh-CN"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R</a:t>
            </a:r>
            <a:r>
              <a:rPr lang="en-US" altLang="zh-CN" baseline="-25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n</a:t>
            </a:r>
            <a:r>
              <a:rPr lang="zh-CN" altLang="en-US"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dirty="0">
              <a:solidFill>
                <a:srgbClr val="0000FF"/>
              </a:solidFill>
              <a:latin typeface="微软雅黑" panose="020B0503020204020204" pitchFamily="34" charset="-122"/>
              <a:ea typeface="微软雅黑" panose="020B0503020204020204" pitchFamily="34" charset="-122"/>
            </a:endParaRPr>
          </a:p>
          <a:p>
            <a:pPr lvl="1" eaLnBrk="1" hangingPunct="1">
              <a:lnSpc>
                <a:spcPct val="120000"/>
              </a:lnSpc>
            </a:pPr>
            <a:endParaRPr lang="zh-CN" altLang="en-US" sz="1600" dirty="0"/>
          </a:p>
        </p:txBody>
      </p:sp>
      <p:graphicFrame>
        <p:nvGraphicFramePr>
          <p:cNvPr id="20" name="Object 4"/>
          <p:cNvGraphicFramePr>
            <a:graphicFrameLocks noGrp="1" noChangeAspect="1"/>
          </p:cNvGraphicFramePr>
          <p:nvPr>
            <p:ph sz="half" idx="4294967295"/>
            <p:extLst/>
          </p:nvPr>
        </p:nvGraphicFramePr>
        <p:xfrm>
          <a:off x="303921" y="4852686"/>
          <a:ext cx="3810000" cy="398463"/>
        </p:xfrm>
        <a:graphic>
          <a:graphicData uri="http://schemas.openxmlformats.org/presentationml/2006/ole">
            <mc:AlternateContent xmlns:mc="http://schemas.openxmlformats.org/markup-compatibility/2006">
              <mc:Choice xmlns:v="urn:schemas-microsoft-com:vml" Requires="v">
                <p:oleObj spid="_x0000_s17510" name="公式" r:id="rId3" imgW="2311400" imgH="241300" progId="Equation.3">
                  <p:embed/>
                </p:oleObj>
              </mc:Choice>
              <mc:Fallback>
                <p:oleObj name="公式" r:id="rId3" imgW="2311400" imgH="241300" progId="Equation.3">
                  <p:embed/>
                  <p:pic>
                    <p:nvPicPr>
                      <p:cNvPr id="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21" y="4852686"/>
                        <a:ext cx="38100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圆角矩形标注 14"/>
          <p:cNvSpPr/>
          <p:nvPr/>
        </p:nvSpPr>
        <p:spPr>
          <a:xfrm>
            <a:off x="1835696" y="5743702"/>
            <a:ext cx="2137842" cy="612648"/>
          </a:xfrm>
          <a:prstGeom prst="wedgeRoundRectCallout">
            <a:avLst>
              <a:gd name="adj1" fmla="val -41666"/>
              <a:gd name="adj2" fmla="val -1100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系统可靠性模型</a:t>
            </a:r>
            <a:endParaRPr lang="zh-CN" altLang="en-US" dirty="0"/>
          </a:p>
        </p:txBody>
      </p:sp>
      <p:sp>
        <p:nvSpPr>
          <p:cNvPr id="23" name="矩形 22"/>
          <p:cNvSpPr/>
          <p:nvPr/>
        </p:nvSpPr>
        <p:spPr>
          <a:xfrm>
            <a:off x="4144719" y="3610873"/>
            <a:ext cx="4752528" cy="461665"/>
          </a:xfrm>
          <a:prstGeom prst="rect">
            <a:avLst/>
          </a:prstGeom>
        </p:spPr>
        <p:txBody>
          <a:bodyPr wrap="square">
            <a:spAutoFit/>
          </a:bodyPr>
          <a:lstStyle/>
          <a:p>
            <a:pPr lvl="1" eaLnBrk="1" hangingPunct="1">
              <a:lnSpc>
                <a:spcPct val="120000"/>
              </a:lnSpc>
            </a:pPr>
            <a:r>
              <a:rPr lang="zh-CN" altLang="en-US" dirty="0" smtClean="0">
                <a:solidFill>
                  <a:srgbClr val="FF0000"/>
                </a:solidFill>
                <a:latin typeface="微软雅黑" panose="020B0503020204020204" pitchFamily="34" charset="-122"/>
                <a:ea typeface="微软雅黑" panose="020B0503020204020204" pitchFamily="34" charset="-122"/>
              </a:rPr>
              <a:t>举例</a:t>
            </a:r>
            <a:r>
              <a:rPr lang="zh-CN" altLang="en-US" dirty="0" smtClean="0"/>
              <a:t>：</a:t>
            </a:r>
            <a:r>
              <a:rPr lang="zh-CN" altLang="en-US" dirty="0" smtClean="0">
                <a:solidFill>
                  <a:srgbClr val="0000FF"/>
                </a:solidFill>
                <a:latin typeface="微软雅黑" panose="020B0503020204020204" pitchFamily="34" charset="-122"/>
                <a:ea typeface="微软雅黑" panose="020B0503020204020204" pitchFamily="34" charset="-122"/>
              </a:rPr>
              <a:t>设系统为单余度串联系统</a:t>
            </a:r>
            <a:endParaRPr lang="zh-CN" altLang="en-US" sz="1600" dirty="0"/>
          </a:p>
        </p:txBody>
      </p:sp>
      <p:graphicFrame>
        <p:nvGraphicFramePr>
          <p:cNvPr id="25" name="Object 5"/>
          <p:cNvGraphicFramePr>
            <a:graphicFrameLocks noChangeAspect="1"/>
          </p:cNvGraphicFramePr>
          <p:nvPr>
            <p:extLst/>
          </p:nvPr>
        </p:nvGraphicFramePr>
        <p:xfrm>
          <a:off x="4514051" y="4852686"/>
          <a:ext cx="4418012" cy="398463"/>
        </p:xfrm>
        <a:graphic>
          <a:graphicData uri="http://schemas.openxmlformats.org/presentationml/2006/ole">
            <mc:AlternateContent xmlns:mc="http://schemas.openxmlformats.org/markup-compatibility/2006">
              <mc:Choice xmlns:v="urn:schemas-microsoft-com:vml" Requires="v">
                <p:oleObj spid="_x0000_s17511" name="公式" r:id="rId5" imgW="2679700" imgH="241300" progId="Equation.3">
                  <p:embed/>
                </p:oleObj>
              </mc:Choice>
              <mc:Fallback>
                <p:oleObj name="公式" r:id="rId5" imgW="2679700" imgH="241300" progId="Equation.3">
                  <p:embed/>
                  <p:pic>
                    <p:nvPicPr>
                      <p:cNvPr id="2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051" y="4852686"/>
                        <a:ext cx="441801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38"/>
          <p:cNvSpPr txBox="1">
            <a:spLocks noChangeArrowheads="1"/>
          </p:cNvSpPr>
          <p:nvPr/>
        </p:nvSpPr>
        <p:spPr bwMode="auto">
          <a:xfrm>
            <a:off x="92262" y="876110"/>
            <a:ext cx="3960440" cy="633187"/>
          </a:xfrm>
          <a:prstGeom prst="rect">
            <a:avLst/>
          </a:prstGeom>
          <a:solidFill>
            <a:schemeClr val="accent5">
              <a:lumMod val="40000"/>
              <a:lumOff val="60000"/>
            </a:schemeClr>
          </a:solidFill>
          <a:ln>
            <a:noFill/>
          </a:ln>
          <a:effectLs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dirty="0" smtClean="0">
                <a:solidFill>
                  <a:srgbClr val="002060"/>
                </a:solidFill>
                <a:latin typeface="微软雅黑" panose="020B0503020204020204" pitchFamily="34" charset="-122"/>
                <a:ea typeface="微软雅黑" panose="020B0503020204020204" pitchFamily="34" charset="-122"/>
              </a:rPr>
              <a:t>系统可靠性分配</a:t>
            </a:r>
            <a:endParaRPr lang="zh-CN" altLang="en-US" sz="3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952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F5C338C-E8F9-4BC5-BEFF-77D1C3A691E7}" type="slidenum">
              <a:rPr lang="zh-CN" altLang="en-US" smtClean="0"/>
              <a:pPr>
                <a:defRPr/>
              </a:pPr>
              <a:t>22</a:t>
            </a:fld>
            <a:endParaRPr lang="zh-CN" altLang="en-US" dirty="0"/>
          </a:p>
        </p:txBody>
      </p:sp>
      <p:sp>
        <p:nvSpPr>
          <p:cNvPr id="5" name="标题 1"/>
          <p:cNvSpPr txBox="1">
            <a:spLocks/>
          </p:cNvSpPr>
          <p:nvPr/>
        </p:nvSpPr>
        <p:spPr bwMode="auto">
          <a:xfrm>
            <a:off x="5651500" y="28553"/>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smtClean="0">
                <a:solidFill>
                  <a:schemeClr val="bg1"/>
                </a:solidFill>
                <a:latin typeface="黑体" panose="02010609060101010101" pitchFamily="49" charset="-122"/>
                <a:ea typeface="黑体" panose="02010609060101010101" pitchFamily="49" charset="-122"/>
              </a:rPr>
              <a:t>系统可靠性设计</a:t>
            </a:r>
            <a:endParaRPr lang="zh-CN" altLang="en-US" dirty="0">
              <a:solidFill>
                <a:schemeClr val="bg1"/>
              </a:solidFill>
            </a:endParaRPr>
          </a:p>
        </p:txBody>
      </p:sp>
      <p:sp>
        <p:nvSpPr>
          <p:cNvPr id="10" name="矩形 9"/>
          <p:cNvSpPr/>
          <p:nvPr/>
        </p:nvSpPr>
        <p:spPr>
          <a:xfrm>
            <a:off x="-238477" y="861977"/>
            <a:ext cx="4752528" cy="560923"/>
          </a:xfrm>
          <a:prstGeom prst="rect">
            <a:avLst/>
          </a:prstGeom>
        </p:spPr>
        <p:txBody>
          <a:bodyPr wrap="square">
            <a:spAutoFit/>
          </a:bodyPr>
          <a:lstStyle/>
          <a:p>
            <a:pPr lvl="1" eaLnBrk="1" hangingPunct="1">
              <a:lnSpc>
                <a:spcPct val="120000"/>
              </a:lnSpc>
            </a:pPr>
            <a:r>
              <a:rPr lang="zh-CN" altLang="en-US" sz="2800" dirty="0" smtClean="0">
                <a:solidFill>
                  <a:srgbClr val="FF0000"/>
                </a:solidFill>
                <a:latin typeface="微软雅黑" panose="020B0503020204020204" pitchFamily="34" charset="-122"/>
                <a:ea typeface="微软雅黑" panose="020B0503020204020204" pitchFamily="34" charset="-122"/>
              </a:rPr>
              <a:t>方法</a:t>
            </a:r>
            <a:r>
              <a:rPr lang="en-US" altLang="zh-CN" sz="2800" dirty="0" smtClean="0">
                <a:solidFill>
                  <a:srgbClr val="FF0000"/>
                </a:solidFill>
                <a:latin typeface="微软雅黑" panose="020B0503020204020204" pitchFamily="34" charset="-122"/>
                <a:ea typeface="微软雅黑" panose="020B0503020204020204" pitchFamily="34" charset="-122"/>
              </a:rPr>
              <a:t>1</a:t>
            </a:r>
            <a:r>
              <a:rPr lang="zh-CN" altLang="en-US" sz="2800" dirty="0" smtClean="0">
                <a:solidFill>
                  <a:srgbClr val="FF0000"/>
                </a:solidFill>
                <a:latin typeface="微软雅黑" panose="020B0503020204020204" pitchFamily="34" charset="-122"/>
                <a:ea typeface="微软雅黑" panose="020B0503020204020204" pitchFamily="34" charset="-122"/>
              </a:rPr>
              <a:t>：等分法</a:t>
            </a:r>
            <a:endParaRPr lang="zh-CN" altLang="en-US" sz="2800" dirty="0"/>
          </a:p>
        </p:txBody>
      </p:sp>
      <p:sp>
        <p:nvSpPr>
          <p:cNvPr id="2" name="矩形 1"/>
          <p:cNvSpPr/>
          <p:nvPr/>
        </p:nvSpPr>
        <p:spPr>
          <a:xfrm>
            <a:off x="26665" y="1638602"/>
            <a:ext cx="8389912" cy="2505301"/>
          </a:xfrm>
          <a:prstGeom prst="rect">
            <a:avLst/>
          </a:prstGeom>
        </p:spPr>
        <p:txBody>
          <a:bodyPr wrap="square">
            <a:spAutoFit/>
          </a:bodyPr>
          <a:lstStyle/>
          <a:p>
            <a:pPr lvl="1" eaLnBrk="1" hangingPunct="1">
              <a:lnSpc>
                <a:spcPct val="140000"/>
              </a:lnSpc>
            </a:pPr>
            <a:r>
              <a:rPr lang="zh-CN" altLang="en-US" dirty="0" smtClean="0">
                <a:solidFill>
                  <a:srgbClr val="0000FF"/>
                </a:solidFill>
                <a:latin typeface="微软雅黑" panose="020B0503020204020204" pitchFamily="34" charset="-122"/>
                <a:ea typeface="微软雅黑" panose="020B0503020204020204" pitchFamily="34" charset="-122"/>
              </a:rPr>
              <a:t>给</a:t>
            </a:r>
            <a:r>
              <a:rPr lang="zh-CN" altLang="en-US" dirty="0">
                <a:solidFill>
                  <a:srgbClr val="0000FF"/>
                </a:solidFill>
                <a:latin typeface="微软雅黑" panose="020B0503020204020204" pitchFamily="34" charset="-122"/>
                <a:ea typeface="微软雅黑" panose="020B0503020204020204" pitchFamily="34" charset="-122"/>
              </a:rPr>
              <a:t>各个部件分配完全相同的可靠性</a:t>
            </a:r>
            <a:r>
              <a:rPr lang="zh-CN" altLang="en-US" dirty="0" smtClean="0">
                <a:solidFill>
                  <a:srgbClr val="0000FF"/>
                </a:solidFill>
                <a:latin typeface="微软雅黑" panose="020B0503020204020204" pitchFamily="34" charset="-122"/>
                <a:ea typeface="微软雅黑" panose="020B0503020204020204" pitchFamily="34" charset="-122"/>
              </a:rPr>
              <a:t>指标</a:t>
            </a:r>
            <a:endParaRPr lang="zh-CN" altLang="en-US" dirty="0">
              <a:solidFill>
                <a:srgbClr val="0000FF"/>
              </a:solidFill>
              <a:latin typeface="微软雅黑" panose="020B0503020204020204" pitchFamily="34" charset="-122"/>
              <a:ea typeface="微软雅黑" panose="020B0503020204020204" pitchFamily="34" charset="-122"/>
            </a:endParaRPr>
          </a:p>
          <a:p>
            <a:pPr eaLnBrk="1" hangingPunct="1">
              <a:lnSpc>
                <a:spcPct val="140000"/>
              </a:lnSpc>
            </a:pPr>
            <a:endParaRPr lang="zh-CN" altLang="en-US" sz="2400" dirty="0">
              <a:solidFill>
                <a:srgbClr val="0000FF"/>
              </a:solidFill>
              <a:latin typeface="微软雅黑" panose="020B0503020204020204" pitchFamily="34" charset="-122"/>
              <a:ea typeface="微软雅黑" panose="020B0503020204020204" pitchFamily="34" charset="-122"/>
            </a:endParaRPr>
          </a:p>
          <a:p>
            <a:pPr eaLnBrk="1" hangingPunct="1">
              <a:lnSpc>
                <a:spcPct val="140000"/>
              </a:lnSpc>
            </a:pPr>
            <a:endParaRPr lang="zh-CN" altLang="en-US" sz="2400" dirty="0">
              <a:solidFill>
                <a:srgbClr val="0000FF"/>
              </a:solidFill>
              <a:latin typeface="微软雅黑" panose="020B0503020204020204" pitchFamily="34" charset="-122"/>
              <a:ea typeface="微软雅黑" panose="020B0503020204020204" pitchFamily="34" charset="-122"/>
            </a:endParaRPr>
          </a:p>
          <a:p>
            <a:pPr lvl="1" eaLnBrk="1" hangingPunct="1">
              <a:lnSpc>
                <a:spcPct val="140000"/>
              </a:lnSpc>
            </a:pPr>
            <a:r>
              <a:rPr lang="zh-CN" altLang="en-US" dirty="0">
                <a:solidFill>
                  <a:srgbClr val="0000FF"/>
                </a:solidFill>
                <a:latin typeface="微软雅黑" panose="020B0503020204020204" pitchFamily="34" charset="-122"/>
                <a:ea typeface="微软雅黑" panose="020B0503020204020204" pitchFamily="34" charset="-122"/>
              </a:rPr>
              <a:t>这种分配最为简单，但不甚合理，因为它未考虑各个部件可靠性特性的差别以及在系统中所起作用的</a:t>
            </a:r>
            <a:r>
              <a:rPr lang="zh-CN" altLang="en-US" dirty="0" smtClean="0">
                <a:solidFill>
                  <a:srgbClr val="0000FF"/>
                </a:solidFill>
                <a:latin typeface="微软雅黑" panose="020B0503020204020204" pitchFamily="34" charset="-122"/>
                <a:ea typeface="微软雅黑" panose="020B0503020204020204" pitchFamily="34" charset="-122"/>
              </a:rPr>
              <a:t>不同。</a:t>
            </a:r>
            <a:endParaRPr lang="zh-CN" altLang="en-US" dirty="0">
              <a:solidFill>
                <a:srgbClr val="0000FF"/>
              </a:solidFill>
              <a:latin typeface="微软雅黑" panose="020B0503020204020204" pitchFamily="34" charset="-122"/>
              <a:ea typeface="微软雅黑" panose="020B0503020204020204" pitchFamily="34" charset="-122"/>
            </a:endParaRPr>
          </a:p>
        </p:txBody>
      </p:sp>
      <p:graphicFrame>
        <p:nvGraphicFramePr>
          <p:cNvPr id="17" name="Object 4"/>
          <p:cNvGraphicFramePr>
            <a:graphicFrameLocks noGrp="1" noChangeAspect="1"/>
          </p:cNvGraphicFramePr>
          <p:nvPr>
            <p:ph sz="quarter" idx="4294967295"/>
            <p:extLst/>
          </p:nvPr>
        </p:nvGraphicFramePr>
        <p:xfrm>
          <a:off x="2627784" y="2050928"/>
          <a:ext cx="4112227" cy="1008112"/>
        </p:xfrm>
        <a:graphic>
          <a:graphicData uri="http://schemas.openxmlformats.org/presentationml/2006/ole">
            <mc:AlternateContent xmlns:mc="http://schemas.openxmlformats.org/markup-compatibility/2006">
              <mc:Choice xmlns:v="urn:schemas-microsoft-com:vml" Requires="v">
                <p:oleObj spid="_x0000_s18484" name="公式" r:id="rId3" imgW="2222500" imgH="546100" progId="Equation.3">
                  <p:embed/>
                </p:oleObj>
              </mc:Choice>
              <mc:Fallback>
                <p:oleObj name="公式" r:id="rId3" imgW="2222500" imgH="546100" progId="Equation.3">
                  <p:embed/>
                  <p:pic>
                    <p:nvPicPr>
                      <p:cNvPr id="1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050928"/>
                        <a:ext cx="4112227" cy="1008112"/>
                      </a:xfrm>
                      <a:prstGeom prst="rect">
                        <a:avLst/>
                      </a:prstGeom>
                      <a:noFill/>
                      <a:ln>
                        <a:noFill/>
                      </a:ln>
                      <a:effectLst/>
                    </p:spPr>
                  </p:pic>
                </p:oleObj>
              </mc:Fallback>
            </mc:AlternateContent>
          </a:graphicData>
        </a:graphic>
      </p:graphicFrame>
      <p:sp>
        <p:nvSpPr>
          <p:cNvPr id="3" name="矩形 2"/>
          <p:cNvSpPr/>
          <p:nvPr/>
        </p:nvSpPr>
        <p:spPr>
          <a:xfrm>
            <a:off x="611560" y="4272703"/>
            <a:ext cx="7622600" cy="400110"/>
          </a:xfrm>
          <a:prstGeom prst="rect">
            <a:avLst/>
          </a:prstGeom>
        </p:spPr>
        <p:txBody>
          <a:bodyPr wrap="non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该方法用于</a:t>
            </a:r>
            <a:r>
              <a:rPr lang="zh-CN" altLang="en-US" dirty="0" smtClean="0">
                <a:solidFill>
                  <a:srgbClr val="FF0000"/>
                </a:solidFill>
                <a:latin typeface="微软雅黑" panose="020B0503020204020204" pitchFamily="34" charset="-122"/>
                <a:ea typeface="微软雅黑" panose="020B0503020204020204" pitchFamily="34" charset="-122"/>
              </a:rPr>
              <a:t>简单的串联、并联系统</a:t>
            </a:r>
            <a:r>
              <a:rPr lang="zh-CN" altLang="en-US" dirty="0" smtClean="0">
                <a:solidFill>
                  <a:srgbClr val="0000FF"/>
                </a:solidFill>
                <a:latin typeface="微软雅黑" panose="020B0503020204020204" pitchFamily="34" charset="-122"/>
                <a:ea typeface="微软雅黑" panose="020B0503020204020204" pitchFamily="34" charset="-122"/>
              </a:rPr>
              <a:t>，且每个功能单元关键程度近似</a:t>
            </a:r>
            <a:endParaRPr lang="zh-CN" altLang="en-US" dirty="0"/>
          </a:p>
        </p:txBody>
      </p:sp>
      <p:cxnSp>
        <p:nvCxnSpPr>
          <p:cNvPr id="18" name="直接连接符 17"/>
          <p:cNvCxnSpPr/>
          <p:nvPr/>
        </p:nvCxnSpPr>
        <p:spPr>
          <a:xfrm>
            <a:off x="174388" y="4143903"/>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32770" name="Picture 2" descr="https://gimg2.baidu.com/image_search/src=http%3A%2F%2Fwww.east-view.com.cn%2FPublic%2Fupload%2Feditor%2Fimg%2F1473758459.jpg&amp;refer=http%3A%2F%2Fwww.east-view.com.cn&amp;app=2002&amp;size=f9999,10000&amp;q=a80&amp;n=0&amp;g=0n&amp;fmt=jpeg?sec=1639664193&amp;t=4bd8605bbd6ec01052cd34df454e686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1680" y="4672813"/>
            <a:ext cx="2413373" cy="1340763"/>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https://gimg2.baidu.com/image_search/src=http%3A%2F%2Fimg.tpy888.cn%2Fupload%2F201901%2F02%2F22-30-57-11-159105.jpg&amp;refer=http%3A%2F%2Fimg.tpy888.cn&amp;app=2002&amp;size=f9999,10000&amp;q=a80&amp;n=0&amp;g=0n&amp;fmt=jpeg?sec=1639664256&amp;t=7f3a713580b0dc03a4e3301b93f680fb"/>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20980"/>
          <a:stretch/>
        </p:blipFill>
        <p:spPr bwMode="auto">
          <a:xfrm>
            <a:off x="5370379" y="4672813"/>
            <a:ext cx="2365642" cy="1402005"/>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2293072" y="6074818"/>
            <a:ext cx="1210588" cy="400110"/>
          </a:xfrm>
          <a:prstGeom prst="rect">
            <a:avLst/>
          </a:prstGeom>
        </p:spPr>
        <p:txBody>
          <a:bodyPr wrap="non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照明系统</a:t>
            </a:r>
            <a:endParaRPr lang="zh-CN" altLang="en-US" dirty="0">
              <a:solidFill>
                <a:srgbClr val="FF0000"/>
              </a:solidFill>
            </a:endParaRPr>
          </a:p>
        </p:txBody>
      </p:sp>
      <p:sp>
        <p:nvSpPr>
          <p:cNvPr id="22" name="矩形 21"/>
          <p:cNvSpPr/>
          <p:nvPr/>
        </p:nvSpPr>
        <p:spPr>
          <a:xfrm>
            <a:off x="6187162" y="6082130"/>
            <a:ext cx="1210588" cy="400110"/>
          </a:xfrm>
          <a:prstGeom prst="rect">
            <a:avLst/>
          </a:prstGeom>
        </p:spPr>
        <p:txBody>
          <a:bodyPr wrap="non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显示系统</a:t>
            </a:r>
            <a:endParaRPr lang="zh-CN" altLang="en-US" dirty="0">
              <a:solidFill>
                <a:srgbClr val="FF0000"/>
              </a:solidFill>
            </a:endParaRPr>
          </a:p>
        </p:txBody>
      </p:sp>
    </p:spTree>
    <p:extLst>
      <p:ext uri="{BB962C8B-B14F-4D97-AF65-F5344CB8AC3E}">
        <p14:creationId xmlns:p14="http://schemas.microsoft.com/office/powerpoint/2010/main" val="1843387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F5C338C-E8F9-4BC5-BEFF-77D1C3A691E7}" type="slidenum">
              <a:rPr lang="zh-CN" altLang="en-US" smtClean="0"/>
              <a:pPr>
                <a:defRPr/>
              </a:pPr>
              <a:t>23</a:t>
            </a:fld>
            <a:endParaRPr lang="zh-CN" altLang="en-US" dirty="0"/>
          </a:p>
        </p:txBody>
      </p:sp>
      <p:sp>
        <p:nvSpPr>
          <p:cNvPr id="5" name="标题 1"/>
          <p:cNvSpPr txBox="1">
            <a:spLocks/>
          </p:cNvSpPr>
          <p:nvPr/>
        </p:nvSpPr>
        <p:spPr bwMode="auto">
          <a:xfrm>
            <a:off x="5651500" y="28553"/>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smtClean="0">
                <a:solidFill>
                  <a:schemeClr val="bg1"/>
                </a:solidFill>
                <a:latin typeface="黑体" panose="02010609060101010101" pitchFamily="49" charset="-122"/>
                <a:ea typeface="黑体" panose="02010609060101010101" pitchFamily="49" charset="-122"/>
              </a:rPr>
              <a:t>系统可靠性设计</a:t>
            </a:r>
            <a:endParaRPr lang="zh-CN" altLang="en-US" dirty="0">
              <a:solidFill>
                <a:schemeClr val="bg1"/>
              </a:solidFill>
            </a:endParaRPr>
          </a:p>
        </p:txBody>
      </p:sp>
      <p:sp>
        <p:nvSpPr>
          <p:cNvPr id="10" name="矩形 9"/>
          <p:cNvSpPr/>
          <p:nvPr/>
        </p:nvSpPr>
        <p:spPr>
          <a:xfrm>
            <a:off x="-238477" y="861977"/>
            <a:ext cx="4752528" cy="609398"/>
          </a:xfrm>
          <a:prstGeom prst="rect">
            <a:avLst/>
          </a:prstGeom>
        </p:spPr>
        <p:txBody>
          <a:bodyPr wrap="square">
            <a:spAutoFit/>
          </a:bodyPr>
          <a:lstStyle/>
          <a:p>
            <a:pPr lvl="1" eaLnBrk="1" hangingPunct="1">
              <a:lnSpc>
                <a:spcPct val="120000"/>
              </a:lnSpc>
            </a:pPr>
            <a:r>
              <a:rPr lang="zh-CN" altLang="en-US" sz="2800" dirty="0" smtClean="0">
                <a:solidFill>
                  <a:srgbClr val="FF0000"/>
                </a:solidFill>
                <a:latin typeface="微软雅黑" panose="020B0503020204020204" pitchFamily="34" charset="-122"/>
                <a:ea typeface="微软雅黑" panose="020B0503020204020204" pitchFamily="34" charset="-122"/>
              </a:rPr>
              <a:t>方法</a:t>
            </a:r>
            <a:r>
              <a:rPr lang="en-US" altLang="zh-CN" sz="2800" dirty="0" smtClean="0">
                <a:solidFill>
                  <a:srgbClr val="FF0000"/>
                </a:solidFill>
                <a:latin typeface="微软雅黑" panose="020B0503020204020204" pitchFamily="34" charset="-122"/>
                <a:ea typeface="微软雅黑" panose="020B0503020204020204" pitchFamily="34" charset="-122"/>
              </a:rPr>
              <a:t>2</a:t>
            </a:r>
            <a:r>
              <a:rPr lang="zh-CN" altLang="en-US" sz="2800" dirty="0" smtClean="0">
                <a:solidFill>
                  <a:srgbClr val="FF0000"/>
                </a:solidFill>
                <a:latin typeface="微软雅黑" panose="020B0503020204020204" pitchFamily="34" charset="-122"/>
                <a:ea typeface="微软雅黑" panose="020B0503020204020204" pitchFamily="34" charset="-122"/>
              </a:rPr>
              <a:t>：等比例法</a:t>
            </a:r>
            <a:endParaRPr lang="zh-CN" altLang="en-US" sz="2800" dirty="0"/>
          </a:p>
        </p:txBody>
      </p:sp>
      <p:sp>
        <p:nvSpPr>
          <p:cNvPr id="2" name="矩形 1"/>
          <p:cNvSpPr/>
          <p:nvPr/>
        </p:nvSpPr>
        <p:spPr>
          <a:xfrm>
            <a:off x="26664" y="1638602"/>
            <a:ext cx="8660135" cy="1902059"/>
          </a:xfrm>
          <a:prstGeom prst="rect">
            <a:avLst/>
          </a:prstGeom>
        </p:spPr>
        <p:txBody>
          <a:bodyPr wrap="square">
            <a:spAutoFit/>
          </a:bodyPr>
          <a:lstStyle/>
          <a:p>
            <a:pPr lvl="1" eaLnBrk="1" hangingPunct="1">
              <a:lnSpc>
                <a:spcPct val="140000"/>
              </a:lnSpc>
            </a:pPr>
            <a:r>
              <a:rPr lang="zh-CN" altLang="en-US" dirty="0">
                <a:solidFill>
                  <a:srgbClr val="0000FF"/>
                </a:solidFill>
                <a:latin typeface="微软雅黑" panose="020B0503020204020204" pitchFamily="34" charset="-122"/>
                <a:ea typeface="微软雅黑" panose="020B0503020204020204" pitchFamily="34" charset="-122"/>
              </a:rPr>
              <a:t>根据部件的预估可靠性的相对大小，将系统指标按比例分配到各个部件</a:t>
            </a:r>
            <a:endParaRPr lang="zh-CN" altLang="en-US" sz="2400" dirty="0">
              <a:solidFill>
                <a:srgbClr val="0000FF"/>
              </a:solidFill>
              <a:latin typeface="微软雅黑" panose="020B0503020204020204" pitchFamily="34" charset="-122"/>
              <a:ea typeface="微软雅黑" panose="020B0503020204020204" pitchFamily="34" charset="-122"/>
            </a:endParaRPr>
          </a:p>
          <a:p>
            <a:pPr eaLnBrk="1" hangingPunct="1">
              <a:lnSpc>
                <a:spcPct val="140000"/>
              </a:lnSpc>
            </a:pPr>
            <a:endParaRPr lang="zh-CN" altLang="en-US" sz="2400" dirty="0">
              <a:solidFill>
                <a:srgbClr val="0000FF"/>
              </a:solidFill>
              <a:latin typeface="微软雅黑" panose="020B0503020204020204" pitchFamily="34" charset="-122"/>
              <a:ea typeface="微软雅黑" panose="020B0503020204020204" pitchFamily="34" charset="-122"/>
            </a:endParaRPr>
          </a:p>
          <a:p>
            <a:pPr lvl="1" eaLnBrk="1" hangingPunct="1">
              <a:lnSpc>
                <a:spcPct val="14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lvl="1" eaLnBrk="1" hangingPunct="1">
              <a:lnSpc>
                <a:spcPct val="140000"/>
              </a:lnSpc>
            </a:pPr>
            <a:r>
              <a:rPr lang="zh-CN" altLang="en-US" dirty="0" smtClean="0">
                <a:solidFill>
                  <a:srgbClr val="0000FF"/>
                </a:solidFill>
                <a:latin typeface="微软雅黑" panose="020B0503020204020204" pitchFamily="34" charset="-122"/>
                <a:ea typeface="微软雅黑" panose="020B0503020204020204" pitchFamily="34" charset="-122"/>
              </a:rPr>
              <a:t>其中</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 name="矩形 2"/>
          <p:cNvSpPr/>
          <p:nvPr/>
        </p:nvSpPr>
        <p:spPr>
          <a:xfrm>
            <a:off x="98599" y="4242082"/>
            <a:ext cx="8648521" cy="400110"/>
          </a:xfrm>
          <a:prstGeom prst="rect">
            <a:avLst/>
          </a:prstGeom>
        </p:spPr>
        <p:txBody>
          <a:bodyPr wrap="non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该方法基于预估值进行计算，依据和参考已有设计，适用于改型系统的规划</a:t>
            </a:r>
            <a:endParaRPr lang="zh-CN" altLang="en-US" dirty="0"/>
          </a:p>
        </p:txBody>
      </p:sp>
      <p:cxnSp>
        <p:nvCxnSpPr>
          <p:cNvPr id="18" name="直接连接符 17"/>
          <p:cNvCxnSpPr/>
          <p:nvPr/>
        </p:nvCxnSpPr>
        <p:spPr>
          <a:xfrm>
            <a:off x="174388" y="4143903"/>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矩形 5"/>
              <p:cNvSpPr/>
              <p:nvPr/>
            </p:nvSpPr>
            <p:spPr>
              <a:xfrm>
                <a:off x="3503660" y="2187202"/>
                <a:ext cx="2171556" cy="7807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𝐹</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𝑠𝑦𝑠𝑡𝑒𝑚</m:t>
                              </m:r>
                            </m:sub>
                          </m:sSub>
                        </m:num>
                        <m:den>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𝐹</m:t>
                                  </m:r>
                                </m:e>
                              </m:acc>
                            </m:e>
                            <m:sub>
                              <m:r>
                                <a:rPr lang="zh-CN" altLang="en-US" i="1">
                                  <a:latin typeface="Cambria Math" panose="02040503050406030204" pitchFamily="18" charset="0"/>
                                </a:rPr>
                                <m:t>𝑠𝑦𝑠𝑡𝑒𝑚</m:t>
                              </m:r>
                            </m:sub>
                          </m:sSub>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503660" y="2187202"/>
                <a:ext cx="2171556" cy="7807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151521" y="3096525"/>
                <a:ext cx="2461187" cy="400110"/>
              </a:xfrm>
              <a:prstGeom prst="rect">
                <a:avLst/>
              </a:prstGeom>
            </p:spPr>
            <p:txBody>
              <a:bodyPr wrap="none">
                <a:spAutoFit/>
              </a:bodyPr>
              <a:lstStyle/>
              <a:p>
                <a14:m>
                  <m:oMath xmlns:m="http://schemas.openxmlformats.org/officeDocument/2006/math">
                    <m:sSub>
                      <m:sSubPr>
                        <m:ctrlPr>
                          <a:rPr lang="zh-CN" altLang="en-US" i="1" smtClean="0">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𝐹</m:t>
                        </m:r>
                      </m:e>
                      <m:sub>
                        <m:r>
                          <a:rPr lang="zh-CN" altLang="en-US" i="1">
                            <a:solidFill>
                              <a:srgbClr val="0000FF"/>
                            </a:solidFill>
                            <a:latin typeface="Cambria Math" panose="02040503050406030204" pitchFamily="18" charset="0"/>
                          </a:rPr>
                          <m:t>𝑖</m:t>
                        </m:r>
                      </m:sub>
                    </m:sSub>
                  </m:oMath>
                </a14:m>
                <a:r>
                  <a:rPr lang="zh-CN" altLang="en-US" dirty="0" smtClean="0">
                    <a:solidFill>
                      <a:srgbClr val="0000FF"/>
                    </a:solidFill>
                    <a:latin typeface="微软雅黑" panose="020B0503020204020204" pitchFamily="34" charset="-122"/>
                    <a:ea typeface="微软雅黑" panose="020B0503020204020204" pitchFamily="34" charset="-122"/>
                  </a:rPr>
                  <a:t>为该部件分配指标</a:t>
                </a:r>
                <a:endParaRPr lang="zh-CN" altLang="en-US" dirty="0">
                  <a:solidFill>
                    <a:srgbClr val="0000FF"/>
                  </a:solidFill>
                  <a:latin typeface="微软雅黑" panose="020B0503020204020204" pitchFamily="34" charset="-122"/>
                  <a:ea typeface="微软雅黑" panose="020B0503020204020204" pitchFamily="34"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1151521" y="3096525"/>
                <a:ext cx="2461187" cy="400110"/>
              </a:xfrm>
              <a:prstGeom prst="rect">
                <a:avLst/>
              </a:prstGeom>
              <a:blipFill>
                <a:blip r:embed="rId3"/>
                <a:stretch>
                  <a:fillRect t="-9091" r="-1485"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151520" y="3550762"/>
                <a:ext cx="2461187" cy="408445"/>
              </a:xfrm>
              <a:prstGeom prst="rect">
                <a:avLst/>
              </a:prstGeom>
            </p:spPr>
            <p:txBody>
              <a:bodyPr wrap="none">
                <a:spAutoFit/>
              </a:bodyPr>
              <a:lstStyle/>
              <a:p>
                <a14:m>
                  <m:oMath xmlns:m="http://schemas.openxmlformats.org/officeDocument/2006/math">
                    <m:sSub>
                      <m:sSubPr>
                        <m:ctrlPr>
                          <a:rPr lang="zh-CN" altLang="en-US" i="1" smtClean="0">
                            <a:solidFill>
                              <a:srgbClr val="0000FF"/>
                            </a:solidFill>
                            <a:latin typeface="Cambria Math" panose="02040503050406030204" pitchFamily="18" charset="0"/>
                          </a:rPr>
                        </m:ctrlPr>
                      </m:sSubPr>
                      <m:e>
                        <m:acc>
                          <m:accPr>
                            <m:chr m:val="̂"/>
                            <m:ctrlPr>
                              <a:rPr lang="zh-CN" altLang="en-US" i="1">
                                <a:solidFill>
                                  <a:srgbClr val="0000FF"/>
                                </a:solidFill>
                                <a:latin typeface="Cambria Math" panose="02040503050406030204" pitchFamily="18" charset="0"/>
                              </a:rPr>
                            </m:ctrlPr>
                          </m:accPr>
                          <m:e>
                            <m:r>
                              <a:rPr lang="zh-CN" altLang="en-US" i="1">
                                <a:solidFill>
                                  <a:srgbClr val="0000FF"/>
                                </a:solidFill>
                                <a:latin typeface="Cambria Math" panose="02040503050406030204" pitchFamily="18" charset="0"/>
                              </a:rPr>
                              <m:t>𝐹</m:t>
                            </m:r>
                          </m:e>
                        </m:acc>
                      </m:e>
                      <m:sub>
                        <m:r>
                          <a:rPr lang="zh-CN" altLang="en-US" i="1">
                            <a:solidFill>
                              <a:srgbClr val="0000FF"/>
                            </a:solidFill>
                            <a:latin typeface="Cambria Math" panose="02040503050406030204" pitchFamily="18" charset="0"/>
                          </a:rPr>
                          <m:t>𝑖</m:t>
                        </m:r>
                      </m:sub>
                    </m:sSub>
                  </m:oMath>
                </a14:m>
                <a:r>
                  <a:rPr lang="zh-CN" altLang="en-US" dirty="0" smtClean="0">
                    <a:solidFill>
                      <a:srgbClr val="0000FF"/>
                    </a:solidFill>
                    <a:latin typeface="微软雅黑" panose="020B0503020204020204" pitchFamily="34" charset="-122"/>
                    <a:ea typeface="微软雅黑" panose="020B0503020204020204" pitchFamily="34" charset="-122"/>
                  </a:rPr>
                  <a:t>为该部件预估指标</a:t>
                </a:r>
                <a:endParaRPr lang="zh-CN" altLang="en-US" dirty="0">
                  <a:solidFill>
                    <a:srgbClr val="0000FF"/>
                  </a:solidFill>
                  <a:latin typeface="微软雅黑" panose="020B0503020204020204" pitchFamily="34" charset="-122"/>
                  <a:ea typeface="微软雅黑" panose="020B0503020204020204"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1151520" y="3550762"/>
                <a:ext cx="2461187" cy="408445"/>
              </a:xfrm>
              <a:prstGeom prst="rect">
                <a:avLst/>
              </a:prstGeom>
              <a:blipFill>
                <a:blip r:embed="rId4"/>
                <a:stretch>
                  <a:fillRect t="-7463" r="-1485" b="-268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864726" y="3072352"/>
                <a:ext cx="2276842" cy="424283"/>
              </a:xfrm>
              <a:prstGeom prst="rect">
                <a:avLst/>
              </a:prstGeom>
            </p:spPr>
            <p:txBody>
              <a:bodyPr wrap="none">
                <a:spAutoFit/>
              </a:bodyPr>
              <a:lstStyle/>
              <a:p>
                <a14:m>
                  <m:oMath xmlns:m="http://schemas.openxmlformats.org/officeDocument/2006/math">
                    <m:sSub>
                      <m:sSubPr>
                        <m:ctrlPr>
                          <a:rPr lang="zh-CN" altLang="en-US" i="1" smtClean="0">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𝐹</m:t>
                        </m:r>
                      </m:e>
                      <m:sub>
                        <m:r>
                          <a:rPr lang="zh-CN" altLang="en-US" i="1">
                            <a:solidFill>
                              <a:srgbClr val="0000FF"/>
                            </a:solidFill>
                            <a:latin typeface="Cambria Math" panose="02040503050406030204" pitchFamily="18" charset="0"/>
                          </a:rPr>
                          <m:t>𝑠𝑦𝑠𝑡𝑒𝑚</m:t>
                        </m:r>
                      </m:sub>
                    </m:sSub>
                  </m:oMath>
                </a14:m>
                <a:r>
                  <a:rPr lang="zh-CN" altLang="en-US" dirty="0" smtClean="0">
                    <a:solidFill>
                      <a:srgbClr val="0000FF"/>
                    </a:solidFill>
                    <a:latin typeface="微软雅黑" panose="020B0503020204020204" pitchFamily="34" charset="-122"/>
                    <a:ea typeface="微软雅黑" panose="020B0503020204020204" pitchFamily="34" charset="-122"/>
                  </a:rPr>
                  <a:t>为系统指标</a:t>
                </a:r>
                <a:endParaRPr lang="zh-CN" altLang="en-US" dirty="0">
                  <a:solidFill>
                    <a:srgbClr val="0000FF"/>
                  </a:solidFill>
                  <a:latin typeface="微软雅黑" panose="020B0503020204020204" pitchFamily="34" charset="-122"/>
                  <a:ea typeface="微软雅黑" panose="020B0503020204020204"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3864726" y="3072352"/>
                <a:ext cx="2276842" cy="424283"/>
              </a:xfrm>
              <a:prstGeom prst="rect">
                <a:avLst/>
              </a:prstGeom>
              <a:blipFill>
                <a:blip r:embed="rId5"/>
                <a:stretch>
                  <a:fillRect t="-8571" r="-1877" b="-1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798597" y="3538033"/>
                <a:ext cx="2793009" cy="439736"/>
              </a:xfrm>
              <a:prstGeom prst="rect">
                <a:avLst/>
              </a:prstGeom>
            </p:spPr>
            <p:txBody>
              <a:bodyPr wrap="none">
                <a:spAutoFit/>
              </a:bodyPr>
              <a:lstStyle/>
              <a:p>
                <a14:m>
                  <m:oMath xmlns:m="http://schemas.openxmlformats.org/officeDocument/2006/math">
                    <m:sSub>
                      <m:sSubPr>
                        <m:ctrlPr>
                          <a:rPr lang="zh-CN" altLang="en-US" i="1" smtClean="0">
                            <a:solidFill>
                              <a:srgbClr val="0000FF"/>
                            </a:solidFill>
                            <a:latin typeface="Cambria Math" panose="02040503050406030204" pitchFamily="18" charset="0"/>
                          </a:rPr>
                        </m:ctrlPr>
                      </m:sSubPr>
                      <m:e>
                        <m:acc>
                          <m:accPr>
                            <m:chr m:val="̂"/>
                            <m:ctrlPr>
                              <a:rPr lang="zh-CN" altLang="en-US" i="1">
                                <a:solidFill>
                                  <a:srgbClr val="0000FF"/>
                                </a:solidFill>
                                <a:latin typeface="Cambria Math" panose="02040503050406030204" pitchFamily="18" charset="0"/>
                              </a:rPr>
                            </m:ctrlPr>
                          </m:accPr>
                          <m:e>
                            <m:r>
                              <a:rPr lang="zh-CN" altLang="en-US" i="1">
                                <a:solidFill>
                                  <a:srgbClr val="0000FF"/>
                                </a:solidFill>
                                <a:latin typeface="Cambria Math" panose="02040503050406030204" pitchFamily="18" charset="0"/>
                              </a:rPr>
                              <m:t>𝐹</m:t>
                            </m:r>
                          </m:e>
                        </m:acc>
                      </m:e>
                      <m:sub>
                        <m:r>
                          <a:rPr lang="zh-CN" altLang="en-US" i="1">
                            <a:solidFill>
                              <a:srgbClr val="0000FF"/>
                            </a:solidFill>
                            <a:latin typeface="Cambria Math" panose="02040503050406030204" pitchFamily="18" charset="0"/>
                          </a:rPr>
                          <m:t>𝑠𝑦𝑠𝑡𝑒𝑚</m:t>
                        </m:r>
                      </m:sub>
                    </m:sSub>
                  </m:oMath>
                </a14:m>
                <a:r>
                  <a:rPr lang="zh-CN" altLang="en-US" dirty="0" smtClean="0">
                    <a:solidFill>
                      <a:srgbClr val="0000FF"/>
                    </a:solidFill>
                    <a:latin typeface="微软雅黑" panose="020B0503020204020204" pitchFamily="34" charset="-122"/>
                    <a:ea typeface="微软雅黑" panose="020B0503020204020204" pitchFamily="34" charset="-122"/>
                  </a:rPr>
                  <a:t>为系统预估指标</a:t>
                </a:r>
                <a:endParaRPr lang="zh-CN" altLang="en-US" dirty="0">
                  <a:solidFill>
                    <a:srgbClr val="0000FF"/>
                  </a:solidFill>
                  <a:latin typeface="微软雅黑" panose="020B0503020204020204" pitchFamily="34" charset="-122"/>
                  <a:ea typeface="微软雅黑" panose="020B0503020204020204" pitchFamily="34"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3798597" y="3538033"/>
                <a:ext cx="2793009" cy="439736"/>
              </a:xfrm>
              <a:prstGeom prst="rect">
                <a:avLst/>
              </a:prstGeom>
              <a:blipFill>
                <a:blip r:embed="rId6"/>
                <a:stretch>
                  <a:fillRect t="-6849" r="-1528" b="-16438"/>
                </a:stretch>
              </a:blipFill>
            </p:spPr>
            <p:txBody>
              <a:bodyPr/>
              <a:lstStyle/>
              <a:p>
                <a:r>
                  <a:rPr lang="zh-CN" altLang="en-US">
                    <a:noFill/>
                  </a:rPr>
                  <a:t> </a:t>
                </a:r>
              </a:p>
            </p:txBody>
          </p:sp>
        </mc:Fallback>
      </mc:AlternateContent>
      <p:pic>
        <p:nvPicPr>
          <p:cNvPr id="33796" name="Picture 4" descr="æ­¼10æºç¿¼åä¾§ææ¶ä»æ¥çä¸å°éæ­¦å¨,é¾éè®¾è®¡å¸æ°´å¹³å¾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9436" y="4677050"/>
            <a:ext cx="2093271" cy="1479245"/>
          </a:xfrm>
          <a:prstGeom prst="rect">
            <a:avLst/>
          </a:prstGeom>
          <a:noFill/>
          <a:extLst>
            <a:ext uri="{909E8E84-426E-40DD-AFC4-6F175D3DCCD1}">
              <a14:hiddenFill xmlns:a14="http://schemas.microsoft.com/office/drawing/2010/main">
                <a:solidFill>
                  <a:srgbClr val="FFFFFF"/>
                </a:solidFill>
              </a14:hiddenFill>
            </a:ext>
          </a:extLst>
        </p:spPr>
      </p:pic>
      <p:pic>
        <p:nvPicPr>
          <p:cNvPr id="33798" name="Picture 6" descr="æ­¼åææºæ°å¨å¸å±ç¹ç¹ æææ§è½åæ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8700" y="4712035"/>
            <a:ext cx="2352155" cy="1479245"/>
          </a:xfrm>
          <a:prstGeom prst="rect">
            <a:avLst/>
          </a:prstGeom>
          <a:noFill/>
          <a:extLst>
            <a:ext uri="{909E8E84-426E-40DD-AFC4-6F175D3DCCD1}">
              <a14:hiddenFill xmlns:a14="http://schemas.microsoft.com/office/drawing/2010/main">
                <a:solidFill>
                  <a:srgbClr val="FFFFFF"/>
                </a:solidFill>
              </a14:hiddenFill>
            </a:ext>
          </a:extLst>
        </p:spPr>
      </p:pic>
      <p:sp>
        <p:nvSpPr>
          <p:cNvPr id="12" name="右箭头 11"/>
          <p:cNvSpPr/>
          <p:nvPr/>
        </p:nvSpPr>
        <p:spPr>
          <a:xfrm>
            <a:off x="3798597" y="5445224"/>
            <a:ext cx="989427"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868144" y="6156295"/>
            <a:ext cx="933269" cy="400110"/>
          </a:xfrm>
          <a:prstGeom prst="rect">
            <a:avLst/>
          </a:prstGeom>
        </p:spPr>
        <p:txBody>
          <a:bodyPr wrap="non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歼</a:t>
            </a:r>
            <a:r>
              <a:rPr lang="en-US" altLang="zh-CN" dirty="0" smtClean="0">
                <a:solidFill>
                  <a:srgbClr val="0000FF"/>
                </a:solidFill>
                <a:latin typeface="微软雅黑" panose="020B0503020204020204" pitchFamily="34" charset="-122"/>
                <a:ea typeface="微软雅黑" panose="020B0503020204020204" pitchFamily="34" charset="-122"/>
              </a:rPr>
              <a:t>10B</a:t>
            </a:r>
            <a:endParaRPr lang="zh-CN" altLang="en-US" dirty="0"/>
          </a:p>
        </p:txBody>
      </p:sp>
    </p:spTree>
    <p:extLst>
      <p:ext uri="{BB962C8B-B14F-4D97-AF65-F5344CB8AC3E}">
        <p14:creationId xmlns:p14="http://schemas.microsoft.com/office/powerpoint/2010/main" val="2291504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F5C338C-E8F9-4BC5-BEFF-77D1C3A691E7}" type="slidenum">
              <a:rPr lang="zh-CN" altLang="en-US" smtClean="0"/>
              <a:pPr>
                <a:defRPr/>
              </a:pPr>
              <a:t>24</a:t>
            </a:fld>
            <a:endParaRPr lang="zh-CN" altLang="en-US" dirty="0"/>
          </a:p>
        </p:txBody>
      </p:sp>
      <p:sp>
        <p:nvSpPr>
          <p:cNvPr id="5" name="标题 1"/>
          <p:cNvSpPr txBox="1">
            <a:spLocks/>
          </p:cNvSpPr>
          <p:nvPr/>
        </p:nvSpPr>
        <p:spPr bwMode="auto">
          <a:xfrm>
            <a:off x="5651500" y="28553"/>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smtClean="0">
                <a:solidFill>
                  <a:schemeClr val="bg1"/>
                </a:solidFill>
                <a:latin typeface="黑体" panose="02010609060101010101" pitchFamily="49" charset="-122"/>
                <a:ea typeface="黑体" panose="02010609060101010101" pitchFamily="49" charset="-122"/>
              </a:rPr>
              <a:t>系统可靠性设计</a:t>
            </a:r>
            <a:endParaRPr lang="zh-CN" altLang="en-US" dirty="0">
              <a:solidFill>
                <a:schemeClr val="bg1"/>
              </a:solidFill>
            </a:endParaRPr>
          </a:p>
        </p:txBody>
      </p:sp>
      <p:sp>
        <p:nvSpPr>
          <p:cNvPr id="10" name="矩形 9"/>
          <p:cNvSpPr/>
          <p:nvPr/>
        </p:nvSpPr>
        <p:spPr>
          <a:xfrm>
            <a:off x="-238477" y="861977"/>
            <a:ext cx="4752528" cy="609398"/>
          </a:xfrm>
          <a:prstGeom prst="rect">
            <a:avLst/>
          </a:prstGeom>
        </p:spPr>
        <p:txBody>
          <a:bodyPr wrap="square">
            <a:spAutoFit/>
          </a:bodyPr>
          <a:lstStyle/>
          <a:p>
            <a:pPr lvl="1" eaLnBrk="1" hangingPunct="1">
              <a:lnSpc>
                <a:spcPct val="120000"/>
              </a:lnSpc>
            </a:pPr>
            <a:r>
              <a:rPr lang="zh-CN" altLang="en-US" sz="2800" dirty="0" smtClean="0">
                <a:solidFill>
                  <a:srgbClr val="FF0000"/>
                </a:solidFill>
                <a:latin typeface="微软雅黑" panose="020B0503020204020204" pitchFamily="34" charset="-122"/>
                <a:ea typeface="微软雅黑" panose="020B0503020204020204" pitchFamily="34" charset="-122"/>
              </a:rPr>
              <a:t>方法</a:t>
            </a:r>
            <a:r>
              <a:rPr lang="en-US" altLang="zh-CN" sz="2800" dirty="0" smtClean="0">
                <a:solidFill>
                  <a:srgbClr val="FF0000"/>
                </a:solidFill>
                <a:latin typeface="微软雅黑" panose="020B0503020204020204" pitchFamily="34" charset="-122"/>
                <a:ea typeface="微软雅黑" panose="020B0503020204020204" pitchFamily="34" charset="-122"/>
              </a:rPr>
              <a:t>3</a:t>
            </a:r>
            <a:r>
              <a:rPr lang="zh-CN" altLang="en-US" sz="2800" dirty="0" smtClean="0">
                <a:solidFill>
                  <a:srgbClr val="FF0000"/>
                </a:solidFill>
                <a:latin typeface="微软雅黑" panose="020B0503020204020204" pitchFamily="34" charset="-122"/>
                <a:ea typeface="微软雅黑" panose="020B0503020204020204" pitchFamily="34" charset="-122"/>
              </a:rPr>
              <a:t>：权重法</a:t>
            </a:r>
            <a:endParaRPr lang="zh-CN" altLang="en-US" sz="2800" dirty="0"/>
          </a:p>
        </p:txBody>
      </p:sp>
      <p:sp>
        <p:nvSpPr>
          <p:cNvPr id="2" name="矩形 1"/>
          <p:cNvSpPr/>
          <p:nvPr/>
        </p:nvSpPr>
        <p:spPr>
          <a:xfrm>
            <a:off x="26665" y="1515499"/>
            <a:ext cx="8660135" cy="1126462"/>
          </a:xfrm>
          <a:prstGeom prst="rect">
            <a:avLst/>
          </a:prstGeom>
        </p:spPr>
        <p:txBody>
          <a:bodyPr wrap="square">
            <a:spAutoFit/>
          </a:bodyPr>
          <a:lstStyle/>
          <a:p>
            <a:pPr lvl="1" eaLnBrk="1" hangingPunct="1">
              <a:lnSpc>
                <a:spcPct val="140000"/>
              </a:lnSpc>
            </a:pPr>
            <a:r>
              <a:rPr lang="zh-CN" altLang="en-US" sz="2400" dirty="0">
                <a:solidFill>
                  <a:srgbClr val="0000FF"/>
                </a:solidFill>
                <a:latin typeface="微软雅黑" panose="020B0503020204020204" pitchFamily="34" charset="-122"/>
                <a:ea typeface="微软雅黑" panose="020B0503020204020204" pitchFamily="34" charset="-122"/>
              </a:rPr>
              <a:t>根据各个部件的特点，给出不同的权重因子</a:t>
            </a:r>
            <a:r>
              <a:rPr lang="zh-CN" altLang="en-US" sz="2400" dirty="0" smtClean="0">
                <a:solidFill>
                  <a:srgbClr val="0000FF"/>
                </a:solidFill>
                <a:latin typeface="微软雅黑" panose="020B0503020204020204" pitchFamily="34" charset="-122"/>
                <a:ea typeface="微软雅黑" panose="020B0503020204020204" pitchFamily="34" charset="-122"/>
              </a:rPr>
              <a:t>，计算</a:t>
            </a:r>
            <a:r>
              <a:rPr lang="zh-CN" altLang="en-US" sz="2400" dirty="0">
                <a:solidFill>
                  <a:srgbClr val="0000FF"/>
                </a:solidFill>
                <a:latin typeface="微软雅黑" panose="020B0503020204020204" pitchFamily="34" charset="-122"/>
                <a:ea typeface="微软雅黑" panose="020B0503020204020204" pitchFamily="34" charset="-122"/>
              </a:rPr>
              <a:t>各自的可靠性</a:t>
            </a:r>
            <a:r>
              <a:rPr lang="zh-CN" altLang="en-US" sz="2400" dirty="0" smtClean="0">
                <a:solidFill>
                  <a:srgbClr val="0000FF"/>
                </a:solidFill>
                <a:latin typeface="微软雅黑" panose="020B0503020204020204" pitchFamily="34" charset="-122"/>
                <a:ea typeface="微软雅黑" panose="020B0503020204020204" pitchFamily="34" charset="-122"/>
              </a:rPr>
              <a:t>指标，表达式如下</a:t>
            </a:r>
            <a:endParaRPr lang="en-US" altLang="zh-CN" sz="2400"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20" name="Object 5"/>
          <p:cNvGraphicFramePr>
            <a:graphicFrameLocks noChangeAspect="1"/>
          </p:cNvGraphicFramePr>
          <p:nvPr>
            <p:extLst/>
          </p:nvPr>
        </p:nvGraphicFramePr>
        <p:xfrm>
          <a:off x="2906949" y="2785783"/>
          <a:ext cx="2899563" cy="1304127"/>
        </p:xfrm>
        <a:graphic>
          <a:graphicData uri="http://schemas.openxmlformats.org/presentationml/2006/ole">
            <mc:AlternateContent xmlns:mc="http://schemas.openxmlformats.org/markup-compatibility/2006">
              <mc:Choice xmlns:v="urn:schemas-microsoft-com:vml" Requires="v">
                <p:oleObj spid="_x0000_s19708" name="公式" r:id="rId3" imgW="1892300" imgH="850900" progId="Equation.3">
                  <p:embed/>
                </p:oleObj>
              </mc:Choice>
              <mc:Fallback>
                <p:oleObj name="公式" r:id="rId3" imgW="1892300" imgH="850900" progId="Equation.3">
                  <p:embed/>
                  <p:pic>
                    <p:nvPicPr>
                      <p:cNvPr id="2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949" y="2785783"/>
                        <a:ext cx="2899563" cy="1304127"/>
                      </a:xfrm>
                      <a:prstGeom prst="rect">
                        <a:avLst/>
                      </a:prstGeom>
                      <a:noFill/>
                      <a:ln>
                        <a:noFill/>
                      </a:ln>
                      <a:effectLst/>
                    </p:spPr>
                  </p:pic>
                </p:oleObj>
              </mc:Fallback>
            </mc:AlternateContent>
          </a:graphicData>
        </a:graphic>
      </p:graphicFrame>
      <p:sp>
        <p:nvSpPr>
          <p:cNvPr id="21" name="矩形 20"/>
          <p:cNvSpPr/>
          <p:nvPr/>
        </p:nvSpPr>
        <p:spPr>
          <a:xfrm>
            <a:off x="1132976" y="4216955"/>
            <a:ext cx="3020415" cy="609398"/>
          </a:xfrm>
          <a:prstGeom prst="rect">
            <a:avLst/>
          </a:prstGeom>
        </p:spPr>
        <p:txBody>
          <a:bodyPr wrap="square">
            <a:spAutoFit/>
          </a:bodyPr>
          <a:lstStyle/>
          <a:p>
            <a:pPr lvl="1" eaLnBrk="1" hangingPunct="1">
              <a:lnSpc>
                <a:spcPct val="140000"/>
              </a:lnSpc>
            </a:pPr>
            <a:r>
              <a:rPr lang="zh-CN" altLang="en-US" sz="2400" dirty="0" smtClean="0">
                <a:solidFill>
                  <a:srgbClr val="0000FF"/>
                </a:solidFill>
                <a:latin typeface="微软雅黑" panose="020B0503020204020204" pitchFamily="34" charset="-122"/>
                <a:ea typeface="微软雅黑" panose="020B0503020204020204" pitchFamily="34" charset="-122"/>
              </a:rPr>
              <a:t>系统设计指标</a:t>
            </a:r>
            <a:endParaRPr lang="en-US" altLang="zh-CN" sz="2400" dirty="0" smtClean="0">
              <a:solidFill>
                <a:srgbClr val="0000FF"/>
              </a:solidFill>
              <a:latin typeface="微软雅黑" panose="020B0503020204020204" pitchFamily="34" charset="-122"/>
              <a:ea typeface="微软雅黑" panose="020B0503020204020204" pitchFamily="34" charset="-122"/>
            </a:endParaRPr>
          </a:p>
        </p:txBody>
      </p:sp>
      <p:sp>
        <p:nvSpPr>
          <p:cNvPr id="16" name="Rectangle 6"/>
          <p:cNvSpPr>
            <a:spLocks noChangeArrowheads="1"/>
          </p:cNvSpPr>
          <p:nvPr/>
        </p:nvSpPr>
        <p:spPr bwMode="auto">
          <a:xfrm flipV="1">
            <a:off x="1187624" y="3755720"/>
            <a:ext cx="107099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nvPr>
        </p:nvGraphicFramePr>
        <p:xfrm>
          <a:off x="562133" y="4344674"/>
          <a:ext cx="990654" cy="348822"/>
        </p:xfrm>
        <a:graphic>
          <a:graphicData uri="http://schemas.openxmlformats.org/presentationml/2006/ole">
            <mc:AlternateContent xmlns:mc="http://schemas.openxmlformats.org/markup-compatibility/2006">
              <mc:Choice xmlns:v="urn:schemas-microsoft-com:vml" Requires="v">
                <p:oleObj spid="_x0000_s19709" name="Equation" r:id="rId5" imgW="672808" imgH="241195" progId="Equation.DSMT4">
                  <p:embed/>
                </p:oleObj>
              </mc:Choice>
              <mc:Fallback>
                <p:oleObj name="Equation" r:id="rId5" imgW="672808" imgH="241195" progId="Equation.DSMT4">
                  <p:embed/>
                  <p:pic>
                    <p:nvPicPr>
                      <p:cNvPr id="22" name="对象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133" y="4344674"/>
                        <a:ext cx="990654" cy="348822"/>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nvPr>
        </p:nvGraphicFramePr>
        <p:xfrm>
          <a:off x="1290849" y="5116041"/>
          <a:ext cx="261938" cy="257175"/>
        </p:xfrm>
        <a:graphic>
          <a:graphicData uri="http://schemas.openxmlformats.org/presentationml/2006/ole">
            <mc:AlternateContent xmlns:mc="http://schemas.openxmlformats.org/markup-compatibility/2006">
              <mc:Choice xmlns:v="urn:schemas-microsoft-com:vml" Requires="v">
                <p:oleObj spid="_x0000_s19710" name="Equation" r:id="rId7" imgW="177480" imgH="177480" progId="Equation.DSMT4">
                  <p:embed/>
                </p:oleObj>
              </mc:Choice>
              <mc:Fallback>
                <p:oleObj name="Equation" r:id="rId7" imgW="177480" imgH="177480" progId="Equation.DSMT4">
                  <p:embed/>
                  <p:pic>
                    <p:nvPicPr>
                      <p:cNvPr id="26" name="对象 25"/>
                      <p:cNvPicPr>
                        <a:picLocks noChangeAspect="1" noChangeArrowheads="1"/>
                      </p:cNvPicPr>
                      <p:nvPr/>
                    </p:nvPicPr>
                    <p:blipFill>
                      <a:blip r:embed="rId8"/>
                      <a:srcRect/>
                      <a:stretch>
                        <a:fillRect/>
                      </a:stretch>
                    </p:blipFill>
                    <p:spPr bwMode="auto">
                      <a:xfrm>
                        <a:off x="1290849" y="5116041"/>
                        <a:ext cx="261938" cy="257175"/>
                      </a:xfrm>
                      <a:prstGeom prst="rect">
                        <a:avLst/>
                      </a:prstGeom>
                      <a:noFill/>
                    </p:spPr>
                  </p:pic>
                </p:oleObj>
              </mc:Fallback>
            </mc:AlternateContent>
          </a:graphicData>
        </a:graphic>
      </p:graphicFrame>
      <p:sp>
        <p:nvSpPr>
          <p:cNvPr id="27" name="矩形 26"/>
          <p:cNvSpPr/>
          <p:nvPr/>
        </p:nvSpPr>
        <p:spPr>
          <a:xfrm>
            <a:off x="1153665" y="4937170"/>
            <a:ext cx="2936275" cy="609398"/>
          </a:xfrm>
          <a:prstGeom prst="rect">
            <a:avLst/>
          </a:prstGeom>
        </p:spPr>
        <p:txBody>
          <a:bodyPr wrap="square">
            <a:spAutoFit/>
          </a:bodyPr>
          <a:lstStyle/>
          <a:p>
            <a:pPr lvl="1" eaLnBrk="1" hangingPunct="1">
              <a:lnSpc>
                <a:spcPct val="140000"/>
              </a:lnSpc>
            </a:pPr>
            <a:r>
              <a:rPr lang="zh-CN" altLang="en-US" sz="2400" dirty="0" smtClean="0">
                <a:solidFill>
                  <a:srgbClr val="0000FF"/>
                </a:solidFill>
                <a:latin typeface="微软雅黑" panose="020B0503020204020204" pitchFamily="34" charset="-122"/>
                <a:ea typeface="微软雅黑" panose="020B0503020204020204" pitchFamily="34" charset="-122"/>
              </a:rPr>
              <a:t>系统单元数量</a:t>
            </a:r>
            <a:endParaRPr lang="en-US" altLang="zh-CN" sz="2400" dirty="0" smtClean="0">
              <a:solidFill>
                <a:srgbClr val="0000FF"/>
              </a:solidFill>
              <a:latin typeface="微软雅黑" panose="020B0503020204020204" pitchFamily="34" charset="-122"/>
              <a:ea typeface="微软雅黑" panose="020B0503020204020204" pitchFamily="34" charset="-122"/>
            </a:endParaRPr>
          </a:p>
        </p:txBody>
      </p:sp>
      <p:sp>
        <p:nvSpPr>
          <p:cNvPr id="28" name="矩形 27"/>
          <p:cNvSpPr/>
          <p:nvPr/>
        </p:nvSpPr>
        <p:spPr>
          <a:xfrm>
            <a:off x="4577182" y="4216955"/>
            <a:ext cx="3203496" cy="609398"/>
          </a:xfrm>
          <a:prstGeom prst="rect">
            <a:avLst/>
          </a:prstGeom>
        </p:spPr>
        <p:txBody>
          <a:bodyPr wrap="square">
            <a:spAutoFit/>
          </a:bodyPr>
          <a:lstStyle/>
          <a:p>
            <a:pPr lvl="1" eaLnBrk="1" hangingPunct="1">
              <a:lnSpc>
                <a:spcPct val="140000"/>
              </a:lnSpc>
            </a:pPr>
            <a:r>
              <a:rPr lang="zh-CN" altLang="en-US" sz="2400" dirty="0" smtClean="0">
                <a:solidFill>
                  <a:srgbClr val="0000FF"/>
                </a:solidFill>
                <a:latin typeface="微软雅黑" panose="020B0503020204020204" pitchFamily="34" charset="-122"/>
                <a:ea typeface="微软雅黑" panose="020B0503020204020204" pitchFamily="34" charset="-122"/>
              </a:rPr>
              <a:t>加权因子数量</a:t>
            </a:r>
            <a:endParaRPr lang="en-US" altLang="zh-CN" sz="2400"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29" name="对象 28"/>
          <p:cNvGraphicFramePr>
            <a:graphicFrameLocks noChangeAspect="1"/>
          </p:cNvGraphicFramePr>
          <p:nvPr>
            <p:extLst/>
          </p:nvPr>
        </p:nvGraphicFramePr>
        <p:xfrm>
          <a:off x="4736362" y="4392321"/>
          <a:ext cx="187325" cy="203200"/>
        </p:xfrm>
        <a:graphic>
          <a:graphicData uri="http://schemas.openxmlformats.org/presentationml/2006/ole">
            <mc:AlternateContent xmlns:mc="http://schemas.openxmlformats.org/markup-compatibility/2006">
              <mc:Choice xmlns:v="urn:schemas-microsoft-com:vml" Requires="v">
                <p:oleObj spid="_x0000_s19711" name="Equation" r:id="rId9" imgW="126720" imgH="139680" progId="Equation.DSMT4">
                  <p:embed/>
                </p:oleObj>
              </mc:Choice>
              <mc:Fallback>
                <p:oleObj name="Equation" r:id="rId9" imgW="126720" imgH="139680" progId="Equation.DSMT4">
                  <p:embed/>
                  <p:pic>
                    <p:nvPicPr>
                      <p:cNvPr id="29" name="对象 28"/>
                      <p:cNvPicPr>
                        <a:picLocks noChangeAspect="1" noChangeArrowheads="1"/>
                      </p:cNvPicPr>
                      <p:nvPr/>
                    </p:nvPicPr>
                    <p:blipFill>
                      <a:blip r:embed="rId10"/>
                      <a:srcRect/>
                      <a:stretch>
                        <a:fillRect/>
                      </a:stretch>
                    </p:blipFill>
                    <p:spPr bwMode="auto">
                      <a:xfrm>
                        <a:off x="4736362" y="4392321"/>
                        <a:ext cx="187325" cy="203200"/>
                      </a:xfrm>
                      <a:prstGeom prst="rect">
                        <a:avLst/>
                      </a:prstGeom>
                      <a:noFill/>
                    </p:spPr>
                  </p:pic>
                </p:oleObj>
              </mc:Fallback>
            </mc:AlternateContent>
          </a:graphicData>
        </a:graphic>
      </p:graphicFrame>
      <p:sp>
        <p:nvSpPr>
          <p:cNvPr id="30" name="矩形 29"/>
          <p:cNvSpPr/>
          <p:nvPr/>
        </p:nvSpPr>
        <p:spPr>
          <a:xfrm>
            <a:off x="4578438" y="4937170"/>
            <a:ext cx="2745990" cy="609398"/>
          </a:xfrm>
          <a:prstGeom prst="rect">
            <a:avLst/>
          </a:prstGeom>
        </p:spPr>
        <p:txBody>
          <a:bodyPr wrap="square">
            <a:spAutoFit/>
          </a:bodyPr>
          <a:lstStyle/>
          <a:p>
            <a:pPr lvl="1" eaLnBrk="1" hangingPunct="1">
              <a:lnSpc>
                <a:spcPct val="140000"/>
              </a:lnSpc>
            </a:pPr>
            <a:r>
              <a:rPr lang="zh-CN" altLang="en-US" sz="2400" dirty="0" smtClean="0">
                <a:solidFill>
                  <a:srgbClr val="0000FF"/>
                </a:solidFill>
                <a:latin typeface="微软雅黑" panose="020B0503020204020204" pitchFamily="34" charset="-122"/>
                <a:ea typeface="微软雅黑" panose="020B0503020204020204" pitchFamily="34" charset="-122"/>
              </a:rPr>
              <a:t>因子权重值</a:t>
            </a:r>
            <a:endParaRPr lang="en-US" altLang="zh-CN" sz="2400"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31" name="对象 30"/>
          <p:cNvGraphicFramePr>
            <a:graphicFrameLocks noChangeAspect="1"/>
          </p:cNvGraphicFramePr>
          <p:nvPr>
            <p:extLst/>
          </p:nvPr>
        </p:nvGraphicFramePr>
        <p:xfrm>
          <a:off x="4736362" y="5101862"/>
          <a:ext cx="187325" cy="258763"/>
        </p:xfrm>
        <a:graphic>
          <a:graphicData uri="http://schemas.openxmlformats.org/presentationml/2006/ole">
            <mc:AlternateContent xmlns:mc="http://schemas.openxmlformats.org/markup-compatibility/2006">
              <mc:Choice xmlns:v="urn:schemas-microsoft-com:vml" Requires="v">
                <p:oleObj spid="_x0000_s19712" name="Equation" r:id="rId11" imgW="126720" imgH="177480" progId="Equation.DSMT4">
                  <p:embed/>
                </p:oleObj>
              </mc:Choice>
              <mc:Fallback>
                <p:oleObj name="Equation" r:id="rId11" imgW="126720" imgH="177480" progId="Equation.DSMT4">
                  <p:embed/>
                  <p:pic>
                    <p:nvPicPr>
                      <p:cNvPr id="31" name="对象 30"/>
                      <p:cNvPicPr>
                        <a:picLocks noChangeAspect="1" noChangeArrowheads="1"/>
                      </p:cNvPicPr>
                      <p:nvPr/>
                    </p:nvPicPr>
                    <p:blipFill>
                      <a:blip r:embed="rId12"/>
                      <a:srcRect/>
                      <a:stretch>
                        <a:fillRect/>
                      </a:stretch>
                    </p:blipFill>
                    <p:spPr bwMode="auto">
                      <a:xfrm>
                        <a:off x="4736362" y="5101862"/>
                        <a:ext cx="187325" cy="258763"/>
                      </a:xfrm>
                      <a:prstGeom prst="rect">
                        <a:avLst/>
                      </a:prstGeom>
                      <a:noFill/>
                    </p:spPr>
                  </p:pic>
                </p:oleObj>
              </mc:Fallback>
            </mc:AlternateContent>
          </a:graphicData>
        </a:graphic>
      </p:graphicFrame>
    </p:spTree>
    <p:extLst>
      <p:ext uri="{BB962C8B-B14F-4D97-AF65-F5344CB8AC3E}">
        <p14:creationId xmlns:p14="http://schemas.microsoft.com/office/powerpoint/2010/main" val="1565308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5651500" y="28553"/>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smtClean="0">
                <a:solidFill>
                  <a:schemeClr val="bg1"/>
                </a:solidFill>
                <a:latin typeface="黑体" panose="02010609060101010101" pitchFamily="49" charset="-122"/>
                <a:ea typeface="黑体" panose="02010609060101010101" pitchFamily="49" charset="-122"/>
              </a:rPr>
              <a:t>系统可靠性设计</a:t>
            </a:r>
            <a:endParaRPr lang="zh-CN" altLang="en-US" dirty="0">
              <a:solidFill>
                <a:schemeClr val="bg1"/>
              </a:solidFill>
            </a:endParaRPr>
          </a:p>
        </p:txBody>
      </p:sp>
      <p:sp>
        <p:nvSpPr>
          <p:cNvPr id="10" name="矩形 9"/>
          <p:cNvSpPr/>
          <p:nvPr/>
        </p:nvSpPr>
        <p:spPr>
          <a:xfrm>
            <a:off x="-238477" y="861977"/>
            <a:ext cx="4752528" cy="609398"/>
          </a:xfrm>
          <a:prstGeom prst="rect">
            <a:avLst/>
          </a:prstGeom>
        </p:spPr>
        <p:txBody>
          <a:bodyPr wrap="square">
            <a:spAutoFit/>
          </a:bodyPr>
          <a:lstStyle/>
          <a:p>
            <a:pPr lvl="1" eaLnBrk="1" hangingPunct="1">
              <a:lnSpc>
                <a:spcPct val="120000"/>
              </a:lnSpc>
            </a:pPr>
            <a:r>
              <a:rPr lang="zh-CN" altLang="en-US" sz="2800" dirty="0" smtClean="0">
                <a:solidFill>
                  <a:srgbClr val="FF0000"/>
                </a:solidFill>
                <a:latin typeface="微软雅黑" panose="020B0503020204020204" pitchFamily="34" charset="-122"/>
                <a:ea typeface="微软雅黑" panose="020B0503020204020204" pitchFamily="34" charset="-122"/>
              </a:rPr>
              <a:t>方法</a:t>
            </a:r>
            <a:r>
              <a:rPr lang="en-US" altLang="zh-CN" sz="2800" dirty="0" smtClean="0">
                <a:solidFill>
                  <a:srgbClr val="FF0000"/>
                </a:solidFill>
                <a:latin typeface="微软雅黑" panose="020B0503020204020204" pitchFamily="34" charset="-122"/>
                <a:ea typeface="微软雅黑" panose="020B0503020204020204" pitchFamily="34" charset="-122"/>
              </a:rPr>
              <a:t>3</a:t>
            </a:r>
            <a:r>
              <a:rPr lang="zh-CN" altLang="en-US" sz="2800" dirty="0" smtClean="0">
                <a:solidFill>
                  <a:srgbClr val="FF0000"/>
                </a:solidFill>
                <a:latin typeface="微软雅黑" panose="020B0503020204020204" pitchFamily="34" charset="-122"/>
                <a:ea typeface="微软雅黑" panose="020B0503020204020204" pitchFamily="34" charset="-122"/>
              </a:rPr>
              <a:t>：权重法</a:t>
            </a:r>
            <a:endParaRPr lang="zh-CN" altLang="en-US" sz="2800" dirty="0"/>
          </a:p>
        </p:txBody>
      </p:sp>
      <p:sp>
        <p:nvSpPr>
          <p:cNvPr id="16" name="Rectangle 6"/>
          <p:cNvSpPr>
            <a:spLocks noChangeArrowheads="1"/>
          </p:cNvSpPr>
          <p:nvPr/>
        </p:nvSpPr>
        <p:spPr bwMode="auto">
          <a:xfrm flipV="1">
            <a:off x="1187624" y="3755720"/>
            <a:ext cx="107099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7" name="Text Box 4"/>
          <p:cNvSpPr txBox="1">
            <a:spLocks noChangeArrowheads="1"/>
          </p:cNvSpPr>
          <p:nvPr/>
        </p:nvSpPr>
        <p:spPr bwMode="auto">
          <a:xfrm>
            <a:off x="32108" y="4659737"/>
            <a:ext cx="376494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SzTx/>
              <a:buFontTx/>
              <a:buNone/>
            </a:pPr>
            <a:r>
              <a:rPr lang="zh-CN" altLang="en-US" sz="2000" dirty="0" smtClean="0">
                <a:solidFill>
                  <a:srgbClr val="0000FF"/>
                </a:solidFill>
                <a:latin typeface="微软雅黑" panose="020B0503020204020204" pitchFamily="34" charset="-122"/>
                <a:ea typeface="微软雅黑" panose="020B0503020204020204" pitchFamily="34" charset="-122"/>
              </a:rPr>
              <a:t>加权因子</a:t>
            </a:r>
            <a:r>
              <a:rPr lang="zh-CN" altLang="en-US" sz="2000" dirty="0">
                <a:solidFill>
                  <a:srgbClr val="0000FF"/>
                </a:solidFill>
                <a:latin typeface="微软雅黑" panose="020B0503020204020204" pitchFamily="34" charset="-122"/>
                <a:ea typeface="微软雅黑" panose="020B0503020204020204" pitchFamily="34" charset="-122"/>
              </a:rPr>
              <a:t>越小，则说明根据该因素分配给该单元可靠性指标越低</a:t>
            </a:r>
            <a:endParaRPr lang="zh-CN" altLang="en-US"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18" name="Object 5"/>
          <p:cNvGraphicFramePr>
            <a:graphicFrameLocks noChangeAspect="1"/>
          </p:cNvGraphicFramePr>
          <p:nvPr>
            <p:extLst/>
          </p:nvPr>
        </p:nvGraphicFramePr>
        <p:xfrm>
          <a:off x="323528" y="2708920"/>
          <a:ext cx="2899563" cy="1304127"/>
        </p:xfrm>
        <a:graphic>
          <a:graphicData uri="http://schemas.openxmlformats.org/presentationml/2006/ole">
            <mc:AlternateContent xmlns:mc="http://schemas.openxmlformats.org/markup-compatibility/2006">
              <mc:Choice xmlns:v="urn:schemas-microsoft-com:vml" Requires="v">
                <p:oleObj spid="_x0000_s20532" name="公式" r:id="rId3" imgW="1892300" imgH="850900" progId="Equation.3">
                  <p:embed/>
                </p:oleObj>
              </mc:Choice>
              <mc:Fallback>
                <p:oleObj name="公式" r:id="rId3" imgW="1892300" imgH="850900" progId="Equation.3">
                  <p:embed/>
                  <p:pic>
                    <p:nvPicPr>
                      <p:cNvPr id="1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708920"/>
                        <a:ext cx="2899563" cy="1304127"/>
                      </a:xfrm>
                      <a:prstGeom prst="rect">
                        <a:avLst/>
                      </a:prstGeom>
                      <a:noFill/>
                      <a:ln>
                        <a:noFill/>
                      </a:ln>
                      <a:effectLst/>
                    </p:spPr>
                  </p:pic>
                </p:oleObj>
              </mc:Fallback>
            </mc:AlternateContent>
          </a:graphicData>
        </a:graphic>
      </p:graphicFrame>
      <p:sp>
        <p:nvSpPr>
          <p:cNvPr id="19" name="矩形 18"/>
          <p:cNvSpPr/>
          <p:nvPr/>
        </p:nvSpPr>
        <p:spPr>
          <a:xfrm>
            <a:off x="404371" y="1867257"/>
            <a:ext cx="3020415" cy="553357"/>
          </a:xfrm>
          <a:prstGeom prst="rect">
            <a:avLst/>
          </a:prstGeom>
        </p:spPr>
        <p:txBody>
          <a:bodyPr wrap="square">
            <a:spAutoFit/>
          </a:bodyPr>
          <a:lstStyle/>
          <a:p>
            <a:pPr lvl="1" eaLnBrk="1" hangingPunct="1">
              <a:lnSpc>
                <a:spcPct val="140000"/>
              </a:lnSpc>
            </a:pPr>
            <a:r>
              <a:rPr lang="zh-CN" altLang="en-US" sz="2400" dirty="0" smtClean="0">
                <a:solidFill>
                  <a:srgbClr val="0000FF"/>
                </a:solidFill>
                <a:latin typeface="微软雅黑" panose="020B0503020204020204" pitchFamily="34" charset="-122"/>
                <a:ea typeface="微软雅黑" panose="020B0503020204020204" pitchFamily="34" charset="-122"/>
              </a:rPr>
              <a:t>加权因子分类</a:t>
            </a:r>
            <a:endParaRPr lang="en-US" altLang="zh-CN" sz="2400" dirty="0" smtClean="0">
              <a:solidFill>
                <a:srgbClr val="0000FF"/>
              </a:solidFill>
              <a:latin typeface="微软雅黑" panose="020B0503020204020204" pitchFamily="34" charset="-122"/>
              <a:ea typeface="微软雅黑" panose="020B0503020204020204" pitchFamily="34" charset="-122"/>
            </a:endParaRPr>
          </a:p>
        </p:txBody>
      </p:sp>
      <p:sp>
        <p:nvSpPr>
          <p:cNvPr id="3" name="矩形 2"/>
          <p:cNvSpPr/>
          <p:nvPr/>
        </p:nvSpPr>
        <p:spPr>
          <a:xfrm>
            <a:off x="3997888" y="1148600"/>
            <a:ext cx="1217000" cy="400110"/>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复杂因子</a:t>
            </a:r>
          </a:p>
        </p:txBody>
      </p:sp>
      <p:sp>
        <p:nvSpPr>
          <p:cNvPr id="6" name="矩形 5"/>
          <p:cNvSpPr/>
          <p:nvPr/>
        </p:nvSpPr>
        <p:spPr>
          <a:xfrm>
            <a:off x="3997888" y="1793119"/>
            <a:ext cx="1217000" cy="400110"/>
          </a:xfrm>
          <a:prstGeom prst="rect">
            <a:avLst/>
          </a:prstGeom>
        </p:spPr>
        <p:txBody>
          <a:bodyPr wrap="non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重要因子</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997888" y="2406105"/>
            <a:ext cx="1217000" cy="400110"/>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环境因子</a:t>
            </a:r>
          </a:p>
        </p:txBody>
      </p:sp>
      <p:sp>
        <p:nvSpPr>
          <p:cNvPr id="8" name="矩形 7"/>
          <p:cNvSpPr/>
          <p:nvPr/>
        </p:nvSpPr>
        <p:spPr>
          <a:xfrm>
            <a:off x="4009246" y="3116226"/>
            <a:ext cx="1475084" cy="400110"/>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标准化因子</a:t>
            </a:r>
          </a:p>
        </p:txBody>
      </p:sp>
      <p:sp>
        <p:nvSpPr>
          <p:cNvPr id="9" name="矩形 8"/>
          <p:cNvSpPr/>
          <p:nvPr/>
        </p:nvSpPr>
        <p:spPr>
          <a:xfrm>
            <a:off x="3997888" y="4405069"/>
            <a:ext cx="1991251" cy="400110"/>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元器件质量因子</a:t>
            </a:r>
          </a:p>
        </p:txBody>
      </p:sp>
      <p:sp>
        <p:nvSpPr>
          <p:cNvPr id="11" name="矩形 10"/>
          <p:cNvSpPr/>
          <p:nvPr/>
        </p:nvSpPr>
        <p:spPr>
          <a:xfrm>
            <a:off x="4004388" y="3790107"/>
            <a:ext cx="1217000" cy="400110"/>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维修因子</a:t>
            </a:r>
          </a:p>
        </p:txBody>
      </p:sp>
      <p:cxnSp>
        <p:nvCxnSpPr>
          <p:cNvPr id="25" name="直接连接符 24"/>
          <p:cNvCxnSpPr/>
          <p:nvPr/>
        </p:nvCxnSpPr>
        <p:spPr>
          <a:xfrm flipV="1">
            <a:off x="3923928" y="1052737"/>
            <a:ext cx="0" cy="540059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097948" y="1103551"/>
            <a:ext cx="487634" cy="400110"/>
          </a:xfrm>
          <a:prstGeom prst="rect">
            <a:avLst/>
          </a:prstGeom>
        </p:spPr>
        <p:txBody>
          <a:bodyPr wrap="none">
            <a:spAutoFit/>
          </a:bodyPr>
          <a:lstStyle/>
          <a:p>
            <a:r>
              <a:rPr lang="en-US" altLang="zh-CN" i="1" dirty="0" err="1" smtClean="0"/>
              <a:t>k</a:t>
            </a:r>
            <a:r>
              <a:rPr lang="en-US" altLang="zh-CN" baseline="-25000" dirty="0" err="1" smtClean="0"/>
              <a:t>ji</a:t>
            </a:r>
            <a:endParaRPr lang="zh-CN" altLang="en-US" dirty="0"/>
          </a:p>
        </p:txBody>
      </p:sp>
      <p:sp>
        <p:nvSpPr>
          <p:cNvPr id="32" name="矩形 31"/>
          <p:cNvSpPr/>
          <p:nvPr/>
        </p:nvSpPr>
        <p:spPr>
          <a:xfrm>
            <a:off x="5110948" y="1727947"/>
            <a:ext cx="487634" cy="400110"/>
          </a:xfrm>
          <a:prstGeom prst="rect">
            <a:avLst/>
          </a:prstGeom>
        </p:spPr>
        <p:txBody>
          <a:bodyPr wrap="none">
            <a:spAutoFit/>
          </a:bodyPr>
          <a:lstStyle/>
          <a:p>
            <a:r>
              <a:rPr lang="en-US" altLang="zh-CN" i="1" dirty="0" smtClean="0"/>
              <a:t>k</a:t>
            </a:r>
            <a:r>
              <a:rPr lang="en-US" altLang="zh-CN" baseline="-25000" dirty="0" smtClean="0"/>
              <a:t>j2</a:t>
            </a:r>
            <a:endParaRPr lang="zh-CN" altLang="en-US" dirty="0"/>
          </a:p>
        </p:txBody>
      </p:sp>
      <p:sp>
        <p:nvSpPr>
          <p:cNvPr id="33" name="矩形 32"/>
          <p:cNvSpPr/>
          <p:nvPr/>
        </p:nvSpPr>
        <p:spPr>
          <a:xfrm>
            <a:off x="5110948" y="2397688"/>
            <a:ext cx="487634" cy="400110"/>
          </a:xfrm>
          <a:prstGeom prst="rect">
            <a:avLst/>
          </a:prstGeom>
        </p:spPr>
        <p:txBody>
          <a:bodyPr wrap="none">
            <a:spAutoFit/>
          </a:bodyPr>
          <a:lstStyle/>
          <a:p>
            <a:r>
              <a:rPr lang="en-US" altLang="zh-CN" i="1" dirty="0" smtClean="0"/>
              <a:t>k</a:t>
            </a:r>
            <a:r>
              <a:rPr lang="en-US" altLang="zh-CN" baseline="-25000" dirty="0" smtClean="0"/>
              <a:t>j3</a:t>
            </a:r>
            <a:endParaRPr lang="zh-CN" altLang="en-US" dirty="0"/>
          </a:p>
        </p:txBody>
      </p:sp>
      <p:sp>
        <p:nvSpPr>
          <p:cNvPr id="34" name="矩形 33"/>
          <p:cNvSpPr/>
          <p:nvPr/>
        </p:nvSpPr>
        <p:spPr>
          <a:xfrm>
            <a:off x="5354765" y="3107809"/>
            <a:ext cx="487634" cy="400110"/>
          </a:xfrm>
          <a:prstGeom prst="rect">
            <a:avLst/>
          </a:prstGeom>
        </p:spPr>
        <p:txBody>
          <a:bodyPr wrap="none">
            <a:spAutoFit/>
          </a:bodyPr>
          <a:lstStyle/>
          <a:p>
            <a:r>
              <a:rPr lang="en-US" altLang="zh-CN" i="1" dirty="0" smtClean="0"/>
              <a:t>k</a:t>
            </a:r>
            <a:r>
              <a:rPr lang="en-US" altLang="zh-CN" baseline="-25000" dirty="0" smtClean="0"/>
              <a:t>j4</a:t>
            </a:r>
            <a:endParaRPr lang="zh-CN" altLang="en-US" dirty="0"/>
          </a:p>
        </p:txBody>
      </p:sp>
      <p:sp>
        <p:nvSpPr>
          <p:cNvPr id="35" name="矩形 34"/>
          <p:cNvSpPr/>
          <p:nvPr/>
        </p:nvSpPr>
        <p:spPr>
          <a:xfrm>
            <a:off x="5135379" y="3752230"/>
            <a:ext cx="487634" cy="400110"/>
          </a:xfrm>
          <a:prstGeom prst="rect">
            <a:avLst/>
          </a:prstGeom>
        </p:spPr>
        <p:txBody>
          <a:bodyPr wrap="none">
            <a:spAutoFit/>
          </a:bodyPr>
          <a:lstStyle/>
          <a:p>
            <a:r>
              <a:rPr lang="en-US" altLang="zh-CN" i="1" dirty="0" smtClean="0"/>
              <a:t>k</a:t>
            </a:r>
            <a:r>
              <a:rPr lang="en-US" altLang="zh-CN" baseline="-25000" dirty="0" smtClean="0"/>
              <a:t>j5</a:t>
            </a:r>
            <a:endParaRPr lang="zh-CN" altLang="en-US" dirty="0"/>
          </a:p>
        </p:txBody>
      </p:sp>
      <p:sp>
        <p:nvSpPr>
          <p:cNvPr id="36" name="矩形 35"/>
          <p:cNvSpPr/>
          <p:nvPr/>
        </p:nvSpPr>
        <p:spPr>
          <a:xfrm>
            <a:off x="5872199" y="4405069"/>
            <a:ext cx="487634" cy="400110"/>
          </a:xfrm>
          <a:prstGeom prst="rect">
            <a:avLst/>
          </a:prstGeom>
        </p:spPr>
        <p:txBody>
          <a:bodyPr wrap="none">
            <a:spAutoFit/>
          </a:bodyPr>
          <a:lstStyle/>
          <a:p>
            <a:r>
              <a:rPr lang="en-US" altLang="zh-CN" i="1" dirty="0" smtClean="0"/>
              <a:t>k</a:t>
            </a:r>
            <a:r>
              <a:rPr lang="en-US" altLang="zh-CN" baseline="-25000" dirty="0" smtClean="0"/>
              <a:t>j6</a:t>
            </a:r>
            <a:endParaRPr lang="zh-CN" altLang="en-US" dirty="0"/>
          </a:p>
        </p:txBody>
      </p:sp>
      <p:sp>
        <p:nvSpPr>
          <p:cNvPr id="37" name="矩形 36"/>
          <p:cNvSpPr/>
          <p:nvPr/>
        </p:nvSpPr>
        <p:spPr>
          <a:xfrm>
            <a:off x="5595519" y="1178117"/>
            <a:ext cx="2236510" cy="400110"/>
          </a:xfrm>
          <a:prstGeom prst="rect">
            <a:avLst/>
          </a:prstGeom>
        </p:spPr>
        <p:txBody>
          <a:bodyPr wrap="non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：该部件电路规模</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8" name="矩形 37"/>
          <p:cNvSpPr/>
          <p:nvPr/>
        </p:nvSpPr>
        <p:spPr>
          <a:xfrm>
            <a:off x="5595519" y="1787902"/>
            <a:ext cx="2492990" cy="400110"/>
          </a:xfrm>
          <a:prstGeom prst="rect">
            <a:avLst/>
          </a:prstGeom>
        </p:spPr>
        <p:txBody>
          <a:bodyPr wrap="non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：系统中的重要程度</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9" name="矩形 38"/>
          <p:cNvSpPr/>
          <p:nvPr/>
        </p:nvSpPr>
        <p:spPr>
          <a:xfrm>
            <a:off x="5580819" y="2434559"/>
            <a:ext cx="2236510" cy="400110"/>
          </a:xfrm>
          <a:prstGeom prst="rect">
            <a:avLst/>
          </a:prstGeom>
        </p:spPr>
        <p:txBody>
          <a:bodyPr wrap="non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：受环境影响程度</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40" name="矩形 39"/>
          <p:cNvSpPr/>
          <p:nvPr/>
        </p:nvSpPr>
        <p:spPr>
          <a:xfrm>
            <a:off x="5740983" y="3138803"/>
            <a:ext cx="2492990" cy="400110"/>
          </a:xfrm>
          <a:prstGeom prst="rect">
            <a:avLst/>
          </a:prstGeom>
        </p:spPr>
        <p:txBody>
          <a:bodyPr wrap="non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：该部件标准化程度</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41" name="矩形 40"/>
          <p:cNvSpPr/>
          <p:nvPr/>
        </p:nvSpPr>
        <p:spPr>
          <a:xfrm>
            <a:off x="5595519" y="3774807"/>
            <a:ext cx="1723549" cy="400110"/>
          </a:xfrm>
          <a:prstGeom prst="rect">
            <a:avLst/>
          </a:prstGeom>
        </p:spPr>
        <p:txBody>
          <a:bodyPr wrap="non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：维修复杂度</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42" name="矩形 41"/>
          <p:cNvSpPr/>
          <p:nvPr/>
        </p:nvSpPr>
        <p:spPr>
          <a:xfrm>
            <a:off x="6359833" y="4413356"/>
            <a:ext cx="2492990" cy="707886"/>
          </a:xfrm>
          <a:prstGeom prst="rect">
            <a:avLst/>
          </a:prstGeom>
        </p:spPr>
        <p:txBody>
          <a:bodyPr wrap="non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：所采用的元器件的</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平均可靠度</a:t>
            </a:r>
            <a:endParaRPr lang="zh-CN" altLang="en-US" dirty="0">
              <a:solidFill>
                <a:srgbClr val="0000FF"/>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flipV="1">
            <a:off x="4050806" y="5252768"/>
            <a:ext cx="4823068"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4044374" y="5359681"/>
            <a:ext cx="4703532" cy="961289"/>
          </a:xfrm>
          <a:prstGeom prst="rect">
            <a:avLst/>
          </a:prstGeom>
        </p:spPr>
        <p:txBody>
          <a:bodyPr wrap="none">
            <a:spAutoFit/>
          </a:bodyPr>
          <a:lstStyle/>
          <a:p>
            <a:pPr>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技巧：以系统内第</a:t>
            </a:r>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单元作为参考基准，</a:t>
            </a:r>
            <a:endParaRPr lang="en-US" altLang="zh-CN" dirty="0" smtClean="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即该单元</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47" name="矩形 46"/>
          <p:cNvSpPr/>
          <p:nvPr/>
        </p:nvSpPr>
        <p:spPr>
          <a:xfrm>
            <a:off x="5879163" y="5805264"/>
            <a:ext cx="487634" cy="553998"/>
          </a:xfrm>
          <a:prstGeom prst="rect">
            <a:avLst/>
          </a:prstGeom>
        </p:spPr>
        <p:txBody>
          <a:bodyPr wrap="none">
            <a:spAutoFit/>
          </a:bodyPr>
          <a:lstStyle/>
          <a:p>
            <a:pPr>
              <a:lnSpc>
                <a:spcPct val="150000"/>
              </a:lnSpc>
            </a:pPr>
            <a:r>
              <a:rPr lang="en-US" altLang="zh-CN" i="1" dirty="0" err="1" smtClean="0"/>
              <a:t>k</a:t>
            </a:r>
            <a:r>
              <a:rPr lang="en-US" altLang="zh-CN" baseline="-25000" dirty="0" err="1" smtClean="0"/>
              <a:t>ji</a:t>
            </a:r>
            <a:endParaRPr lang="zh-CN" altLang="en-US" dirty="0"/>
          </a:p>
        </p:txBody>
      </p:sp>
      <p:sp>
        <p:nvSpPr>
          <p:cNvPr id="48" name="矩形 47"/>
          <p:cNvSpPr/>
          <p:nvPr/>
        </p:nvSpPr>
        <p:spPr>
          <a:xfrm>
            <a:off x="6257928" y="5827391"/>
            <a:ext cx="538930" cy="496290"/>
          </a:xfrm>
          <a:prstGeom prst="rect">
            <a:avLst/>
          </a:prstGeom>
        </p:spPr>
        <p:txBody>
          <a:bodyPr wrap="none">
            <a:spAutoFit/>
          </a:bodyPr>
          <a:lstStyle/>
          <a:p>
            <a:pPr>
              <a:lnSpc>
                <a:spcPct val="150000"/>
              </a:lnSpc>
            </a:pPr>
            <a:r>
              <a:rPr lang="en-US" altLang="zh-CN" dirty="0" smtClean="0">
                <a:solidFill>
                  <a:srgbClr val="0000FF"/>
                </a:solidFill>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1003869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dirty="0" smtClean="0">
                <a:solidFill>
                  <a:srgbClr val="0000FF"/>
                </a:solidFill>
                <a:latin typeface="微软雅黑" panose="020B0503020204020204" pitchFamily="34" charset="-122"/>
                <a:ea typeface="微软雅黑" panose="020B0503020204020204" pitchFamily="34" charset="-122"/>
              </a:rPr>
              <a:t>建设目标</a:t>
            </a:r>
            <a:endParaRPr lang="zh-CN" altLang="en-US" dirty="0">
              <a:solidFill>
                <a:srgbClr val="0000FF"/>
              </a:solidFill>
              <a:latin typeface="微软雅黑" panose="020B0503020204020204" pitchFamily="34" charset="-122"/>
              <a:ea typeface="微软雅黑" panose="020B0503020204020204" pitchFamily="34" charset="-122"/>
            </a:endParaRPr>
          </a:p>
        </p:txBody>
      </p:sp>
      <p:pic>
        <p:nvPicPr>
          <p:cNvPr id="17410" name="Picture 2" descr="https://gimg2.baidu.com/image_search/src=http%3A%2F%2Fmmbiz.qpic.cn%2Fmmbiz_jpg%2F5puaLG5r4abKnYIgzbM24o5nR8wE2oyupblIN3UqjlUKia29hPU5GGyhhOLa6AfQtAmCRsYWcZWQmiaTw3JPER1g%2F640%3Fwx_fmt%3Djpeg&amp;refer=http%3A%2F%2Fmmbiz.qpic.cn&amp;app=2002&amp;size=f9999,10000&amp;q=a80&amp;n=0&amp;g=0n&amp;fmt=jpeg?sec=1635140965&amp;t=f36efbae02ddca11abf5fc3c9ded025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9102" y="3807411"/>
            <a:ext cx="3122576" cy="18685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008">
            <a:extLst>
              <a:ext uri="{FF2B5EF4-FFF2-40B4-BE49-F238E27FC236}">
                <a16:creationId xmlns:a16="http://schemas.microsoft.com/office/drawing/2014/main" id="{3B9FB6CD-3A51-44D8-80D2-7FDE48C4A3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745931"/>
            <a:ext cx="57610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a:extLst>
              <a:ext uri="{FF2B5EF4-FFF2-40B4-BE49-F238E27FC236}">
                <a16:creationId xmlns:a16="http://schemas.microsoft.com/office/drawing/2014/main" id="{1AE01622-2CCE-4E1B-BAC1-FADB4E6A56ED}"/>
              </a:ext>
            </a:extLst>
          </p:cNvPr>
          <p:cNvSpPr txBox="1">
            <a:spLocks noChangeArrowheads="1"/>
          </p:cNvSpPr>
          <p:nvPr/>
        </p:nvSpPr>
        <p:spPr bwMode="auto">
          <a:xfrm>
            <a:off x="251520" y="1418791"/>
            <a:ext cx="8748464"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lang="zh-CN" altLang="en-US" sz="2200" dirty="0" smtClean="0">
                <a:solidFill>
                  <a:srgbClr val="0000FF"/>
                </a:solidFill>
                <a:latin typeface="微软雅黑" panose="020B0503020204020204" pitchFamily="34" charset="-122"/>
                <a:ea typeface="微软雅黑" panose="020B0503020204020204" pitchFamily="34" charset="-122"/>
              </a:rPr>
              <a:t>某火控雷达系统由</a:t>
            </a:r>
            <a:r>
              <a:rPr lang="en-US" altLang="zh-CN" sz="2200" dirty="0" smtClean="0">
                <a:solidFill>
                  <a:srgbClr val="0000FF"/>
                </a:solidFill>
                <a:latin typeface="微软雅黑" panose="020B0503020204020204" pitchFamily="34" charset="-122"/>
                <a:ea typeface="微软雅黑" panose="020B0503020204020204" pitchFamily="34" charset="-122"/>
              </a:rPr>
              <a:t>6</a:t>
            </a:r>
            <a:r>
              <a:rPr lang="zh-CN" altLang="en-US" sz="2200" dirty="0" smtClean="0">
                <a:solidFill>
                  <a:srgbClr val="0000FF"/>
                </a:solidFill>
                <a:latin typeface="微软雅黑" panose="020B0503020204020204" pitchFamily="34" charset="-122"/>
                <a:ea typeface="微软雅黑" panose="020B0503020204020204" pitchFamily="34" charset="-122"/>
              </a:rPr>
              <a:t>个单元组成，</a:t>
            </a:r>
            <a:r>
              <a:rPr lang="zh-CN" altLang="en-US" sz="2200" u="sng" dirty="0" smtClean="0">
                <a:solidFill>
                  <a:srgbClr val="0000FF"/>
                </a:solidFill>
                <a:latin typeface="微软雅黑" panose="020B0503020204020204" pitchFamily="34" charset="-122"/>
                <a:ea typeface="微软雅黑" panose="020B0503020204020204" pitchFamily="34" charset="-122"/>
              </a:rPr>
              <a:t>系统要求指标</a:t>
            </a:r>
            <a:r>
              <a:rPr lang="zh-CN" altLang="en-US" sz="2200" u="sng" dirty="0">
                <a:solidFill>
                  <a:srgbClr val="0000FF"/>
                </a:solidFill>
                <a:latin typeface="微软雅黑" panose="020B0503020204020204" pitchFamily="34" charset="-122"/>
                <a:ea typeface="微软雅黑" panose="020B0503020204020204" pitchFamily="34" charset="-122"/>
              </a:rPr>
              <a:t>为</a:t>
            </a:r>
            <a:r>
              <a:rPr lang="en-US" altLang="zh-CN" sz="2200" dirty="0" err="1" smtClean="0">
                <a:solidFill>
                  <a:srgbClr val="0000FF"/>
                </a:solidFill>
                <a:latin typeface="微软雅黑" panose="020B0503020204020204" pitchFamily="34" charset="-122"/>
                <a:ea typeface="微软雅黑" panose="020B0503020204020204" pitchFamily="34" charset="-122"/>
              </a:rPr>
              <a:t>MTBF</a:t>
            </a:r>
            <a:r>
              <a:rPr lang="en-US" altLang="zh-CN" sz="2200" baseline="-25000" dirty="0" err="1" smtClean="0">
                <a:solidFill>
                  <a:srgbClr val="0000FF"/>
                </a:solidFill>
                <a:latin typeface="微软雅黑" panose="020B0503020204020204" pitchFamily="34" charset="-122"/>
                <a:ea typeface="微软雅黑" panose="020B0503020204020204" pitchFamily="34" charset="-122"/>
              </a:rPr>
              <a:t>system</a:t>
            </a:r>
            <a:r>
              <a:rPr lang="en-US" altLang="zh-CN" sz="2200" dirty="0" smtClean="0">
                <a:solidFill>
                  <a:srgbClr val="0000FF"/>
                </a:solidFill>
                <a:latin typeface="微软雅黑" panose="020B0503020204020204" pitchFamily="34" charset="-122"/>
                <a:ea typeface="微软雅黑" panose="020B0503020204020204" pitchFamily="34" charset="-122"/>
              </a:rPr>
              <a:t>=400h</a:t>
            </a:r>
            <a:r>
              <a:rPr lang="zh-CN" altLang="en-US" sz="2200" dirty="0" smtClean="0">
                <a:solidFill>
                  <a:srgbClr val="0000FF"/>
                </a:solidFill>
                <a:latin typeface="微软雅黑" panose="020B0503020204020204" pitchFamily="34" charset="-122"/>
                <a:ea typeface="微软雅黑" panose="020B0503020204020204" pitchFamily="34" charset="-122"/>
              </a:rPr>
              <a:t>，</a:t>
            </a:r>
            <a:endParaRPr lang="en-US" altLang="zh-CN" sz="2200" dirty="0" smtClean="0">
              <a:solidFill>
                <a:srgbClr val="0000FF"/>
              </a:solidFill>
              <a:latin typeface="微软雅黑" panose="020B0503020204020204" pitchFamily="34" charset="-122"/>
              <a:ea typeface="微软雅黑" panose="020B0503020204020204" pitchFamily="34" charset="-122"/>
            </a:endParaRPr>
          </a:p>
          <a:p>
            <a:pPr eaLnBrk="1" hangingPunct="1">
              <a:lnSpc>
                <a:spcPct val="150000"/>
              </a:lnSpc>
              <a:spcBef>
                <a:spcPct val="50000"/>
              </a:spcBef>
            </a:pPr>
            <a:r>
              <a:rPr lang="zh-CN" altLang="en-US" sz="2200" dirty="0" smtClean="0">
                <a:solidFill>
                  <a:srgbClr val="0000FF"/>
                </a:solidFill>
                <a:latin typeface="微软雅黑" panose="020B0503020204020204" pitchFamily="34" charset="-122"/>
                <a:ea typeface="微软雅黑" panose="020B0503020204020204" pitchFamily="34" charset="-122"/>
              </a:rPr>
              <a:t>各单元因子如下表所示。求分配给各单元的</a:t>
            </a:r>
            <a:r>
              <a:rPr lang="en-US" altLang="zh-CN" sz="2200" dirty="0" smtClean="0">
                <a:solidFill>
                  <a:srgbClr val="0000FF"/>
                </a:solidFill>
                <a:latin typeface="微软雅黑" panose="020B0503020204020204" pitchFamily="34" charset="-122"/>
                <a:ea typeface="微软雅黑" panose="020B0503020204020204" pitchFamily="34" charset="-122"/>
              </a:rPr>
              <a:t>MTBF</a:t>
            </a:r>
            <a:r>
              <a:rPr lang="zh-CN" altLang="en-US" sz="2200" dirty="0" smtClean="0">
                <a:solidFill>
                  <a:srgbClr val="0000FF"/>
                </a:solidFill>
                <a:latin typeface="微软雅黑" panose="020B0503020204020204" pitchFamily="34" charset="-122"/>
                <a:ea typeface="微软雅黑" panose="020B0503020204020204" pitchFamily="34" charset="-122"/>
              </a:rPr>
              <a:t>指标</a:t>
            </a:r>
            <a:endParaRPr lang="en-US" altLang="zh-CN" sz="2200"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3317933" y="852231"/>
            <a:ext cx="2308853" cy="609398"/>
          </a:xfrm>
          <a:prstGeom prst="rect">
            <a:avLst/>
          </a:prstGeom>
        </p:spPr>
        <p:txBody>
          <a:bodyPr wrap="square">
            <a:spAutoFit/>
          </a:bodyPr>
          <a:lstStyle/>
          <a:p>
            <a:pPr lvl="1" eaLnBrk="1" hangingPunct="1">
              <a:lnSpc>
                <a:spcPct val="120000"/>
              </a:lnSpc>
            </a:pPr>
            <a:r>
              <a:rPr lang="zh-CN" altLang="en-US" sz="2800" dirty="0" smtClean="0">
                <a:solidFill>
                  <a:srgbClr val="FF0000"/>
                </a:solidFill>
                <a:latin typeface="微软雅黑" panose="020B0503020204020204" pitchFamily="34" charset="-122"/>
                <a:ea typeface="微软雅黑" panose="020B0503020204020204" pitchFamily="34" charset="-122"/>
              </a:rPr>
              <a:t>课堂练习</a:t>
            </a:r>
            <a:endParaRPr lang="zh-CN" altLang="en-US" sz="2800" dirty="0"/>
          </a:p>
        </p:txBody>
      </p:sp>
      <p:pic>
        <p:nvPicPr>
          <p:cNvPr id="12" name="Picture 534">
            <a:extLst>
              <a:ext uri="{FF2B5EF4-FFF2-40B4-BE49-F238E27FC236}">
                <a16:creationId xmlns:a16="http://schemas.microsoft.com/office/drawing/2014/main" id="{98B91E9B-3576-46C9-A73D-323A67EADA6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7838"/>
          <a:stretch/>
        </p:blipFill>
        <p:spPr bwMode="auto">
          <a:xfrm>
            <a:off x="228002" y="3823426"/>
            <a:ext cx="5418906" cy="175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3">
            <a:extLst>
              <a:ext uri="{FF2B5EF4-FFF2-40B4-BE49-F238E27FC236}">
                <a16:creationId xmlns:a16="http://schemas.microsoft.com/office/drawing/2014/main" id="{1AE01622-2CCE-4E1B-BAC1-FADB4E6A56ED}"/>
              </a:ext>
            </a:extLst>
          </p:cNvPr>
          <p:cNvSpPr txBox="1">
            <a:spLocks noChangeArrowheads="1"/>
          </p:cNvSpPr>
          <p:nvPr/>
        </p:nvSpPr>
        <p:spPr bwMode="auto">
          <a:xfrm>
            <a:off x="899592" y="5613245"/>
            <a:ext cx="874846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lang="zh-CN" altLang="en-US" sz="2200" dirty="0" smtClean="0">
                <a:solidFill>
                  <a:srgbClr val="0000FF"/>
                </a:solidFill>
                <a:latin typeface="微软雅黑" panose="020B0503020204020204" pitchFamily="34" charset="-122"/>
                <a:ea typeface="微软雅黑" panose="020B0503020204020204" pitchFamily="34" charset="-122"/>
              </a:rPr>
              <a:t>说明：以</a:t>
            </a:r>
            <a:r>
              <a:rPr lang="zh-CN" altLang="en-US" sz="2200" dirty="0" smtClean="0">
                <a:solidFill>
                  <a:srgbClr val="FF0000"/>
                </a:solidFill>
                <a:latin typeface="微软雅黑" panose="020B0503020204020204" pitchFamily="34" charset="-122"/>
                <a:ea typeface="微软雅黑" panose="020B0503020204020204" pitchFamily="34" charset="-122"/>
              </a:rPr>
              <a:t>电源单元</a:t>
            </a:r>
            <a:r>
              <a:rPr lang="zh-CN" altLang="en-US" sz="2200" dirty="0" smtClean="0">
                <a:solidFill>
                  <a:srgbClr val="0000FF"/>
                </a:solidFill>
                <a:latin typeface="微软雅黑" panose="020B0503020204020204" pitchFamily="34" charset="-122"/>
                <a:ea typeface="微软雅黑" panose="020B0503020204020204" pitchFamily="34" charset="-122"/>
              </a:rPr>
              <a:t>作为参考基准</a:t>
            </a:r>
            <a:endParaRPr lang="en-US" altLang="zh-CN" sz="22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233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dirty="0" smtClean="0">
                <a:solidFill>
                  <a:srgbClr val="0000FF"/>
                </a:solidFill>
                <a:latin typeface="微软雅黑" panose="020B0503020204020204" pitchFamily="34" charset="-122"/>
                <a:ea typeface="微软雅黑" panose="020B0503020204020204" pitchFamily="34" charset="-122"/>
              </a:rPr>
              <a:t>建设目标</a:t>
            </a:r>
            <a:endParaRPr lang="zh-CN" altLang="en-US" dirty="0">
              <a:solidFill>
                <a:srgbClr val="0000FF"/>
              </a:solidFill>
              <a:latin typeface="微软雅黑" panose="020B0503020204020204" pitchFamily="34" charset="-122"/>
              <a:ea typeface="微软雅黑" panose="020B0503020204020204" pitchFamily="34" charset="-122"/>
            </a:endParaRPr>
          </a:p>
        </p:txBody>
      </p:sp>
      <p:pic>
        <p:nvPicPr>
          <p:cNvPr id="10" name="Picture 534">
            <a:extLst>
              <a:ext uri="{FF2B5EF4-FFF2-40B4-BE49-F238E27FC236}">
                <a16:creationId xmlns:a16="http://schemas.microsoft.com/office/drawing/2014/main" id="{98B91E9B-3576-46C9-A73D-323A67EAD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635" y="2234141"/>
            <a:ext cx="5418906" cy="3356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0" y="2388943"/>
            <a:ext cx="3626632" cy="3046988"/>
          </a:xfrm>
          <a:prstGeom prst="rect">
            <a:avLst/>
          </a:prstGeom>
        </p:spPr>
        <p:txBody>
          <a:bodyPr wrap="square">
            <a:spAutoFit/>
          </a:bodyPr>
          <a:lstStyle/>
          <a:p>
            <a:pPr eaLnBrk="1" hangingPunct="1">
              <a:lnSpc>
                <a:spcPct val="120000"/>
              </a:lnSpc>
            </a:pPr>
            <a:r>
              <a:rPr lang="zh-CN" altLang="en-US" dirty="0">
                <a:solidFill>
                  <a:srgbClr val="0000FF"/>
                </a:solidFill>
                <a:latin typeface="微软雅黑" panose="020B0503020204020204" pitchFamily="34" charset="-122"/>
                <a:ea typeface="微软雅黑" panose="020B0503020204020204" pitchFamily="34" charset="-122"/>
              </a:rPr>
              <a:t>发射单元、天馈单元和伺服单元的元器件较少，故复杂因子</a:t>
            </a:r>
            <a:r>
              <a:rPr lang="zh-CN" altLang="en-US" dirty="0" smtClean="0">
                <a:solidFill>
                  <a:srgbClr val="0000FF"/>
                </a:solidFill>
                <a:latin typeface="微软雅黑" panose="020B0503020204020204" pitchFamily="34" charset="-122"/>
                <a:ea typeface="微软雅黑" panose="020B0503020204020204" pitchFamily="34" charset="-122"/>
              </a:rPr>
              <a:t>较小。</a:t>
            </a:r>
            <a:endParaRPr lang="zh-CN" altLang="en-US" dirty="0">
              <a:solidFill>
                <a:srgbClr val="0000FF"/>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dirty="0">
                <a:solidFill>
                  <a:srgbClr val="0000FF"/>
                </a:solidFill>
                <a:latin typeface="微软雅黑" panose="020B0503020204020204" pitchFamily="34" charset="-122"/>
                <a:ea typeface="微软雅黑" panose="020B0503020204020204" pitchFamily="34" charset="-122"/>
              </a:rPr>
              <a:t>接收单元对环境干扰敏感，天馈单元易对外界形成干扰，故环境因子</a:t>
            </a:r>
            <a:r>
              <a:rPr lang="zh-CN" altLang="en-US" dirty="0" smtClean="0">
                <a:solidFill>
                  <a:srgbClr val="0000FF"/>
                </a:solidFill>
                <a:latin typeface="微软雅黑" panose="020B0503020204020204" pitchFamily="34" charset="-122"/>
                <a:ea typeface="微软雅黑" panose="020B0503020204020204" pitchFamily="34" charset="-122"/>
              </a:rPr>
              <a:t>较高。</a:t>
            </a:r>
            <a:endParaRPr lang="zh-CN" altLang="en-US" dirty="0">
              <a:solidFill>
                <a:srgbClr val="0000FF"/>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dirty="0">
                <a:solidFill>
                  <a:srgbClr val="0000FF"/>
                </a:solidFill>
                <a:latin typeface="微软雅黑" panose="020B0503020204020204" pitchFamily="34" charset="-122"/>
                <a:ea typeface="微软雅黑" panose="020B0503020204020204" pitchFamily="34" charset="-122"/>
              </a:rPr>
              <a:t>电源部分维修相对困难，故维修因子</a:t>
            </a:r>
            <a:r>
              <a:rPr lang="zh-CN" altLang="en-US" dirty="0" smtClean="0">
                <a:solidFill>
                  <a:srgbClr val="0000FF"/>
                </a:solidFill>
                <a:latin typeface="微软雅黑" panose="020B0503020204020204" pitchFamily="34" charset="-122"/>
                <a:ea typeface="微软雅黑" panose="020B0503020204020204" pitchFamily="34" charset="-122"/>
              </a:rPr>
              <a:t>较大。</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3491880" y="853682"/>
            <a:ext cx="2308853" cy="609398"/>
          </a:xfrm>
          <a:prstGeom prst="rect">
            <a:avLst/>
          </a:prstGeom>
        </p:spPr>
        <p:txBody>
          <a:bodyPr wrap="square">
            <a:spAutoFit/>
          </a:bodyPr>
          <a:lstStyle/>
          <a:p>
            <a:pPr lvl="1" eaLnBrk="1" hangingPunct="1">
              <a:lnSpc>
                <a:spcPct val="120000"/>
              </a:lnSpc>
            </a:pPr>
            <a:r>
              <a:rPr lang="zh-CN" altLang="en-US" sz="2800" dirty="0" smtClean="0">
                <a:solidFill>
                  <a:srgbClr val="FF0000"/>
                </a:solidFill>
                <a:latin typeface="微软雅黑" panose="020B0503020204020204" pitchFamily="34" charset="-122"/>
                <a:ea typeface="微软雅黑" panose="020B0503020204020204" pitchFamily="34" charset="-122"/>
              </a:rPr>
              <a:t>课堂练习</a:t>
            </a:r>
            <a:endParaRPr lang="zh-CN" altLang="en-US" sz="2800" dirty="0"/>
          </a:p>
        </p:txBody>
      </p:sp>
      <p:pic>
        <p:nvPicPr>
          <p:cNvPr id="13" name="Picture 4" descr="008">
            <a:extLst>
              <a:ext uri="{FF2B5EF4-FFF2-40B4-BE49-F238E27FC236}">
                <a16:creationId xmlns:a16="http://schemas.microsoft.com/office/drawing/2014/main" id="{3B9FB6CD-3A51-44D8-80D2-7FDE48C4A3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316" y="1444166"/>
            <a:ext cx="57610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308083" y="5745536"/>
            <a:ext cx="6771501" cy="461665"/>
          </a:xfrm>
          <a:prstGeom prst="rect">
            <a:avLst/>
          </a:prstGeom>
          <a:ln w="28575">
            <a:solidFill>
              <a:srgbClr val="0000FF"/>
            </a:solidFill>
          </a:ln>
        </p:spPr>
        <p:txBody>
          <a:bodyPr wrap="square">
            <a:spAutoFit/>
          </a:bodyPr>
          <a:lstStyle/>
          <a:p>
            <a:pPr eaLnBrk="1" hangingPunct="1">
              <a:lnSpc>
                <a:spcPct val="120000"/>
              </a:lnSpc>
            </a:pPr>
            <a:r>
              <a:rPr lang="zh-CN" altLang="en-US" dirty="0">
                <a:solidFill>
                  <a:srgbClr val="0000FF"/>
                </a:solidFill>
                <a:latin typeface="微软雅黑" panose="020B0503020204020204" pitchFamily="34" charset="-122"/>
                <a:ea typeface="微软雅黑" panose="020B0503020204020204" pitchFamily="34" charset="-122"/>
              </a:rPr>
              <a:t>分配结果表明</a:t>
            </a:r>
            <a:r>
              <a:rPr lang="zh-CN" altLang="en-US" dirty="0">
                <a:solidFill>
                  <a:srgbClr val="FF0000"/>
                </a:solidFill>
                <a:latin typeface="微软雅黑" panose="020B0503020204020204" pitchFamily="34" charset="-122"/>
                <a:ea typeface="微软雅黑" panose="020B0503020204020204" pitchFamily="34" charset="-122"/>
              </a:rPr>
              <a:t>接收和</a:t>
            </a:r>
            <a:r>
              <a:rPr lang="zh-CN" altLang="en-US" dirty="0" smtClean="0">
                <a:solidFill>
                  <a:srgbClr val="FF0000"/>
                </a:solidFill>
                <a:latin typeface="微软雅黑" panose="020B0503020204020204" pitchFamily="34" charset="-122"/>
                <a:ea typeface="微软雅黑" panose="020B0503020204020204" pitchFamily="34" charset="-122"/>
              </a:rPr>
              <a:t>显示</a:t>
            </a:r>
            <a:r>
              <a:rPr lang="zh-CN" altLang="en-US" dirty="0" smtClean="0">
                <a:solidFill>
                  <a:srgbClr val="0000FF"/>
                </a:solidFill>
                <a:latin typeface="微软雅黑" panose="020B0503020204020204" pitchFamily="34" charset="-122"/>
                <a:ea typeface="微软雅黑" panose="020B0503020204020204" pitchFamily="34" charset="-122"/>
              </a:rPr>
              <a:t>单元是</a:t>
            </a:r>
            <a:r>
              <a:rPr lang="zh-CN" altLang="en-US" dirty="0">
                <a:solidFill>
                  <a:srgbClr val="0000FF"/>
                </a:solidFill>
                <a:latin typeface="微软雅黑" panose="020B0503020204020204" pitchFamily="34" charset="-122"/>
                <a:ea typeface="微软雅黑" panose="020B0503020204020204" pitchFamily="34" charset="-122"/>
              </a:rPr>
              <a:t>该系统的可靠性薄弱环节</a:t>
            </a:r>
          </a:p>
        </p:txBody>
      </p:sp>
    </p:spTree>
    <p:extLst>
      <p:ext uri="{BB962C8B-B14F-4D97-AF65-F5344CB8AC3E}">
        <p14:creationId xmlns:p14="http://schemas.microsoft.com/office/powerpoint/2010/main" val="140413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gimg2.baidu.com/image_search/src=http%3A%2F%2Fphotocdn.sohu.com%2F20110724%2FImg314380551.jpg&amp;refer=http%3A%2F%2Fphotocdn.sohu.com&amp;app=2002&amp;size=f9999,10000&amp;q=a80&amp;n=0&amp;g=0n&amp;fmt=jpeg?sec=1635130604&amp;t=bf1f018804406d01b95c894b976bfe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2370542"/>
            <a:ext cx="2769034" cy="19037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ss2.baidu.com/-vo3dSag_xI4khGko9WTAnF6hhy/baike/s%3D290/sign=2720cf090ed79123e4e0937d9d355917/3b292df5e0fe99255191f65136a85edf8db171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077" y="3553108"/>
            <a:ext cx="1771970" cy="22731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ç¾æµç¤æ¸ç¢§ç¤æ°å»ºæºåºè¯é£æå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455" y="1232854"/>
            <a:ext cx="2798666" cy="18376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ç§è±å®¶çå¤äº¤,å¤ä½ åä¸å£¶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7213" y="3700424"/>
            <a:ext cx="3093150" cy="1512832"/>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rotWithShape="1">
          <a:blip r:embed="rId6"/>
          <a:srcRect l="20075" t="33201" r="60237" b="18501"/>
          <a:stretch/>
        </p:blipFill>
        <p:spPr>
          <a:xfrm>
            <a:off x="3099111" y="919145"/>
            <a:ext cx="1837925" cy="2536336"/>
          </a:xfrm>
          <a:prstGeom prst="rect">
            <a:avLst/>
          </a:prstGeom>
        </p:spPr>
      </p:pic>
      <p:cxnSp>
        <p:nvCxnSpPr>
          <p:cNvPr id="11" name="直接连接符 10"/>
          <p:cNvCxnSpPr/>
          <p:nvPr/>
        </p:nvCxnSpPr>
        <p:spPr>
          <a:xfrm>
            <a:off x="2987824" y="1049264"/>
            <a:ext cx="0" cy="487460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796136" y="1018178"/>
            <a:ext cx="0" cy="487460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907704" y="5953411"/>
            <a:ext cx="5256584" cy="523220"/>
          </a:xfrm>
          <a:prstGeom prst="rect">
            <a:avLst/>
          </a:prstGeom>
          <a:ln w="34925">
            <a:solidFill>
              <a:schemeClr val="accent1"/>
            </a:solidFill>
          </a:ln>
        </p:spPr>
        <p:txBody>
          <a:bodyPr wrap="square">
            <a:spAutoFit/>
          </a:bodyPr>
          <a:lstStyle/>
          <a:p>
            <a:r>
              <a:rPr lang="zh-CN" altLang="en-US" sz="2800" dirty="0" smtClean="0">
                <a:solidFill>
                  <a:srgbClr val="0000FF"/>
                </a:solidFill>
                <a:latin typeface="微软雅黑" panose="020B0503020204020204" pitchFamily="34" charset="-122"/>
                <a:ea typeface="微软雅黑" panose="020B0503020204020204" pitchFamily="34" charset="-122"/>
              </a:rPr>
              <a:t>可靠性指标是系统设计重要指标</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6" name="矩形 15"/>
          <p:cNvSpPr/>
          <p:nvPr/>
        </p:nvSpPr>
        <p:spPr>
          <a:xfrm>
            <a:off x="649348" y="4392134"/>
            <a:ext cx="1891847" cy="400110"/>
          </a:xfrm>
          <a:prstGeom prst="rect">
            <a:avLst/>
          </a:prstGeom>
        </p:spPr>
        <p:txBody>
          <a:bodyPr wrap="squar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温州动车事故</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7" name="矩形 16"/>
          <p:cNvSpPr/>
          <p:nvPr/>
        </p:nvSpPr>
        <p:spPr>
          <a:xfrm>
            <a:off x="3098826" y="4130524"/>
            <a:ext cx="585884" cy="1323439"/>
          </a:xfrm>
          <a:prstGeom prst="rect">
            <a:avLst/>
          </a:prstGeom>
        </p:spPr>
        <p:txBody>
          <a:bodyPr wrap="squar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红石火箭</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8" name="矩形 17"/>
          <p:cNvSpPr/>
          <p:nvPr/>
        </p:nvSpPr>
        <p:spPr>
          <a:xfrm>
            <a:off x="5025845" y="1501408"/>
            <a:ext cx="585884" cy="1015663"/>
          </a:xfrm>
          <a:prstGeom prst="rect">
            <a:avLst/>
          </a:prstGeom>
        </p:spPr>
        <p:txBody>
          <a:bodyPr wrap="squar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长征</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2F</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9" name="矩形 18"/>
          <p:cNvSpPr/>
          <p:nvPr/>
        </p:nvSpPr>
        <p:spPr>
          <a:xfrm>
            <a:off x="6735937" y="3122342"/>
            <a:ext cx="1768126" cy="400110"/>
          </a:xfrm>
          <a:prstGeom prst="rect">
            <a:avLst/>
          </a:prstGeom>
        </p:spPr>
        <p:txBody>
          <a:bodyPr wrap="squar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南沙填海造岛</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20" name="矩形 19"/>
          <p:cNvSpPr/>
          <p:nvPr/>
        </p:nvSpPr>
        <p:spPr>
          <a:xfrm>
            <a:off x="6735937" y="5380976"/>
            <a:ext cx="1768126" cy="400110"/>
          </a:xfrm>
          <a:prstGeom prst="rect">
            <a:avLst/>
          </a:prstGeom>
        </p:spPr>
        <p:txBody>
          <a:bodyPr wrap="square">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越南填海造岛</a:t>
            </a:r>
            <a:endParaRPr lang="zh-CN" altLang="en-US"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0404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1629346"/>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123728" y="1784980"/>
            <a:ext cx="4336444" cy="523220"/>
          </a:xfrm>
          <a:prstGeom prst="rect">
            <a:avLst/>
          </a:prstGeom>
        </p:spPr>
        <p:txBody>
          <a:bodyPr wrap="none">
            <a:spAutoFit/>
          </a:bodyPr>
          <a:lstStyle/>
          <a:p>
            <a:r>
              <a:rPr lang="en-US" altLang="zh-CN" sz="2800" dirty="0" smtClean="0">
                <a:solidFill>
                  <a:srgbClr val="FF0000"/>
                </a:solidFill>
                <a:latin typeface="黑体" panose="02010609060101010101" pitchFamily="49" charset="-122"/>
                <a:ea typeface="黑体" panose="02010609060101010101" pitchFamily="49" charset="-122"/>
              </a:rPr>
              <a:t>§1.1  </a:t>
            </a:r>
            <a:r>
              <a:rPr lang="zh-CN" altLang="en-US" sz="2800" dirty="0" smtClean="0">
                <a:solidFill>
                  <a:srgbClr val="FF0000"/>
                </a:solidFill>
                <a:latin typeface="黑体" panose="02010609060101010101" pitchFamily="49" charset="-122"/>
                <a:ea typeface="黑体" panose="02010609060101010101" pitchFamily="49" charset="-122"/>
              </a:rPr>
              <a:t>可靠性预计与分配</a:t>
            </a:r>
            <a:endParaRPr lang="zh-CN" altLang="en-US" sz="2800" dirty="0">
              <a:solidFill>
                <a:srgbClr val="FF0000"/>
              </a:solidFill>
            </a:endParaRPr>
          </a:p>
        </p:txBody>
      </p:sp>
      <p:sp>
        <p:nvSpPr>
          <p:cNvPr id="22" name="矩形 21"/>
          <p:cNvSpPr/>
          <p:nvPr/>
        </p:nvSpPr>
        <p:spPr>
          <a:xfrm>
            <a:off x="2051720" y="836712"/>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3" name="矩形 22"/>
          <p:cNvSpPr/>
          <p:nvPr/>
        </p:nvSpPr>
        <p:spPr>
          <a:xfrm>
            <a:off x="2123728" y="992346"/>
            <a:ext cx="4155305" cy="523220"/>
          </a:xfrm>
          <a:prstGeom prst="rect">
            <a:avLst/>
          </a:prstGeom>
        </p:spPr>
        <p:txBody>
          <a:bodyPr wrap="none">
            <a:spAutoFit/>
          </a:bodyPr>
          <a:lstStyle/>
          <a:p>
            <a:r>
              <a:rPr lang="zh-CN" altLang="en-US" sz="2800" dirty="0" smtClean="0">
                <a:solidFill>
                  <a:srgbClr val="0000FF"/>
                </a:solidFill>
                <a:latin typeface="黑体" panose="02010609060101010101" pitchFamily="49" charset="-122"/>
                <a:ea typeface="黑体" panose="02010609060101010101" pitchFamily="49" charset="-122"/>
              </a:rPr>
              <a:t>第</a:t>
            </a:r>
            <a:r>
              <a:rPr lang="en-US" altLang="zh-CN" sz="2800" dirty="0" smtClean="0">
                <a:solidFill>
                  <a:srgbClr val="0000FF"/>
                </a:solidFill>
                <a:latin typeface="黑体" panose="02010609060101010101" pitchFamily="49" charset="-122"/>
                <a:ea typeface="黑体" panose="02010609060101010101" pitchFamily="49" charset="-122"/>
              </a:rPr>
              <a:t>7</a:t>
            </a:r>
            <a:r>
              <a:rPr lang="zh-CN" altLang="en-US" sz="2800" dirty="0" smtClean="0">
                <a:solidFill>
                  <a:srgbClr val="0000FF"/>
                </a:solidFill>
                <a:latin typeface="黑体" panose="02010609060101010101" pitchFamily="49" charset="-122"/>
                <a:ea typeface="黑体" panose="02010609060101010101" pitchFamily="49" charset="-122"/>
              </a:rPr>
              <a:t>章   系统可靠性设计</a:t>
            </a:r>
            <a:endParaRPr lang="zh-CN" altLang="en-US" sz="2800" dirty="0">
              <a:solidFill>
                <a:srgbClr val="0000FF"/>
              </a:solidFill>
            </a:endParaRPr>
          </a:p>
        </p:txBody>
      </p:sp>
      <p:sp>
        <p:nvSpPr>
          <p:cNvPr id="24" name="矩形 23"/>
          <p:cNvSpPr/>
          <p:nvPr/>
        </p:nvSpPr>
        <p:spPr>
          <a:xfrm>
            <a:off x="2051720" y="2463834"/>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矩形 25"/>
          <p:cNvSpPr/>
          <p:nvPr/>
        </p:nvSpPr>
        <p:spPr>
          <a:xfrm>
            <a:off x="2051720" y="3282344"/>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1" name="矩形 10"/>
          <p:cNvSpPr/>
          <p:nvPr/>
        </p:nvSpPr>
        <p:spPr>
          <a:xfrm>
            <a:off x="2051720" y="4101452"/>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矩形 12"/>
          <p:cNvSpPr/>
          <p:nvPr/>
        </p:nvSpPr>
        <p:spPr>
          <a:xfrm>
            <a:off x="2102403" y="2553845"/>
            <a:ext cx="2893741"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§1.2  </a:t>
            </a:r>
            <a:r>
              <a:rPr lang="zh-CN" altLang="en-US" sz="2800" dirty="0" smtClean="0">
                <a:solidFill>
                  <a:srgbClr val="0000FF"/>
                </a:solidFill>
                <a:latin typeface="黑体" panose="02010609060101010101" pitchFamily="49" charset="-122"/>
                <a:ea typeface="黑体" panose="02010609060101010101" pitchFamily="49" charset="-122"/>
              </a:rPr>
              <a:t>冗余设计</a:t>
            </a:r>
            <a:endParaRPr lang="zh-CN" altLang="en-US" sz="2800" dirty="0">
              <a:solidFill>
                <a:srgbClr val="0000FF"/>
              </a:solidFill>
            </a:endParaRPr>
          </a:p>
        </p:txBody>
      </p:sp>
      <p:sp>
        <p:nvSpPr>
          <p:cNvPr id="14" name="矩形 13"/>
          <p:cNvSpPr/>
          <p:nvPr/>
        </p:nvSpPr>
        <p:spPr>
          <a:xfrm>
            <a:off x="2123728" y="3380774"/>
            <a:ext cx="3615092"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§1.3  </a:t>
            </a:r>
            <a:r>
              <a:rPr lang="zh-CN" altLang="en-US" sz="2800" dirty="0" smtClean="0">
                <a:solidFill>
                  <a:srgbClr val="0000FF"/>
                </a:solidFill>
                <a:latin typeface="黑体" panose="02010609060101010101" pitchFamily="49" charset="-122"/>
                <a:ea typeface="黑体" panose="02010609060101010101" pitchFamily="49" charset="-122"/>
              </a:rPr>
              <a:t>潜在通路分析</a:t>
            </a:r>
            <a:endParaRPr lang="zh-CN" altLang="en-US" sz="2800" dirty="0">
              <a:solidFill>
                <a:srgbClr val="0000FF"/>
              </a:solidFill>
            </a:endParaRPr>
          </a:p>
        </p:txBody>
      </p:sp>
      <p:sp>
        <p:nvSpPr>
          <p:cNvPr id="15" name="矩形 14"/>
          <p:cNvSpPr/>
          <p:nvPr/>
        </p:nvSpPr>
        <p:spPr>
          <a:xfrm>
            <a:off x="2123728" y="4199882"/>
            <a:ext cx="2893741"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§1.4  </a:t>
            </a:r>
            <a:r>
              <a:rPr lang="zh-CN" altLang="en-US" sz="2800" dirty="0" smtClean="0">
                <a:solidFill>
                  <a:srgbClr val="0000FF"/>
                </a:solidFill>
                <a:latin typeface="黑体" panose="02010609060101010101" pitchFamily="49" charset="-122"/>
                <a:ea typeface="黑体" panose="02010609060101010101" pitchFamily="49" charset="-122"/>
              </a:rPr>
              <a:t>容差设计</a:t>
            </a:r>
            <a:endParaRPr lang="zh-CN" altLang="en-US" sz="2800" dirty="0">
              <a:solidFill>
                <a:srgbClr val="0000FF"/>
              </a:solidFill>
            </a:endParaRPr>
          </a:p>
        </p:txBody>
      </p:sp>
      <p:sp>
        <p:nvSpPr>
          <p:cNvPr id="16" name="矩形 15"/>
          <p:cNvSpPr/>
          <p:nvPr/>
        </p:nvSpPr>
        <p:spPr>
          <a:xfrm>
            <a:off x="2051720" y="4926610"/>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7" name="矩形 16"/>
          <p:cNvSpPr/>
          <p:nvPr/>
        </p:nvSpPr>
        <p:spPr>
          <a:xfrm>
            <a:off x="2123728" y="5025040"/>
            <a:ext cx="2893741"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§1.5  </a:t>
            </a:r>
            <a:r>
              <a:rPr lang="zh-CN" altLang="en-US" sz="2800" dirty="0" smtClean="0">
                <a:solidFill>
                  <a:srgbClr val="0000FF"/>
                </a:solidFill>
                <a:latin typeface="黑体" panose="02010609060101010101" pitchFamily="49" charset="-122"/>
                <a:ea typeface="黑体" panose="02010609060101010101" pitchFamily="49" charset="-122"/>
              </a:rPr>
              <a:t>容错设计</a:t>
            </a:r>
            <a:endParaRPr lang="zh-CN" altLang="en-US" sz="2800" dirty="0">
              <a:solidFill>
                <a:srgbClr val="0000FF"/>
              </a:solidFill>
            </a:endParaRPr>
          </a:p>
        </p:txBody>
      </p:sp>
      <p:sp>
        <p:nvSpPr>
          <p:cNvPr id="18" name="矩形 17"/>
          <p:cNvSpPr/>
          <p:nvPr/>
        </p:nvSpPr>
        <p:spPr>
          <a:xfrm>
            <a:off x="2051720" y="5751768"/>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9" name="矩形 18"/>
          <p:cNvSpPr/>
          <p:nvPr/>
        </p:nvSpPr>
        <p:spPr>
          <a:xfrm>
            <a:off x="2123728" y="5850198"/>
            <a:ext cx="4697120"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§1.6  </a:t>
            </a:r>
            <a:r>
              <a:rPr lang="zh-CN" altLang="en-US" sz="2800" dirty="0" smtClean="0">
                <a:solidFill>
                  <a:srgbClr val="0000FF"/>
                </a:solidFill>
                <a:latin typeface="黑体" panose="02010609060101010101" pitchFamily="49" charset="-122"/>
                <a:ea typeface="黑体" panose="02010609060101010101" pitchFamily="49" charset="-122"/>
              </a:rPr>
              <a:t>其他可靠性设计方法</a:t>
            </a:r>
            <a:endParaRPr lang="zh-CN" altLang="en-US" sz="2800" dirty="0">
              <a:solidFill>
                <a:srgbClr val="0000FF"/>
              </a:solidFill>
            </a:endParaRPr>
          </a:p>
        </p:txBody>
      </p:sp>
      <p:sp>
        <p:nvSpPr>
          <p:cNvPr id="4" name="下箭头 3"/>
          <p:cNvSpPr/>
          <p:nvPr/>
        </p:nvSpPr>
        <p:spPr>
          <a:xfrm>
            <a:off x="781419" y="1875107"/>
            <a:ext cx="288032" cy="3785642"/>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72426" y="1261760"/>
            <a:ext cx="906017" cy="523220"/>
          </a:xfrm>
          <a:prstGeom prst="rect">
            <a:avLst/>
          </a:prstGeom>
        </p:spPr>
        <p:txBody>
          <a:bodyPr wrap="none">
            <a:spAutoFit/>
          </a:bodyPr>
          <a:lstStyle/>
          <a:p>
            <a:r>
              <a:rPr lang="zh-CN" altLang="en-US" sz="2800" dirty="0" smtClean="0">
                <a:solidFill>
                  <a:schemeClr val="accent6">
                    <a:lumMod val="75000"/>
                  </a:schemeClr>
                </a:solidFill>
                <a:latin typeface="黑体" panose="02010609060101010101" pitchFamily="49" charset="-122"/>
                <a:ea typeface="黑体" panose="02010609060101010101" pitchFamily="49" charset="-122"/>
              </a:rPr>
              <a:t>规划</a:t>
            </a:r>
            <a:endParaRPr lang="zh-CN" altLang="en-US" sz="2800" dirty="0">
              <a:solidFill>
                <a:schemeClr val="accent6">
                  <a:lumMod val="75000"/>
                </a:schemeClr>
              </a:solidFill>
            </a:endParaRPr>
          </a:p>
        </p:txBody>
      </p:sp>
      <p:sp>
        <p:nvSpPr>
          <p:cNvPr id="21" name="矩形 20"/>
          <p:cNvSpPr/>
          <p:nvPr/>
        </p:nvSpPr>
        <p:spPr>
          <a:xfrm>
            <a:off x="442248" y="5708406"/>
            <a:ext cx="906017" cy="523220"/>
          </a:xfrm>
          <a:prstGeom prst="rect">
            <a:avLst/>
          </a:prstGeom>
        </p:spPr>
        <p:txBody>
          <a:bodyPr wrap="none">
            <a:spAutoFit/>
          </a:bodyPr>
          <a:lstStyle/>
          <a:p>
            <a:r>
              <a:rPr lang="zh-CN" altLang="en-US" sz="2800" dirty="0">
                <a:solidFill>
                  <a:schemeClr val="accent6">
                    <a:lumMod val="75000"/>
                  </a:schemeClr>
                </a:solidFill>
                <a:latin typeface="黑体" panose="02010609060101010101" pitchFamily="49" charset="-122"/>
                <a:ea typeface="黑体" panose="02010609060101010101" pitchFamily="49" charset="-122"/>
              </a:rPr>
              <a:t>实施</a:t>
            </a:r>
          </a:p>
        </p:txBody>
      </p:sp>
    </p:spTree>
    <p:custDataLst>
      <p:tags r:id="rId1"/>
    </p:custDataLst>
    <p:extLst>
      <p:ext uri="{BB962C8B-B14F-4D97-AF65-F5344CB8AC3E}">
        <p14:creationId xmlns:p14="http://schemas.microsoft.com/office/powerpoint/2010/main" val="2437919377"/>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90521" y="1219906"/>
            <a:ext cx="2353440" cy="523220"/>
          </a:xfrm>
          <a:prstGeom prst="rect">
            <a:avLst/>
          </a:prstGeom>
          <a:ln w="34925">
            <a:noFill/>
          </a:ln>
        </p:spPr>
        <p:txBody>
          <a:bodyPr wrap="square">
            <a:spAutoFit/>
          </a:bodyPr>
          <a:lstStyle/>
          <a:p>
            <a:r>
              <a:rPr lang="zh-CN" altLang="en-US" sz="2800" dirty="0" smtClean="0">
                <a:solidFill>
                  <a:srgbClr val="0000FF"/>
                </a:solidFill>
                <a:latin typeface="微软雅黑" panose="020B0503020204020204" pitchFamily="34" charset="-122"/>
                <a:ea typeface="微软雅黑" panose="020B0503020204020204" pitchFamily="34" charset="-122"/>
              </a:rPr>
              <a:t>系统设计步骤</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29" name="标题 1"/>
          <p:cNvSpPr txBox="1">
            <a:spLocks/>
          </p:cNvSpPr>
          <p:nvPr/>
        </p:nvSpPr>
        <p:spPr bwMode="auto">
          <a:xfrm>
            <a:off x="5651500" y="28553"/>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smtClean="0">
                <a:solidFill>
                  <a:schemeClr val="bg1"/>
                </a:solidFill>
                <a:latin typeface="黑体" panose="02010609060101010101" pitchFamily="49" charset="-122"/>
                <a:ea typeface="黑体" panose="02010609060101010101" pitchFamily="49" charset="-122"/>
              </a:rPr>
              <a:t>系统可靠性设计</a:t>
            </a:r>
            <a:endParaRPr lang="zh-CN" altLang="en-US" dirty="0">
              <a:solidFill>
                <a:schemeClr val="bg1"/>
              </a:solidFill>
            </a:endParaRPr>
          </a:p>
        </p:txBody>
      </p:sp>
      <p:pic>
        <p:nvPicPr>
          <p:cNvPr id="21506" name="Picture 2" descr="æä¸­å­¦å»ºç­è§åæ´ä½è®¾è®¡SUæ¨¡åç´ 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59" y="2508784"/>
            <a:ext cx="3626463" cy="2178383"/>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å¦é¨ç­¹å»ºå»ºè®¾å¸åºä¿¡ç¨ä½ç³» ä¸¥éè¿è§åå¥ é»åå ææ æåé"/>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2475544"/>
            <a:ext cx="3498632" cy="221162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827584" y="4876593"/>
            <a:ext cx="1368152" cy="523220"/>
          </a:xfrm>
          <a:prstGeom prst="rect">
            <a:avLst/>
          </a:prstGeom>
          <a:ln w="34925">
            <a:noFill/>
          </a:ln>
        </p:spPr>
        <p:txBody>
          <a:bodyPr wrap="square">
            <a:spAutoFit/>
          </a:bodyPr>
          <a:lstStyle/>
          <a:p>
            <a:r>
              <a:rPr lang="zh-CN" altLang="en-US" sz="2800" dirty="0" smtClean="0">
                <a:solidFill>
                  <a:srgbClr val="0000FF"/>
                </a:solidFill>
                <a:latin typeface="微软雅黑" panose="020B0503020204020204" pitchFamily="34" charset="-122"/>
                <a:ea typeface="微软雅黑" panose="020B0503020204020204" pitchFamily="34" charset="-122"/>
              </a:rPr>
              <a:t>先规划</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2" name="矩形 11"/>
          <p:cNvSpPr/>
          <p:nvPr/>
        </p:nvSpPr>
        <p:spPr>
          <a:xfrm>
            <a:off x="6501336" y="4949432"/>
            <a:ext cx="1671064" cy="523220"/>
          </a:xfrm>
          <a:prstGeom prst="rect">
            <a:avLst/>
          </a:prstGeom>
          <a:ln w="34925">
            <a:noFill/>
          </a:ln>
        </p:spPr>
        <p:txBody>
          <a:bodyPr wrap="square">
            <a:spAutoFit/>
          </a:bodyPr>
          <a:lstStyle/>
          <a:p>
            <a:r>
              <a:rPr lang="zh-CN" altLang="en-US" sz="2800" dirty="0">
                <a:solidFill>
                  <a:srgbClr val="0000FF"/>
                </a:solidFill>
                <a:latin typeface="微软雅黑" panose="020B0503020204020204" pitchFamily="34" charset="-122"/>
                <a:ea typeface="微软雅黑" panose="020B0503020204020204" pitchFamily="34" charset="-122"/>
              </a:rPr>
              <a:t>最后</a:t>
            </a:r>
            <a:r>
              <a:rPr lang="zh-CN" altLang="en-US" sz="2800" dirty="0" smtClean="0">
                <a:solidFill>
                  <a:srgbClr val="0000FF"/>
                </a:solidFill>
                <a:latin typeface="微软雅黑" panose="020B0503020204020204" pitchFamily="34" charset="-122"/>
                <a:ea typeface="微软雅黑" panose="020B0503020204020204" pitchFamily="34" charset="-122"/>
              </a:rPr>
              <a:t>填坑</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2" name="圆角矩形 1"/>
          <p:cNvSpPr/>
          <p:nvPr/>
        </p:nvSpPr>
        <p:spPr>
          <a:xfrm>
            <a:off x="3973437" y="2358936"/>
            <a:ext cx="1296144" cy="24587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弧形 2"/>
          <p:cNvSpPr/>
          <p:nvPr/>
        </p:nvSpPr>
        <p:spPr>
          <a:xfrm rot="2711552">
            <a:off x="4166362" y="3145963"/>
            <a:ext cx="828092" cy="79208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sp>
        <p:nvSpPr>
          <p:cNvPr id="15" name="弧形 14"/>
          <p:cNvSpPr/>
          <p:nvPr/>
        </p:nvSpPr>
        <p:spPr>
          <a:xfrm rot="2711552" flipV="1">
            <a:off x="4166362" y="3157773"/>
            <a:ext cx="828092" cy="792088"/>
          </a:xfrm>
          <a:prstGeom prst="arc">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sp>
        <p:nvSpPr>
          <p:cNvPr id="16" name="弧形 15"/>
          <p:cNvSpPr/>
          <p:nvPr/>
        </p:nvSpPr>
        <p:spPr>
          <a:xfrm rot="2711552" flipH="1">
            <a:off x="4154665" y="3140968"/>
            <a:ext cx="828092" cy="79208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sp>
        <p:nvSpPr>
          <p:cNvPr id="17" name="矩形 16"/>
          <p:cNvSpPr/>
          <p:nvPr/>
        </p:nvSpPr>
        <p:spPr>
          <a:xfrm>
            <a:off x="3938680" y="4859795"/>
            <a:ext cx="1728192" cy="523220"/>
          </a:xfrm>
          <a:prstGeom prst="rect">
            <a:avLst/>
          </a:prstGeom>
          <a:ln w="34925">
            <a:noFill/>
          </a:ln>
        </p:spPr>
        <p:txBody>
          <a:bodyPr wrap="square">
            <a:spAutoFit/>
          </a:bodyPr>
          <a:lstStyle/>
          <a:p>
            <a:r>
              <a:rPr lang="zh-CN" altLang="en-US" sz="2800" dirty="0" smtClean="0">
                <a:solidFill>
                  <a:srgbClr val="0000FF"/>
                </a:solidFill>
                <a:latin typeface="微软雅黑" panose="020B0503020204020204" pitchFamily="34" charset="-122"/>
                <a:ea typeface="微软雅黑" panose="020B0503020204020204" pitchFamily="34" charset="-122"/>
              </a:rPr>
              <a:t>再迭代</a:t>
            </a:r>
            <a:endParaRPr lang="zh-CN" altLang="en-US" sz="2800" dirty="0">
              <a:solidFill>
                <a:srgbClr val="0000FF"/>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2051720" y="5589240"/>
            <a:ext cx="612541" cy="36004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491880" y="5472652"/>
            <a:ext cx="720081" cy="4766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794595" y="6018755"/>
            <a:ext cx="2785813" cy="523220"/>
          </a:xfrm>
          <a:prstGeom prst="rect">
            <a:avLst/>
          </a:prstGeom>
          <a:ln w="34925">
            <a:noFill/>
          </a:ln>
        </p:spPr>
        <p:txBody>
          <a:bodyPr wrap="square">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可靠性指标预估</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5943961" y="6018755"/>
            <a:ext cx="2785813" cy="523220"/>
          </a:xfrm>
          <a:prstGeom prst="rect">
            <a:avLst/>
          </a:prstGeom>
          <a:ln w="34925">
            <a:noFill/>
          </a:ln>
        </p:spPr>
        <p:txBody>
          <a:bodyPr wrap="square">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可靠性指标量化</a:t>
            </a:r>
            <a:endParaRPr lang="zh-CN" altLang="en-US" sz="2800" dirty="0">
              <a:solidFill>
                <a:srgbClr val="FF0000"/>
              </a:solidFill>
              <a:latin typeface="微软雅黑" panose="020B0503020204020204" pitchFamily="34" charset="-122"/>
              <a:ea typeface="微软雅黑" panose="020B0503020204020204" pitchFamily="34" charset="-122"/>
            </a:endParaRPr>
          </a:p>
        </p:txBody>
      </p:sp>
      <p:cxnSp>
        <p:nvCxnSpPr>
          <p:cNvPr id="22" name="直接箭头连接符 21"/>
          <p:cNvCxnSpPr>
            <a:endCxn id="21" idx="0"/>
          </p:cNvCxnSpPr>
          <p:nvPr/>
        </p:nvCxnSpPr>
        <p:spPr>
          <a:xfrm>
            <a:off x="7336868" y="5453671"/>
            <a:ext cx="0" cy="56508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82657329"/>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å¤§æ°æ®è§è§ä¸ç«æå¯¹ç¸å³å¸åºéæ±çå½±å"/>
          <p:cNvPicPr>
            <a:picLocks noChangeAspect="1" noChangeArrowheads="1"/>
          </p:cNvPicPr>
          <p:nvPr/>
        </p:nvPicPr>
        <p:blipFill rotWithShape="1">
          <a:blip r:embed="rId4">
            <a:extLst>
              <a:ext uri="{28A0092B-C50C-407E-A947-70E740481C1C}">
                <a14:useLocalDpi xmlns:a14="http://schemas.microsoft.com/office/drawing/2010/main" val="0"/>
              </a:ext>
            </a:extLst>
          </a:blip>
          <a:srcRect b="13636"/>
          <a:stretch/>
        </p:blipFill>
        <p:spPr bwMode="auto">
          <a:xfrm>
            <a:off x="4535996" y="2417390"/>
            <a:ext cx="4514689" cy="2025551"/>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2273988" y="5203234"/>
            <a:ext cx="4608512" cy="954107"/>
          </a:xfrm>
          <a:prstGeom prst="rect">
            <a:avLst/>
          </a:prstGeom>
          <a:ln w="34925">
            <a:solidFill>
              <a:schemeClr val="accent1"/>
            </a:solidFill>
          </a:ln>
        </p:spPr>
        <p:txBody>
          <a:bodyPr wrap="square">
            <a:spAutoFit/>
          </a:bodyPr>
          <a:lstStyle/>
          <a:p>
            <a:r>
              <a:rPr lang="zh-CN" altLang="en-US" sz="2800" dirty="0" smtClean="0">
                <a:solidFill>
                  <a:srgbClr val="0000FF"/>
                </a:solidFill>
                <a:latin typeface="微软雅黑" panose="020B0503020204020204" pitchFamily="34" charset="-122"/>
                <a:ea typeface="微软雅黑" panose="020B0503020204020204" pitchFamily="34" charset="-122"/>
              </a:rPr>
              <a:t>对系统进行合理可靠性预计需要建立准确的可靠性模型</a:t>
            </a:r>
            <a:endParaRPr lang="zh-CN" altLang="en-US" sz="2800" dirty="0">
              <a:solidFill>
                <a:srgbClr val="0000FF"/>
              </a:solidFill>
              <a:latin typeface="微软雅黑" panose="020B0503020204020204" pitchFamily="34" charset="-122"/>
              <a:ea typeface="微软雅黑" panose="020B0503020204020204" pitchFamily="34" charset="-122"/>
            </a:endParaRPr>
          </a:p>
        </p:txBody>
      </p:sp>
      <p:pic>
        <p:nvPicPr>
          <p:cNvPr id="9220" name="Picture 4" descr="æ°å çæ¯ç«æä¸æ­¦æ±åå¨è¾¹å°åºä½æ¶å¤å·¥ æ°å­¦æ¨¡ååè¯ä½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6" y="2316240"/>
            <a:ext cx="4446376" cy="2122757"/>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1547664" y="1422876"/>
            <a:ext cx="6622144" cy="523220"/>
          </a:xfrm>
          <a:prstGeom prst="rect">
            <a:avLst/>
          </a:prstGeom>
          <a:ln w="34925">
            <a:noFill/>
          </a:ln>
        </p:spPr>
        <p:txBody>
          <a:bodyPr wrap="square">
            <a:spAutoFit/>
          </a:bodyPr>
          <a:lstStyle/>
          <a:p>
            <a:r>
              <a:rPr lang="zh-CN" altLang="en-US" sz="2800" dirty="0" smtClean="0">
                <a:solidFill>
                  <a:srgbClr val="0000FF"/>
                </a:solidFill>
                <a:latin typeface="微软雅黑" panose="020B0503020204020204" pitchFamily="34" charset="-122"/>
                <a:ea typeface="微软雅黑" panose="020B0503020204020204" pitchFamily="34" charset="-122"/>
              </a:rPr>
              <a:t>模型是系统设计指标预计的基础和依据</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27" name="矩形 26"/>
          <p:cNvSpPr/>
          <p:nvPr/>
        </p:nvSpPr>
        <p:spPr>
          <a:xfrm>
            <a:off x="1619672" y="4415806"/>
            <a:ext cx="2304256" cy="400110"/>
          </a:xfrm>
          <a:prstGeom prst="rect">
            <a:avLst/>
          </a:prstGeom>
          <a:ln w="34925">
            <a:noFill/>
          </a:ln>
        </p:spPr>
        <p:txBody>
          <a:bodyPr wrap="squar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新冠传播模型</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8" name="矩形 27"/>
          <p:cNvSpPr/>
          <p:nvPr/>
        </p:nvSpPr>
        <p:spPr>
          <a:xfrm>
            <a:off x="6066048" y="4415806"/>
            <a:ext cx="2304256" cy="400110"/>
          </a:xfrm>
          <a:prstGeom prst="rect">
            <a:avLst/>
          </a:prstGeom>
          <a:ln w="34925">
            <a:noFill/>
          </a:ln>
        </p:spPr>
        <p:txBody>
          <a:bodyPr wrap="squar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新冠传播数据</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9" name="标题 1"/>
          <p:cNvSpPr txBox="1">
            <a:spLocks/>
          </p:cNvSpPr>
          <p:nvPr/>
        </p:nvSpPr>
        <p:spPr bwMode="auto">
          <a:xfrm>
            <a:off x="5651500" y="28553"/>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smtClean="0">
                <a:solidFill>
                  <a:schemeClr val="bg1"/>
                </a:solidFill>
                <a:latin typeface="黑体" panose="02010609060101010101" pitchFamily="49" charset="-122"/>
                <a:ea typeface="黑体" panose="02010609060101010101" pitchFamily="49" charset="-122"/>
              </a:rPr>
              <a:t>系统可靠性设计</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1781123629"/>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F5C338C-E8F9-4BC5-BEFF-77D1C3A691E7}" type="slidenum">
              <a:rPr lang="zh-CN" altLang="en-US" smtClean="0"/>
              <a:pPr>
                <a:defRPr/>
              </a:pPr>
              <a:t>7</a:t>
            </a:fld>
            <a:endParaRPr lang="zh-CN" altLang="en-US" dirty="0"/>
          </a:p>
        </p:txBody>
      </p:sp>
      <p:pic>
        <p:nvPicPr>
          <p:cNvPr id="6" name="Picture 5" descr="0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638" y="2009294"/>
            <a:ext cx="3324708" cy="76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7"/>
          <p:cNvSpPr txBox="1">
            <a:spLocks noChangeArrowheads="1"/>
          </p:cNvSpPr>
          <p:nvPr/>
        </p:nvSpPr>
        <p:spPr bwMode="auto">
          <a:xfrm>
            <a:off x="284385" y="1714764"/>
            <a:ext cx="2262599" cy="52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20000"/>
              </a:lnSpc>
            </a:pPr>
            <a:r>
              <a:rPr lang="zh-CN" altLang="en-US" sz="2000" b="1" dirty="0" smtClean="0">
                <a:solidFill>
                  <a:srgbClr val="FF0000"/>
                </a:solidFill>
                <a:latin typeface="微软雅黑" panose="020B0503020204020204" pitchFamily="34" charset="-122"/>
                <a:ea typeface="微软雅黑" panose="020B0503020204020204" pitchFamily="34" charset="-122"/>
              </a:rPr>
              <a:t>串联系统模型</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674776" y="2811883"/>
            <a:ext cx="8352928"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定义：</a:t>
            </a:r>
            <a:r>
              <a:rPr lang="zh-CN" altLang="en-US" dirty="0">
                <a:solidFill>
                  <a:srgbClr val="0000FF"/>
                </a:solidFill>
                <a:latin typeface="微软雅黑" panose="020B0503020204020204" pitchFamily="34" charset="-122"/>
                <a:ea typeface="微软雅黑" panose="020B0503020204020204" pitchFamily="34" charset="-122"/>
              </a:rPr>
              <a:t>组成系统的各个部件中，</a:t>
            </a:r>
            <a:r>
              <a:rPr lang="zh-CN" altLang="en-US" dirty="0">
                <a:solidFill>
                  <a:srgbClr val="FF0000"/>
                </a:solidFill>
                <a:latin typeface="微软雅黑" panose="020B0503020204020204" pitchFamily="34" charset="-122"/>
                <a:ea typeface="微软雅黑" panose="020B0503020204020204" pitchFamily="34" charset="-122"/>
              </a:rPr>
              <a:t>任一部件的失效</a:t>
            </a:r>
            <a:r>
              <a:rPr lang="zh-CN" altLang="en-US" dirty="0">
                <a:solidFill>
                  <a:srgbClr val="0000FF"/>
                </a:solidFill>
                <a:latin typeface="微软雅黑" panose="020B0503020204020204" pitchFamily="34" charset="-122"/>
                <a:ea typeface="微软雅黑" panose="020B0503020204020204" pitchFamily="34" charset="-122"/>
              </a:rPr>
              <a:t>都会导致整个系统失效</a:t>
            </a:r>
          </a:p>
        </p:txBody>
      </p:sp>
      <p:pic>
        <p:nvPicPr>
          <p:cNvPr id="23554" name="Picture 2" descr="https://p.ssl.qhimg.com/t01b2c236108aeaea98.jpg"/>
          <p:cNvPicPr>
            <a:picLocks noChangeAspect="1" noChangeArrowheads="1"/>
          </p:cNvPicPr>
          <p:nvPr/>
        </p:nvPicPr>
        <p:blipFill rotWithShape="1">
          <a:blip r:embed="rId4">
            <a:extLst>
              <a:ext uri="{28A0092B-C50C-407E-A947-70E740481C1C}">
                <a14:useLocalDpi xmlns:a14="http://schemas.microsoft.com/office/drawing/2010/main" val="0"/>
              </a:ext>
            </a:extLst>
          </a:blip>
          <a:srcRect t="70365" r="11545"/>
          <a:stretch/>
        </p:blipFill>
        <p:spPr bwMode="auto">
          <a:xfrm>
            <a:off x="94374" y="3870804"/>
            <a:ext cx="3102877" cy="7560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p:nvCxnSpPr>
        <p:spPr>
          <a:xfrm>
            <a:off x="251520" y="3356992"/>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83259" y="4941168"/>
            <a:ext cx="3013992" cy="861774"/>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优点：模块最少</a:t>
            </a:r>
            <a:endParaRPr lang="en-US" altLang="zh-CN" dirty="0" smtClean="0">
              <a:solidFill>
                <a:srgbClr val="0000FF"/>
              </a:solidFill>
              <a:latin typeface="微软雅黑" panose="020B0503020204020204" pitchFamily="34" charset="-122"/>
              <a:ea typeface="微软雅黑" panose="020B0503020204020204" pitchFamily="34" charset="-122"/>
            </a:endParaRPr>
          </a:p>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缺点：一点故障全网瘫痪</a:t>
            </a:r>
            <a:endParaRPr lang="zh-CN" altLang="en-US" dirty="0">
              <a:solidFill>
                <a:srgbClr val="0000FF"/>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3347864" y="3356992"/>
            <a:ext cx="0" cy="299935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aphicFrame>
        <p:nvGraphicFramePr>
          <p:cNvPr id="17" name="Object 3"/>
          <p:cNvGraphicFramePr>
            <a:graphicFrameLocks noChangeAspect="1"/>
          </p:cNvGraphicFramePr>
          <p:nvPr>
            <p:extLst/>
          </p:nvPr>
        </p:nvGraphicFramePr>
        <p:xfrm>
          <a:off x="3629456" y="3356992"/>
          <a:ext cx="5240337" cy="1584176"/>
        </p:xfrm>
        <a:graphic>
          <a:graphicData uri="http://schemas.openxmlformats.org/presentationml/2006/ole">
            <mc:AlternateContent xmlns:mc="http://schemas.openxmlformats.org/markup-compatibility/2006">
              <mc:Choice xmlns:v="urn:schemas-microsoft-com:vml" Requires="v">
                <p:oleObj spid="_x0000_s10348" name="Equation" r:id="rId5" imgW="2692080" imgH="1091880" progId="Equation.DSMT4">
                  <p:embed/>
                </p:oleObj>
              </mc:Choice>
              <mc:Fallback>
                <p:oleObj name="Equation" r:id="rId5" imgW="2692080" imgH="1091880" progId="Equation.DSMT4">
                  <p:embed/>
                  <p:pic>
                    <p:nvPicPr>
                      <p:cNvPr id="17" name="Object 3"/>
                      <p:cNvPicPr>
                        <a:picLocks noChangeAspect="1" noChangeArrowheads="1"/>
                      </p:cNvPicPr>
                      <p:nvPr/>
                    </p:nvPicPr>
                    <p:blipFill>
                      <a:blip r:embed="rId6"/>
                      <a:srcRect/>
                      <a:stretch>
                        <a:fillRect/>
                      </a:stretch>
                    </p:blipFill>
                    <p:spPr bwMode="auto">
                      <a:xfrm>
                        <a:off x="3629456" y="3356992"/>
                        <a:ext cx="5240337" cy="1584176"/>
                      </a:xfrm>
                      <a:prstGeom prst="rect">
                        <a:avLst/>
                      </a:prstGeom>
                      <a:noFill/>
                      <a:ln>
                        <a:noFill/>
                      </a:ln>
                      <a:effectLst/>
                    </p:spPr>
                  </p:pic>
                </p:oleObj>
              </mc:Fallback>
            </mc:AlternateContent>
          </a:graphicData>
        </a:graphic>
      </p:graphicFrame>
      <p:sp>
        <p:nvSpPr>
          <p:cNvPr id="18" name="矩形 17"/>
          <p:cNvSpPr/>
          <p:nvPr/>
        </p:nvSpPr>
        <p:spPr>
          <a:xfrm>
            <a:off x="3565368" y="4772175"/>
            <a:ext cx="5359080" cy="861774"/>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物理含义：系统可靠度和失效率随着串联节点</a:t>
            </a:r>
            <a:endParaRPr lang="en-US" altLang="zh-CN" dirty="0" smtClean="0">
              <a:solidFill>
                <a:srgbClr val="0000FF"/>
              </a:solidFill>
              <a:latin typeface="微软雅黑" panose="020B0503020204020204" pitchFamily="34" charset="-122"/>
              <a:ea typeface="微软雅黑" panose="020B0503020204020204" pitchFamily="34" charset="-122"/>
            </a:endParaRPr>
          </a:p>
          <a:p>
            <a:pPr eaLnBrk="1" hangingPunct="1">
              <a:spcBef>
                <a:spcPct val="50000"/>
              </a:spcBef>
              <a:buClrTx/>
              <a:buSzTx/>
              <a:buFontTx/>
              <a:buNone/>
            </a:pPr>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增多而降低</a:t>
            </a:r>
            <a:r>
              <a:rPr lang="zh-CN" altLang="en-US" dirty="0" smtClean="0">
                <a:solidFill>
                  <a:srgbClr val="0000FF"/>
                </a:solidFill>
                <a:latin typeface="微软雅黑" panose="020B0503020204020204" pitchFamily="34" charset="-122"/>
                <a:ea typeface="微软雅黑" panose="020B0503020204020204" pitchFamily="34" charset="-122"/>
              </a:rPr>
              <a:t>，最终影响</a:t>
            </a:r>
            <a:r>
              <a:rPr lang="en-US" altLang="zh-CN" dirty="0" smtClean="0">
                <a:solidFill>
                  <a:srgbClr val="0000FF"/>
                </a:solidFill>
                <a:latin typeface="微软雅黑" panose="020B0503020204020204" pitchFamily="34" charset="-122"/>
                <a:ea typeface="微软雅黑" panose="020B0503020204020204" pitchFamily="34" charset="-122"/>
              </a:rPr>
              <a:t>MTTF</a:t>
            </a:r>
            <a:r>
              <a:rPr lang="zh-CN" altLang="en-US" dirty="0" smtClean="0">
                <a:solidFill>
                  <a:srgbClr val="0000FF"/>
                </a:solidFill>
                <a:latin typeface="微软雅黑" panose="020B0503020204020204" pitchFamily="34" charset="-122"/>
                <a:ea typeface="微软雅黑" panose="020B0503020204020204" pitchFamily="34" charset="-122"/>
              </a:rPr>
              <a:t>指标</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22" name="Object 3"/>
          <p:cNvGraphicFramePr>
            <a:graphicFrameLocks noChangeAspect="1"/>
          </p:cNvGraphicFramePr>
          <p:nvPr>
            <p:extLst>
              <p:ext uri="{D42A27DB-BD31-4B8C-83A1-F6EECF244321}">
                <p14:modId xmlns:p14="http://schemas.microsoft.com/office/powerpoint/2010/main" val="3929193535"/>
              </p:ext>
            </p:extLst>
          </p:nvPr>
        </p:nvGraphicFramePr>
        <p:xfrm>
          <a:off x="5223340" y="5615694"/>
          <a:ext cx="1878012" cy="865188"/>
        </p:xfrm>
        <a:graphic>
          <a:graphicData uri="http://schemas.openxmlformats.org/presentationml/2006/ole">
            <mc:AlternateContent xmlns:mc="http://schemas.openxmlformats.org/markup-compatibility/2006">
              <mc:Choice xmlns:v="urn:schemas-microsoft-com:vml" Requires="v">
                <p:oleObj spid="_x0000_s10349" name="Equation" r:id="rId7" imgW="965160" imgH="444240" progId="Equation.DSMT4">
                  <p:embed/>
                </p:oleObj>
              </mc:Choice>
              <mc:Fallback>
                <p:oleObj name="Equation" r:id="rId7" imgW="965160" imgH="444240" progId="Equation.DSMT4">
                  <p:embed/>
                  <p:pic>
                    <p:nvPicPr>
                      <p:cNvPr id="22" name="Object 3"/>
                      <p:cNvPicPr>
                        <a:picLocks noChangeAspect="1" noChangeArrowheads="1"/>
                      </p:cNvPicPr>
                      <p:nvPr/>
                    </p:nvPicPr>
                    <p:blipFill>
                      <a:blip r:embed="rId8"/>
                      <a:srcRect/>
                      <a:stretch>
                        <a:fillRect/>
                      </a:stretch>
                    </p:blipFill>
                    <p:spPr bwMode="auto">
                      <a:xfrm>
                        <a:off x="5223340" y="5615694"/>
                        <a:ext cx="1878012"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38"/>
          <p:cNvSpPr txBox="1">
            <a:spLocks noChangeArrowheads="1"/>
          </p:cNvSpPr>
          <p:nvPr/>
        </p:nvSpPr>
        <p:spPr bwMode="auto">
          <a:xfrm>
            <a:off x="117485" y="875729"/>
            <a:ext cx="2942347" cy="535531"/>
          </a:xfrm>
          <a:prstGeom prst="rect">
            <a:avLst/>
          </a:prstGeom>
          <a:solidFill>
            <a:schemeClr val="accent5">
              <a:lumMod val="40000"/>
              <a:lumOff val="60000"/>
            </a:schemeClr>
          </a:solidFill>
          <a:ln>
            <a:noFill/>
          </a:ln>
          <a:effectLs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dirty="0" smtClean="0">
                <a:solidFill>
                  <a:srgbClr val="002060"/>
                </a:solidFill>
                <a:latin typeface="微软雅黑" panose="020B0503020204020204" pitchFamily="34" charset="-122"/>
                <a:ea typeface="微软雅黑" panose="020B0503020204020204" pitchFamily="34" charset="-122"/>
              </a:rPr>
              <a:t>系统可靠性基础模型</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9"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2" name="矩形 1"/>
          <p:cNvSpPr/>
          <p:nvPr/>
        </p:nvSpPr>
        <p:spPr>
          <a:xfrm>
            <a:off x="3059832" y="2009294"/>
            <a:ext cx="2808312" cy="6996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31121" y="5835048"/>
            <a:ext cx="1498415"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工程指标</a:t>
            </a:r>
            <a:endParaRPr lang="zh-CN" altLang="en-US" dirty="0">
              <a:solidFill>
                <a:srgbClr val="0000FF"/>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flipV="1">
            <a:off x="3347864" y="5615694"/>
            <a:ext cx="5679840" cy="1825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046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F5C338C-E8F9-4BC5-BEFF-77D1C3A691E7}" type="slidenum">
              <a:rPr lang="zh-CN" altLang="en-US" smtClean="0"/>
              <a:pPr>
                <a:defRPr/>
              </a:pPr>
              <a:t>8</a:t>
            </a:fld>
            <a:endParaRPr lang="zh-CN" altLang="en-US" dirty="0"/>
          </a:p>
        </p:txBody>
      </p:sp>
      <p:sp>
        <p:nvSpPr>
          <p:cNvPr id="8" name="Rectangle 17"/>
          <p:cNvSpPr txBox="1">
            <a:spLocks noChangeArrowheads="1"/>
          </p:cNvSpPr>
          <p:nvPr/>
        </p:nvSpPr>
        <p:spPr bwMode="auto">
          <a:xfrm>
            <a:off x="323527" y="1349712"/>
            <a:ext cx="2160241" cy="52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20000"/>
              </a:lnSpc>
            </a:pPr>
            <a:r>
              <a:rPr lang="zh-CN" altLang="en-US" sz="2000" b="1" dirty="0" smtClean="0">
                <a:solidFill>
                  <a:srgbClr val="FF0000"/>
                </a:solidFill>
                <a:latin typeface="微软雅黑" panose="020B0503020204020204" pitchFamily="34" charset="-122"/>
                <a:ea typeface="微软雅黑" panose="020B0503020204020204" pitchFamily="34" charset="-122"/>
              </a:rPr>
              <a:t>并联系统模型</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575900" y="2834123"/>
            <a:ext cx="5831959"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定义：</a:t>
            </a:r>
            <a:r>
              <a:rPr lang="zh-CN" altLang="en-US" dirty="0">
                <a:solidFill>
                  <a:srgbClr val="0000FF"/>
                </a:solidFill>
                <a:latin typeface="微软雅黑" panose="020B0503020204020204" pitchFamily="34" charset="-122"/>
                <a:ea typeface="微软雅黑" panose="020B0503020204020204" pitchFamily="34" charset="-122"/>
              </a:rPr>
              <a:t>组成系统的</a:t>
            </a:r>
            <a:r>
              <a:rPr lang="zh-CN" altLang="en-US" dirty="0">
                <a:solidFill>
                  <a:srgbClr val="FF0000"/>
                </a:solidFill>
                <a:latin typeface="微软雅黑" panose="020B0503020204020204" pitchFamily="34" charset="-122"/>
                <a:ea typeface="微软雅黑" panose="020B0503020204020204" pitchFamily="34" charset="-122"/>
              </a:rPr>
              <a:t>所有部件</a:t>
            </a:r>
            <a:r>
              <a:rPr lang="zh-CN" altLang="en-US" dirty="0">
                <a:solidFill>
                  <a:srgbClr val="0000FF"/>
                </a:solidFill>
                <a:latin typeface="微软雅黑" panose="020B0503020204020204" pitchFamily="34" charset="-122"/>
                <a:ea typeface="微软雅黑" panose="020B0503020204020204" pitchFamily="34" charset="-122"/>
              </a:rPr>
              <a:t>都失效时系统才会失效</a:t>
            </a:r>
          </a:p>
        </p:txBody>
      </p:sp>
      <p:pic>
        <p:nvPicPr>
          <p:cNvPr id="23554" name="Picture 2" descr="https://p.ssl.qhimg.com/t01b2c236108aeaea98.jpg"/>
          <p:cNvPicPr>
            <a:picLocks noChangeAspect="1" noChangeArrowheads="1"/>
          </p:cNvPicPr>
          <p:nvPr/>
        </p:nvPicPr>
        <p:blipFill rotWithShape="1">
          <a:blip r:embed="rId3">
            <a:extLst>
              <a:ext uri="{28A0092B-C50C-407E-A947-70E740481C1C}">
                <a14:useLocalDpi xmlns:a14="http://schemas.microsoft.com/office/drawing/2010/main" val="0"/>
              </a:ext>
            </a:extLst>
          </a:blip>
          <a:srcRect t="5451" r="5573" b="38101"/>
          <a:stretch/>
        </p:blipFill>
        <p:spPr bwMode="auto">
          <a:xfrm>
            <a:off x="106025" y="3501008"/>
            <a:ext cx="3312368" cy="144016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p:nvCxnSpPr>
        <p:spPr>
          <a:xfrm>
            <a:off x="323527" y="3287249"/>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6389" y="5034201"/>
            <a:ext cx="3013992" cy="861774"/>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优点：系统失效概率最小</a:t>
            </a:r>
            <a:endParaRPr lang="en-US" altLang="zh-CN" dirty="0" smtClean="0">
              <a:solidFill>
                <a:srgbClr val="0000FF"/>
              </a:solidFill>
              <a:latin typeface="微软雅黑" panose="020B0503020204020204" pitchFamily="34" charset="-122"/>
              <a:ea typeface="微软雅黑" panose="020B0503020204020204" pitchFamily="34" charset="-122"/>
            </a:endParaRPr>
          </a:p>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缺点：管道耗材量大</a:t>
            </a:r>
            <a:endParaRPr lang="zh-CN" altLang="en-US" dirty="0">
              <a:solidFill>
                <a:srgbClr val="0000FF"/>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3347864" y="3313638"/>
            <a:ext cx="0" cy="316586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424839" y="4558562"/>
            <a:ext cx="5831168"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并联</a:t>
            </a:r>
            <a:r>
              <a:rPr lang="zh-CN" altLang="en-US" dirty="0">
                <a:solidFill>
                  <a:srgbClr val="0000FF"/>
                </a:solidFill>
                <a:latin typeface="微软雅黑" panose="020B0503020204020204" pitchFamily="34" charset="-122"/>
                <a:ea typeface="微软雅黑" panose="020B0503020204020204" pitchFamily="34" charset="-122"/>
              </a:rPr>
              <a:t>的部件单元越多</a:t>
            </a:r>
            <a:r>
              <a:rPr lang="zh-CN" altLang="en-US" dirty="0" smtClean="0">
                <a:solidFill>
                  <a:srgbClr val="0000FF"/>
                </a:solidFill>
                <a:latin typeface="微软雅黑" panose="020B0503020204020204" pitchFamily="34" charset="-122"/>
                <a:ea typeface="微软雅黑" panose="020B0503020204020204" pitchFamily="34" charset="-122"/>
              </a:rPr>
              <a:t>，系统失效率越低</a:t>
            </a:r>
            <a:r>
              <a:rPr lang="zh-CN" altLang="en-US" dirty="0">
                <a:solidFill>
                  <a:srgbClr val="0000FF"/>
                </a:solidFill>
                <a:latin typeface="微软雅黑" panose="020B0503020204020204" pitchFamily="34" charset="-122"/>
                <a:ea typeface="微软雅黑" panose="020B0503020204020204" pitchFamily="34" charset="-122"/>
              </a:rPr>
              <a:t>，寿命越</a:t>
            </a:r>
            <a:r>
              <a:rPr lang="zh-CN" altLang="en-US" dirty="0" smtClean="0">
                <a:solidFill>
                  <a:srgbClr val="0000FF"/>
                </a:solidFill>
                <a:latin typeface="微软雅黑" panose="020B0503020204020204" pitchFamily="34" charset="-122"/>
                <a:ea typeface="微软雅黑" panose="020B0503020204020204" pitchFamily="34" charset="-122"/>
              </a:rPr>
              <a:t>长</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16" name="Picture 7" descr="0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912" y="1510149"/>
            <a:ext cx="1205593" cy="138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Object 3"/>
          <p:cNvGraphicFramePr>
            <a:graphicFrameLocks noChangeAspect="1"/>
          </p:cNvGraphicFramePr>
          <p:nvPr>
            <p:extLst/>
          </p:nvPr>
        </p:nvGraphicFramePr>
        <p:xfrm>
          <a:off x="4571999" y="3313638"/>
          <a:ext cx="3406775" cy="1222375"/>
        </p:xfrm>
        <a:graphic>
          <a:graphicData uri="http://schemas.openxmlformats.org/presentationml/2006/ole">
            <mc:AlternateContent xmlns:mc="http://schemas.openxmlformats.org/markup-compatibility/2006">
              <mc:Choice xmlns:v="urn:schemas-microsoft-com:vml" Requires="v">
                <p:oleObj spid="_x0000_s11372" name="公式" r:id="rId5" imgW="2476440" imgH="888840" progId="Equation.3">
                  <p:embed/>
                </p:oleObj>
              </mc:Choice>
              <mc:Fallback>
                <p:oleObj name="公式" r:id="rId5" imgW="2476440" imgH="888840" progId="Equation.3">
                  <p:embed/>
                  <p:pic>
                    <p:nvPicPr>
                      <p:cNvPr id="19" name="Object 3"/>
                      <p:cNvPicPr>
                        <a:picLocks noChangeAspect="1" noChangeArrowheads="1"/>
                      </p:cNvPicPr>
                      <p:nvPr/>
                    </p:nvPicPr>
                    <p:blipFill>
                      <a:blip r:embed="rId6"/>
                      <a:srcRect/>
                      <a:stretch>
                        <a:fillRect/>
                      </a:stretch>
                    </p:blipFill>
                    <p:spPr bwMode="auto">
                      <a:xfrm>
                        <a:off x="4571999" y="3313638"/>
                        <a:ext cx="3406775"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3"/>
          <p:cNvGraphicFramePr>
            <a:graphicFrameLocks noChangeAspect="1"/>
          </p:cNvGraphicFramePr>
          <p:nvPr>
            <p:extLst>
              <p:ext uri="{D42A27DB-BD31-4B8C-83A1-F6EECF244321}">
                <p14:modId xmlns:p14="http://schemas.microsoft.com/office/powerpoint/2010/main" val="2809785355"/>
              </p:ext>
            </p:extLst>
          </p:nvPr>
        </p:nvGraphicFramePr>
        <p:xfrm>
          <a:off x="5145014" y="5466222"/>
          <a:ext cx="3476625" cy="1014413"/>
        </p:xfrm>
        <a:graphic>
          <a:graphicData uri="http://schemas.openxmlformats.org/presentationml/2006/ole">
            <mc:AlternateContent xmlns:mc="http://schemas.openxmlformats.org/markup-compatibility/2006">
              <mc:Choice xmlns:v="urn:schemas-microsoft-com:vml" Requires="v">
                <p:oleObj spid="_x0000_s11373" name="Equation" r:id="rId7" imgW="2527200" imgH="736560" progId="Equation.DSMT4">
                  <p:embed/>
                </p:oleObj>
              </mc:Choice>
              <mc:Fallback>
                <p:oleObj name="Equation" r:id="rId7" imgW="2527200" imgH="736560" progId="Equation.DSMT4">
                  <p:embed/>
                  <p:pic>
                    <p:nvPicPr>
                      <p:cNvPr id="20" name="Object 3"/>
                      <p:cNvPicPr>
                        <a:picLocks noChangeAspect="1" noChangeArrowheads="1"/>
                      </p:cNvPicPr>
                      <p:nvPr/>
                    </p:nvPicPr>
                    <p:blipFill>
                      <a:blip r:embed="rId8"/>
                      <a:srcRect/>
                      <a:stretch>
                        <a:fillRect/>
                      </a:stretch>
                    </p:blipFill>
                    <p:spPr bwMode="auto">
                      <a:xfrm>
                        <a:off x="5145014" y="5466222"/>
                        <a:ext cx="3476625"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矩形 22"/>
          <p:cNvSpPr/>
          <p:nvPr/>
        </p:nvSpPr>
        <p:spPr>
          <a:xfrm>
            <a:off x="3424839" y="4966499"/>
            <a:ext cx="5831168"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并联部件相同时，得到系统的平均故障间隔时间</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17"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2" name="矩形 1"/>
          <p:cNvSpPr/>
          <p:nvPr/>
        </p:nvSpPr>
        <p:spPr>
          <a:xfrm>
            <a:off x="3923928" y="1479648"/>
            <a:ext cx="864096" cy="135447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8"/>
          <p:cNvSpPr txBox="1">
            <a:spLocks noChangeArrowheads="1"/>
          </p:cNvSpPr>
          <p:nvPr/>
        </p:nvSpPr>
        <p:spPr bwMode="auto">
          <a:xfrm>
            <a:off x="117485" y="875729"/>
            <a:ext cx="2942347" cy="535531"/>
          </a:xfrm>
          <a:prstGeom prst="rect">
            <a:avLst/>
          </a:prstGeom>
          <a:solidFill>
            <a:schemeClr val="accent5">
              <a:lumMod val="40000"/>
              <a:lumOff val="60000"/>
            </a:schemeClr>
          </a:solidFill>
          <a:ln>
            <a:noFill/>
          </a:ln>
          <a:effectLs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dirty="0" smtClean="0">
                <a:solidFill>
                  <a:srgbClr val="002060"/>
                </a:solidFill>
                <a:latin typeface="微软雅黑" panose="020B0503020204020204" pitchFamily="34" charset="-122"/>
                <a:ea typeface="微软雅黑" panose="020B0503020204020204" pitchFamily="34" charset="-122"/>
              </a:rPr>
              <a:t>系统可靠性基础模型</a:t>
            </a:r>
            <a:endParaRPr lang="zh-CN" altLang="en-US" sz="2400" dirty="0">
              <a:solidFill>
                <a:srgbClr val="002060"/>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491880" y="5366609"/>
            <a:ext cx="5544616"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487090" y="5430809"/>
            <a:ext cx="1498415"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系统可靠度</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25" name="矩形 24"/>
          <p:cNvSpPr/>
          <p:nvPr/>
        </p:nvSpPr>
        <p:spPr>
          <a:xfrm>
            <a:off x="3487090" y="5956240"/>
            <a:ext cx="1498415"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工程指标</a:t>
            </a:r>
            <a:endParaRPr lang="zh-CN" altLang="en-US"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6568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7"/>
          <p:cNvSpPr txBox="1">
            <a:spLocks noChangeArrowheads="1"/>
          </p:cNvSpPr>
          <p:nvPr/>
        </p:nvSpPr>
        <p:spPr bwMode="auto">
          <a:xfrm>
            <a:off x="323527" y="1349712"/>
            <a:ext cx="2886854" cy="52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20000"/>
              </a:lnSpc>
            </a:pPr>
            <a:r>
              <a:rPr lang="zh-CN" altLang="en-US" sz="2000" b="1" dirty="0" smtClean="0">
                <a:solidFill>
                  <a:srgbClr val="FF0000"/>
                </a:solidFill>
                <a:latin typeface="微软雅黑" panose="020B0503020204020204" pitchFamily="34" charset="-122"/>
                <a:ea typeface="微软雅黑" panose="020B0503020204020204" pitchFamily="34" charset="-122"/>
              </a:rPr>
              <a:t>可靠性模型特点</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187624" y="1854106"/>
            <a:ext cx="7200800" cy="400110"/>
          </a:xfrm>
          <a:prstGeom prst="rect">
            <a:avLst/>
          </a:prstGeom>
        </p:spPr>
        <p:txBody>
          <a:bodyPr wrap="square">
            <a:spAutoFit/>
          </a:bodyPr>
          <a:lstStyle/>
          <a:p>
            <a:pPr eaLnBrk="1" hangingPunct="1">
              <a:spcBef>
                <a:spcPct val="50000"/>
              </a:spcBef>
              <a:buClrTx/>
              <a:buSzTx/>
              <a:buFontTx/>
              <a:buNone/>
            </a:pPr>
            <a:r>
              <a:rPr lang="zh-CN" altLang="en-US" dirty="0">
                <a:solidFill>
                  <a:srgbClr val="0000FF"/>
                </a:solidFill>
                <a:latin typeface="微软雅黑" panose="020B0503020204020204" pitchFamily="34" charset="-122"/>
                <a:ea typeface="微软雅黑" panose="020B0503020204020204" pitchFamily="34" charset="-122"/>
              </a:rPr>
              <a:t>可靠性框图的</a:t>
            </a:r>
            <a:r>
              <a:rPr lang="zh-CN" altLang="en-US" dirty="0" smtClean="0">
                <a:solidFill>
                  <a:srgbClr val="0000FF"/>
                </a:solidFill>
                <a:latin typeface="微软雅黑" panose="020B0503020204020204" pitchFamily="34" charset="-122"/>
                <a:ea typeface="微软雅黑" panose="020B0503020204020204" pitchFamily="34" charset="-122"/>
              </a:rPr>
              <a:t>形式与</a:t>
            </a:r>
            <a:r>
              <a:rPr lang="zh-CN" altLang="en-US" dirty="0">
                <a:solidFill>
                  <a:srgbClr val="0000FF"/>
                </a:solidFill>
                <a:latin typeface="微软雅黑" panose="020B0503020204020204" pitchFamily="34" charset="-122"/>
                <a:ea typeface="微软雅黑" panose="020B0503020204020204" pitchFamily="34" charset="-122"/>
              </a:rPr>
              <a:t>各个部件的</a:t>
            </a:r>
            <a:r>
              <a:rPr lang="zh-CN" altLang="en-US" dirty="0">
                <a:solidFill>
                  <a:srgbClr val="FF0000"/>
                </a:solidFill>
                <a:latin typeface="微软雅黑" panose="020B0503020204020204" pitchFamily="34" charset="-122"/>
                <a:ea typeface="微软雅黑" panose="020B0503020204020204" pitchFamily="34" charset="-122"/>
              </a:rPr>
              <a:t>失效模式</a:t>
            </a:r>
            <a:r>
              <a:rPr lang="zh-CN" altLang="en-US" dirty="0" smtClean="0">
                <a:solidFill>
                  <a:srgbClr val="0000FF"/>
                </a:solidFill>
                <a:latin typeface="微软雅黑" panose="020B0503020204020204" pitchFamily="34" charset="-122"/>
                <a:ea typeface="微软雅黑" panose="020B0503020204020204" pitchFamily="34" charset="-122"/>
              </a:rPr>
              <a:t>有关，</a:t>
            </a:r>
            <a:r>
              <a:rPr lang="zh-CN" altLang="en-US" dirty="0" smtClean="0">
                <a:solidFill>
                  <a:srgbClr val="FF0000"/>
                </a:solidFill>
                <a:latin typeface="微软雅黑" panose="020B0503020204020204" pitchFamily="34" charset="-122"/>
                <a:ea typeface="微软雅黑" panose="020B0503020204020204" pitchFamily="34" charset="-122"/>
              </a:rPr>
              <a:t>与功能无关</a:t>
            </a:r>
            <a:endParaRPr lang="zh-CN" altLang="en-US" dirty="0">
              <a:solidFill>
                <a:srgbClr val="0000FF"/>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323527" y="2420888"/>
            <a:ext cx="849694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22" name="Picture 4" descr="006"/>
          <p:cNvPicPr>
            <a:picLocks noChangeAspect="1" noChangeArrowheads="1"/>
          </p:cNvPicPr>
          <p:nvPr/>
        </p:nvPicPr>
        <p:blipFill>
          <a:blip r:embed="rId2">
            <a:extLst>
              <a:ext uri="{28A0092B-C50C-407E-A947-70E740481C1C}">
                <a14:useLocalDpi xmlns:a14="http://schemas.microsoft.com/office/drawing/2010/main" val="0"/>
              </a:ext>
            </a:extLst>
          </a:blip>
          <a:srcRect l="2632" r="68396"/>
          <a:stretch>
            <a:fillRect/>
          </a:stretch>
        </p:blipFill>
        <p:spPr bwMode="auto">
          <a:xfrm>
            <a:off x="683568" y="2876444"/>
            <a:ext cx="158432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900766" y="2495563"/>
            <a:ext cx="1294242"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FF0000"/>
                </a:solidFill>
                <a:latin typeface="微软雅黑" panose="020B0503020204020204" pitchFamily="34" charset="-122"/>
                <a:ea typeface="微软雅黑" panose="020B0503020204020204" pitchFamily="34" charset="-122"/>
              </a:rPr>
              <a:t>功能框图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5" name="矩形 24"/>
          <p:cNvSpPr/>
          <p:nvPr/>
        </p:nvSpPr>
        <p:spPr>
          <a:xfrm>
            <a:off x="900766" y="3879565"/>
            <a:ext cx="1294242"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电容并联</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26" name="矩形 25"/>
          <p:cNvSpPr/>
          <p:nvPr/>
        </p:nvSpPr>
        <p:spPr>
          <a:xfrm>
            <a:off x="4391509" y="2495563"/>
            <a:ext cx="2520280"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FF0000"/>
                </a:solidFill>
                <a:latin typeface="微软雅黑" panose="020B0503020204020204" pitchFamily="34" charset="-122"/>
                <a:ea typeface="微软雅黑" panose="020B0503020204020204" pitchFamily="34" charset="-122"/>
              </a:rPr>
              <a:t>可靠性模型框图</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27" name="Picture 5" descr="006"/>
          <p:cNvPicPr>
            <a:picLocks noChangeAspect="1" noChangeArrowheads="1"/>
          </p:cNvPicPr>
          <p:nvPr/>
        </p:nvPicPr>
        <p:blipFill>
          <a:blip r:embed="rId3">
            <a:extLst>
              <a:ext uri="{28A0092B-C50C-407E-A947-70E740481C1C}">
                <a14:useLocalDpi xmlns:a14="http://schemas.microsoft.com/office/drawing/2010/main" val="0"/>
              </a:ext>
            </a:extLst>
          </a:blip>
          <a:srcRect l="30714" r="37682"/>
          <a:stretch>
            <a:fillRect/>
          </a:stretch>
        </p:blipFill>
        <p:spPr bwMode="auto">
          <a:xfrm>
            <a:off x="3698600" y="2817588"/>
            <a:ext cx="172878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6" descr="006"/>
          <p:cNvPicPr>
            <a:picLocks noChangeAspect="1" noChangeArrowheads="1"/>
          </p:cNvPicPr>
          <p:nvPr/>
        </p:nvPicPr>
        <p:blipFill>
          <a:blip r:embed="rId4">
            <a:extLst>
              <a:ext uri="{28A0092B-C50C-407E-A947-70E740481C1C}">
                <a14:useLocalDpi xmlns:a14="http://schemas.microsoft.com/office/drawing/2010/main" val="0"/>
              </a:ext>
            </a:extLst>
          </a:blip>
          <a:srcRect l="61429"/>
          <a:stretch>
            <a:fillRect/>
          </a:stretch>
        </p:blipFill>
        <p:spPr bwMode="auto">
          <a:xfrm>
            <a:off x="6152079" y="2895673"/>
            <a:ext cx="1871662"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71485" y="3838351"/>
            <a:ext cx="1733167" cy="400110"/>
          </a:xfrm>
          <a:prstGeom prst="rect">
            <a:avLst/>
          </a:prstGeom>
        </p:spPr>
        <p:txBody>
          <a:bodyPr wrap="none">
            <a:spAutoFit/>
          </a:bodyPr>
          <a:lstStyle/>
          <a:p>
            <a:pPr algn="ctr" eaLnBrk="1" hangingPunct="1">
              <a:spcBef>
                <a:spcPct val="50000"/>
              </a:spcBef>
              <a:buClrTx/>
              <a:buSzTx/>
              <a:buFontTx/>
              <a:buNone/>
            </a:pPr>
            <a:r>
              <a:rPr lang="zh-CN" altLang="en-US" dirty="0">
                <a:solidFill>
                  <a:srgbClr val="0000FF"/>
                </a:solidFill>
                <a:latin typeface="微软雅黑" panose="020B0503020204020204" pitchFamily="34" charset="-122"/>
                <a:ea typeface="微软雅黑" panose="020B0503020204020204" pitchFamily="34" charset="-122"/>
              </a:rPr>
              <a:t>开路失效模式</a:t>
            </a:r>
          </a:p>
        </p:txBody>
      </p:sp>
      <p:sp>
        <p:nvSpPr>
          <p:cNvPr id="29" name="矩形 28"/>
          <p:cNvSpPr/>
          <p:nvPr/>
        </p:nvSpPr>
        <p:spPr>
          <a:xfrm>
            <a:off x="6300192" y="3838351"/>
            <a:ext cx="1723549" cy="400110"/>
          </a:xfrm>
          <a:prstGeom prst="rect">
            <a:avLst/>
          </a:prstGeom>
        </p:spPr>
        <p:txBody>
          <a:bodyPr wrap="none">
            <a:spAutoFit/>
          </a:bodyPr>
          <a:lstStyle/>
          <a:p>
            <a:pPr algn="ct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短路失效模式</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 name="右箭头 2"/>
          <p:cNvSpPr/>
          <p:nvPr/>
        </p:nvSpPr>
        <p:spPr>
          <a:xfrm>
            <a:off x="2393688" y="3258916"/>
            <a:ext cx="816693" cy="257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Picture 15" descr="088"/>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36846"/>
          <a:stretch/>
        </p:blipFill>
        <p:spPr bwMode="auto">
          <a:xfrm>
            <a:off x="781526" y="4903527"/>
            <a:ext cx="1482912"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721151" y="5733256"/>
            <a:ext cx="1653471" cy="400110"/>
          </a:xfrm>
          <a:prstGeom prst="rect">
            <a:avLst/>
          </a:prstGeom>
        </p:spPr>
        <p:txBody>
          <a:bodyPr wrap="square">
            <a:spAutoFit/>
          </a:bodyPr>
          <a:lstStyle/>
          <a:p>
            <a:pPr eaLnBrk="1" hangingPunct="1">
              <a:spcBef>
                <a:spcPct val="50000"/>
              </a:spcBef>
              <a:buClrTx/>
              <a:buSzTx/>
              <a:buFontTx/>
              <a:buNone/>
            </a:pPr>
            <a:r>
              <a:rPr lang="en-US" altLang="zh-CN" dirty="0" smtClean="0">
                <a:solidFill>
                  <a:srgbClr val="0000FF"/>
                </a:solidFill>
                <a:latin typeface="微软雅黑" panose="020B0503020204020204" pitchFamily="34" charset="-122"/>
                <a:ea typeface="微软雅黑" panose="020B0503020204020204" pitchFamily="34" charset="-122"/>
              </a:rPr>
              <a:t>LC</a:t>
            </a:r>
            <a:r>
              <a:rPr lang="zh-CN" altLang="en-US" dirty="0" smtClean="0">
                <a:solidFill>
                  <a:srgbClr val="0000FF"/>
                </a:solidFill>
                <a:latin typeface="微软雅黑" panose="020B0503020204020204" pitchFamily="34" charset="-122"/>
                <a:ea typeface="微软雅黑" panose="020B0503020204020204" pitchFamily="34" charset="-122"/>
              </a:rPr>
              <a:t>谐振电路</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2" name="右箭头 31"/>
          <p:cNvSpPr/>
          <p:nvPr/>
        </p:nvSpPr>
        <p:spPr>
          <a:xfrm>
            <a:off x="2368283" y="5174049"/>
            <a:ext cx="816693" cy="257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Picture 15" descr="088"/>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63180"/>
          <a:stretch/>
        </p:blipFill>
        <p:spPr bwMode="auto">
          <a:xfrm>
            <a:off x="5148064" y="5174049"/>
            <a:ext cx="1581854" cy="44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矩形 33"/>
          <p:cNvSpPr/>
          <p:nvPr/>
        </p:nvSpPr>
        <p:spPr>
          <a:xfrm>
            <a:off x="4688974" y="5733256"/>
            <a:ext cx="2358339" cy="400110"/>
          </a:xfrm>
          <a:prstGeom prst="rect">
            <a:avLst/>
          </a:prstGeom>
        </p:spPr>
        <p:txBody>
          <a:bodyPr wrap="none">
            <a:spAutoFit/>
          </a:bodyPr>
          <a:lstStyle/>
          <a:p>
            <a:pPr algn="ct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开路</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短路失效模式</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20" name="标题 1"/>
          <p:cNvSpPr txBox="1">
            <a:spLocks/>
          </p:cNvSpPr>
          <p:nvPr/>
        </p:nvSpPr>
        <p:spPr bwMode="auto">
          <a:xfrm>
            <a:off x="565718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Tree>
    <p:extLst>
      <p:ext uri="{BB962C8B-B14F-4D97-AF65-F5344CB8AC3E}">
        <p14:creationId xmlns:p14="http://schemas.microsoft.com/office/powerpoint/2010/main" val="29525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000"/>
                                        <p:tgtEl>
                                          <p:spTgt spid="3"/>
                                        </p:tgtEl>
                                      </p:cBhvr>
                                    </p:animEffect>
                                    <p:anim calcmode="lin" valueType="num">
                                      <p:cBhvr>
                                        <p:cTn id="48" dur="1000" fill="hold"/>
                                        <p:tgtEl>
                                          <p:spTgt spid="3"/>
                                        </p:tgtEl>
                                        <p:attrNameLst>
                                          <p:attrName>ppt_x</p:attrName>
                                        </p:attrNameLst>
                                      </p:cBhvr>
                                      <p:tavLst>
                                        <p:tav tm="0">
                                          <p:val>
                                            <p:strVal val="#ppt_x"/>
                                          </p:val>
                                        </p:tav>
                                        <p:tav tm="100000">
                                          <p:val>
                                            <p:strVal val="#ppt_x"/>
                                          </p:val>
                                        </p:tav>
                                      </p:tavLst>
                                    </p:anim>
                                    <p:anim calcmode="lin" valueType="num">
                                      <p:cBhvr>
                                        <p:cTn id="49" dur="1000" fill="hold"/>
                                        <p:tgtEl>
                                          <p:spTgt spid="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1000"/>
                                        <p:tgtEl>
                                          <p:spTgt spid="34"/>
                                        </p:tgtEl>
                                      </p:cBhvr>
                                    </p:animEffect>
                                    <p:anim calcmode="lin" valueType="num">
                                      <p:cBhvr>
                                        <p:cTn id="73" dur="1000" fill="hold"/>
                                        <p:tgtEl>
                                          <p:spTgt spid="34"/>
                                        </p:tgtEl>
                                        <p:attrNameLst>
                                          <p:attrName>ppt_x</p:attrName>
                                        </p:attrNameLst>
                                      </p:cBhvr>
                                      <p:tavLst>
                                        <p:tav tm="0">
                                          <p:val>
                                            <p:strVal val="#ppt_x"/>
                                          </p:val>
                                        </p:tav>
                                        <p:tav tm="100000">
                                          <p:val>
                                            <p:strVal val="#ppt_x"/>
                                          </p:val>
                                        </p:tav>
                                      </p:tavLst>
                                    </p:anim>
                                    <p:anim calcmode="lin" valueType="num">
                                      <p:cBhvr>
                                        <p:cTn id="7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 grpId="0"/>
      <p:bldP spid="29" grpId="0"/>
      <p:bldP spid="3" grpId="0" animBg="1"/>
      <p:bldP spid="31" grpId="0"/>
      <p:bldP spid="32" grpId="0" animBg="1"/>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0.9|0.7"/>
</p:tagLst>
</file>

<file path=ppt/tags/tag2.xml><?xml version="1.0" encoding="utf-8"?>
<p:tagLst xmlns:a="http://schemas.openxmlformats.org/drawingml/2006/main" xmlns:r="http://schemas.openxmlformats.org/officeDocument/2006/relationships" xmlns:p="http://schemas.openxmlformats.org/presentationml/2006/main">
  <p:tag name="TIMING" val="|1.1|0.9|0.7"/>
</p:tagLst>
</file>

<file path=ppt/tags/tag3.xml><?xml version="1.0" encoding="utf-8"?>
<p:tagLst xmlns:a="http://schemas.openxmlformats.org/drawingml/2006/main" xmlns:r="http://schemas.openxmlformats.org/officeDocument/2006/relationships" xmlns:p="http://schemas.openxmlformats.org/presentationml/2006/main">
  <p:tag name="TIMING" val="|1.1|0.9|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12345</TotalTime>
  <Words>1580</Words>
  <Application>Microsoft Office PowerPoint</Application>
  <PresentationFormat>全屏显示(4:3)</PresentationFormat>
  <Paragraphs>252</Paragraphs>
  <Slides>27</Slides>
  <Notes>6</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40" baseType="lpstr">
      <vt:lpstr>仿宋_GB2312</vt:lpstr>
      <vt:lpstr>黑体</vt:lpstr>
      <vt:lpstr>宋体</vt:lpstr>
      <vt:lpstr>微软雅黑</vt:lpstr>
      <vt:lpstr>Arial</vt:lpstr>
      <vt:lpstr>Calibri</vt:lpstr>
      <vt:lpstr>Cambria Math</vt:lpstr>
      <vt:lpstr>Times New Roman</vt:lpstr>
      <vt:lpstr>Wingdings</vt:lpstr>
      <vt:lpstr>Office 主题</vt:lpstr>
      <vt:lpstr>Equation</vt:lpstr>
      <vt:lpstr>公式</vt:lpstr>
      <vt:lpstr>Microsoft 公式 3.0</vt:lpstr>
      <vt:lpstr>航天电子系统设计             ----系统可靠性设计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李卫帮</dc:creator>
  <cp:lastModifiedBy>sso8b</cp:lastModifiedBy>
  <cp:revision>1157</cp:revision>
  <dcterms:created xsi:type="dcterms:W3CDTF">2014-04-29T08:12:32Z</dcterms:created>
  <dcterms:modified xsi:type="dcterms:W3CDTF">2023-01-04T14:40:34Z</dcterms:modified>
</cp:coreProperties>
</file>