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19" r:id="rId2"/>
    <p:sldId id="569" r:id="rId3"/>
    <p:sldId id="547" r:id="rId4"/>
    <p:sldId id="561" r:id="rId5"/>
    <p:sldId id="549" r:id="rId6"/>
    <p:sldId id="550" r:id="rId7"/>
    <p:sldId id="551" r:id="rId8"/>
    <p:sldId id="552" r:id="rId9"/>
    <p:sldId id="562" r:id="rId10"/>
    <p:sldId id="564" r:id="rId11"/>
    <p:sldId id="565" r:id="rId12"/>
    <p:sldId id="563" r:id="rId13"/>
    <p:sldId id="555" r:id="rId14"/>
    <p:sldId id="556" r:id="rId15"/>
    <p:sldId id="557" r:id="rId16"/>
    <p:sldId id="567" r:id="rId17"/>
    <p:sldId id="568" r:id="rId18"/>
    <p:sldId id="56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FFCC"/>
    <a:srgbClr val="FFFF66"/>
    <a:srgbClr val="990000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79" autoAdjust="0"/>
    <p:restoredTop sz="86834" autoAdjust="0"/>
  </p:normalViewPr>
  <p:slideViewPr>
    <p:cSldViewPr>
      <p:cViewPr varScale="1">
        <p:scale>
          <a:sx n="57" d="100"/>
          <a:sy n="57" d="100"/>
        </p:scale>
        <p:origin x="47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5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7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2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5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6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62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8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2023/2/15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2.wmf"/><Relationship Id="rId3" Type="http://schemas.openxmlformats.org/officeDocument/2006/relationships/image" Target="NUL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系统可靠性设计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85559" y="2420888"/>
            <a:ext cx="864096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125899" y="902300"/>
            <a:ext cx="6018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系统由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个单元组成，其中只需一个单元工作，其余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个单元贮备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99992" y="1760665"/>
                <a:ext cx="3096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760665"/>
                <a:ext cx="30963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3880587" y="2442811"/>
            <a:ext cx="2102905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可靠度预计模型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05347" y="1714566"/>
            <a:ext cx="584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384774" y="819464"/>
            <a:ext cx="2590800" cy="1295400"/>
            <a:chOff x="2352" y="2688"/>
            <a:chExt cx="2256" cy="960"/>
          </a:xfrm>
        </p:grpSpPr>
        <p:grpSp>
          <p:nvGrpSpPr>
            <p:cNvPr id="43" name="Group 4"/>
            <p:cNvGrpSpPr>
              <a:grpSpLocks/>
            </p:cNvGrpSpPr>
            <p:nvPr/>
          </p:nvGrpSpPr>
          <p:grpSpPr bwMode="auto">
            <a:xfrm>
              <a:off x="2352" y="2688"/>
              <a:ext cx="2256" cy="960"/>
              <a:chOff x="2352" y="2688"/>
              <a:chExt cx="2256" cy="960"/>
            </a:xfrm>
          </p:grpSpPr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3360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" name="Group 6"/>
              <p:cNvGrpSpPr>
                <a:grpSpLocks/>
              </p:cNvGrpSpPr>
              <p:nvPr/>
            </p:nvGrpSpPr>
            <p:grpSpPr bwMode="auto">
              <a:xfrm>
                <a:off x="2352" y="2688"/>
                <a:ext cx="2256" cy="960"/>
                <a:chOff x="2352" y="2688"/>
                <a:chExt cx="2256" cy="960"/>
              </a:xfrm>
            </p:grpSpPr>
            <p:sp>
              <p:nvSpPr>
                <p:cNvPr id="47" name="Rectangle 7"/>
                <p:cNvSpPr>
                  <a:spLocks noChangeArrowheads="1"/>
                </p:cNvSpPr>
                <p:nvPr/>
              </p:nvSpPr>
              <p:spPr bwMode="auto">
                <a:xfrm>
                  <a:off x="3504" y="3072"/>
                  <a:ext cx="528" cy="192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dirty="0">
                      <a:latin typeface="Tahoma" panose="020B0604030504040204" pitchFamily="34" charset="0"/>
                    </a:rPr>
                    <a:t>e2</a:t>
                  </a:r>
                </a:p>
              </p:txBody>
            </p:sp>
            <p:sp>
              <p:nvSpPr>
                <p:cNvPr id="48" name="Rectangle 8"/>
                <p:cNvSpPr>
                  <a:spLocks noChangeArrowheads="1"/>
                </p:cNvSpPr>
                <p:nvPr/>
              </p:nvSpPr>
              <p:spPr bwMode="auto">
                <a:xfrm>
                  <a:off x="3504" y="3408"/>
                  <a:ext cx="528" cy="240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latin typeface="Tahoma" panose="020B0604030504040204" pitchFamily="34" charset="0"/>
                    </a:rPr>
                    <a:t>e3</a:t>
                  </a:r>
                </a:p>
              </p:txBody>
            </p:sp>
            <p:sp>
              <p:nvSpPr>
                <p:cNvPr id="4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360" y="28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" name="Line 10"/>
                <p:cNvSpPr>
                  <a:spLocks noChangeShapeType="1"/>
                </p:cNvSpPr>
                <p:nvPr/>
              </p:nvSpPr>
              <p:spPr bwMode="auto">
                <a:xfrm>
                  <a:off x="3360" y="316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032" y="28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316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350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2880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Line 16"/>
                <p:cNvSpPr>
                  <a:spLocks noChangeShapeType="1"/>
                </p:cNvSpPr>
                <p:nvPr/>
              </p:nvSpPr>
              <p:spPr bwMode="auto">
                <a:xfrm>
                  <a:off x="4176" y="31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52" y="2977"/>
                  <a:ext cx="2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1400">
                      <a:latin typeface="Tahoma" panose="020B0604030504040204" pitchFamily="34" charset="0"/>
                    </a:rPr>
                    <a:t>输入</a:t>
                  </a:r>
                </a:p>
              </p:txBody>
            </p:sp>
            <p:sp>
              <p:nvSpPr>
                <p:cNvPr id="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367" y="3024"/>
                  <a:ext cx="2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1400">
                      <a:latin typeface="Tahoma" panose="020B0604030504040204" pitchFamily="34" charset="0"/>
                    </a:rPr>
                    <a:t>输出</a:t>
                  </a:r>
                </a:p>
              </p:txBody>
            </p:sp>
            <p:sp>
              <p:nvSpPr>
                <p:cNvPr id="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04" y="2688"/>
                  <a:ext cx="528" cy="240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dirty="0">
                      <a:latin typeface="Tahoma" panose="020B0604030504040204" pitchFamily="34" charset="0"/>
                    </a:rPr>
                    <a:t>e1</a:t>
                  </a:r>
                </a:p>
              </p:txBody>
            </p:sp>
            <p:sp>
              <p:nvSpPr>
                <p:cNvPr id="60" name="AutoShape 20"/>
                <p:cNvSpPr>
                  <a:spLocks noChangeArrowheads="1"/>
                </p:cNvSpPr>
                <p:nvPr/>
              </p:nvSpPr>
              <p:spPr bwMode="auto">
                <a:xfrm>
                  <a:off x="3360" y="2832"/>
                  <a:ext cx="48" cy="48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1" name="AutoShape 21"/>
                <p:cNvSpPr>
                  <a:spLocks noChangeArrowheads="1"/>
                </p:cNvSpPr>
                <p:nvPr/>
              </p:nvSpPr>
              <p:spPr bwMode="auto">
                <a:xfrm>
                  <a:off x="3360" y="3168"/>
                  <a:ext cx="48" cy="48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2" name="AutoShape 22"/>
                <p:cNvSpPr>
                  <a:spLocks noChangeArrowheads="1"/>
                </p:cNvSpPr>
                <p:nvPr/>
              </p:nvSpPr>
              <p:spPr bwMode="auto">
                <a:xfrm>
                  <a:off x="3360" y="3504"/>
                  <a:ext cx="48" cy="48"/>
                </a:xfrm>
                <a:prstGeom prst="flowChartConnec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" name="Oval 23"/>
                <p:cNvSpPr>
                  <a:spLocks noChangeArrowheads="1"/>
                </p:cNvSpPr>
                <p:nvPr/>
              </p:nvSpPr>
              <p:spPr bwMode="auto">
                <a:xfrm>
                  <a:off x="2832" y="3072"/>
                  <a:ext cx="240" cy="240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anose="05000000000000000000" pitchFamily="2" charset="2"/>
                    <a:buChar char="n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" name="Line 24"/>
                <p:cNvSpPr>
                  <a:spLocks noChangeShapeType="1"/>
                </p:cNvSpPr>
                <p:nvPr/>
              </p:nvSpPr>
              <p:spPr bwMode="auto">
                <a:xfrm>
                  <a:off x="2640" y="31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2881" y="3072"/>
              <a:ext cx="28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Tahoma" panose="020B0604030504040204" pitchFamily="34" charset="0"/>
                </a:rPr>
                <a:t>S</a:t>
              </a:r>
            </a:p>
          </p:txBody>
        </p:sp>
      </p:grpSp>
      <p:graphicFrame>
        <p:nvGraphicFramePr>
          <p:cNvPr id="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38206"/>
              </p:ext>
            </p:extLst>
          </p:nvPr>
        </p:nvGraphicFramePr>
        <p:xfrm>
          <a:off x="140953" y="3100339"/>
          <a:ext cx="4906944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公式" r:id="rId4" imgW="3543300" imgH="736600" progId="Equation.3">
                  <p:embed/>
                </p:oleObj>
              </mc:Choice>
              <mc:Fallback>
                <p:oleObj name="公式" r:id="rId4" imgW="3543300" imgH="736600" progId="Equation.3">
                  <p:embed/>
                  <p:pic>
                    <p:nvPicPr>
                      <p:cNvPr id="522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53" y="3100339"/>
                        <a:ext cx="4906944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60514"/>
              </p:ext>
            </p:extLst>
          </p:nvPr>
        </p:nvGraphicFramePr>
        <p:xfrm>
          <a:off x="154386" y="4360956"/>
          <a:ext cx="3960813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公式" r:id="rId6" imgW="3022600" imgH="1092200" progId="Equation.3">
                  <p:embed/>
                </p:oleObj>
              </mc:Choice>
              <mc:Fallback>
                <p:oleObj name="公式" r:id="rId6" imgW="3022600" imgH="1092200" progId="Equation.3">
                  <p:embed/>
                  <p:pic>
                    <p:nvPicPr>
                      <p:cNvPr id="522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6" y="4360956"/>
                        <a:ext cx="3960813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连接符 67"/>
          <p:cNvCxnSpPr/>
          <p:nvPr/>
        </p:nvCxnSpPr>
        <p:spPr>
          <a:xfrm flipV="1">
            <a:off x="5148064" y="3128585"/>
            <a:ext cx="0" cy="26642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310336" y="35526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SzPct val="60000"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：减少系统热备份单元</a:t>
            </a:r>
            <a:endParaRPr kumimoji="1"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886387" y="4127185"/>
            <a:ext cx="4217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：系统可靠性指标容易受到开关可靠性指标的约束和限制；开关切换后备份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单元启动时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需要时间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10336" y="5959994"/>
            <a:ext cx="3732613" cy="424732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0" lvl="1" algn="ctr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用于实时性不高的系统中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UPSç³»ç»çéæ©ä¸æ¢è®¨ ä¸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34861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æé½é  å¨çé¦æ¬¾å¤§åæ°ç¨è´§è¿æ äººæº ä»æ¨è´è½½é£è¶ç§¦å²­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46" y="4494270"/>
            <a:ext cx="306033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ç¿¼é¾â¡ç±è±éæèµ,ä¸­å½æ äººæºé£è¡åä¸ºä½ç´§ç¼º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83" y="903961"/>
            <a:ext cx="3204159" cy="18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ä¿ç½æ¯æ¨åºå°åæ äººæºåæ,åå¾1.8å¬éå¨è¦ç,é©å½è¯å¾è¿å£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3" y="2435738"/>
            <a:ext cx="2414067" cy="160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251520" y="4242267"/>
            <a:ext cx="8670726" cy="508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78730" y="4041093"/>
            <a:ext cx="729174" cy="3960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>
            <a:off x="2978730" y="2060848"/>
            <a:ext cx="585158" cy="792088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rot="310344">
            <a:off x="2908019" y="1974805"/>
            <a:ext cx="870595" cy="999728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269779">
            <a:off x="3087043" y="1863404"/>
            <a:ext cx="893947" cy="1115012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2785" y="4813601"/>
            <a:ext cx="1440159" cy="1089529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0" lvl="1" algn="ctr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无人机地面控制站备用电源系统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11967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536938" y="1340867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作用及类型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23728" y="213369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536938" y="2277814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15021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536938" y="3294331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§7.2.3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6556" y="4014411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2539766" y="4158526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表决冗余设计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94572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矩形 15"/>
          <p:cNvSpPr/>
          <p:nvPr/>
        </p:nvSpPr>
        <p:spPr>
          <a:xfrm>
            <a:off x="2536938" y="5089842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6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355248" y="2564904"/>
            <a:ext cx="864096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165393" y="993816"/>
            <a:ext cx="5830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一个系统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将奇数个单元并联，并对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，以多数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单元出现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的输出作为系统的输出</a:t>
            </a:r>
          </a:p>
        </p:txBody>
      </p:sp>
      <p:sp>
        <p:nvSpPr>
          <p:cNvPr id="34" name="矩形 33"/>
          <p:cNvSpPr/>
          <p:nvPr/>
        </p:nvSpPr>
        <p:spPr>
          <a:xfrm>
            <a:off x="1259491" y="2092208"/>
            <a:ext cx="584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5" y="866955"/>
            <a:ext cx="2159916" cy="13793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3876" y="2773378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系统单元数为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2n+1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n=1,2,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）；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系统正常工作必须的最小单元数为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单元的可靠度、失效率均为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R(t)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l-GR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表决器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可靠度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失效率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el-GR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，且都服从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指数分布为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>
            <p:extLst/>
          </p:nvPr>
        </p:nvGraphicFramePr>
        <p:xfrm>
          <a:off x="460276" y="5016430"/>
          <a:ext cx="813593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4" imgW="5156200" imgH="457200" progId="Equation.3">
                  <p:embed/>
                </p:oleObj>
              </mc:Choice>
              <mc:Fallback>
                <p:oleObj name="公式" r:id="rId4" imgW="5156200" imgH="457200" progId="Equation.3">
                  <p:embed/>
                  <p:pic>
                    <p:nvPicPr>
                      <p:cNvPr id="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76" y="5016430"/>
                        <a:ext cx="813593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4111334" y="2007113"/>
            <a:ext cx="582712" cy="38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19" y="1268759"/>
            <a:ext cx="109895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56976" y="1382911"/>
          <a:ext cx="2788060" cy="137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3" imgW="1854200" imgH="914400" progId="Equation.DSMT4">
                  <p:embed/>
                </p:oleObj>
              </mc:Choice>
              <mc:Fallback>
                <p:oleObj name="Equation" r:id="rId3" imgW="1854200" imgH="914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76" y="1382911"/>
                        <a:ext cx="2788060" cy="1372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200848" y="1862533"/>
            <a:ext cx="9684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4868862" y="1910993"/>
          <a:ext cx="4215940" cy="47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Equation" r:id="rId5" imgW="2654300" imgH="279400" progId="Equation.DSMT4">
                  <p:embed/>
                </p:oleObj>
              </mc:Choice>
              <mc:Fallback>
                <p:oleObj name="Equation" r:id="rId5" imgW="2654300" imgH="279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2" y="1910993"/>
                        <a:ext cx="4215940" cy="479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-159296" y="2727804"/>
            <a:ext cx="31043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基本串联、并联模型</a:t>
            </a:r>
            <a:endParaRPr kumimoji="1"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04048" y="2967774"/>
            <a:ext cx="31043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某一种状态表决模型</a:t>
            </a:r>
            <a:endParaRPr kumimoji="1"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5200848" y="966238"/>
            <a:ext cx="1418005" cy="576064"/>
          </a:xfrm>
          <a:prstGeom prst="wedgeRectCallout">
            <a:avLst>
              <a:gd name="adj1" fmla="val 42682"/>
              <a:gd name="adj2" fmla="val 10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模块组合可靠度</a:t>
            </a:r>
            <a:endParaRPr lang="zh-CN" altLang="en-US" dirty="0"/>
          </a:p>
        </p:txBody>
      </p:sp>
      <p:sp>
        <p:nvSpPr>
          <p:cNvPr id="25" name="矩形标注 24"/>
          <p:cNvSpPr/>
          <p:nvPr/>
        </p:nvSpPr>
        <p:spPr>
          <a:xfrm>
            <a:off x="7397750" y="941188"/>
            <a:ext cx="1418005" cy="576064"/>
          </a:xfrm>
          <a:prstGeom prst="wedgeRectCallout">
            <a:avLst>
              <a:gd name="adj1" fmla="val -16429"/>
              <a:gd name="adj2" fmla="val 118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该组合总可靠度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 rot="5400000">
            <a:off x="6679411" y="3856933"/>
            <a:ext cx="921039" cy="38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4694046" y="4653136"/>
            <a:ext cx="94584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4891250" y="4630762"/>
          <a:ext cx="4195600" cy="76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7" imgW="2971800" imgH="457200" progId="Equation.DSMT4">
                  <p:embed/>
                </p:oleObj>
              </mc:Choice>
              <mc:Fallback>
                <p:oleObj name="Equation" r:id="rId7" imgW="2971800" imgH="4572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250" y="4630762"/>
                        <a:ext cx="4195600" cy="769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4942622" y="5400615"/>
            <a:ext cx="3997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若干种组合状态的可靠度相加</a:t>
            </a:r>
            <a:endParaRPr kumimoji="1"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 rot="10800000">
            <a:off x="4141520" y="5015688"/>
            <a:ext cx="591724" cy="30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 flipV="1">
            <a:off x="3059832" y="4703181"/>
            <a:ext cx="133059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3983515" y="4456444"/>
          <a:ext cx="1072793" cy="35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9" imgW="710891" imgH="241195" progId="Equation.DSMT4">
                  <p:embed/>
                </p:oleObj>
              </mc:Choice>
              <mc:Fallback>
                <p:oleObj name="Equation" r:id="rId9" imgW="710891" imgH="241195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515" y="4456444"/>
                        <a:ext cx="1072793" cy="357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4"/>
          <p:cNvSpPr>
            <a:spLocks noChangeArrowheads="1"/>
          </p:cNvSpPr>
          <p:nvPr/>
        </p:nvSpPr>
        <p:spPr bwMode="auto">
          <a:xfrm flipV="1">
            <a:off x="101700" y="5016585"/>
            <a:ext cx="95224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/>
          </p:nvPr>
        </p:nvGraphicFramePr>
        <p:xfrm>
          <a:off x="59585" y="4786084"/>
          <a:ext cx="3923928" cy="76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11" imgW="3048000" imgH="457200" progId="Equation.DSMT4">
                  <p:embed/>
                </p:oleObj>
              </mc:Choice>
              <mc:Fallback>
                <p:oleObj name="Equation" r:id="rId11" imgW="3048000" imgH="4572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5" y="4786084"/>
                        <a:ext cx="3923928" cy="761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217769" y="-11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7769" y="5528708"/>
            <a:ext cx="39971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代入指数分布表达式</a:t>
            </a:r>
            <a:endParaRPr kumimoji="1"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-4845671" y="4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-4845671" y="449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13" imgW="3048000" imgH="457200" progId="Equation.DSMT4">
                  <p:embed/>
                </p:oleObj>
              </mc:Choice>
              <mc:Fallback>
                <p:oleObj name="Equation" r:id="rId13" imgW="3048000" imgH="457200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845671" y="449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19" y="1268759"/>
            <a:ext cx="109895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200848" y="1862533"/>
            <a:ext cx="9684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4694046" y="4653136"/>
            <a:ext cx="94584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217769" y="-11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-4845671" y="4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-4845671" y="449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3" imgW="3048000" imgH="457200" progId="Equation.DSMT4">
                  <p:embed/>
                </p:oleObj>
              </mc:Choice>
              <mc:Fallback>
                <p:oleObj name="Equation" r:id="rId3" imgW="3048000" imgH="457200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845671" y="449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373566" y="2564904"/>
            <a:ext cx="864096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919385" y="979988"/>
            <a:ext cx="82089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物理意义：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k=1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1/n(G)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系统就是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并联系统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k=n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n/n(G)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系统就是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串联系统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≥(n+1)/2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k/n(G)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系统就是多数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表决系统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66" y="3517106"/>
            <a:ext cx="2868827" cy="2255331"/>
          </a:xfrm>
          <a:prstGeom prst="rect">
            <a:avLst/>
          </a:prstGeom>
        </p:spPr>
      </p:pic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347864" y="2801682"/>
            <a:ext cx="54204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工程中表决器采用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软件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进行表决，因此可靠度可视为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63066" y="3531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58086" y="3448681"/>
          <a:ext cx="940233" cy="51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6" imgW="419100" imgH="228600" progId="Equation.DSMT4">
                  <p:embed/>
                </p:oleObj>
              </mc:Choice>
              <mc:Fallback>
                <p:oleObj name="Equation" r:id="rId6" imgW="41910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086" y="3448681"/>
                        <a:ext cx="940233" cy="512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12216" y="4173275"/>
            <a:ext cx="119185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12216" y="3894855"/>
          <a:ext cx="4091740" cy="90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8" imgW="1930400" imgH="431800" progId="Equation.DSMT4">
                  <p:embed/>
                </p:oleObj>
              </mc:Choice>
              <mc:Fallback>
                <p:oleObj name="Equation" r:id="rId8" imgW="1930400" imgH="431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216" y="3894855"/>
                        <a:ext cx="4091740" cy="907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261021" y="4814671"/>
            <a:ext cx="56500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物理意义：参与表决模块越多，系统可靠度越高。该模型设计常用于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指令系统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设计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010780" y="5943868"/>
            <a:ext cx="32814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比如飞行器遥控指令等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3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11967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536938" y="1340867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作用及类型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23728" y="213369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536938" y="2277814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15021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536938" y="3294331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§7.2.3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6556" y="4014411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2539766" y="4158526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表决冗余设计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94572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矩形 15"/>
          <p:cNvSpPr/>
          <p:nvPr/>
        </p:nvSpPr>
        <p:spPr>
          <a:xfrm>
            <a:off x="2536938" y="5089842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§7.2.5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/>
          <a:stretch>
            <a:fillRect/>
          </a:stretch>
        </p:blipFill>
        <p:spPr bwMode="auto">
          <a:xfrm>
            <a:off x="69850" y="834808"/>
            <a:ext cx="43211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57675" y="830121"/>
            <a:ext cx="4572000" cy="18812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个模块组成相同的工作通道，各通道的模块相同并同时工作，形成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通道冗余结构。比较器不断地比较各通道的输出信号。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79512" y="3878541"/>
            <a:ext cx="864096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2411760" y="4818093"/>
            <a:ext cx="120581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477146" y="2840358"/>
            <a:ext cx="4104456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平行、开关、表决的融合系统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æ äººæºæ§å¶ç³»ç»çç»æ æ äººæºæ§å¶ç³»ç»çå·¥ä½åç æ äººæºæ§å¶ç³»ç»çåè½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21" y="4328617"/>
            <a:ext cx="2713707" cy="171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æ³¢é³737MAXå æ¯,å¬è¯´æ³¢é³ä¸ºäºçé±æé£æ§ä»£ç äº¤ç»å°åº¦äººå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66" y="4328617"/>
            <a:ext cx="3095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ä¸­å½å¶é 2025åç» æ äººæºçæªæ¥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6" y="4280856"/>
            <a:ext cx="28289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" r="3001"/>
          <a:stretch>
            <a:fillRect/>
          </a:stretch>
        </p:blipFill>
        <p:spPr bwMode="auto">
          <a:xfrm>
            <a:off x="144736" y="1402834"/>
            <a:ext cx="3841595" cy="273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20213" y="156836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左图系统系统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个工作模块、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个备份的和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表决系统构成。其中开关网络、检测器和表决器由软件实现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设单个模块可靠度为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，求该系统可靠度。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22261" y="4293096"/>
            <a:ext cx="864096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23527" y="4417984"/>
            <a:ext cx="8539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假设检测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电路的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失效率为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此该系统最终执行为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920" y="5564805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n=5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代入得到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2411760" y="4818093"/>
            <a:ext cx="120581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965450" y="4818063"/>
          <a:ext cx="27987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4" imgW="1638000" imgH="431640" progId="Equation.DSMT4">
                  <p:embed/>
                </p:oleObj>
              </mc:Choice>
              <mc:Fallback>
                <p:oleObj name="Equation" r:id="rId4" imgW="1638000" imgH="4316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818063"/>
                        <a:ext cx="2798763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2975972" y="5964915"/>
          <a:ext cx="2020717" cy="4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6" imgW="1066800" imgH="241300" progId="Equation.DSMT4">
                  <p:embed/>
                </p:oleObj>
              </mc:Choice>
              <mc:Fallback>
                <p:oleObj name="Equation" r:id="rId6" imgW="1066800" imgH="2413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972" y="5964915"/>
                        <a:ext cx="2020717" cy="451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806198" y="1153721"/>
            <a:ext cx="469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我国大型工程的可靠性指标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59832" y="1844824"/>
            <a:ext cx="6084168" cy="171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长征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”-2F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：改型于长征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2E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年研制，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1999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年首飞，用于发射我国载人航天飞船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可靠性设计：系统广泛采用</a:t>
            </a:r>
            <a:r>
              <a:rPr lang="zh-CN" altLang="en-US" sz="18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冗余设计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8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提高元器件</a:t>
            </a:r>
            <a:endParaRPr lang="en-US" altLang="zh-CN" sz="1800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18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等级和筛选标准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提高到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0.9894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4" name="Picture 4" descr="https://gimg2.baidu.com/image_search/src=http%3A%2F%2Fww1.sinaimg.cn%2Fmw690%2F6db49656gy1h2x6jrkz54j20u00u0tkq.jpg&amp;refer=http%3A%2F%2Fwww.sina.com&amp;app=2002&amp;size=f9999,10000&amp;q=a80&amp;n=0&amp;g=0n&amp;fmt=auto?sec=1658584153&amp;t=83cdeafeaa2f10494f28fbfa32def20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04395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42415" t="34261" r="40426" b="33200"/>
          <a:stretch/>
        </p:blipFill>
        <p:spPr>
          <a:xfrm>
            <a:off x="3516065" y="4104395"/>
            <a:ext cx="2160240" cy="23042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32045" t="-2078" r="30156" b="8001"/>
          <a:stretch/>
        </p:blipFill>
        <p:spPr>
          <a:xfrm>
            <a:off x="155601" y="1170250"/>
            <a:ext cx="2880593" cy="40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601" y="5419571"/>
            <a:ext cx="312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https://feeds-drcn.cloud.huawei.com.cn/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9953" y="2060848"/>
            <a:ext cx="1104031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3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162934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123728" y="1784980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可靠性预计与分配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1720" y="83671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123728" y="992346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系统可靠性设计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720" y="246383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051720" y="328234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41014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2102403" y="2553845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3728" y="33807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199882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492661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2123728" y="502504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575176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2123728" y="5850198"/>
            <a:ext cx="4697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其他可靠性设计方法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11967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536938" y="1340867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作用及类型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23728" y="213369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536938" y="2277814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536938" y="3213075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§7.2.3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6556" y="40098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2539766" y="4153967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表决冗余设计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94116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矩形 15"/>
          <p:cNvSpPr/>
          <p:nvPr/>
        </p:nvSpPr>
        <p:spPr>
          <a:xfrm>
            <a:off x="2536938" y="5085283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7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39382" y="877812"/>
            <a:ext cx="867645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冗余设计：通过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冗余资源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使系统具备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多于一种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手段执行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一种规定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功能的能力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23528" y="3140968"/>
            <a:ext cx="864096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p0.ssl.img.360kuai.com/t010df3971bfec39b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78" y="3757470"/>
            <a:ext cx="1254373" cy="135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4524" y="1915070"/>
            <a:ext cx="8453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设计优点：当局部出错或发生故障，系统功能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仍然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能不受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设计目标：提高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整个系统的可靠性</a:t>
            </a:r>
          </a:p>
        </p:txBody>
      </p:sp>
      <p:sp>
        <p:nvSpPr>
          <p:cNvPr id="4" name="矩形 3"/>
          <p:cNvSpPr/>
          <p:nvPr/>
        </p:nvSpPr>
        <p:spPr>
          <a:xfrm>
            <a:off x="61092" y="5442726"/>
            <a:ext cx="326243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多余度飞行控制计算机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3396195" y="3166538"/>
            <a:ext cx="12630" cy="329239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3798" y="3433201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使用时机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5896" y="4084269"/>
            <a:ext cx="48397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余度系统无法满足可靠性指标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无法获得高可靠元件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高可靠元器件比采用冗余设计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11967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536938" y="1340867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作用及类型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23728" y="213369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536938" y="2277814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平行冗余设计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15021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536938" y="3294331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§7.2.3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6556" y="4014411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2539766" y="4158526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表决冗余设计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94572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矩形 15"/>
          <p:cNvSpPr/>
          <p:nvPr/>
        </p:nvSpPr>
        <p:spPr>
          <a:xfrm>
            <a:off x="2536938" y="5089842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3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355248" y="2564904"/>
            <a:ext cx="864096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637494" y="889078"/>
            <a:ext cx="1828800" cy="1297930"/>
            <a:chOff x="3120" y="1440"/>
            <a:chExt cx="1680" cy="96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696" y="1824"/>
              <a:ext cx="528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8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e2</a:t>
              </a:r>
            </a:p>
          </p:txBody>
        </p:sp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3120" y="1440"/>
              <a:ext cx="1680" cy="960"/>
              <a:chOff x="3120" y="1440"/>
              <a:chExt cx="1680" cy="960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3696" y="2160"/>
                <a:ext cx="528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dirty="0">
                    <a:solidFill>
                      <a:srgbClr val="0000FF"/>
                    </a:solidFill>
                    <a:latin typeface="Tahoma" panose="020B0604030504040204" pitchFamily="34" charset="0"/>
                  </a:rPr>
                  <a:t>e3</a:t>
                </a: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>
                <a:off x="3552" y="15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552" y="158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3552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flipH="1">
                <a:off x="4224" y="15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422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4368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2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400">
                    <a:latin typeface="Tahoma" panose="020B0604030504040204" pitchFamily="34" charset="0"/>
                  </a:rPr>
                  <a:t>输入</a:t>
                </a:r>
              </a:p>
            </p:txBody>
          </p:sp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4559" y="1776"/>
                <a:ext cx="24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400">
                    <a:latin typeface="Tahoma" panose="020B0604030504040204" pitchFamily="34" charset="0"/>
                  </a:rPr>
                  <a:t>输出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528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18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419872" y="1210090"/>
            <a:ext cx="6371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定义：多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99992" y="1760665"/>
                <a:ext cx="3096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760665"/>
                <a:ext cx="30963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190166" y="37936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SzPct val="60000"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：构造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简单，易实现</a:t>
            </a:r>
            <a:endParaRPr kumimoji="1"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6217" y="4368180"/>
            <a:ext cx="4217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：冗余单元相当于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热备份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单元，增加系统功耗，同时增加测试性难度可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增加故障检测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823913" y="3535363"/>
          <a:ext cx="26320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4" imgW="1777680" imgH="431640" progId="Equation.DSMT4">
                  <p:embed/>
                </p:oleObj>
              </mc:Choice>
              <mc:Fallback>
                <p:oleObj name="Equation" r:id="rId4" imgW="1777680" imgH="431640" progId="Equation.DSMT4">
                  <p:embed/>
                  <p:pic>
                    <p:nvPicPr>
                      <p:cNvPr id="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535363"/>
                        <a:ext cx="26320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 flipV="1">
            <a:off x="4860032" y="2708920"/>
            <a:ext cx="0" cy="374441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299083" y="2687608"/>
            <a:ext cx="2102905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SzPct val="60000"/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可靠度预计模型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491" y="2092208"/>
            <a:ext cx="584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05347" y="1714566"/>
            <a:ext cx="584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1001688" y="4567704"/>
          <a:ext cx="3460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6" imgW="2323800" imgH="228600" progId="Equation.DSMT4">
                  <p:embed/>
                </p:oleObj>
              </mc:Choice>
              <mc:Fallback>
                <p:oleObj name="Equation" r:id="rId6" imgW="2323800" imgH="228600" progId="Equation.DSMT4">
                  <p:embed/>
                  <p:pic>
                    <p:nvPicPr>
                      <p:cNvPr id="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688" y="4567704"/>
                        <a:ext cx="3460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73173" y="4108251"/>
                <a:ext cx="30980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每个单元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产品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状态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相同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3" y="4108251"/>
                <a:ext cx="3098028" cy="40011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73173" y="4508361"/>
                <a:ext cx="4619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3" y="4508361"/>
                <a:ext cx="46198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384774" y="5655124"/>
            <a:ext cx="4163039" cy="396583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0" lvl="1" algn="ctr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工程意义：当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越多，系统可靠度越高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>
            <p:extLst/>
          </p:nvPr>
        </p:nvGraphicFramePr>
        <p:xfrm>
          <a:off x="1012234" y="4966772"/>
          <a:ext cx="22129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10" imgW="1485720" imgH="279360" progId="Equation.DSMT4">
                  <p:embed/>
                </p:oleObj>
              </mc:Choice>
              <mc:Fallback>
                <p:oleObj name="Equation" r:id="rId10" imgW="1485720" imgH="279360" progId="Equation.DSMT4">
                  <p:embed/>
                  <p:pic>
                    <p:nvPicPr>
                      <p:cNvPr id="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34" y="4966772"/>
                        <a:ext cx="22129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/>
          </p:nvPr>
        </p:nvGraphicFramePr>
        <p:xfrm>
          <a:off x="824172" y="3253647"/>
          <a:ext cx="20478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12" imgW="1384200" imgH="203040" progId="Equation.DSMT4">
                  <p:embed/>
                </p:oleObj>
              </mc:Choice>
              <mc:Fallback>
                <p:oleObj name="Equation" r:id="rId12" imgW="1384200" imgH="203040" progId="Equation.DSMT4">
                  <p:embed/>
                  <p:pic>
                    <p:nvPicPr>
                      <p:cNvPr id="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72" y="3253647"/>
                        <a:ext cx="20478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1"/>
          <a:stretch/>
        </p:blipFill>
        <p:spPr bwMode="auto">
          <a:xfrm>
            <a:off x="342861" y="2783539"/>
            <a:ext cx="35923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304380" y="156925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当且仅当两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r>
              <a:rPr kumimoji="1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故障时，才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会导致对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停止工作组合</a:t>
            </a:r>
            <a:endParaRPr kumimoji="1"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4067944" y="4005064"/>
            <a:ext cx="0" cy="233161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162888" y="4005064"/>
            <a:ext cx="4713492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286629" y="263589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隐藏效果：输出功率为两路</a:t>
            </a:r>
            <a:r>
              <a:rPr kumimoji="1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之和，相当于对每个</a:t>
            </a:r>
            <a:r>
              <a:rPr kumimoji="1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降额设计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Picture 3" descr="0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10315"/>
          <a:stretch>
            <a:fillRect/>
          </a:stretch>
        </p:blipFill>
        <p:spPr bwMode="auto">
          <a:xfrm>
            <a:off x="4727706" y="4221087"/>
            <a:ext cx="3825875" cy="197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矩形 48"/>
          <p:cNvSpPr/>
          <p:nvPr/>
        </p:nvSpPr>
        <p:spPr>
          <a:xfrm>
            <a:off x="4162888" y="4619743"/>
            <a:ext cx="432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Pct val="60000"/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4691618" y="6148540"/>
            <a:ext cx="3743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交流电源并行冗余系统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原理图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5187" y="980728"/>
            <a:ext cx="3743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飞行器飞控系统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电源电路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7" descr="https://p0.ssl.img.360kuai.com/t010df3971bfec39b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46" y="1436662"/>
            <a:ext cx="1163006" cy="12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11967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536938" y="1340867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作用及类型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23728" y="213369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536938" y="2277814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15021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536938" y="3294331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§7.2.3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6556" y="4014411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2539766" y="4158526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表决冗余设计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94572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矩形 15"/>
          <p:cNvSpPr/>
          <p:nvPr/>
        </p:nvSpPr>
        <p:spPr>
          <a:xfrm>
            <a:off x="2536938" y="5089842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12915</TotalTime>
  <Words>957</Words>
  <Application>Microsoft Office PowerPoint</Application>
  <PresentationFormat>全屏显示(4:3)</PresentationFormat>
  <Paragraphs>141</Paragraphs>
  <Slides>18</Slides>
  <Notes>9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仿宋_GB2312</vt:lpstr>
      <vt:lpstr>黑体</vt:lpstr>
      <vt:lpstr>宋体</vt:lpstr>
      <vt:lpstr>微软雅黑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Office 主题</vt:lpstr>
      <vt:lpstr>Equation</vt:lpstr>
      <vt:lpstr>公式</vt:lpstr>
      <vt:lpstr>航天电子系统设计             ----系统可靠性设计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1152</cp:revision>
  <dcterms:created xsi:type="dcterms:W3CDTF">2014-04-29T08:12:32Z</dcterms:created>
  <dcterms:modified xsi:type="dcterms:W3CDTF">2023-02-15T13:55:57Z</dcterms:modified>
</cp:coreProperties>
</file>