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19" r:id="rId2"/>
    <p:sldId id="569" r:id="rId3"/>
    <p:sldId id="547" r:id="rId4"/>
    <p:sldId id="561" r:id="rId5"/>
    <p:sldId id="570" r:id="rId6"/>
    <p:sldId id="571" r:id="rId7"/>
    <p:sldId id="572" r:id="rId8"/>
    <p:sldId id="573" r:id="rId9"/>
    <p:sldId id="574" r:id="rId10"/>
    <p:sldId id="576" r:id="rId11"/>
    <p:sldId id="577" r:id="rId12"/>
    <p:sldId id="575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990000"/>
    <a:srgbClr val="FFFFCC"/>
    <a:srgbClr val="FFFF66"/>
    <a:srgbClr val="33CC33"/>
    <a:srgbClr val="CC00FF"/>
    <a:srgbClr val="FEE3D2"/>
    <a:srgbClr val="C04C04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679" autoAdjust="0"/>
    <p:restoredTop sz="86834" autoAdjust="0"/>
  </p:normalViewPr>
  <p:slideViewPr>
    <p:cSldViewPr>
      <p:cViewPr varScale="1">
        <p:scale>
          <a:sx n="78" d="100"/>
          <a:sy n="78" d="100"/>
        </p:scale>
        <p:origin x="12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02968-A12F-4FE4-8D44-D30AC87ADD91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4" name="幻灯片图像占位符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75431AA-0E7E-4B48-8BFF-7B61E1422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3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58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6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5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7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9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259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05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72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00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工程方法论和系统分析是采用一个倒叙的方式，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5431AA-0E7E-4B48-8BFF-7B61E1422AA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3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1DF31B22-8973-4EFC-94CF-ECA29AE1F7D0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灯片编号占位符 5">
            <a:extLst/>
          </p:cNvPr>
          <p:cNvSpPr txBox="1">
            <a:spLocks/>
          </p:cNvSpPr>
          <p:nvPr userDrawn="1"/>
        </p:nvSpPr>
        <p:spPr>
          <a:xfrm>
            <a:off x="7019925" y="655320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6F980787-70AC-4EA4-9E72-81DF5C586621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C936-9101-40B4-81FB-5C8B5B68CA7C}" type="datetime1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10" name="页脚占位符 3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2E0E-4A0F-4DFA-9A92-97DD5339E6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420B-D0AF-4AB4-90F8-FC4FF80E4987}" type="datetime1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4736F-15C1-4CEB-9852-59E4EBD1EF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6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0BB5B-145C-419F-8A7D-F1FC09DE92EC}" type="datetime1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7881E-9B02-4893-B5C9-A984691B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A2B7-AD0A-4780-BBF8-9287ACF66C9C}" type="datetime1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7927-14BB-4FFE-93DF-9E20ECBE1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8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8">
            <a:extLst/>
          </p:cNvPr>
          <p:cNvSpPr>
            <a:spLocks noChangeArrowheads="1"/>
          </p:cNvSpPr>
          <p:nvPr userDrawn="1"/>
        </p:nvSpPr>
        <p:spPr bwMode="ltGray">
          <a:xfrm>
            <a:off x="0" y="6597650"/>
            <a:ext cx="9144000" cy="260350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GRADUATE SCHOOL OF XIDIAN UNIVERSITY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灯片编号占位符 5">
            <a:extLst/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B078231B-CF02-46B2-86EB-9D46AE937C94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5BFCF-3408-4F18-9FB0-893381C24863}" type="datetime1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6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4909-3C41-4097-BBAA-8B7D3EAD58CF}" type="datetime1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C338C-E8F9-4BC5-BEFF-77D1C3A69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9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5C567-7838-489D-8409-7066312DEDDB}" type="datetime1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13300-D6D1-41CA-A125-F183E322B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7A0B7-412A-4E80-AE82-1B0A13BD0216}" type="datetime1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CC0A-A4D4-4F43-AC6D-BAE94F0BB9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4D219-8AE8-47C3-BA28-FA55640F2FD7}" type="datetime1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8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308-9844-486A-AAAA-F4B173CC9A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3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A11B6-5D75-4785-A980-3C3F7FF01FDB}" type="datetime1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4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A252F-32F5-4947-A1EC-BB47BBD02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4504-F22F-4CEF-9F66-8F56FAF72378}" type="datetime1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3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54EFB-1DA4-4A7B-BF17-8DEF39A36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5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997C2-48D7-4C4F-9CE6-76B99AEE7154}" type="datetime1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6" name="页脚占位符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282F-16C3-40A0-96BD-78729231E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2FB4D6-7C32-44E5-8E20-43AC0654A7FC}" type="datetime1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5" name="页脚占位符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0113325-0AB1-4A35-A860-0D1149D7B8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灯片编号占位符 5">
            <a:extLst/>
          </p:cNvPr>
          <p:cNvSpPr txBox="1">
            <a:spLocks/>
          </p:cNvSpPr>
          <p:nvPr/>
        </p:nvSpPr>
        <p:spPr bwMode="auto">
          <a:xfrm>
            <a:off x="7019925" y="6553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charset="-122"/>
                <a:ea typeface="仿宋_GB2312" charset="-122"/>
              </a:defRPr>
            </a:lvl9pPr>
          </a:lstStyle>
          <a:p>
            <a:pPr algn="r" eaLnBrk="1" hangingPunct="1">
              <a:defRPr/>
            </a:pPr>
            <a:endParaRPr lang="en-US" altLang="zh-CN" sz="140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3" name="Rectangle 18">
            <a:extLst/>
          </p:cNvPr>
          <p:cNvSpPr>
            <a:spLocks noChangeArrowheads="1"/>
          </p:cNvSpPr>
          <p:nvPr/>
        </p:nvSpPr>
        <p:spPr bwMode="ltGray">
          <a:xfrm>
            <a:off x="0" y="6524625"/>
            <a:ext cx="9144000" cy="360363"/>
          </a:xfrm>
          <a:prstGeom prst="rect">
            <a:avLst/>
          </a:prstGeom>
          <a:solidFill>
            <a:srgbClr val="2849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200" b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                                                                    </a:t>
            </a:r>
            <a:endParaRPr lang="zh-CN" altLang="en-US" sz="1800" b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4" name="Line 27"/>
          <p:cNvSpPr>
            <a:spLocks noChangeShapeType="1"/>
          </p:cNvSpPr>
          <p:nvPr/>
        </p:nvSpPr>
        <p:spPr bwMode="auto">
          <a:xfrm>
            <a:off x="2700338" y="231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" name="Group 28"/>
          <p:cNvGrpSpPr>
            <a:grpSpLocks/>
          </p:cNvGrpSpPr>
          <p:nvPr/>
        </p:nvGrpSpPr>
        <p:grpSpPr bwMode="auto">
          <a:xfrm>
            <a:off x="2771775" y="3175"/>
            <a:ext cx="2895600" cy="914400"/>
            <a:chOff x="1200" y="1008"/>
            <a:chExt cx="1824" cy="576"/>
          </a:xfrm>
        </p:grpSpPr>
        <p:sp>
          <p:nvSpPr>
            <p:cNvPr id="1037" name="矩形 38">
              <a:extLst/>
            </p:cNvPr>
            <p:cNvSpPr>
              <a:spLocks noChangeArrowheads="1"/>
            </p:cNvSpPr>
            <p:nvPr/>
          </p:nvSpPr>
          <p:spPr bwMode="auto">
            <a:xfrm>
              <a:off x="1206" y="1008"/>
              <a:ext cx="1818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</a:t>
              </a:r>
            </a:p>
            <a:p>
              <a:pPr eaLnBrk="1" hangingPunct="1">
                <a:defRPr/>
              </a:pPr>
              <a:r>
                <a:rPr lang="zh-CN" altLang="en-US" sz="1800">
                  <a:latin typeface="黑体" pitchFamily="49" charset="-122"/>
                  <a:ea typeface="黑体" pitchFamily="49" charset="-122"/>
                </a:rPr>
                <a:t>    空间科学与技术学院</a:t>
              </a:r>
            </a:p>
            <a:p>
              <a:pPr eaLnBrk="1" hangingPunct="1">
                <a:defRPr/>
              </a:pPr>
              <a:r>
                <a:rPr lang="en-US" altLang="zh-CN" sz="900">
                  <a:latin typeface="Times New Roman" pitchFamily="18" charset="0"/>
                  <a:ea typeface="黑体" pitchFamily="49" charset="-122"/>
                </a:rPr>
                <a:t>               School of Aerospace Science and Technology</a:t>
              </a:r>
            </a:p>
            <a:p>
              <a:pPr eaLnBrk="1" hangingPunct="1">
                <a:defRPr/>
              </a:pPr>
              <a:endParaRPr lang="en-US" altLang="zh-CN" sz="900">
                <a:latin typeface="Times New Roman" pitchFamily="18" charset="0"/>
                <a:ea typeface="黑体" pitchFamily="49" charset="-122"/>
              </a:endParaRPr>
            </a:p>
          </p:txBody>
        </p:sp>
        <p:pic>
          <p:nvPicPr>
            <p:cNvPr id="1038" name="Picture 30" descr="徽标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133"/>
              <a:ext cx="311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5">
            <a:extLst/>
          </p:cNvPr>
          <p:cNvSpPr txBox="1">
            <a:spLocks/>
          </p:cNvSpPr>
          <p:nvPr/>
        </p:nvSpPr>
        <p:spPr>
          <a:xfrm>
            <a:off x="70104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r" eaLnBrk="1" hangingPunct="1">
              <a:defRPr/>
            </a:pPr>
            <a:fld id="{53159542-40B9-47CF-9A18-DF6F13051553}" type="slidenum">
              <a:rPr lang="zh-CN" altLang="en-US" sz="14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defRPr/>
              </a:pPr>
              <a:t>‹#›</a:t>
            </a:fld>
            <a:endParaRPr lang="zh-CN" altLang="en-US" sz="14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10.emf"/><Relationship Id="rId5" Type="http://schemas.openxmlformats.org/officeDocument/2006/relationships/image" Target="../media/image9.jpe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3231" y="1324000"/>
            <a:ext cx="8065269" cy="2372394"/>
          </a:xfrm>
        </p:spPr>
        <p:txBody>
          <a:bodyPr/>
          <a:lstStyle/>
          <a:p>
            <a:pPr algn="ctr">
              <a:defRPr/>
            </a:pPr>
            <a:r>
              <a:rPr lang="zh-CN" altLang="en-US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航天电子系统设计</a:t>
            </a: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6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        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系统可靠性设计</a:t>
            </a:r>
            <a:endParaRPr lang="zh-CN" altLang="en-US" sz="28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fld id="{5CA15F17-FC48-4ED6-8880-9AD1FFCCED90}" type="slidenum">
              <a:rPr lang="zh-CN" altLang="en-US" sz="1200" b="0" smtClean="0">
                <a:solidFill>
                  <a:srgbClr val="898989"/>
                </a:solidFill>
                <a:latin typeface="Calibri" pitchFamily="34" charset="0"/>
                <a:ea typeface="宋体" charset="-122"/>
              </a:rPr>
              <a:pPr/>
              <a:t>1</a:t>
            </a:fld>
            <a:endParaRPr lang="zh-CN" altLang="en-US" sz="1200" b="0" smtClean="0">
              <a:solidFill>
                <a:srgbClr val="898989"/>
              </a:solidFill>
              <a:latin typeface="Calibri" pitchFamily="34" charset="0"/>
              <a:ea typeface="宋体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0375" y="3859460"/>
            <a:ext cx="5286375" cy="1588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60813" y="3858319"/>
            <a:ext cx="4572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  <p:sp>
        <p:nvSpPr>
          <p:cNvPr id="8" name="标题 1">
            <a:extLst/>
          </p:cNvPr>
          <p:cNvSpPr txBox="1">
            <a:spLocks/>
          </p:cNvSpPr>
          <p:nvPr/>
        </p:nvSpPr>
        <p:spPr bwMode="auto">
          <a:xfrm>
            <a:off x="2411760" y="4548469"/>
            <a:ext cx="4601112" cy="74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defRPr/>
            </a:pP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空间科学与技术学院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7"/>
    </mc:Choice>
    <mc:Fallback xmlns="">
      <p:transition spd="slow" advTm="1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6" name="Picture 12" descr="1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71" y="980728"/>
            <a:ext cx="516413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0"/>
          <p:cNvSpPr txBox="1">
            <a:spLocks noChangeArrowheads="1"/>
          </p:cNvSpPr>
          <p:nvPr/>
        </p:nvSpPr>
        <p:spPr bwMode="auto">
          <a:xfrm>
            <a:off x="5487666" y="980728"/>
            <a:ext cx="331311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单线结构可能出现的潜在通路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当需要负载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时，开关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处于断开状态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当不需要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处于闭合状态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接入电路时，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显示断开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脱离电路时，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显示闭合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形结构可能出现的潜在通路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&gt;100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条，其中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个开关的组合状态可能出现的潜在通路就有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种之多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5157738"/>
            <a:ext cx="7724680" cy="892552"/>
          </a:xfrm>
          <a:prstGeom prst="rect">
            <a:avLst/>
          </a:prstGeom>
          <a:ln w="2222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工程经验：目前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所识别出来的潜在通路，将近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是来自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网络，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因此设计时应尽量避免这种结构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865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998550" y="2132757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2411760" y="2276872"/>
            <a:ext cx="5059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§7.3.1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潜在通路来源及类型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50" y="306970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2411760" y="3213819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§7.3.2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潜在通路分析方法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98550" y="4004965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矩形 11"/>
          <p:cNvSpPr/>
          <p:nvPr/>
        </p:nvSpPr>
        <p:spPr>
          <a:xfrm>
            <a:off x="2411760" y="4149080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§7.3.3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工程设计实例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365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20" y="1028115"/>
            <a:ext cx="1068922" cy="216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234" y="3779991"/>
            <a:ext cx="3092762" cy="200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51" y="3779991"/>
            <a:ext cx="3049200" cy="206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 flipV="1">
            <a:off x="330364" y="3482808"/>
            <a:ext cx="8630470" cy="4814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箭头 6"/>
          <p:cNvSpPr/>
          <p:nvPr/>
        </p:nvSpPr>
        <p:spPr>
          <a:xfrm>
            <a:off x="4311785" y="2102598"/>
            <a:ext cx="936104" cy="33125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80714" y="1664405"/>
            <a:ext cx="864096" cy="8763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接地圆弧</a:t>
            </a:r>
            <a:endParaRPr lang="zh-CN" altLang="en-US" dirty="0"/>
          </a:p>
        </p:txBody>
      </p:sp>
      <p:pic>
        <p:nvPicPr>
          <p:cNvPr id="15" name="Picture 2" descr="ä¸è¯º1å·è¿è½½ç«ç®­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0728"/>
            <a:ext cx="1981384" cy="233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右箭头 16"/>
          <p:cNvSpPr/>
          <p:nvPr/>
        </p:nvSpPr>
        <p:spPr>
          <a:xfrm>
            <a:off x="4300854" y="4648059"/>
            <a:ext cx="936104" cy="33125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 bwMode="auto">
          <a:xfrm>
            <a:off x="5671450" y="66328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00045" y="5915745"/>
            <a:ext cx="6559584" cy="492443"/>
          </a:xfrm>
          <a:prstGeom prst="rect">
            <a:avLst/>
          </a:prstGeom>
          <a:ln w="2222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其他例程可在课本中自学，熟悉和掌握系统问题分析方法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32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ä¸è¯º1å·è¿è½½ç«ç®­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48750"/>
            <a:ext cx="2321701" cy="273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58" y="1712213"/>
            <a:ext cx="4308995" cy="291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96" y="1659175"/>
            <a:ext cx="446060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648058" y="844044"/>
            <a:ext cx="56166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案例：美国红石火箭发射事故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11264" y="4975422"/>
            <a:ext cx="7751301" cy="864096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在火箭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脱离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发射架时，当“尾脱落插头”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先于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两个“起飞脱落插头” 脱离，则系统点火指令电压与安全地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构成回路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，导致该电压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发动机的停车线圈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7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1720" y="1629346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123728" y="1784980"/>
            <a:ext cx="4336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可靠性预计与分配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51720" y="836712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2123728" y="992346"/>
            <a:ext cx="4155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 系统可靠性设计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51720" y="246383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矩形 25"/>
          <p:cNvSpPr/>
          <p:nvPr/>
        </p:nvSpPr>
        <p:spPr>
          <a:xfrm>
            <a:off x="2051720" y="328234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航天电子系统设计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51720" y="4101452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2102403" y="2553845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冗余设计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23728" y="3380774"/>
            <a:ext cx="3615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§7.3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潜在通路分析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23728" y="4199882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§7.4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容差设计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1720" y="4926610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7" name="矩形 16"/>
          <p:cNvSpPr/>
          <p:nvPr/>
        </p:nvSpPr>
        <p:spPr>
          <a:xfrm>
            <a:off x="2123728" y="502504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§7.5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容错设计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720" y="5751768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9" name="矩形 18"/>
          <p:cNvSpPr/>
          <p:nvPr/>
        </p:nvSpPr>
        <p:spPr>
          <a:xfrm>
            <a:off x="2123728" y="5850198"/>
            <a:ext cx="4697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§7.6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其他可靠性设计方法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9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998550" y="2132757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2411760" y="2276872"/>
            <a:ext cx="5059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§7.3.1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潜在通路来源及类型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50" y="306970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2411760" y="3213819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§7.3.2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潜在通路分析方法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98550" y="4004965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矩形 11"/>
          <p:cNvSpPr/>
          <p:nvPr/>
        </p:nvSpPr>
        <p:spPr>
          <a:xfrm>
            <a:off x="2411760" y="4149080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§7.3.3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工程设计实例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7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11560" y="1268760"/>
            <a:ext cx="799306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SzPct val="60000"/>
            </a:pPr>
            <a:r>
              <a:rPr kumimoji="1" lang="zh-CN" altLang="en-US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60000"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潜在通路：在某种条件下，系统或电路出现的</a:t>
            </a:r>
            <a:r>
              <a:rPr kumimoji="1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未预期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（不希望出现的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）的通路。它的存在会</a:t>
            </a:r>
            <a:r>
              <a:rPr kumimoji="1"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使系统期望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功能异常，或者</a:t>
            </a:r>
            <a:r>
              <a:rPr kumimoji="1"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产生非期望功能</a:t>
            </a: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60000"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潜在通路可以出现在控制电路、数字逻辑系统和软件系统中</a:t>
            </a:r>
          </a:p>
          <a:p>
            <a:pPr eaLnBrk="1" hangingPunct="1">
              <a:lnSpc>
                <a:spcPct val="120000"/>
              </a:lnSpc>
              <a:buSzPct val="60000"/>
            </a:pPr>
            <a:r>
              <a:rPr kumimoji="1" lang="zh-CN" altLang="en-US" sz="2000" b="1" dirty="0" smtClean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在电子系统表现</a:t>
            </a:r>
            <a:r>
              <a:rPr kumimoji="1" lang="zh-CN" altLang="en-US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60000"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潜在电路：潜在的电流通路，它的存在会引起不希望的功能发生或者抑制一个规定功能的发生</a:t>
            </a: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60000"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潜在时间：某功能在不希望的时间内存在或发生</a:t>
            </a: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60000"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潜在指示：引起混淆或不正确的状态指示，导致错误的操作</a:t>
            </a:r>
          </a:p>
          <a:p>
            <a:pPr eaLnBrk="1" hangingPunct="1">
              <a:lnSpc>
                <a:spcPct val="120000"/>
              </a:lnSpc>
              <a:buSzPct val="60000"/>
            </a:pPr>
            <a:r>
              <a:rPr kumimoji="1" lang="zh-CN" altLang="en-US" sz="2000" b="1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形成原因</a:t>
            </a: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60000"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分系统设计人员对系统整体缺乏全面、深入的认识</a:t>
            </a: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60000"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对设计评审后所做的更改将对各系统带来的影响未进行充分的审查</a:t>
            </a: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60000"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其它设计失误（设计缺陷、设计图错误等）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14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2" y="4322035"/>
            <a:ext cx="5372100" cy="2133600"/>
          </a:xfrm>
          <a:prstGeom prst="rect">
            <a:avLst/>
          </a:prstGeom>
        </p:spPr>
      </p:pic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48222" y="1412776"/>
            <a:ext cx="8856984" cy="218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正常功能：控制天线在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°~+ 183 °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间俯仰</a:t>
            </a:r>
            <a:endParaRPr lang="zh-CN" altLang="en-US" sz="18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天线转到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°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时，微动开关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S1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接通，使天线顺时针旋转；一旦离开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°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时，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S1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断开，使天线俯仰方向不受控制电路的影响</a:t>
            </a:r>
          </a:p>
          <a:p>
            <a:pPr lvl="1" eaLnBrk="1" hangingPunct="1"/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天线转到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183 °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时，微动开关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S2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接通，使天线逆时针旋转；一旦离开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183 °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时，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S2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断开，使天线俯仰方向不受控制电路的影响</a:t>
            </a:r>
          </a:p>
          <a:p>
            <a:pPr eaLnBrk="1" hangingPunct="1"/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潜在时间危害：天线俯仰齿轮箱的速比设计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发生延时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S1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S2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有可能在某一特定时间和特定位置上同时接通，使电源负载短路，从而烧毁整个控制系统的电源</a:t>
            </a:r>
          </a:p>
          <a:p>
            <a:pPr eaLnBrk="1" hangingPunct="1"/>
            <a:endParaRPr lang="en-US" altLang="zh-CN" sz="1600" b="0" dirty="0" smtClean="0">
              <a:latin typeface="Times New Roman" panose="02020603050405020304" pitchFamily="18" charset="0"/>
            </a:endParaRPr>
          </a:p>
        </p:txBody>
      </p:sp>
      <p:pic>
        <p:nvPicPr>
          <p:cNvPr id="8194" name="Picture 2" descr="https://gimg2.baidu.com/image_search/src=http%3A%2F%2Fwww.iap.cas.cn%2Fkxyj%2Fkxyq%2Fyqyz%2Fyqyz%2F201706%2FW020170617289658801813.jpg&amp;refer=http%3A%2F%2Fwww.iap.cas.cn&amp;app=2002&amp;size=f9999,10000&amp;q=a80&amp;n=0&amp;g=0n&amp;fmt=jpeg?sec=1643546674&amp;t=ac3d4e4eb11ee6a7b89c9bb94ebc78b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207" y="3984803"/>
            <a:ext cx="3140851" cy="23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179512" y="3717032"/>
            <a:ext cx="8784976" cy="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7524" y="918853"/>
            <a:ext cx="8568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故障现象：某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观测雷达系统的保护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控制电路因超俯仰过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角度界限而损坏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4206841"/>
            <a:ext cx="5372100" cy="2133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03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998550" y="2132757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5" name="矩形 24"/>
          <p:cNvSpPr/>
          <p:nvPr/>
        </p:nvSpPr>
        <p:spPr>
          <a:xfrm>
            <a:off x="2411760" y="2276872"/>
            <a:ext cx="5059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§7.3.1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潜在通路来源及类型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8550" y="3069704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矩形 26"/>
          <p:cNvSpPr/>
          <p:nvPr/>
        </p:nvSpPr>
        <p:spPr>
          <a:xfrm>
            <a:off x="2411760" y="3213819"/>
            <a:ext cx="4698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§7.3.2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潜在通路分析方法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98550" y="4004965"/>
            <a:ext cx="547258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矩形 11"/>
          <p:cNvSpPr/>
          <p:nvPr/>
        </p:nvSpPr>
        <p:spPr>
          <a:xfrm>
            <a:off x="2411760" y="4149080"/>
            <a:ext cx="3977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§7.3.3 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工程设计实例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038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23528" y="836712"/>
            <a:ext cx="820896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endParaRPr kumimoji="1"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在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所有部件都正常的条件下，找出哪些南引起功能异常或者抑制正常功能的潜在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通路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Sneak  Circuit Analysis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SCA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潜在通路分析的步骤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电路所存在的一切通路的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。保留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接通电源和接地线的通路，略去其它无关的路径（如保留开关、阻容元件、有源器件、继电器等，略去只起电路连接作用终端板和接插件等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网络树的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。将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所有电源置于顶端，把接地置于底部，并使电路按电流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自上而下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的规律排列，形成网络树。网络树实际上代表着简化后的电路拓扑结构。任何电路的网络树均可用下图所示的五种基本拓扑图形的组合表示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功能仿真与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分析。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静态与动态仿真，确定网络树上各元件的工作状态，找到可能的潜在路径以及由此路径导致的电路功能缺陷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AutoNum type="arabicPeriod"/>
            </a:pPr>
            <a:r>
              <a:rPr kumimoji="1"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设计的改进与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。修改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与优化设计，切断潜在通路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255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>
            <a:spLocks/>
          </p:cNvSpPr>
          <p:nvPr/>
        </p:nvSpPr>
        <p:spPr bwMode="auto">
          <a:xfrm>
            <a:off x="5651500" y="0"/>
            <a:ext cx="34925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系统可靠性设计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84887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827584" y="4139015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单线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84494" y="414908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接地圆弧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26126" y="41177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电源圆弧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16556" y="414908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组合圆弧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426230" y="4139015"/>
            <a:ext cx="651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23396" y="11015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树基本形状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6395" y="206084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上一级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9454" y="3713971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下一级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91686" y="4949343"/>
            <a:ext cx="8392041" cy="584775"/>
          </a:xfrm>
          <a:prstGeom prst="rect">
            <a:avLst/>
          </a:prstGeom>
          <a:ln w="28575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kumimoji="1" lang="zh-CN" altLang="en-US" sz="32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多个基本模型经过组合构成实际系统的网络树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9671" y="5874230"/>
            <a:ext cx="8836073" cy="584775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990000"/>
                </a:solidFill>
              </a:rPr>
              <a:t>剧</a:t>
            </a:r>
            <a:r>
              <a:rPr lang="zh-CN" altLang="en-US" sz="3200" dirty="0" smtClean="0">
                <a:solidFill>
                  <a:srgbClr val="990000"/>
                </a:solidFill>
              </a:rPr>
              <a:t>透：后面所学的故障树分析则是从下往上绘制</a:t>
            </a:r>
            <a:endParaRPr lang="zh-CN" altLang="en-US" sz="3200" dirty="0">
              <a:solidFill>
                <a:srgbClr val="99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144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6"/>
    </mc:Choice>
    <mc:Fallback xmlns="">
      <p:transition spd="slow" advTm="3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0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12363</TotalTime>
  <Words>941</Words>
  <Application>Microsoft Office PowerPoint</Application>
  <PresentationFormat>全屏显示(4:3)</PresentationFormat>
  <Paragraphs>93</Paragraphs>
  <Slides>12</Slides>
  <Notes>10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仿宋_GB2312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航天电子系统设计             ----系统可靠性设计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李卫帮</dc:creator>
  <cp:lastModifiedBy>bob</cp:lastModifiedBy>
  <cp:revision>1168</cp:revision>
  <dcterms:created xsi:type="dcterms:W3CDTF">2014-04-29T08:12:32Z</dcterms:created>
  <dcterms:modified xsi:type="dcterms:W3CDTF">2022-02-22T02:14:57Z</dcterms:modified>
</cp:coreProperties>
</file>