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19" r:id="rId2"/>
    <p:sldId id="547" r:id="rId3"/>
    <p:sldId id="561" r:id="rId4"/>
    <p:sldId id="570" r:id="rId5"/>
    <p:sldId id="571" r:id="rId6"/>
    <p:sldId id="572" r:id="rId7"/>
    <p:sldId id="573" r:id="rId8"/>
    <p:sldId id="574" r:id="rId9"/>
    <p:sldId id="575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3" r:id="rId18"/>
    <p:sldId id="584" r:id="rId19"/>
    <p:sldId id="588" r:id="rId20"/>
    <p:sldId id="589" r:id="rId21"/>
    <p:sldId id="586" r:id="rId22"/>
    <p:sldId id="590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04C04"/>
    <a:srgbClr val="FFFFCC"/>
    <a:srgbClr val="FF0000"/>
    <a:srgbClr val="990000"/>
    <a:srgbClr val="FFFF66"/>
    <a:srgbClr val="33CC33"/>
    <a:srgbClr val="CC00FF"/>
    <a:srgbClr val="FEE3D2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79" autoAdjust="0"/>
    <p:restoredTop sz="86834" autoAdjust="0"/>
  </p:normalViewPr>
  <p:slideViewPr>
    <p:cSldViewPr>
      <p:cViewPr varScale="1">
        <p:scale>
          <a:sx n="86" d="100"/>
          <a:sy n="86" d="100"/>
        </p:scale>
        <p:origin x="79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5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55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71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33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7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4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16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0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65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09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4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79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64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4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6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0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6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28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1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2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4.bin"/><Relationship Id="rId2" Type="http://schemas.openxmlformats.org/officeDocument/2006/relationships/tags" Target="../tags/tag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6.bin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image" Target="../media/image23.jpe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2.png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6.w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8.w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系统可靠性设计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7864" y="970313"/>
            <a:ext cx="2772816" cy="430374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蒙特卡洛法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1556792"/>
            <a:ext cx="8135938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元器件参数在一定的概率分布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随机取值，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根据局部灵敏度计算得到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系统电路整体性能指标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的概率分布，从而判断是否能够满足要求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系统整体结果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为导向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接近实际情况，而且能获得电路性能指标的概率分布，这是其它方法所不及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kumimoji="1"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缺点：但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计算复杂，运算时间长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，必须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采用计算机仿真模拟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SzPct val="60000"/>
            </a:pPr>
            <a:endParaRPr kumimoji="1" lang="en-US" altLang="zh-CN" sz="2000" dirty="0"/>
          </a:p>
        </p:txBody>
      </p:sp>
      <p:pic>
        <p:nvPicPr>
          <p:cNvPr id="13" name="Picture 7" descr="031"/>
          <p:cNvPicPr>
            <a:picLocks noChangeAspect="1" noChangeArrowheads="1"/>
          </p:cNvPicPr>
          <p:nvPr/>
        </p:nvPicPr>
        <p:blipFill>
          <a:blip r:embed="rId4" cstate="print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89385"/>
            <a:ext cx="3042617" cy="238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782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4534"/>
            <a:ext cx="4824536" cy="511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51313" y="5977101"/>
            <a:ext cx="1776877" cy="40011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容差设计流程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932040" y="1048619"/>
            <a:ext cx="0" cy="5328592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22309" y="1048619"/>
            <a:ext cx="3456384" cy="40011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容差设计与原理设计的关系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22309" y="3284984"/>
            <a:ext cx="1008112" cy="16603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54355" y="1624683"/>
            <a:ext cx="1008112" cy="16603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恶劣环境应用指标实现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5244" y="5011118"/>
            <a:ext cx="1236304" cy="40011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原理设计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38112" y="3284984"/>
            <a:ext cx="1236304" cy="40011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容差设计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5565451">
            <a:off x="5779181" y="2234003"/>
            <a:ext cx="1729782" cy="1123637"/>
          </a:xfrm>
          <a:prstGeom prst="arc">
            <a:avLst/>
          </a:prstGeom>
          <a:ln w="603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41294" y="5777046"/>
            <a:ext cx="2246035" cy="400110"/>
          </a:xfrm>
          <a:prstGeom prst="rect">
            <a:avLst/>
          </a:prstGeom>
          <a:solidFill>
            <a:srgbClr val="7030A0"/>
          </a:solidFill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误操作怎么解决？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47664" y="4077072"/>
            <a:ext cx="1728192" cy="57606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496548" y="3573016"/>
            <a:ext cx="1851316" cy="45834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07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162934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123728" y="1784980"/>
            <a:ext cx="4336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可靠性预计与分配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51720" y="83671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2123728" y="992346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系统可靠性设计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1720" y="246383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051720" y="328234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1720" y="410145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2102403" y="2553845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23728" y="3380774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潜在通路分析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23728" y="4199882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容差设计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720" y="4926610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2123728" y="502504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§7.5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容错设计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720" y="5751768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2123728" y="5850198"/>
            <a:ext cx="4697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其他可靠性设计方法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4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 bwMode="auto">
          <a:xfrm>
            <a:off x="-180528" y="980728"/>
            <a:ext cx="914501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dirty="0" smtClean="0">
                <a:solidFill>
                  <a:srgbClr val="C04C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“错”的来源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缺陷（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fault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：一是系统的硬件或者软件中存在的内部缺陷，二是来自外部环境的过应力（雷击、静电放电、热冲击等）或者干扰（电磁噪声、辐射、振动等）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错误（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：由于缺陷而造成的系统信息或者状态的不正确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故障（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failure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：系统未能正确地提供预先指定的服务</a:t>
            </a:r>
          </a:p>
        </p:txBody>
      </p:sp>
      <p:sp>
        <p:nvSpPr>
          <p:cNvPr id="21" name="矩形 20"/>
          <p:cNvSpPr/>
          <p:nvPr/>
        </p:nvSpPr>
        <p:spPr>
          <a:xfrm>
            <a:off x="1763688" y="4797152"/>
            <a:ext cx="6048672" cy="861774"/>
          </a:xfrm>
          <a:prstGeom prst="rect">
            <a:avLst/>
          </a:prstGeom>
          <a:solidFill>
            <a:srgbClr val="7030A0"/>
          </a:solidFill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“错”是所有工程系统在使用过程中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常见的状态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，因此容错设计是提高系统交付使用后可靠性的必要手段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36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0" y="908720"/>
            <a:ext cx="871537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错误的类型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先天性的固有缺陷引起的错误：俗称“硬故障”，是由元器件自身的物理缺陷、电路设计失误以及生产过程的工艺缺陷引起的错误，如</a:t>
            </a:r>
            <a:r>
              <a:rPr lang="zh-CN" altLang="en-US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数字系统中某些存储单元不能写入、某些逻辑节点固定于逻辑</a:t>
            </a:r>
            <a:r>
              <a:rPr lang="en-US" altLang="zh-CN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。此类属于永久性错误，只能通过更换元器件或者硬件冗余来纠正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后天性的外在原因引起的错误：俗称“软错误”，</a:t>
            </a:r>
            <a:r>
              <a:rPr lang="zh-CN" altLang="en-US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如外界过应力或者电磁干扰引发的读、写错误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。该错误会引发系统的瞬间性或是间歇性故障，随机出现或是偶尔出现。对数字系统中出现的此类错误，可以</a:t>
            </a:r>
            <a:r>
              <a:rPr lang="zh-CN" altLang="en-US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通过容错设计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来加以纠正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数字信号传输中的错误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在数字信号的传输、存取、运算过程中，由于各种干扰，接收端收到的数据不可避免地会出现错误，如数据丢失、</a:t>
            </a:r>
            <a:r>
              <a:rPr lang="en-US" altLang="zh-CN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en-US" altLang="zh-CN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en-US" altLang="zh-CN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不同的用户，对数据的准确度要求是不同的。一般而言，对于传输数字话音，要求误码率为</a:t>
            </a:r>
            <a:r>
              <a:rPr lang="en-US" altLang="zh-CN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700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en-US" altLang="zh-CN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~10</a:t>
            </a:r>
            <a:r>
              <a:rPr lang="en-US" altLang="zh-CN" sz="1700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；传输计算机之间的数据，要求误码率</a:t>
            </a:r>
            <a:r>
              <a:rPr lang="en-US" altLang="zh-CN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&lt;10</a:t>
            </a:r>
            <a:r>
              <a:rPr lang="en-US" altLang="zh-CN" sz="1700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-8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实际能够实现的误码率，与传输所依据的通信协议、传输速率以及传输距离有关。如有线通信信道的误码率约在</a:t>
            </a:r>
            <a:r>
              <a:rPr lang="en-US" altLang="zh-CN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700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r>
              <a:rPr lang="en-US" altLang="zh-CN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~10</a:t>
            </a:r>
            <a:r>
              <a:rPr lang="en-US" altLang="zh-CN" sz="1700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，无线通信信道的误码率约在</a:t>
            </a:r>
            <a:r>
              <a:rPr lang="en-US" altLang="zh-CN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700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en-US" altLang="zh-CN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~10</a:t>
            </a:r>
            <a:r>
              <a:rPr lang="en-US" altLang="zh-CN" sz="1700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034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323528" y="981770"/>
            <a:ext cx="849630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容错设计的目的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容错设计用于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纠正数字系统的数据错误或者降低误码率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在发送端给待传送的数据序列（称为信息元）增加多余码元（称为监督元、校验码、检错码或者纠错码），作为接收端判断数据是否正确的依据。一旦发现错误可采取一定的方法自动纠正，也可要求发送端重发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容错设计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是广义的冗余设计的一部分，亦称信息容错，通常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只适用于数字系统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，具体的容错算法可以通过硬件逻辑电路或者软件程序来实现</a:t>
            </a:r>
          </a:p>
        </p:txBody>
      </p:sp>
      <p:pic>
        <p:nvPicPr>
          <p:cNvPr id="4" name="Picture 8" descr="0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9" b="7936"/>
          <a:stretch>
            <a:fillRect/>
          </a:stretch>
        </p:blipFill>
        <p:spPr bwMode="auto">
          <a:xfrm>
            <a:off x="323528" y="3717032"/>
            <a:ext cx="84264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971228" y="6093520"/>
            <a:ext cx="669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/>
              <a:t>带检错纠错功能的数字存储容错系统的构成框图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19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528" y="908720"/>
            <a:ext cx="8496300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前向纠错（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FEC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发送端发出带纠错码的数据序列，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接收端收到后能根据编码规律自动纠正错误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。此法无需反馈通道，能用于单向通信，但所需纠错码的数量会随着数据序列长度的增加而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加大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检错重发（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ARQ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发送端发出带检错码的数据序列，接收端收到后如果判断出有错误发生，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就会反馈信息到发送端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，要求其重发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。工程中常用。</a:t>
            </a:r>
            <a:endParaRPr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混合纠错（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HEC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发送端发送具有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自动纠错和检错能力的码，接收端对进行译码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。如果错误在码的纠错能力之内，就自动进行纠错；如果错误较多，超出了码的纠错能力，就要求发送端重发。此法是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FEC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ARQ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的结合，兼具二者的优点，应用比较广泛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2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251520" y="2276872"/>
            <a:ext cx="878497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发送时，在传输信息序列后增加一个校验位，使所形成的码组中的“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或“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的数目为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奇数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，称为奇数校验；若为偶数，则为偶数校验</a:t>
            </a:r>
          </a:p>
          <a:p>
            <a:pPr marL="0" lvl="1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接收时，把各码元的所有位相加，对于偶数校验，若结果为“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则说明有错误，若为“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则说明无错；对于奇数校验，则反过来判断</a:t>
            </a:r>
          </a:p>
          <a:p>
            <a:pPr marL="0" lvl="1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奇偶校验能查出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任意奇数个错误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，不能查出任意偶数个错误，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只能检错，不能纠错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，适用于信道干扰不严重、码长不大、出错概率比较小的系统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3419872" y="1282508"/>
            <a:ext cx="2772816" cy="430374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奇偶校验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9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162934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123728" y="1784980"/>
            <a:ext cx="4336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可靠性预计与分配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51720" y="83671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2123728" y="992346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系统可靠性设计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1720" y="246383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051720" y="328234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1720" y="410145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2102403" y="2553845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23728" y="3380774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潜在通路分析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23728" y="4199882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容差设计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720" y="4926610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2123728" y="502504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720" y="5751768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2123728" y="5850198"/>
            <a:ext cx="4697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§7.6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其他可靠性设计方法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5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0" y="1322986"/>
            <a:ext cx="67691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</a:pPr>
            <a:r>
              <a:rPr kumimoji="1" lang="zh-CN" altLang="en-US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kumimoji="1"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可靠性是电路及结构复杂性的函数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，减少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元器件数及其元器件之间的互连书就能减少整体失效率，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最高的可靠性来自最简单的电路</a:t>
            </a:r>
          </a:p>
          <a:p>
            <a:pPr eaLnBrk="1" hangingPunct="1">
              <a:buSzPct val="60000"/>
            </a:pPr>
            <a:r>
              <a:rPr kumimoji="1"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途径</a:t>
            </a: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产品组成部分的数量及其相互间的连接关系</a:t>
            </a: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元器件、零部件的标准化、系列化与通用化</a:t>
            </a: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元器件的规格、品种数，争取用较少的元器件实现多种功能</a:t>
            </a: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经过考验的可靠性有保证的元器件</a:t>
            </a: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模块化、层次化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769100" y="1016732"/>
            <a:ext cx="0" cy="52565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132681"/>
              </p:ext>
            </p:extLst>
          </p:nvPr>
        </p:nvGraphicFramePr>
        <p:xfrm>
          <a:off x="7008386" y="2164216"/>
          <a:ext cx="1996017" cy="559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5" imgW="2108160" imgH="482400" progId="Equation.DSMT4">
                  <p:embed/>
                </p:oleObj>
              </mc:Choice>
              <mc:Fallback>
                <p:oleObj name="Equation" r:id="rId5" imgW="2108160" imgH="482400" progId="Equation.DSMT4">
                  <p:embed/>
                  <p:pic>
                    <p:nvPicPr>
                      <p:cNvPr id="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386" y="2164216"/>
                        <a:ext cx="1996017" cy="559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401100" y="27494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并联模型</a:t>
            </a:r>
            <a:endParaRPr lang="zh-CN" altLang="en-US" dirty="0"/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14443"/>
              </p:ext>
            </p:extLst>
          </p:nvPr>
        </p:nvGraphicFramePr>
        <p:xfrm>
          <a:off x="7020272" y="3140968"/>
          <a:ext cx="201524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7" imgW="1193760" imgH="431640" progId="Equation.DSMT4">
                  <p:embed/>
                </p:oleObj>
              </mc:Choice>
              <mc:Fallback>
                <p:oleObj name="Equation" r:id="rId7" imgW="1193760" imgH="431640" progId="Equation.DSMT4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3140968"/>
                        <a:ext cx="201524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7422602" y="378486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串联模型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621400" y="4509558"/>
            <a:ext cx="2383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Clr>
                <a:schemeClr val="folHlink"/>
              </a:buClr>
              <a:buSzPct val="60000"/>
            </a:pP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实现同一功能系统不见树</a:t>
            </a:r>
            <a:endParaRPr kumimoji="1"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1912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162934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123728" y="1784980"/>
            <a:ext cx="4336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可靠性预计与分配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51720" y="83671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2123728" y="992346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系统可靠性设计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1720" y="246383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051720" y="328234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1720" y="410145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2102403" y="2553845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23728" y="3380774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潜在通路分析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23728" y="4199882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§7.4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容差设计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720" y="4926610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2123728" y="502504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720" y="5751768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2123728" y="5850198"/>
            <a:ext cx="4697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其他可靠性设计方法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9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67251" y="4100327"/>
            <a:ext cx="5040560" cy="156966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实例：美国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F-4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战斗机改型为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F/A-18A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战斗机时，对发动机作简化设计，使其元件数从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22000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个减少到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14300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个，在获得同样推力的同时，可靠性提高了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-324544" y="1393442"/>
            <a:ext cx="191414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8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kumimoji="1"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endParaRPr kumimoji="1"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1"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门电路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Pct val="60000"/>
            </a:pPr>
            <a:endParaRPr kumimoji="1" lang="en-US" altLang="zh-CN" sz="1600" dirty="0">
              <a:latin typeface="Tahoma" panose="020B0604030504040204" pitchFamily="34" charset="0"/>
            </a:endParaRPr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5133"/>
              </p:ext>
            </p:extLst>
          </p:nvPr>
        </p:nvGraphicFramePr>
        <p:xfrm>
          <a:off x="971600" y="2591006"/>
          <a:ext cx="19431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5" imgW="1675673" imgH="215806" progId="Equation.3">
                  <p:embed/>
                </p:oleObj>
              </mc:Choice>
              <mc:Fallback>
                <p:oleObj name="Equation" r:id="rId5" imgW="1675673" imgH="215806" progId="Equation.3">
                  <p:embed/>
                  <p:pic>
                    <p:nvPicPr>
                      <p:cNvPr id="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591006"/>
                        <a:ext cx="1943100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482712"/>
              </p:ext>
            </p:extLst>
          </p:nvPr>
        </p:nvGraphicFramePr>
        <p:xfrm>
          <a:off x="5364088" y="2537041"/>
          <a:ext cx="12969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7" imgW="1015559" imgH="215806" progId="Equation.3">
                  <p:embed/>
                </p:oleObj>
              </mc:Choice>
              <mc:Fallback>
                <p:oleObj name="Equation" r:id="rId7" imgW="1015559" imgH="215806" progId="Equation.3">
                  <p:embed/>
                  <p:pic>
                    <p:nvPicPr>
                      <p:cNvPr id="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537041"/>
                        <a:ext cx="1296988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9" descr="简化前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49273"/>
            <a:ext cx="19431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8004258" y="1597005"/>
            <a:ext cx="864096" cy="507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kumimoji="1"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kumimoji="1"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1" hangingPunct="1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个门</a:t>
            </a:r>
            <a:r>
              <a:rPr kumimoji="1"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32" name="Picture 13" descr="图片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52" y="964817"/>
            <a:ext cx="43243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s://gimg2.baidu.com/image_search/src=http%3A%2F%2Fwww.aihapa.com%2Fwp-content%2Fuploads%2F2013%2F07%2F20141128raaf8165233_168.jpg&amp;refer=http%3A%2F%2Fwww.aihapa.com&amp;app=2002&amp;size=f9999,10000&amp;q=a80&amp;n=0&amp;g=0n&amp;fmt=jpeg?sec=1643718014&amp;t=a432f1c294e13cd4256de124025526a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1499" y="4136400"/>
            <a:ext cx="2765586" cy="15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79512" y="3429000"/>
            <a:ext cx="8496944" cy="0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57607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115616" y="1124744"/>
            <a:ext cx="7056784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60000"/>
            </a:pPr>
            <a:r>
              <a:rPr kumimoji="1" lang="zh-CN" altLang="en-US" sz="24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系统设计经验</a:t>
            </a:r>
          </a:p>
          <a:p>
            <a:pPr lvl="1" eaLnBrk="1" hangingPunct="1">
              <a:buClr>
                <a:schemeClr val="hlink"/>
              </a:buClr>
              <a:buSzPct val="60000"/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提高系统可靠性：功耗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  温升 可靠性</a:t>
            </a:r>
            <a:endParaRPr kumimoji="1" lang="zh-CN" altLang="en-US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40000"/>
              </a:lnSpc>
              <a:buClr>
                <a:schemeClr val="hlink"/>
              </a:buClr>
              <a:buSzPct val="60000"/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系统抗干扰能力：无电源线干扰，自身噪声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</a:t>
            </a:r>
          </a:p>
          <a:p>
            <a:pPr eaLnBrk="1" hangingPunct="1">
              <a:lnSpc>
                <a:spcPct val="140000"/>
              </a:lnSpc>
              <a:buSzPct val="60000"/>
            </a:pPr>
            <a:r>
              <a:rPr kumimoji="1" lang="zh-CN" altLang="en-US" sz="24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  <a:p>
            <a:pPr lvl="1" eaLnBrk="1" hangingPunct="1">
              <a:lnSpc>
                <a:spcPct val="140000"/>
              </a:lnSpc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开关器件尽量选用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器件实现的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，降低功耗</a:t>
            </a:r>
            <a:endParaRPr kumimoji="1"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用软件完成的，不用硬件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实现，可靠性不受环境影响</a:t>
            </a:r>
            <a:endParaRPr kumimoji="1"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低频工作的，不要使之高频工作</a:t>
            </a:r>
          </a:p>
          <a:p>
            <a:pPr lvl="1" eaLnBrk="1" hangingPunct="1">
              <a:lnSpc>
                <a:spcPct val="140000"/>
              </a:lnSpc>
              <a:buClr>
                <a:schemeClr val="hlink"/>
              </a:buClr>
              <a:buSzPct val="60000"/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能低电源电压工作的，不要采用较高电压工作</a:t>
            </a:r>
          </a:p>
          <a:p>
            <a:pPr lvl="1" eaLnBrk="1" hangingPunct="1">
              <a:lnSpc>
                <a:spcPct val="140000"/>
              </a:lnSpc>
              <a:buClr>
                <a:schemeClr val="hlink"/>
              </a:buClr>
              <a:buSzPct val="60000"/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能采用节能工作方式的，不要采用标准工作方式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607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067944" y="936662"/>
            <a:ext cx="705678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40000"/>
              </a:lnSpc>
              <a:buSzPct val="60000"/>
              <a:buNone/>
            </a:pPr>
            <a:r>
              <a:rPr kumimoji="1" lang="zh-CN" altLang="en-US" sz="44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1"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71600" y="2261294"/>
            <a:ext cx="769588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40000"/>
              </a:lnSpc>
              <a:buSzPct val="60000"/>
              <a:buNone/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系统设计围绕用户指标展开</a:t>
            </a:r>
            <a:endParaRPr kumimoji="1" lang="en-US" altLang="zh-CN" sz="36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buSzPct val="60000"/>
              <a:buNone/>
            </a:pPr>
            <a:r>
              <a:rPr kumimoji="1" lang="zh-CN" altLang="en-US" sz="3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系统设计决定系统架构的可行性</a:t>
            </a:r>
            <a:endParaRPr kumimoji="1" lang="en-US" altLang="zh-CN" sz="3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buSzPct val="60000"/>
              <a:buNone/>
            </a:pPr>
            <a:r>
              <a:rPr kumimoji="1" lang="zh-CN" altLang="en-US" sz="3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系统设计与模块设计为优生优育关系</a:t>
            </a:r>
            <a:endParaRPr kumimoji="1"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042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998550" y="2420441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2411760" y="2564556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§7.4.1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容差设计作用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50" y="3861048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2411760" y="4005163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§7.4.2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容差设计方法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7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908720"/>
            <a:ext cx="871296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容差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电子系统中元器件</a:t>
            </a:r>
            <a:r>
              <a:rPr kumimoji="1"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参数值相对于额定值的</a:t>
            </a:r>
            <a:r>
              <a:rPr kumimoji="1"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偏差，导致系统产生</a:t>
            </a:r>
            <a:r>
              <a:rPr kumimoji="1" lang="zh-CN" altLang="en-US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相应偏差</a:t>
            </a:r>
            <a:endParaRPr kumimoji="1" lang="zh-CN" altLang="en-US" sz="1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容差的来源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初始偏差：</a:t>
            </a:r>
            <a:r>
              <a:rPr kumimoji="1"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元器件生产质量一致性</a:t>
            </a:r>
            <a:r>
              <a:rPr kumimoji="1"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无法达到理想化程度</a:t>
            </a:r>
            <a:r>
              <a:rPr kumimoji="1"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，导致不同批次元器件性能参数存在一定的</a:t>
            </a:r>
            <a:r>
              <a:rPr kumimoji="1"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差异。</a:t>
            </a:r>
            <a:r>
              <a:rPr kumimoji="1"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多数元器件参数的初始偏差满足正态分布，它可由均值</a:t>
            </a:r>
            <a:r>
              <a:rPr kumimoji="1" lang="en-US" altLang="zh-CN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和标准差</a:t>
            </a:r>
            <a:r>
              <a:rPr kumimoji="1" lang="el-GR" altLang="zh-CN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kumimoji="1"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kumimoji="1"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</a:t>
            </a:r>
            <a:endParaRPr kumimoji="1" lang="en-US" altLang="zh-CN" sz="17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环境条件：</a:t>
            </a:r>
            <a:r>
              <a:rPr kumimoji="1"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环境条件的变化导致元器件参数的变化，最典型的是元器件参数</a:t>
            </a:r>
            <a:r>
              <a:rPr kumimoji="1"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随温度的漂移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退化效应：</a:t>
            </a:r>
            <a:r>
              <a:rPr kumimoji="1"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经过若干时间的工作或者存储后，元器件参数逐渐发生不可逆的变化，即元器件参数</a:t>
            </a:r>
            <a:r>
              <a:rPr kumimoji="1"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随时间的漂移</a:t>
            </a:r>
          </a:p>
          <a:p>
            <a:pPr lvl="1" eaLnBrk="1" hangingPunct="1">
              <a:lnSpc>
                <a:spcPct val="120000"/>
              </a:lnSpc>
            </a:pPr>
            <a:endParaRPr kumimoji="1" lang="zh-CN" altLang="el-GR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6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03589"/>
            <a:ext cx="294644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934622" y="5085184"/>
            <a:ext cx="4896544" cy="830997"/>
          </a:xfrm>
          <a:prstGeom prst="rect">
            <a:avLst/>
          </a:prstGeom>
          <a:ln w="2222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系统电路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功能部分失常或者全部失常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系统电路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性能指标变化或下降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51520" y="4437112"/>
            <a:ext cx="8460432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14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3" descr="容差实例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" t="18643" r="5594"/>
          <a:stretch>
            <a:fillRect/>
          </a:stretch>
        </p:blipFill>
        <p:spPr bwMode="auto">
          <a:xfrm>
            <a:off x="251520" y="1052736"/>
            <a:ext cx="331152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446361" y="4005064"/>
            <a:ext cx="576064" cy="13681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信号源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598489" y="4005064"/>
            <a:ext cx="576064" cy="13681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放大电路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750617" y="4005064"/>
            <a:ext cx="576064" cy="13681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电机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022425" y="4581128"/>
            <a:ext cx="576064" cy="28803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174553" y="4581128"/>
            <a:ext cx="576064" cy="28803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871192" y="3360961"/>
            <a:ext cx="0" cy="576064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563888" y="980728"/>
            <a:ext cx="0" cy="540060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563045" y="1457573"/>
            <a:ext cx="5399831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kumimoji="1"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：确定电路的结构，实现电路的功能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AutoNum type="arabicPeriod"/>
            </a:pPr>
            <a:endParaRPr kumimoji="1"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folHlink"/>
              </a:buClr>
              <a:buSzPct val="90000"/>
            </a:pP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endParaRPr kumimoji="1"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参数设计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：确定电路各元件参数的中心值，实现电路的性能指标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确定各个电路元件的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额定值，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就可以确定其在固定的输入电压（如</a:t>
            </a:r>
            <a:r>
              <a:rPr kumimoji="1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0.7V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）下，输出电压的额定值（如</a:t>
            </a:r>
            <a:r>
              <a:rPr kumimoji="1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4.675V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kumimoji="1"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容差设计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各电路元件的容差确定之后，可算出输出电压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kumimoji="1" lang="en-US" altLang="zh-CN" sz="1800" i="1" u="sng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en-US" altLang="zh-CN" sz="1800" baseline="-25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最大变化范围为</a:t>
            </a:r>
            <a:r>
              <a:rPr kumimoji="1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4.02~5.157V</a:t>
            </a: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232246"/>
              </p:ext>
            </p:extLst>
          </p:nvPr>
        </p:nvGraphicFramePr>
        <p:xfrm>
          <a:off x="5339075" y="1886583"/>
          <a:ext cx="2058675" cy="62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公式" r:id="rId6" imgW="1422400" imgH="431800" progId="Equation.3">
                  <p:embed/>
                </p:oleObj>
              </mc:Choice>
              <mc:Fallback>
                <p:oleObj name="公式" r:id="rId6" imgW="1422400" imgH="431800" progId="Equation.3">
                  <p:embed/>
                  <p:pic>
                    <p:nvPicPr>
                      <p:cNvPr id="860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075" y="1886583"/>
                        <a:ext cx="2058675" cy="625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5276440" y="988318"/>
            <a:ext cx="1995884" cy="461665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设计内容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3756" y="5777810"/>
            <a:ext cx="5329312" cy="430374"/>
          </a:xfrm>
          <a:prstGeom prst="rect">
            <a:avLst/>
          </a:prstGeom>
          <a:ln w="2222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根据容差设计可确定电机的输入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控制电压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23728" y="2511611"/>
            <a:ext cx="914921" cy="48534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39752" y="1624837"/>
            <a:ext cx="1223293" cy="48534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357895" y="981765"/>
            <a:ext cx="981857" cy="48534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933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998550" y="2420441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2411760" y="2564556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§7.4.1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容差设计作用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50" y="3861048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2411760" y="4005163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§7.4.2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容差设计方法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65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 descr="0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8" y="4629101"/>
            <a:ext cx="4085134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9512" y="1556792"/>
            <a:ext cx="8784976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假定元器件参数离散符合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正态分布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，根据电路灵敏度，计算电路性能指标离散的分布范围及规律，从而判断是否能够满足要求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正态分布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：若元器件的参数是相互独立的随机变量</a:t>
            </a:r>
            <a:r>
              <a:rPr kumimoji="1" lang="en-US" altLang="zh-CN" sz="1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18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则电路的性能参数也是一个随机变量</a:t>
            </a:r>
            <a:r>
              <a:rPr kumimoji="1" lang="en-US" altLang="zh-CN" sz="1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</a:p>
          <a:p>
            <a:pPr eaLnBrk="1" hangingPunct="1">
              <a:lnSpc>
                <a:spcPct val="120000"/>
              </a:lnSpc>
            </a:pPr>
            <a:endParaRPr kumimoji="1" lang="en-US" altLang="zh-CN" sz="1800" b="0" dirty="0" smtClean="0"/>
          </a:p>
          <a:p>
            <a:pPr eaLnBrk="1" hangingPunct="1">
              <a:lnSpc>
                <a:spcPct val="120000"/>
              </a:lnSpc>
            </a:pPr>
            <a:endParaRPr kumimoji="1" lang="en-US" altLang="zh-CN" sz="1800" b="0" dirty="0" smtClean="0"/>
          </a:p>
          <a:p>
            <a:pPr eaLnBrk="1" hangingPunct="1">
              <a:lnSpc>
                <a:spcPct val="120000"/>
              </a:lnSpc>
            </a:pPr>
            <a:endParaRPr kumimoji="1" lang="en-US" altLang="zh-CN" sz="1800" b="0" dirty="0" smtClean="0"/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SzPct val="60000"/>
            </a:pPr>
            <a:endParaRPr kumimoji="1" lang="en-US" altLang="zh-CN" sz="1800" b="0" dirty="0" smtClean="0"/>
          </a:p>
        </p:txBody>
      </p:sp>
      <p:graphicFrame>
        <p:nvGraphicFramePr>
          <p:cNvPr id="9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99446646"/>
              </p:ext>
            </p:extLst>
          </p:nvPr>
        </p:nvGraphicFramePr>
        <p:xfrm>
          <a:off x="1025108" y="3077617"/>
          <a:ext cx="7146176" cy="155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公式" r:id="rId6" imgW="5613400" imgH="1219200" progId="Equation.3">
                  <p:embed/>
                </p:oleObj>
              </mc:Choice>
              <mc:Fallback>
                <p:oleObj name="公式" r:id="rId6" imgW="5613400" imgH="1219200" progId="Equation.3">
                  <p:embed/>
                  <p:pic>
                    <p:nvPicPr>
                      <p:cNvPr id="880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108" y="3077617"/>
                        <a:ext cx="7146176" cy="1551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86286" y="4643041"/>
            <a:ext cx="4778202" cy="16652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元器件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是稳定、批量生产的产品时，元器件参数近似地服从正态分布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kumimoji="1"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：该方法是用平均值约束全系统设计，容易使系统中某些电路出现误判</a:t>
            </a:r>
            <a:endParaRPr kumimoji="1"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7864" y="970313"/>
            <a:ext cx="2772816" cy="430374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标准差综合法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565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6851265" y="2355748"/>
            <a:ext cx="2185231" cy="892552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47864" y="970313"/>
            <a:ext cx="2772816" cy="430374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最坏情况法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556792"/>
            <a:ext cx="90364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元器件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最大变化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根据电路性能指标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随元器件参数变化而变化的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规律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电路性能指标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离散的最大变化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kumimoji="1" lang="en-US" altLang="zh-CN" sz="1800" dirty="0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916152" y="3459602"/>
            <a:ext cx="7380120" cy="1879975"/>
            <a:chOff x="479" y="2523"/>
            <a:chExt cx="4805" cy="1433"/>
          </a:xfrm>
        </p:grpSpPr>
        <p:pic>
          <p:nvPicPr>
            <p:cNvPr id="8" name="Picture 7" descr="0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523"/>
              <a:ext cx="4600" cy="1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491" y="3769"/>
              <a:ext cx="570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 b="1"/>
                <a:t>元器件参数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694" y="3748"/>
              <a:ext cx="590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 b="1"/>
                <a:t>元器件参数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962" y="2659"/>
              <a:ext cx="462" cy="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 b="1"/>
                <a:t>电路性能</a:t>
              </a:r>
            </a:p>
            <a:p>
              <a:pPr algn="ctr" eaLnBrk="1" hangingPunct="1">
                <a:lnSpc>
                  <a:spcPct val="4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 b="1"/>
                <a:t>指标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79" y="2706"/>
              <a:ext cx="454" cy="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 b="1"/>
                <a:t>电路性能</a:t>
              </a:r>
            </a:p>
            <a:p>
              <a:pPr algn="ctr" eaLnBrk="1" hangingPunct="1">
                <a:lnSpc>
                  <a:spcPct val="4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 b="1"/>
                <a:t>指标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51265" y="2596842"/>
                <a:ext cx="2201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敏度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𝜕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Y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65" y="2596842"/>
                <a:ext cx="2201628" cy="400110"/>
              </a:xfrm>
              <a:prstGeom prst="rect">
                <a:avLst/>
              </a:prstGeom>
              <a:blipFill>
                <a:blip r:embed="rId5"/>
                <a:stretch>
                  <a:fillRect t="-113636" r="-9695" b="-18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-15652" y="2445307"/>
            <a:ext cx="6963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0" eaLnBrk="1" hangingPunct="1">
              <a:lnSpc>
                <a:spcPct val="130000"/>
              </a:lnSpc>
              <a:buNone/>
            </a:pP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灵敏度</a:t>
            </a:r>
            <a:r>
              <a:rPr kumimoji="1"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&gt;0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，则在决定</a:t>
            </a:r>
            <a:r>
              <a:rPr kumimoji="1"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的最大值时，</a:t>
            </a:r>
            <a:r>
              <a:rPr kumimoji="1"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应取最大值；在决定</a:t>
            </a:r>
            <a:r>
              <a:rPr kumimoji="1"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的最小值时，</a:t>
            </a:r>
            <a:r>
              <a:rPr kumimoji="1"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应取最小值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。若灵敏度</a:t>
            </a:r>
            <a:r>
              <a:rPr kumimoji="1"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&lt;0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之相反</a:t>
            </a:r>
            <a:endParaRPr kumimoji="1"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6015" y="5544043"/>
            <a:ext cx="7660394" cy="400110"/>
          </a:xfrm>
          <a:prstGeom prst="rect">
            <a:avLst/>
          </a:prstGeom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：计算最为简单，但需要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较大样本量</a:t>
            </a:r>
            <a:r>
              <a:rPr lang="zh-CN" altLang="en-US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，电路实现成本最大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53726" y="603790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适用于元器件级容差设计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11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23142" y="1497509"/>
            <a:ext cx="7902104" cy="2673350"/>
            <a:chOff x="295" y="1026"/>
            <a:chExt cx="5432" cy="1684"/>
          </a:xfrm>
        </p:grpSpPr>
        <p:pic>
          <p:nvPicPr>
            <p:cNvPr id="5" name="Picture 10" descr="02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1" r="2106"/>
            <a:stretch>
              <a:fillRect/>
            </a:stretch>
          </p:blipFill>
          <p:spPr bwMode="auto">
            <a:xfrm>
              <a:off x="295" y="1026"/>
              <a:ext cx="5432" cy="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3198" y="2160"/>
              <a:ext cx="589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500" b="1"/>
                <a:t>实测误差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243" y="1888"/>
              <a:ext cx="589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500" b="1"/>
                <a:t>热冲击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3347864" y="970313"/>
            <a:ext cx="2772816" cy="430374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最坏情况法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-64840" y="2438545"/>
            <a:ext cx="1306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 smtClean="0"/>
              <a:t>多</a:t>
            </a:r>
            <a:r>
              <a:rPr lang="zh-CN" altLang="en-US" sz="1600" dirty="0"/>
              <a:t>层陶瓷电容器的容差</a:t>
            </a:r>
          </a:p>
        </p:txBody>
      </p:sp>
      <p:pic>
        <p:nvPicPr>
          <p:cNvPr id="4098" name="Picture 2" descr="https://gimg2.baidu.com/image_search/src=http%3A%2F%2Finews.gtimg.com%2Fnewsapp_bt%2F0%2F11838190252%2F641.jpg&amp;refer=http%3A%2F%2Finews.gtimg.com&amp;app=2002&amp;size=f9999,10000&amp;q=a80&amp;n=0&amp;g=0n&amp;fmt=jpeg?sec=1643714275&amp;t=f2f72f73b3b33a00ce7cc5ddf18a3f9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7509"/>
            <a:ext cx="721196" cy="72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7192" y="4427682"/>
            <a:ext cx="892899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容差的因素有初始偏差、温度、湿度、偏置电压、热冲击、老化时间等</a:t>
            </a:r>
          </a:p>
          <a:p>
            <a:pPr marL="0"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实测容差远小于所有容差项的和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，导致目前样本量的最坏情况无法实现，需要加</a:t>
            </a:r>
            <a:endParaRPr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大样本量。</a:t>
            </a:r>
            <a:endParaRPr kumimoji="1"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21608" y="1714091"/>
            <a:ext cx="7200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Y5V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16416" y="1686248"/>
            <a:ext cx="7200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Y5V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243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14129</TotalTime>
  <Words>1902</Words>
  <Application>Microsoft Office PowerPoint</Application>
  <PresentationFormat>全屏显示(4:3)</PresentationFormat>
  <Paragraphs>192</Paragraphs>
  <Slides>22</Slides>
  <Notes>21</Notes>
  <HiddenSlides>0</HiddenSlides>
  <MMClips>1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仿宋_GB2312</vt:lpstr>
      <vt:lpstr>黑体</vt:lpstr>
      <vt:lpstr>宋体</vt:lpstr>
      <vt:lpstr>微软雅黑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Office 主题</vt:lpstr>
      <vt:lpstr>公式</vt:lpstr>
      <vt:lpstr>Equation</vt:lpstr>
      <vt:lpstr>航天电子系统设计             ----系统可靠性设计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sso8b</cp:lastModifiedBy>
  <cp:revision>1233</cp:revision>
  <dcterms:created xsi:type="dcterms:W3CDTF">2014-04-29T08:12:32Z</dcterms:created>
  <dcterms:modified xsi:type="dcterms:W3CDTF">2023-02-21T05:51:33Z</dcterms:modified>
</cp:coreProperties>
</file>