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319" r:id="rId2"/>
    <p:sldId id="548" r:id="rId3"/>
    <p:sldId id="549" r:id="rId4"/>
    <p:sldId id="547" r:id="rId5"/>
    <p:sldId id="551" r:id="rId6"/>
    <p:sldId id="550" r:id="rId7"/>
    <p:sldId id="552" r:id="rId8"/>
    <p:sldId id="553" r:id="rId9"/>
    <p:sldId id="554" r:id="rId10"/>
    <p:sldId id="561" r:id="rId11"/>
    <p:sldId id="556" r:id="rId12"/>
    <p:sldId id="557" r:id="rId13"/>
    <p:sldId id="558" r:id="rId14"/>
    <p:sldId id="559" r:id="rId15"/>
    <p:sldId id="560" r:id="rId16"/>
    <p:sldId id="562" r:id="rId17"/>
    <p:sldId id="566" r:id="rId18"/>
    <p:sldId id="563" r:id="rId19"/>
    <p:sldId id="564" r:id="rId20"/>
    <p:sldId id="565" r:id="rId21"/>
    <p:sldId id="570" r:id="rId22"/>
    <p:sldId id="576" r:id="rId23"/>
    <p:sldId id="571" r:id="rId24"/>
    <p:sldId id="577" r:id="rId25"/>
    <p:sldId id="575" r:id="rId26"/>
    <p:sldId id="567" r:id="rId27"/>
    <p:sldId id="568" r:id="rId28"/>
    <p:sldId id="569" r:id="rId29"/>
    <p:sldId id="573" r:id="rId30"/>
    <p:sldId id="574" r:id="rId31"/>
  </p:sldIdLst>
  <p:sldSz cx="9144000" cy="6858000" type="screen4x3"/>
  <p:notesSz cx="6858000" cy="9144000"/>
  <p:defaultTextStyle>
    <a:defPPr>
      <a:defRPr lang="zh-CN"/>
    </a:defPPr>
    <a:lvl1pPr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1pPr>
    <a:lvl2pPr marL="4572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2pPr>
    <a:lvl3pPr marL="9144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3pPr>
    <a:lvl4pPr marL="13716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4pPr>
    <a:lvl5pPr marL="18288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5pPr>
    <a:lvl6pPr marL="2286000" algn="l" defTabSz="914400" rtl="0" eaLnBrk="1" latinLnBrk="0" hangingPunct="1">
      <a:defRPr sz="2000" b="1" kern="1200">
        <a:solidFill>
          <a:schemeClr val="tx1"/>
        </a:solidFill>
        <a:latin typeface="仿宋_GB2312" pitchFamily="49" charset="-122"/>
        <a:ea typeface="仿宋_GB2312" pitchFamily="49" charset="-122"/>
        <a:cs typeface="+mn-cs"/>
      </a:defRPr>
    </a:lvl6pPr>
    <a:lvl7pPr marL="2743200" algn="l" defTabSz="914400" rtl="0" eaLnBrk="1" latinLnBrk="0" hangingPunct="1">
      <a:defRPr sz="2000" b="1" kern="1200">
        <a:solidFill>
          <a:schemeClr val="tx1"/>
        </a:solidFill>
        <a:latin typeface="仿宋_GB2312" pitchFamily="49" charset="-122"/>
        <a:ea typeface="仿宋_GB2312" pitchFamily="49" charset="-122"/>
        <a:cs typeface="+mn-cs"/>
      </a:defRPr>
    </a:lvl7pPr>
    <a:lvl8pPr marL="3200400" algn="l" defTabSz="914400" rtl="0" eaLnBrk="1" latinLnBrk="0" hangingPunct="1">
      <a:defRPr sz="2000" b="1" kern="1200">
        <a:solidFill>
          <a:schemeClr val="tx1"/>
        </a:solidFill>
        <a:latin typeface="仿宋_GB2312" pitchFamily="49" charset="-122"/>
        <a:ea typeface="仿宋_GB2312" pitchFamily="49" charset="-122"/>
        <a:cs typeface="+mn-cs"/>
      </a:defRPr>
    </a:lvl8pPr>
    <a:lvl9pPr marL="3657600" algn="l" defTabSz="914400" rtl="0" eaLnBrk="1" latinLnBrk="0" hangingPunct="1">
      <a:defRPr sz="2000" b="1" kern="1200">
        <a:solidFill>
          <a:schemeClr val="tx1"/>
        </a:solidFill>
        <a:latin typeface="仿宋_GB2312" pitchFamily="49" charset="-122"/>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990000"/>
    <a:srgbClr val="FFFFCC"/>
    <a:srgbClr val="FFFF66"/>
    <a:srgbClr val="33CC33"/>
    <a:srgbClr val="CC00FF"/>
    <a:srgbClr val="FEE3D2"/>
    <a:srgbClr val="C04C04"/>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86834" autoAdjust="0"/>
  </p:normalViewPr>
  <p:slideViewPr>
    <p:cSldViewPr>
      <p:cViewPr varScale="1">
        <p:scale>
          <a:sx n="99" d="100"/>
          <a:sy n="99" d="100"/>
        </p:scale>
        <p:origin x="102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70" d="100"/>
          <a:sy n="70" d="100"/>
        </p:scale>
        <p:origin x="-21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3" name="日期占位符 2">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ea typeface="+mn-ea"/>
                <a:cs typeface="+mn-cs"/>
              </a:defRPr>
            </a:lvl1pPr>
          </a:lstStyle>
          <a:p>
            <a:pPr>
              <a:defRPr/>
            </a:pPr>
            <a:fld id="{BA202968-A12F-4FE4-8D44-D30AC87ADD91}" type="datetimeFigureOut">
              <a:rPr lang="zh-CN" altLang="en-US"/>
              <a:pPr>
                <a:defRPr/>
              </a:pPr>
              <a:t>2023/3/14</a:t>
            </a:fld>
            <a:endParaRPr lang="zh-CN" altLang="en-US"/>
          </a:p>
        </p:txBody>
      </p:sp>
      <p:sp>
        <p:nvSpPr>
          <p:cNvPr id="4" name="幻灯片图像占位符 3">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7" name="灯片编号占位符 6">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a:latin typeface="Calibri" pitchFamily="34" charset="0"/>
                <a:ea typeface="宋体" pitchFamily="2" charset="-122"/>
              </a:defRPr>
            </a:lvl1pPr>
          </a:lstStyle>
          <a:p>
            <a:pPr>
              <a:defRPr/>
            </a:pPr>
            <a:fld id="{775431AA-0E7E-4B48-8BFF-7B61E1422AA4}" type="slidenum">
              <a:rPr lang="zh-CN" altLang="en-US"/>
              <a:pPr>
                <a:defRPr/>
              </a:pPr>
              <a:t>‹#›</a:t>
            </a:fld>
            <a:endParaRPr lang="zh-CN" altLang="en-US"/>
          </a:p>
        </p:txBody>
      </p:sp>
    </p:spTree>
    <p:extLst>
      <p:ext uri="{BB962C8B-B14F-4D97-AF65-F5344CB8AC3E}">
        <p14:creationId xmlns:p14="http://schemas.microsoft.com/office/powerpoint/2010/main" val="3508637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4</a:t>
            </a:fld>
            <a:endParaRPr lang="zh-CN" altLang="en-US"/>
          </a:p>
        </p:txBody>
      </p:sp>
    </p:spTree>
    <p:extLst>
      <p:ext uri="{BB962C8B-B14F-4D97-AF65-F5344CB8AC3E}">
        <p14:creationId xmlns:p14="http://schemas.microsoft.com/office/powerpoint/2010/main" val="4173056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13</a:t>
            </a:fld>
            <a:endParaRPr lang="zh-CN" altLang="en-US"/>
          </a:p>
        </p:txBody>
      </p:sp>
    </p:spTree>
    <p:extLst>
      <p:ext uri="{BB962C8B-B14F-4D97-AF65-F5344CB8AC3E}">
        <p14:creationId xmlns:p14="http://schemas.microsoft.com/office/powerpoint/2010/main" val="389274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14</a:t>
            </a:fld>
            <a:endParaRPr lang="zh-CN" altLang="en-US"/>
          </a:p>
        </p:txBody>
      </p:sp>
    </p:spTree>
    <p:extLst>
      <p:ext uri="{BB962C8B-B14F-4D97-AF65-F5344CB8AC3E}">
        <p14:creationId xmlns:p14="http://schemas.microsoft.com/office/powerpoint/2010/main" val="1287199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15</a:t>
            </a:fld>
            <a:endParaRPr lang="zh-CN" altLang="en-US"/>
          </a:p>
        </p:txBody>
      </p:sp>
    </p:spTree>
    <p:extLst>
      <p:ext uri="{BB962C8B-B14F-4D97-AF65-F5344CB8AC3E}">
        <p14:creationId xmlns:p14="http://schemas.microsoft.com/office/powerpoint/2010/main" val="1212982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16</a:t>
            </a:fld>
            <a:endParaRPr lang="zh-CN" altLang="en-US"/>
          </a:p>
        </p:txBody>
      </p:sp>
    </p:spTree>
    <p:extLst>
      <p:ext uri="{BB962C8B-B14F-4D97-AF65-F5344CB8AC3E}">
        <p14:creationId xmlns:p14="http://schemas.microsoft.com/office/powerpoint/2010/main" val="1478636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17</a:t>
            </a:fld>
            <a:endParaRPr lang="zh-CN" altLang="en-US"/>
          </a:p>
        </p:txBody>
      </p:sp>
    </p:spTree>
    <p:extLst>
      <p:ext uri="{BB962C8B-B14F-4D97-AF65-F5344CB8AC3E}">
        <p14:creationId xmlns:p14="http://schemas.microsoft.com/office/powerpoint/2010/main" val="409051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18</a:t>
            </a:fld>
            <a:endParaRPr lang="zh-CN" altLang="en-US"/>
          </a:p>
        </p:txBody>
      </p:sp>
    </p:spTree>
    <p:extLst>
      <p:ext uri="{BB962C8B-B14F-4D97-AF65-F5344CB8AC3E}">
        <p14:creationId xmlns:p14="http://schemas.microsoft.com/office/powerpoint/2010/main" val="1511918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19</a:t>
            </a:fld>
            <a:endParaRPr lang="zh-CN" altLang="en-US"/>
          </a:p>
        </p:txBody>
      </p:sp>
    </p:spTree>
    <p:extLst>
      <p:ext uri="{BB962C8B-B14F-4D97-AF65-F5344CB8AC3E}">
        <p14:creationId xmlns:p14="http://schemas.microsoft.com/office/powerpoint/2010/main" val="94676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20</a:t>
            </a:fld>
            <a:endParaRPr lang="zh-CN" altLang="en-US"/>
          </a:p>
        </p:txBody>
      </p:sp>
    </p:spTree>
    <p:extLst>
      <p:ext uri="{BB962C8B-B14F-4D97-AF65-F5344CB8AC3E}">
        <p14:creationId xmlns:p14="http://schemas.microsoft.com/office/powerpoint/2010/main" val="4162788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工程方法论和系统分析是采用一个倒叙的方式，</a:t>
            </a:r>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21</a:t>
            </a:fld>
            <a:endParaRPr lang="zh-CN" altLang="en-US"/>
          </a:p>
        </p:txBody>
      </p:sp>
    </p:spTree>
    <p:extLst>
      <p:ext uri="{BB962C8B-B14F-4D97-AF65-F5344CB8AC3E}">
        <p14:creationId xmlns:p14="http://schemas.microsoft.com/office/powerpoint/2010/main" val="3866981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工程方法论和系统分析是采用一个倒叙的方式，</a:t>
            </a:r>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22</a:t>
            </a:fld>
            <a:endParaRPr lang="zh-CN" altLang="en-US"/>
          </a:p>
        </p:txBody>
      </p:sp>
    </p:spTree>
    <p:extLst>
      <p:ext uri="{BB962C8B-B14F-4D97-AF65-F5344CB8AC3E}">
        <p14:creationId xmlns:p14="http://schemas.microsoft.com/office/powerpoint/2010/main" val="54714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5</a:t>
            </a:fld>
            <a:endParaRPr lang="zh-CN" altLang="en-US"/>
          </a:p>
        </p:txBody>
      </p:sp>
    </p:spTree>
    <p:extLst>
      <p:ext uri="{BB962C8B-B14F-4D97-AF65-F5344CB8AC3E}">
        <p14:creationId xmlns:p14="http://schemas.microsoft.com/office/powerpoint/2010/main" val="1521281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工程方法论和系统分析是采用一个倒叙的方式，</a:t>
            </a:r>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23</a:t>
            </a:fld>
            <a:endParaRPr lang="zh-CN" altLang="en-US"/>
          </a:p>
        </p:txBody>
      </p:sp>
    </p:spTree>
    <p:extLst>
      <p:ext uri="{BB962C8B-B14F-4D97-AF65-F5344CB8AC3E}">
        <p14:creationId xmlns:p14="http://schemas.microsoft.com/office/powerpoint/2010/main" val="3010126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工程方法论和系统分析是采用一个倒叙的方式，</a:t>
            </a:r>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24</a:t>
            </a:fld>
            <a:endParaRPr lang="zh-CN" altLang="en-US"/>
          </a:p>
        </p:txBody>
      </p:sp>
    </p:spTree>
    <p:extLst>
      <p:ext uri="{BB962C8B-B14F-4D97-AF65-F5344CB8AC3E}">
        <p14:creationId xmlns:p14="http://schemas.microsoft.com/office/powerpoint/2010/main" val="3412066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工程方法论和系统分析是采用一个倒叙的方式，</a:t>
            </a:r>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25</a:t>
            </a:fld>
            <a:endParaRPr lang="zh-CN" altLang="en-US"/>
          </a:p>
        </p:txBody>
      </p:sp>
    </p:spTree>
    <p:extLst>
      <p:ext uri="{BB962C8B-B14F-4D97-AF65-F5344CB8AC3E}">
        <p14:creationId xmlns:p14="http://schemas.microsoft.com/office/powerpoint/2010/main" val="4188797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26</a:t>
            </a:fld>
            <a:endParaRPr lang="zh-CN" altLang="en-US"/>
          </a:p>
        </p:txBody>
      </p:sp>
    </p:spTree>
    <p:extLst>
      <p:ext uri="{BB962C8B-B14F-4D97-AF65-F5344CB8AC3E}">
        <p14:creationId xmlns:p14="http://schemas.microsoft.com/office/powerpoint/2010/main" val="3886584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27</a:t>
            </a:fld>
            <a:endParaRPr lang="zh-CN" altLang="en-US"/>
          </a:p>
        </p:txBody>
      </p:sp>
    </p:spTree>
    <p:extLst>
      <p:ext uri="{BB962C8B-B14F-4D97-AF65-F5344CB8AC3E}">
        <p14:creationId xmlns:p14="http://schemas.microsoft.com/office/powerpoint/2010/main" val="32285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28</a:t>
            </a:fld>
            <a:endParaRPr lang="zh-CN" altLang="en-US"/>
          </a:p>
        </p:txBody>
      </p:sp>
    </p:spTree>
    <p:extLst>
      <p:ext uri="{BB962C8B-B14F-4D97-AF65-F5344CB8AC3E}">
        <p14:creationId xmlns:p14="http://schemas.microsoft.com/office/powerpoint/2010/main" val="2354102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29</a:t>
            </a:fld>
            <a:endParaRPr lang="zh-CN" altLang="en-US"/>
          </a:p>
        </p:txBody>
      </p:sp>
    </p:spTree>
    <p:extLst>
      <p:ext uri="{BB962C8B-B14F-4D97-AF65-F5344CB8AC3E}">
        <p14:creationId xmlns:p14="http://schemas.microsoft.com/office/powerpoint/2010/main" val="948585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30</a:t>
            </a:fld>
            <a:endParaRPr lang="zh-CN" altLang="en-US"/>
          </a:p>
        </p:txBody>
      </p:sp>
    </p:spTree>
    <p:extLst>
      <p:ext uri="{BB962C8B-B14F-4D97-AF65-F5344CB8AC3E}">
        <p14:creationId xmlns:p14="http://schemas.microsoft.com/office/powerpoint/2010/main" val="141166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6</a:t>
            </a:fld>
            <a:endParaRPr lang="zh-CN" altLang="en-US"/>
          </a:p>
        </p:txBody>
      </p:sp>
    </p:spTree>
    <p:extLst>
      <p:ext uri="{BB962C8B-B14F-4D97-AF65-F5344CB8AC3E}">
        <p14:creationId xmlns:p14="http://schemas.microsoft.com/office/powerpoint/2010/main" val="2975520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7</a:t>
            </a:fld>
            <a:endParaRPr lang="zh-CN" altLang="en-US"/>
          </a:p>
        </p:txBody>
      </p:sp>
    </p:spTree>
    <p:extLst>
      <p:ext uri="{BB962C8B-B14F-4D97-AF65-F5344CB8AC3E}">
        <p14:creationId xmlns:p14="http://schemas.microsoft.com/office/powerpoint/2010/main" val="58364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8</a:t>
            </a:fld>
            <a:endParaRPr lang="zh-CN" altLang="en-US"/>
          </a:p>
        </p:txBody>
      </p:sp>
    </p:spTree>
    <p:extLst>
      <p:ext uri="{BB962C8B-B14F-4D97-AF65-F5344CB8AC3E}">
        <p14:creationId xmlns:p14="http://schemas.microsoft.com/office/powerpoint/2010/main" val="2815939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9</a:t>
            </a:fld>
            <a:endParaRPr lang="zh-CN" altLang="en-US"/>
          </a:p>
        </p:txBody>
      </p:sp>
    </p:spTree>
    <p:extLst>
      <p:ext uri="{BB962C8B-B14F-4D97-AF65-F5344CB8AC3E}">
        <p14:creationId xmlns:p14="http://schemas.microsoft.com/office/powerpoint/2010/main" val="3168799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10</a:t>
            </a:fld>
            <a:endParaRPr lang="zh-CN" altLang="en-US"/>
          </a:p>
        </p:txBody>
      </p:sp>
    </p:spTree>
    <p:extLst>
      <p:ext uri="{BB962C8B-B14F-4D97-AF65-F5344CB8AC3E}">
        <p14:creationId xmlns:p14="http://schemas.microsoft.com/office/powerpoint/2010/main" val="2817486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11</a:t>
            </a:fld>
            <a:endParaRPr lang="zh-CN" altLang="en-US"/>
          </a:p>
        </p:txBody>
      </p:sp>
    </p:spTree>
    <p:extLst>
      <p:ext uri="{BB962C8B-B14F-4D97-AF65-F5344CB8AC3E}">
        <p14:creationId xmlns:p14="http://schemas.microsoft.com/office/powerpoint/2010/main" val="2317458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12</a:t>
            </a:fld>
            <a:endParaRPr lang="zh-CN" altLang="en-US"/>
          </a:p>
        </p:txBody>
      </p:sp>
    </p:spTree>
    <p:extLst>
      <p:ext uri="{BB962C8B-B14F-4D97-AF65-F5344CB8AC3E}">
        <p14:creationId xmlns:p14="http://schemas.microsoft.com/office/powerpoint/2010/main" val="2817072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5" name="灯片编号占位符 5">
            <a:extLst/>
          </p:cNvPr>
          <p:cNvSpPr txBox="1">
            <a:spLocks/>
          </p:cNvSpPr>
          <p:nvPr userDrawn="1"/>
        </p:nvSpPr>
        <p:spPr>
          <a:xfrm>
            <a:off x="7019925" y="6553200"/>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1DF31B22-8973-4EFC-94CF-ECA29AE1F7D0}"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pic>
        <p:nvPicPr>
          <p:cNvPr id="6" name="图片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8" name="灯片编号占位符 5">
            <a:extLst/>
          </p:cNvPr>
          <p:cNvSpPr txBox="1">
            <a:spLocks/>
          </p:cNvSpPr>
          <p:nvPr userDrawn="1"/>
        </p:nvSpPr>
        <p:spPr>
          <a:xfrm>
            <a:off x="7019925" y="6553200"/>
            <a:ext cx="2133600" cy="365125"/>
          </a:xfrm>
          <a:prstGeom prst="rect">
            <a:avLst/>
          </a:prstGeom>
        </p:spPr>
        <p:txBody>
          <a:bodyPr anchor="ct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6F980787-70AC-4EA4-9E72-81DF5C586621}"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9" name="日期占位符 2">
            <a:extLst/>
          </p:cNvPr>
          <p:cNvSpPr>
            <a:spLocks noGrp="1"/>
          </p:cNvSpPr>
          <p:nvPr>
            <p:ph type="dt" sz="half" idx="10"/>
          </p:nvPr>
        </p:nvSpPr>
        <p:spPr/>
        <p:txBody>
          <a:bodyPr/>
          <a:lstStyle>
            <a:lvl1pPr>
              <a:defRPr/>
            </a:lvl1pPr>
          </a:lstStyle>
          <a:p>
            <a:pPr>
              <a:defRPr/>
            </a:pPr>
            <a:fld id="{EE2FC936-9101-40B4-81FB-5C8B5B68CA7C}" type="datetime1">
              <a:rPr lang="zh-CN" altLang="en-US"/>
              <a:pPr>
                <a:defRPr/>
              </a:pPr>
              <a:t>2023/3/14</a:t>
            </a:fld>
            <a:endParaRPr lang="zh-CN" altLang="en-US"/>
          </a:p>
        </p:txBody>
      </p:sp>
      <p:sp>
        <p:nvSpPr>
          <p:cNvPr id="10" name="页脚占位符 3">
            <a:extLst/>
          </p:cNvPr>
          <p:cNvSpPr>
            <a:spLocks noGrp="1"/>
          </p:cNvSpPr>
          <p:nvPr>
            <p:ph type="ftr" sz="quarter" idx="11"/>
          </p:nvPr>
        </p:nvSpPr>
        <p:spPr/>
        <p:txBody>
          <a:bodyPr/>
          <a:lstStyle>
            <a:lvl1pPr>
              <a:defRPr/>
            </a:lvl1pPr>
          </a:lstStyle>
          <a:p>
            <a:pPr>
              <a:defRPr/>
            </a:pPr>
            <a:endParaRPr lang="en-US" altLang="zh-CN"/>
          </a:p>
        </p:txBody>
      </p:sp>
      <p:sp>
        <p:nvSpPr>
          <p:cNvPr id="11" name="灯片编号占位符 4">
            <a:extLst/>
          </p:cNvPr>
          <p:cNvSpPr>
            <a:spLocks noGrp="1"/>
          </p:cNvSpPr>
          <p:nvPr>
            <p:ph type="sldNum" sz="quarter" idx="12"/>
          </p:nvPr>
        </p:nvSpPr>
        <p:spPr/>
        <p:txBody>
          <a:bodyPr/>
          <a:lstStyle>
            <a:lvl1pPr>
              <a:defRPr/>
            </a:lvl1pPr>
          </a:lstStyle>
          <a:p>
            <a:pPr>
              <a:defRPr/>
            </a:pPr>
            <a:fld id="{40B32E0E-4A0F-4DFA-9A92-97DD5339E610}" type="slidenum">
              <a:rPr lang="zh-CN" altLang="en-US"/>
              <a:pPr>
                <a:defRPr/>
              </a:pPr>
              <a:t>‹#›</a:t>
            </a:fld>
            <a:endParaRPr lang="zh-CN" altLang="en-US"/>
          </a:p>
        </p:txBody>
      </p:sp>
    </p:spTree>
    <p:extLst>
      <p:ext uri="{BB962C8B-B14F-4D97-AF65-F5344CB8AC3E}">
        <p14:creationId xmlns:p14="http://schemas.microsoft.com/office/powerpoint/2010/main" val="25308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43D3420B-D0AF-4AB4-90F8-FC4FF80E4987}" type="datetime1">
              <a:rPr lang="zh-CN" altLang="en-US"/>
              <a:pPr>
                <a:defRPr/>
              </a:pPr>
              <a:t>2023/3/14</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E2A4736F-15C1-4CEB-9852-59E4EBD1EF87}" type="slidenum">
              <a:rPr lang="zh-CN" altLang="en-US"/>
              <a:pPr>
                <a:defRPr/>
              </a:pPr>
              <a:t>‹#›</a:t>
            </a:fld>
            <a:endParaRPr lang="zh-CN" altLang="en-US"/>
          </a:p>
        </p:txBody>
      </p:sp>
    </p:spTree>
    <p:extLst>
      <p:ext uri="{BB962C8B-B14F-4D97-AF65-F5344CB8AC3E}">
        <p14:creationId xmlns:p14="http://schemas.microsoft.com/office/powerpoint/2010/main" val="169426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4630BB5B-145C-419F-8A7D-F1FC09DE92EC}" type="datetime1">
              <a:rPr lang="zh-CN" altLang="en-US"/>
              <a:pPr>
                <a:defRPr/>
              </a:pPr>
              <a:t>2023/3/14</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9987881E-9B02-4893-B5C9-A984691B5AE0}" type="slidenum">
              <a:rPr lang="zh-CN" altLang="en-US"/>
              <a:pPr>
                <a:defRPr/>
              </a:pPr>
              <a:t>‹#›</a:t>
            </a:fld>
            <a:endParaRPr lang="zh-CN" altLang="en-US"/>
          </a:p>
        </p:txBody>
      </p:sp>
    </p:spTree>
    <p:extLst>
      <p:ext uri="{BB962C8B-B14F-4D97-AF65-F5344CB8AC3E}">
        <p14:creationId xmlns:p14="http://schemas.microsoft.com/office/powerpoint/2010/main" val="359427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6FB6A2B7-AD0A-4780-BBF8-9287ACF66C9C}" type="datetime1">
              <a:rPr lang="zh-CN" altLang="en-US"/>
              <a:pPr>
                <a:defRPr/>
              </a:pPr>
              <a:t>2023/3/14</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3A047927-14BB-4FFE-93DF-9E20ECBE13A7}" type="slidenum">
              <a:rPr lang="zh-CN" altLang="en-US"/>
              <a:pPr>
                <a:defRPr/>
              </a:pPr>
              <a:t>‹#›</a:t>
            </a:fld>
            <a:endParaRPr lang="zh-CN" altLang="en-US"/>
          </a:p>
        </p:txBody>
      </p:sp>
    </p:spTree>
    <p:extLst>
      <p:ext uri="{BB962C8B-B14F-4D97-AF65-F5344CB8AC3E}">
        <p14:creationId xmlns:p14="http://schemas.microsoft.com/office/powerpoint/2010/main" val="114088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4" name="灯片编号占位符 5">
            <a:extLst/>
          </p:cNvPr>
          <p:cNvSpPr txBox="1">
            <a:spLocks/>
          </p:cNvSpPr>
          <p:nvPr userDrawn="1"/>
        </p:nvSpPr>
        <p:spPr>
          <a:xfrm>
            <a:off x="7010400" y="6492875"/>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B078231B-CF02-46B2-86EB-9D46AE937C94}"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
        <p:nvSpPr>
          <p:cNvPr id="5" name="日期占位符 3">
            <a:extLst/>
          </p:cNvPr>
          <p:cNvSpPr>
            <a:spLocks noGrp="1"/>
          </p:cNvSpPr>
          <p:nvPr>
            <p:ph type="dt" sz="half" idx="10"/>
          </p:nvPr>
        </p:nvSpPr>
        <p:spPr/>
        <p:txBody>
          <a:bodyPr/>
          <a:lstStyle>
            <a:lvl1pPr>
              <a:defRPr/>
            </a:lvl1pPr>
          </a:lstStyle>
          <a:p>
            <a:pPr>
              <a:defRPr/>
            </a:pPr>
            <a:fld id="{A4D5BFCF-3408-4F18-9FB0-893381C24863}" type="datetime1">
              <a:rPr lang="zh-CN" altLang="en-US"/>
              <a:pPr>
                <a:defRPr/>
              </a:pPr>
              <a:t>2023/3/14</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64866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DFF74909-3C41-4097-BBAA-8B7D3EAD58CF}" type="datetime1">
              <a:rPr lang="zh-CN" altLang="en-US"/>
              <a:pPr>
                <a:defRPr/>
              </a:pPr>
              <a:t>2023/3/14</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F5C338C-E8F9-4BC5-BEFF-77D1C3A691E7}" type="slidenum">
              <a:rPr lang="zh-CN" altLang="en-US"/>
              <a:pPr>
                <a:defRPr/>
              </a:pPr>
              <a:t>‹#›</a:t>
            </a:fld>
            <a:endParaRPr lang="zh-CN" altLang="en-US"/>
          </a:p>
        </p:txBody>
      </p:sp>
    </p:spTree>
    <p:extLst>
      <p:ext uri="{BB962C8B-B14F-4D97-AF65-F5344CB8AC3E}">
        <p14:creationId xmlns:p14="http://schemas.microsoft.com/office/powerpoint/2010/main" val="274599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p:cNvPr>
          <p:cNvSpPr>
            <a:spLocks noGrp="1"/>
          </p:cNvSpPr>
          <p:nvPr>
            <p:ph type="dt" sz="half" idx="10"/>
          </p:nvPr>
        </p:nvSpPr>
        <p:spPr/>
        <p:txBody>
          <a:bodyPr/>
          <a:lstStyle>
            <a:lvl1pPr>
              <a:defRPr/>
            </a:lvl1pPr>
          </a:lstStyle>
          <a:p>
            <a:pPr>
              <a:defRPr/>
            </a:pPr>
            <a:fld id="{A595C567-7838-489D-8409-7066312DEDDB}" type="datetime1">
              <a:rPr lang="zh-CN" altLang="en-US"/>
              <a:pPr>
                <a:defRPr/>
              </a:pPr>
              <a:t>2023/3/14</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AB13300-D6D1-41CA-A125-F183E322BAA4}" type="slidenum">
              <a:rPr lang="zh-CN" altLang="en-US"/>
              <a:pPr>
                <a:defRPr/>
              </a:pPr>
              <a:t>‹#›</a:t>
            </a:fld>
            <a:endParaRPr lang="zh-CN" altLang="en-US"/>
          </a:p>
        </p:txBody>
      </p:sp>
    </p:spTree>
    <p:extLst>
      <p:ext uri="{BB962C8B-B14F-4D97-AF65-F5344CB8AC3E}">
        <p14:creationId xmlns:p14="http://schemas.microsoft.com/office/powerpoint/2010/main" val="26256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p:cNvPr>
          <p:cNvSpPr>
            <a:spLocks noGrp="1"/>
          </p:cNvSpPr>
          <p:nvPr>
            <p:ph type="dt" sz="half" idx="10"/>
          </p:nvPr>
        </p:nvSpPr>
        <p:spPr/>
        <p:txBody>
          <a:bodyPr/>
          <a:lstStyle>
            <a:lvl1pPr>
              <a:defRPr/>
            </a:lvl1pPr>
          </a:lstStyle>
          <a:p>
            <a:pPr>
              <a:defRPr/>
            </a:pPr>
            <a:fld id="{A857A0B7-412A-4E80-AE82-1B0A13BD0216}" type="datetime1">
              <a:rPr lang="zh-CN" altLang="en-US"/>
              <a:pPr>
                <a:defRPr/>
              </a:pPr>
              <a:t>2023/3/14</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3EA2CC0A-A4D4-4F43-AC6D-BAE94F0BB94A}" type="slidenum">
              <a:rPr lang="zh-CN" altLang="en-US"/>
              <a:pPr>
                <a:defRPr/>
              </a:pPr>
              <a:t>‹#›</a:t>
            </a:fld>
            <a:endParaRPr lang="zh-CN" altLang="en-US"/>
          </a:p>
        </p:txBody>
      </p:sp>
    </p:spTree>
    <p:extLst>
      <p:ext uri="{BB962C8B-B14F-4D97-AF65-F5344CB8AC3E}">
        <p14:creationId xmlns:p14="http://schemas.microsoft.com/office/powerpoint/2010/main" val="218029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p:cNvPr>
          <p:cNvSpPr>
            <a:spLocks noGrp="1"/>
          </p:cNvSpPr>
          <p:nvPr>
            <p:ph type="dt" sz="half" idx="10"/>
          </p:nvPr>
        </p:nvSpPr>
        <p:spPr/>
        <p:txBody>
          <a:bodyPr/>
          <a:lstStyle>
            <a:lvl1pPr>
              <a:defRPr/>
            </a:lvl1pPr>
          </a:lstStyle>
          <a:p>
            <a:pPr>
              <a:defRPr/>
            </a:pPr>
            <a:fld id="{8974D219-8AE8-47C3-BA28-FA55640F2FD7}" type="datetime1">
              <a:rPr lang="zh-CN" altLang="en-US"/>
              <a:pPr>
                <a:defRPr/>
              </a:pPr>
              <a:t>2023/3/14</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p:cNvPr>
          <p:cNvSpPr>
            <a:spLocks noGrp="1"/>
          </p:cNvSpPr>
          <p:nvPr>
            <p:ph type="sldNum" sz="quarter" idx="12"/>
          </p:nvPr>
        </p:nvSpPr>
        <p:spPr/>
        <p:txBody>
          <a:bodyPr/>
          <a:lstStyle>
            <a:lvl1pPr>
              <a:defRPr/>
            </a:lvl1pPr>
          </a:lstStyle>
          <a:p>
            <a:pPr>
              <a:defRPr/>
            </a:pPr>
            <a:fld id="{F3117308-9844-486A-AAAA-F4B173CC9A2D}" type="slidenum">
              <a:rPr lang="zh-CN" altLang="en-US"/>
              <a:pPr>
                <a:defRPr/>
              </a:pPr>
              <a:t>‹#›</a:t>
            </a:fld>
            <a:endParaRPr lang="zh-CN" altLang="en-US"/>
          </a:p>
        </p:txBody>
      </p:sp>
    </p:spTree>
    <p:extLst>
      <p:ext uri="{BB962C8B-B14F-4D97-AF65-F5344CB8AC3E}">
        <p14:creationId xmlns:p14="http://schemas.microsoft.com/office/powerpoint/2010/main" val="206113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9C3A11B6-5D75-4785-A980-3C3F7FF01FDB}" type="datetime1">
              <a:rPr lang="zh-CN" altLang="en-US"/>
              <a:pPr>
                <a:defRPr/>
              </a:pPr>
              <a:t>2023/3/14</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p:cNvPr>
          <p:cNvSpPr>
            <a:spLocks noGrp="1"/>
          </p:cNvSpPr>
          <p:nvPr>
            <p:ph type="sldNum" sz="quarter" idx="12"/>
          </p:nvPr>
        </p:nvSpPr>
        <p:spPr/>
        <p:txBody>
          <a:bodyPr/>
          <a:lstStyle>
            <a:lvl1pPr>
              <a:defRPr/>
            </a:lvl1pPr>
          </a:lstStyle>
          <a:p>
            <a:pPr>
              <a:defRPr/>
            </a:pPr>
            <a:fld id="{4D6A252F-32F5-4947-A1EC-BB47BBD025FF}" type="slidenum">
              <a:rPr lang="zh-CN" altLang="en-US"/>
              <a:pPr>
                <a:defRPr/>
              </a:pPr>
              <a:t>‹#›</a:t>
            </a:fld>
            <a:endParaRPr lang="zh-CN" altLang="en-US"/>
          </a:p>
        </p:txBody>
      </p:sp>
    </p:spTree>
    <p:extLst>
      <p:ext uri="{BB962C8B-B14F-4D97-AF65-F5344CB8AC3E}">
        <p14:creationId xmlns:p14="http://schemas.microsoft.com/office/powerpoint/2010/main" val="55047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87E4504-F22F-4CEF-9F66-8F56FAF72378}" type="datetime1">
              <a:rPr lang="zh-CN" altLang="en-US"/>
              <a:pPr>
                <a:defRPr/>
              </a:pPr>
              <a:t>2023/3/14</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p:cNvPr>
          <p:cNvSpPr>
            <a:spLocks noGrp="1"/>
          </p:cNvSpPr>
          <p:nvPr>
            <p:ph type="sldNum" sz="quarter" idx="12"/>
          </p:nvPr>
        </p:nvSpPr>
        <p:spPr/>
        <p:txBody>
          <a:bodyPr/>
          <a:lstStyle>
            <a:lvl1pPr>
              <a:defRPr/>
            </a:lvl1pPr>
          </a:lstStyle>
          <a:p>
            <a:pPr>
              <a:defRPr/>
            </a:pPr>
            <a:fld id="{F8B54EFB-1DA4-4A7B-BF17-8DEF39A36DC4}" type="slidenum">
              <a:rPr lang="zh-CN" altLang="en-US"/>
              <a:pPr>
                <a:defRPr/>
              </a:pPr>
              <a:t>‹#›</a:t>
            </a:fld>
            <a:endParaRPr lang="zh-CN" altLang="en-US"/>
          </a:p>
        </p:txBody>
      </p:sp>
    </p:spTree>
    <p:extLst>
      <p:ext uri="{BB962C8B-B14F-4D97-AF65-F5344CB8AC3E}">
        <p14:creationId xmlns:p14="http://schemas.microsoft.com/office/powerpoint/2010/main" val="270455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CCC997C2-48D7-4C4F-9CE6-76B99AEE7154}" type="datetime1">
              <a:rPr lang="zh-CN" altLang="en-US"/>
              <a:pPr>
                <a:defRPr/>
              </a:pPr>
              <a:t>2023/3/14</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04CE282F-16C3-40A0-96BD-78729231EC93}" type="slidenum">
              <a:rPr lang="zh-CN" altLang="en-US"/>
              <a:pPr>
                <a:defRPr/>
              </a:pPr>
              <a:t>‹#›</a:t>
            </a:fld>
            <a:endParaRPr lang="zh-CN" altLang="en-US"/>
          </a:p>
        </p:txBody>
      </p:sp>
    </p:spTree>
    <p:extLst>
      <p:ext uri="{BB962C8B-B14F-4D97-AF65-F5344CB8AC3E}">
        <p14:creationId xmlns:p14="http://schemas.microsoft.com/office/powerpoint/2010/main" val="6559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fld id="{492FB4D6-7C32-44E5-8E20-43AC0654A7FC}" type="datetime1">
              <a:rPr lang="zh-CN" altLang="en-US"/>
              <a:pPr>
                <a:defRPr/>
              </a:pPr>
              <a:t>2023/3/14</a:t>
            </a:fld>
            <a:endParaRPr lang="zh-CN" altLang="en-US"/>
          </a:p>
        </p:txBody>
      </p:sp>
      <p:sp>
        <p:nvSpPr>
          <p:cNvPr id="5" name="页脚占位符 4">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b="0">
                <a:solidFill>
                  <a:srgbClr val="898989"/>
                </a:solidFill>
                <a:latin typeface="Calibri" pitchFamily="34" charset="0"/>
                <a:ea typeface="宋体" pitchFamily="2" charset="-122"/>
                <a:cs typeface="+mn-cs"/>
              </a:defRPr>
            </a:lvl1pPr>
          </a:lstStyle>
          <a:p>
            <a:pPr>
              <a:defRPr/>
            </a:pPr>
            <a:endParaRPr lang="en-US" altLang="zh-CN"/>
          </a:p>
        </p:txBody>
      </p:sp>
      <p:sp>
        <p:nvSpPr>
          <p:cNvPr id="6" name="灯片编号占位符 5">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898989"/>
                </a:solidFill>
                <a:latin typeface="Calibri" pitchFamily="34" charset="0"/>
                <a:ea typeface="宋体" pitchFamily="2" charset="-122"/>
              </a:defRPr>
            </a:lvl1pPr>
          </a:lstStyle>
          <a:p>
            <a:pPr>
              <a:defRPr/>
            </a:pPr>
            <a:fld id="{60113325-0AB1-4A35-A860-0D1149D7B844}" type="slidenum">
              <a:rPr lang="zh-CN" altLang="en-US"/>
              <a:pPr>
                <a:defRPr/>
              </a:pPr>
              <a:t>‹#›</a:t>
            </a:fld>
            <a:endParaRPr lang="zh-CN" altLang="en-US"/>
          </a:p>
        </p:txBody>
      </p:sp>
      <p:pic>
        <p:nvPicPr>
          <p:cNvPr id="1031" name="图片 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灯片编号占位符 5">
            <a:extLst/>
          </p:cNvPr>
          <p:cNvSpPr txBox="1">
            <a:spLocks/>
          </p:cNvSpPr>
          <p:nvPr/>
        </p:nvSpPr>
        <p:spPr bwMode="auto">
          <a:xfrm>
            <a:off x="7019925" y="6553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仿宋_GB2312" charset="-122"/>
                <a:ea typeface="仿宋_GB2312" charset="-122"/>
              </a:defRPr>
            </a:lvl1pPr>
            <a:lvl2pPr marL="742950" indent="-285750" eaLnBrk="0" hangingPunct="0">
              <a:defRPr sz="2000" b="1">
                <a:solidFill>
                  <a:schemeClr val="tx1"/>
                </a:solidFill>
                <a:latin typeface="仿宋_GB2312" charset="-122"/>
                <a:ea typeface="仿宋_GB2312" charset="-122"/>
              </a:defRPr>
            </a:lvl2pPr>
            <a:lvl3pPr marL="1143000" indent="-228600" eaLnBrk="0" hangingPunct="0">
              <a:defRPr sz="2000" b="1">
                <a:solidFill>
                  <a:schemeClr val="tx1"/>
                </a:solidFill>
                <a:latin typeface="仿宋_GB2312" charset="-122"/>
                <a:ea typeface="仿宋_GB2312" charset="-122"/>
              </a:defRPr>
            </a:lvl3pPr>
            <a:lvl4pPr marL="1600200" indent="-228600" eaLnBrk="0" hangingPunct="0">
              <a:defRPr sz="2000" b="1">
                <a:solidFill>
                  <a:schemeClr val="tx1"/>
                </a:solidFill>
                <a:latin typeface="仿宋_GB2312" charset="-122"/>
                <a:ea typeface="仿宋_GB2312" charset="-122"/>
              </a:defRPr>
            </a:lvl4pPr>
            <a:lvl5pPr marL="2057400" indent="-228600" eaLnBrk="0" hangingPunct="0">
              <a:defRPr sz="2000" b="1">
                <a:solidFill>
                  <a:schemeClr val="tx1"/>
                </a:solidFill>
                <a:latin typeface="仿宋_GB2312" charset="-122"/>
                <a:ea typeface="仿宋_GB2312" charset="-122"/>
              </a:defRPr>
            </a:lvl5pPr>
            <a:lvl6pPr marL="2514600" indent="-228600" eaLnBrk="0" fontAlgn="base" hangingPunct="0">
              <a:spcBef>
                <a:spcPct val="0"/>
              </a:spcBef>
              <a:spcAft>
                <a:spcPct val="0"/>
              </a:spcAft>
              <a:defRPr sz="2000" b="1">
                <a:solidFill>
                  <a:schemeClr val="tx1"/>
                </a:solidFill>
                <a:latin typeface="仿宋_GB2312" charset="-122"/>
                <a:ea typeface="仿宋_GB2312" charset="-122"/>
              </a:defRPr>
            </a:lvl6pPr>
            <a:lvl7pPr marL="2971800" indent="-228600" eaLnBrk="0" fontAlgn="base" hangingPunct="0">
              <a:spcBef>
                <a:spcPct val="0"/>
              </a:spcBef>
              <a:spcAft>
                <a:spcPct val="0"/>
              </a:spcAft>
              <a:defRPr sz="2000" b="1">
                <a:solidFill>
                  <a:schemeClr val="tx1"/>
                </a:solidFill>
                <a:latin typeface="仿宋_GB2312" charset="-122"/>
                <a:ea typeface="仿宋_GB2312" charset="-122"/>
              </a:defRPr>
            </a:lvl7pPr>
            <a:lvl8pPr marL="3429000" indent="-228600" eaLnBrk="0" fontAlgn="base" hangingPunct="0">
              <a:spcBef>
                <a:spcPct val="0"/>
              </a:spcBef>
              <a:spcAft>
                <a:spcPct val="0"/>
              </a:spcAft>
              <a:defRPr sz="2000" b="1">
                <a:solidFill>
                  <a:schemeClr val="tx1"/>
                </a:solidFill>
                <a:latin typeface="仿宋_GB2312" charset="-122"/>
                <a:ea typeface="仿宋_GB2312" charset="-122"/>
              </a:defRPr>
            </a:lvl8pPr>
            <a:lvl9pPr marL="3886200" indent="-228600" eaLnBrk="0" fontAlgn="base" hangingPunct="0">
              <a:spcBef>
                <a:spcPct val="0"/>
              </a:spcBef>
              <a:spcAft>
                <a:spcPct val="0"/>
              </a:spcAft>
              <a:defRPr sz="2000" b="1">
                <a:solidFill>
                  <a:schemeClr val="tx1"/>
                </a:solidFill>
                <a:latin typeface="仿宋_GB2312" charset="-122"/>
                <a:ea typeface="仿宋_GB2312" charset="-122"/>
              </a:defRPr>
            </a:lvl9pPr>
          </a:lstStyle>
          <a:p>
            <a:pPr algn="r" eaLnBrk="1" hangingPunct="1">
              <a:defRPr/>
            </a:pPr>
            <a:endParaRPr lang="en-US" altLang="zh-CN" sz="1400">
              <a:solidFill>
                <a:schemeClr val="bg1"/>
              </a:solidFill>
              <a:latin typeface="Times New Roman" pitchFamily="18" charset="0"/>
              <a:ea typeface="宋体" pitchFamily="2" charset="-122"/>
              <a:cs typeface="Times New Roman" pitchFamily="18" charset="0"/>
            </a:endParaRPr>
          </a:p>
        </p:txBody>
      </p:sp>
      <p:sp>
        <p:nvSpPr>
          <p:cNvPr id="1033" name="Rectangle 18">
            <a:extLst/>
          </p:cNvPr>
          <p:cNvSpPr>
            <a:spLocks noChangeArrowheads="1"/>
          </p:cNvSpPr>
          <p:nvPr/>
        </p:nvSpPr>
        <p:spPr bwMode="ltGray">
          <a:xfrm>
            <a:off x="0" y="6524625"/>
            <a:ext cx="9144000" cy="360363"/>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r>
              <a:rPr lang="zh-CN" altLang="en-US" sz="2200" b="0">
                <a:solidFill>
                  <a:schemeClr val="bg1"/>
                </a:solidFill>
                <a:latin typeface="Arial" charset="0"/>
                <a:ea typeface="黑体" pitchFamily="49" charset="-122"/>
              </a:rPr>
              <a:t>                                                                     </a:t>
            </a:r>
            <a:endParaRPr lang="zh-CN" altLang="en-US" sz="1800" b="0">
              <a:solidFill>
                <a:schemeClr val="bg1"/>
              </a:solidFill>
              <a:latin typeface="Times New Roman" pitchFamily="18" charset="0"/>
              <a:ea typeface="宋体" pitchFamily="2" charset="-122"/>
            </a:endParaRPr>
          </a:p>
        </p:txBody>
      </p:sp>
      <p:sp>
        <p:nvSpPr>
          <p:cNvPr id="1034" name="Line 27"/>
          <p:cNvSpPr>
            <a:spLocks noChangeShapeType="1"/>
          </p:cNvSpPr>
          <p:nvPr/>
        </p:nvSpPr>
        <p:spPr bwMode="auto">
          <a:xfrm>
            <a:off x="2700338" y="23177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5" name="Group 28"/>
          <p:cNvGrpSpPr>
            <a:grpSpLocks/>
          </p:cNvGrpSpPr>
          <p:nvPr/>
        </p:nvGrpSpPr>
        <p:grpSpPr bwMode="auto">
          <a:xfrm>
            <a:off x="2771775" y="3175"/>
            <a:ext cx="2895600" cy="914400"/>
            <a:chOff x="1200" y="1008"/>
            <a:chExt cx="1824" cy="576"/>
          </a:xfrm>
        </p:grpSpPr>
        <p:sp>
          <p:nvSpPr>
            <p:cNvPr id="1037" name="矩形 38">
              <a:extLst/>
            </p:cNvPr>
            <p:cNvSpPr>
              <a:spLocks noChangeArrowheads="1"/>
            </p:cNvSpPr>
            <p:nvPr/>
          </p:nvSpPr>
          <p:spPr bwMode="auto">
            <a:xfrm>
              <a:off x="1206" y="1008"/>
              <a:ext cx="1818"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zh-CN" altLang="en-US" sz="1800">
                  <a:latin typeface="黑体" pitchFamily="49" charset="-122"/>
                  <a:ea typeface="黑体" pitchFamily="49" charset="-122"/>
                </a:rPr>
                <a:t>    </a:t>
              </a:r>
            </a:p>
            <a:p>
              <a:pPr eaLnBrk="1" hangingPunct="1">
                <a:defRPr/>
              </a:pPr>
              <a:r>
                <a:rPr lang="zh-CN" altLang="en-US" sz="1800">
                  <a:latin typeface="黑体" pitchFamily="49" charset="-122"/>
                  <a:ea typeface="黑体" pitchFamily="49" charset="-122"/>
                </a:rPr>
                <a:t>    空间科学与技术学院</a:t>
              </a:r>
            </a:p>
            <a:p>
              <a:pPr eaLnBrk="1" hangingPunct="1">
                <a:defRPr/>
              </a:pPr>
              <a:r>
                <a:rPr lang="en-US" altLang="zh-CN" sz="900">
                  <a:latin typeface="Times New Roman" pitchFamily="18" charset="0"/>
                  <a:ea typeface="黑体" pitchFamily="49" charset="-122"/>
                </a:rPr>
                <a:t>               School of Aerospace Science and Technology</a:t>
              </a:r>
            </a:p>
            <a:p>
              <a:pPr eaLnBrk="1" hangingPunct="1">
                <a:defRPr/>
              </a:pPr>
              <a:endParaRPr lang="en-US" altLang="zh-CN" sz="900">
                <a:latin typeface="Times New Roman" pitchFamily="18" charset="0"/>
                <a:ea typeface="黑体" pitchFamily="49" charset="-122"/>
              </a:endParaRPr>
            </a:p>
          </p:txBody>
        </p:sp>
        <p:pic>
          <p:nvPicPr>
            <p:cNvPr id="1038" name="Picture 30" descr="徽标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00" y="1133"/>
              <a:ext cx="31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5">
            <a:extLst/>
          </p:cNvPr>
          <p:cNvSpPr txBox="1">
            <a:spLocks/>
          </p:cNvSpPr>
          <p:nvPr/>
        </p:nvSpPr>
        <p:spPr>
          <a:xfrm>
            <a:off x="7010400" y="6519863"/>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53159542-40B9-47CF-9A18-DF6F13051553}"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7.xml"/><Relationship Id="rId5" Type="http://schemas.openxmlformats.org/officeDocument/2006/relationships/image" Target="../media/image15.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oleObject" Target="../embeddings/oleObject2.bin"/><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hyperlink" Target="http://www.silica.com/images/special_offer/inf-20020429-splash.jpg"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jpe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3.bin"/><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image" Target="../media/image24.emf"/><Relationship Id="rId5" Type="http://schemas.openxmlformats.org/officeDocument/2006/relationships/oleObject" Target="../embeddings/oleObject4.bin"/><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1.xml"/><Relationship Id="rId5" Type="http://schemas.openxmlformats.org/officeDocument/2006/relationships/image" Target="../media/image26.jpe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4.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5.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3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14.gif"/><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253231" y="1324000"/>
            <a:ext cx="8065269" cy="2372394"/>
          </a:xfrm>
        </p:spPr>
        <p:txBody>
          <a:bodyPr/>
          <a:lstStyle/>
          <a:p>
            <a:pPr algn="ctr">
              <a:defRPr/>
            </a:pPr>
            <a:r>
              <a:rPr lang="zh-CN" altLang="en-US" sz="6000" dirty="0" smtClean="0">
                <a:solidFill>
                  <a:srgbClr val="0000FF"/>
                </a:solidFill>
                <a:latin typeface="黑体" pitchFamily="49" charset="-122"/>
                <a:ea typeface="黑体" pitchFamily="49" charset="-122"/>
              </a:rPr>
              <a:t>航天电子系统设计</a:t>
            </a:r>
            <a:r>
              <a:rPr lang="en-US" altLang="zh-CN" sz="6000" dirty="0" smtClean="0">
                <a:solidFill>
                  <a:srgbClr val="0000FF"/>
                </a:solidFill>
                <a:latin typeface="黑体" pitchFamily="49" charset="-122"/>
                <a:ea typeface="黑体" pitchFamily="49" charset="-122"/>
              </a:rPr>
              <a:t/>
            </a:r>
            <a:br>
              <a:rPr lang="en-US" altLang="zh-CN" sz="6000" dirty="0" smtClean="0">
                <a:solidFill>
                  <a:srgbClr val="0000FF"/>
                </a:solidFill>
                <a:latin typeface="黑体" pitchFamily="49" charset="-122"/>
                <a:ea typeface="黑体" pitchFamily="49" charset="-122"/>
              </a:rPr>
            </a:br>
            <a:r>
              <a:rPr lang="en-US" altLang="zh-CN" sz="6000" dirty="0" smtClean="0">
                <a:solidFill>
                  <a:srgbClr val="0000FF"/>
                </a:solidFill>
                <a:latin typeface="黑体" pitchFamily="49" charset="-122"/>
                <a:ea typeface="黑体" pitchFamily="49" charset="-122"/>
              </a:rPr>
              <a:t>            </a:t>
            </a:r>
            <a:r>
              <a:rPr lang="en-US" altLang="zh-CN" sz="2800" dirty="0" smtClean="0">
                <a:solidFill>
                  <a:srgbClr val="0000FF"/>
                </a:solidFill>
                <a:latin typeface="黑体" pitchFamily="49" charset="-122"/>
                <a:ea typeface="黑体" pitchFamily="49" charset="-122"/>
              </a:rPr>
              <a:t>----</a:t>
            </a:r>
            <a:r>
              <a:rPr lang="zh-CN" altLang="en-US" sz="2800" dirty="0" smtClean="0">
                <a:solidFill>
                  <a:srgbClr val="0000FF"/>
                </a:solidFill>
                <a:latin typeface="黑体" pitchFamily="49" charset="-122"/>
                <a:ea typeface="黑体" pitchFamily="49" charset="-122"/>
              </a:rPr>
              <a:t>电子元器件选用</a:t>
            </a:r>
            <a:endParaRPr lang="zh-CN" altLang="en-US" sz="2800" dirty="0">
              <a:solidFill>
                <a:srgbClr val="0000FF"/>
              </a:solidFill>
              <a:latin typeface="黑体" pitchFamily="49" charset="-122"/>
              <a:ea typeface="黑体" pitchFamily="49" charset="-122"/>
            </a:endParaRPr>
          </a:p>
        </p:txBody>
      </p:sp>
      <p:sp>
        <p:nvSpPr>
          <p:cNvPr id="409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fld id="{5CA15F17-FC48-4ED6-8880-9AD1FFCCED90}" type="slidenum">
              <a:rPr lang="zh-CN" altLang="en-US" sz="1200" b="0" smtClean="0">
                <a:solidFill>
                  <a:srgbClr val="898989"/>
                </a:solidFill>
                <a:latin typeface="Calibri" pitchFamily="34" charset="0"/>
                <a:ea typeface="宋体" charset="-122"/>
              </a:rPr>
              <a:pPr/>
              <a:t>1</a:t>
            </a:fld>
            <a:endParaRPr lang="zh-CN" altLang="en-US" sz="1200" b="0" smtClean="0">
              <a:solidFill>
                <a:srgbClr val="898989"/>
              </a:solidFill>
              <a:latin typeface="Calibri" pitchFamily="34" charset="0"/>
              <a:ea typeface="宋体" charset="-122"/>
            </a:endParaRPr>
          </a:p>
        </p:txBody>
      </p:sp>
      <p:cxnSp>
        <p:nvCxnSpPr>
          <p:cNvPr id="6" name="直接连接符 5"/>
          <p:cNvCxnSpPr/>
          <p:nvPr/>
        </p:nvCxnSpPr>
        <p:spPr>
          <a:xfrm>
            <a:off x="460375" y="3859460"/>
            <a:ext cx="5286375" cy="1588"/>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60813" y="3858319"/>
            <a:ext cx="4572000" cy="1588"/>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18500" y="6032500"/>
            <a:ext cx="609600" cy="609600"/>
          </a:xfrm>
          <a:prstGeom prst="rect">
            <a:avLst/>
          </a:prstGeom>
        </p:spPr>
      </p:pic>
      <p:sp>
        <p:nvSpPr>
          <p:cNvPr id="8" name="标题 1">
            <a:extLst/>
          </p:cNvPr>
          <p:cNvSpPr txBox="1">
            <a:spLocks/>
          </p:cNvSpPr>
          <p:nvPr/>
        </p:nvSpPr>
        <p:spPr bwMode="auto">
          <a:xfrm>
            <a:off x="2411760" y="4548469"/>
            <a:ext cx="4601112" cy="74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ctr">
              <a:defRPr/>
            </a:pPr>
            <a:r>
              <a:rPr lang="zh-CN" altLang="en-US" sz="3600" dirty="0" smtClean="0">
                <a:latin typeface="黑体" pitchFamily="49" charset="-122"/>
                <a:ea typeface="黑体" pitchFamily="49" charset="-122"/>
              </a:rPr>
              <a:t>空间科学与技术学院</a:t>
            </a:r>
            <a:endParaRPr lang="zh-CN" altLang="en-US" sz="14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257"/>
    </mc:Choice>
    <mc:Fallback xmlns="">
      <p:transition spd="slow" advTm="142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716016" y="930413"/>
            <a:ext cx="4280260" cy="5550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7" name="Picture 2" descr="https://gimg2.baidu.com/image_search/src=http%3A%2F%2Fpreview.queshao.com%2Fgif%2F2019%2F5%2F30%2F443826%2F443826_1.png&amp;refer=http%3A%2F%2Fpreview.queshao.com&amp;app=2002&amp;size=f9999,10000&amp;q=a80&amp;n=0&amp;g=0n&amp;fmt=jpeg?sec=1643774915&amp;t=ffc1661049e49f8bf392d1d6e4e462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8805" y="1272687"/>
            <a:ext cx="2376264" cy="33469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gimg2.baidu.com/image_search/src=http%3A%2F%2Fpreview.queshao.com%2Fgif%2F2019%2F5%2F30%2F443826%2F443826_1.png&amp;refer=http%3A%2F%2Fpreview.queshao.com&amp;app=2002&amp;size=f9999,10000&amp;q=a80&amp;n=0&amp;g=0n&amp;fmt=jpeg?sec=1643774915&amp;t=ffc1661049e49f8bf392d1d6e4e462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99014">
            <a:off x="5482918" y="1673842"/>
            <a:ext cx="2376264" cy="33469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gimg2.baidu.com/image_search/src=http%3A%2F%2Fpreview.queshao.com%2Fgif%2F2019%2F5%2F30%2F443826%2F443826_1.png&amp;refer=http%3A%2F%2Fpreview.queshao.com&amp;app=2002&amp;size=f9999,10000&amp;q=a80&amp;n=0&amp;g=0n&amp;fmt=jpeg?sec=1643774915&amp;t=ffc1661049e49f8bf392d1d6e4e462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84588">
            <a:off x="5972213" y="2139857"/>
            <a:ext cx="2376264" cy="33469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gimg2.baidu.com/image_search/src=http%3A%2F%2Fpreview.queshao.com%2Fgif%2F2019%2F5%2F30%2F443826%2F443826_1.png&amp;refer=http%3A%2F%2Fpreview.queshao.com&amp;app=2002&amp;size=f9999,10000&amp;q=a80&amp;n=0&amp;g=0n&amp;fmt=jpeg?sec=1643774915&amp;t=ffc1661049e49f8bf392d1d6e4e462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46769">
            <a:off x="5650517" y="2622916"/>
            <a:ext cx="2376264" cy="334693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gimg2.baidu.com/image_search/src=http%3A%2F%2Fpreview.queshao.com%2Fgif%2F2019%2F5%2F30%2F443826%2F443826_1.png&amp;refer=http%3A%2F%2Fpreview.queshao.com&amp;app=2002&amp;size=f9999,10000&amp;q=a80&amp;n=0&amp;g=0n&amp;fmt=jpeg?sec=1643774915&amp;t=ffc1661049e49f8bf392d1d6e4e462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009429">
            <a:off x="5064720" y="2627866"/>
            <a:ext cx="2376264" cy="33469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mg2.baidu.com/image_search/src=http%3A%2F%2Fpreview.queshao.com%2Fgif%2F2019%2F5%2F30%2F443826%2F443826_1.png&amp;refer=http%3A%2F%2Fpreview.queshao.com&amp;app=2002&amp;size=f9999,10000&amp;q=a80&amp;n=0&amp;g=0n&amp;fmt=jpeg?sec=1643774915&amp;t=ffc1661049e49f8bf392d1d6e4e462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0202" y="2989928"/>
            <a:ext cx="2376264" cy="334693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gimg2.baidu.com/image_search/src=http%3A%2F%2Fpic.downyi.com%2Fupload%2F2020-5%2F2020513131726764860.jpg&amp;refer=http%3A%2F%2Fpic.downyi.com&amp;app=2002&amp;size=f9999,10000&amp;q=a80&amp;n=0&amp;g=0n&amp;fmt=jpeg?sec=1643776726&amp;t=006f68aade48c773761eb691813ff379"/>
          <p:cNvPicPr>
            <a:picLocks noChangeAspect="1" noChangeArrowheads="1"/>
          </p:cNvPicPr>
          <p:nvPr/>
        </p:nvPicPr>
        <p:blipFill rotWithShape="1">
          <a:blip r:embed="rId5">
            <a:extLst>
              <a:ext uri="{28A0092B-C50C-407E-A947-70E740481C1C}">
                <a14:useLocalDpi xmlns:a14="http://schemas.microsoft.com/office/drawing/2010/main" val="0"/>
              </a:ext>
            </a:extLst>
          </a:blip>
          <a:srcRect b="13175"/>
          <a:stretch/>
        </p:blipFill>
        <p:spPr bwMode="auto">
          <a:xfrm>
            <a:off x="787229" y="1705636"/>
            <a:ext cx="2857500" cy="2481040"/>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385384" y="4448410"/>
            <a:ext cx="3960440" cy="1384995"/>
          </a:xfrm>
          <a:prstGeom prst="rect">
            <a:avLst/>
          </a:prstGeom>
          <a:ln w="25400">
            <a:noFill/>
          </a:ln>
        </p:spPr>
        <p:txBody>
          <a:bodyPr wrap="square">
            <a:spAutoFit/>
          </a:bodyPr>
          <a:lstStyle/>
          <a:p>
            <a:pPr eaLnBrk="1" hangingPunct="1">
              <a:spcBef>
                <a:spcPct val="30000"/>
              </a:spcBef>
              <a:buClrTx/>
              <a:buSzTx/>
              <a:buFontTx/>
              <a:buNone/>
            </a:pPr>
            <a:r>
              <a:rPr lang="zh-CN" altLang="en-US" sz="2800" dirty="0" smtClean="0">
                <a:solidFill>
                  <a:srgbClr val="0000FF"/>
                </a:solidFill>
                <a:latin typeface="微软雅黑" panose="020B0503020204020204" pitchFamily="34" charset="-122"/>
                <a:ea typeface="微软雅黑" panose="020B0503020204020204" pitchFamily="34" charset="-122"/>
              </a:rPr>
              <a:t>标准文件浩如烟海，用哪种是表征元器件可靠性？</a:t>
            </a:r>
            <a:endParaRPr lang="en-US" altLang="zh-CN" sz="2800" dirty="0">
              <a:solidFill>
                <a:srgbClr val="0000FF"/>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091603799"/>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graphicFrame>
        <p:nvGraphicFramePr>
          <p:cNvPr id="8" name="Group 257">
            <a:extLst>
              <a:ext uri="{FF2B5EF4-FFF2-40B4-BE49-F238E27FC236}">
                <a16:creationId xmlns:a16="http://schemas.microsoft.com/office/drawing/2014/main" id="{AE170741-326D-439F-8152-5743F67017F1}"/>
              </a:ext>
            </a:extLst>
          </p:cNvPr>
          <p:cNvGraphicFramePr>
            <a:graphicFrameLocks noGrp="1"/>
          </p:cNvGraphicFramePr>
          <p:nvPr>
            <p:extLst>
              <p:ext uri="{D42A27DB-BD31-4B8C-83A1-F6EECF244321}">
                <p14:modId xmlns:p14="http://schemas.microsoft.com/office/powerpoint/2010/main" val="2218106661"/>
              </p:ext>
            </p:extLst>
          </p:nvPr>
        </p:nvGraphicFramePr>
        <p:xfrm>
          <a:off x="926751" y="1562318"/>
          <a:ext cx="7272388" cy="3549851"/>
        </p:xfrm>
        <a:graphic>
          <a:graphicData uri="http://schemas.openxmlformats.org/drawingml/2006/table">
            <a:tbl>
              <a:tblPr/>
              <a:tblGrid>
                <a:gridCol w="1806071">
                  <a:extLst>
                    <a:ext uri="{9D8B030D-6E8A-4147-A177-3AD203B41FA5}">
                      <a16:colId xmlns:a16="http://schemas.microsoft.com/office/drawing/2014/main" val="20000"/>
                    </a:ext>
                  </a:extLst>
                </a:gridCol>
                <a:gridCol w="1644268">
                  <a:extLst>
                    <a:ext uri="{9D8B030D-6E8A-4147-A177-3AD203B41FA5}">
                      <a16:colId xmlns:a16="http://schemas.microsoft.com/office/drawing/2014/main" val="20001"/>
                    </a:ext>
                  </a:extLst>
                </a:gridCol>
                <a:gridCol w="1746306">
                  <a:extLst>
                    <a:ext uri="{9D8B030D-6E8A-4147-A177-3AD203B41FA5}">
                      <a16:colId xmlns:a16="http://schemas.microsoft.com/office/drawing/2014/main" val="20002"/>
                    </a:ext>
                  </a:extLst>
                </a:gridCol>
                <a:gridCol w="2075743">
                  <a:extLst>
                    <a:ext uri="{9D8B030D-6E8A-4147-A177-3AD203B41FA5}">
                      <a16:colId xmlns:a16="http://schemas.microsoft.com/office/drawing/2014/main" val="20003"/>
                    </a:ext>
                  </a:extLst>
                </a:gridCol>
              </a:tblGrid>
              <a:tr h="419317">
                <a:tc row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失效率等级名称</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失效率等级代号</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row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最大失效率</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1/h</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51">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GB/T 1772-79</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GJB 2649-96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40156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亚五级</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3×10</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341">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五级</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12">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六级</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512">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七级</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512">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八级</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287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九级</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926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十级</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1" lang="en-US" altLang="zh-CN" sz="16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9" name="矩形 8"/>
          <p:cNvSpPr/>
          <p:nvPr/>
        </p:nvSpPr>
        <p:spPr>
          <a:xfrm>
            <a:off x="2545904" y="861913"/>
            <a:ext cx="4493538" cy="572464"/>
          </a:xfrm>
          <a:prstGeom prst="rect">
            <a:avLst/>
          </a:prstGeom>
          <a:solidFill>
            <a:srgbClr val="7030A0"/>
          </a:solidFill>
        </p:spPr>
        <p:txBody>
          <a:bodyPr wrap="none">
            <a:spAutoFit/>
          </a:bodyPr>
          <a:lstStyle/>
          <a:p>
            <a:pPr marL="0" lvl="1" algn="just" eaLnBrk="1" hangingPunct="1">
              <a:lnSpc>
                <a:spcPct val="130000"/>
              </a:lnSpc>
              <a:buClr>
                <a:schemeClr val="hlink"/>
              </a:buClr>
              <a:buSzPct val="55000"/>
            </a:pPr>
            <a:r>
              <a:rPr kumimoji="1" lang="zh-CN" altLang="en-US" sz="2400" dirty="0" smtClean="0">
                <a:solidFill>
                  <a:schemeClr val="bg1"/>
                </a:solidFill>
                <a:latin typeface="微软雅黑" panose="020B0503020204020204" pitchFamily="34" charset="-122"/>
                <a:ea typeface="微软雅黑" panose="020B0503020204020204" pitchFamily="34" charset="-122"/>
              </a:rPr>
              <a:t>最简单表征方法：元器件失效率</a:t>
            </a:r>
            <a:endParaRPr kumimoji="1"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1" name="Text Box 237"/>
          <p:cNvSpPr txBox="1">
            <a:spLocks noChangeArrowheads="1"/>
          </p:cNvSpPr>
          <p:nvPr/>
        </p:nvSpPr>
        <p:spPr bwMode="auto">
          <a:xfrm>
            <a:off x="1878771" y="5240110"/>
            <a:ext cx="5827802" cy="113877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2000"/>
              </a:lnSpc>
              <a:spcBef>
                <a:spcPct val="50000"/>
              </a:spcBef>
              <a:buClrTx/>
              <a:buSzTx/>
              <a:buFontTx/>
              <a:buNone/>
            </a:pPr>
            <a:r>
              <a:rPr lang="zh-CN" altLang="en-US" sz="1800" dirty="0" smtClean="0">
                <a:solidFill>
                  <a:srgbClr val="FF0000"/>
                </a:solidFill>
                <a:latin typeface="微软雅黑" panose="020B0503020204020204" pitchFamily="34" charset="-122"/>
                <a:ea typeface="微软雅黑" panose="020B0503020204020204" pitchFamily="34" charset="-122"/>
              </a:rPr>
              <a:t>缺点：</a:t>
            </a:r>
            <a:endParaRPr lang="en-US" altLang="zh-CN" sz="1800" dirty="0" smtClean="0">
              <a:solidFill>
                <a:srgbClr val="FF0000"/>
              </a:solidFill>
              <a:latin typeface="微软雅黑" panose="020B0503020204020204" pitchFamily="34" charset="-122"/>
              <a:ea typeface="微软雅黑" panose="020B0503020204020204" pitchFamily="34" charset="-122"/>
            </a:endParaRPr>
          </a:p>
          <a:p>
            <a:pPr eaLnBrk="1" hangingPunct="1">
              <a:lnSpc>
                <a:spcPts val="2000"/>
              </a:lnSpc>
              <a:spcBef>
                <a:spcPct val="50000"/>
              </a:spcBef>
              <a:buClrTx/>
              <a:buSzTx/>
              <a:buFontTx/>
              <a:buNone/>
            </a:pPr>
            <a:r>
              <a:rPr lang="zh-CN" altLang="en-US" sz="1800" dirty="0" smtClean="0">
                <a:solidFill>
                  <a:srgbClr val="0000FF"/>
                </a:solidFill>
                <a:latin typeface="微软雅黑" panose="020B0503020204020204" pitchFamily="34" charset="-122"/>
                <a:ea typeface="微软雅黑" panose="020B0503020204020204" pitchFamily="34" charset="-122"/>
              </a:rPr>
              <a:t>贵重</a:t>
            </a:r>
            <a:r>
              <a:rPr lang="zh-CN" altLang="en-US" sz="1800" dirty="0">
                <a:solidFill>
                  <a:srgbClr val="0000FF"/>
                </a:solidFill>
                <a:latin typeface="微软雅黑" panose="020B0503020204020204" pitchFamily="34" charset="-122"/>
                <a:ea typeface="微软雅黑" panose="020B0503020204020204" pitchFamily="34" charset="-122"/>
              </a:rPr>
              <a:t>、高单价</a:t>
            </a:r>
            <a:r>
              <a:rPr lang="zh-CN" altLang="en-US" sz="1800" dirty="0" smtClean="0">
                <a:solidFill>
                  <a:srgbClr val="0000FF"/>
                </a:solidFill>
                <a:latin typeface="微软雅黑" panose="020B0503020204020204" pitchFamily="34" charset="-122"/>
                <a:ea typeface="微软雅黑" panose="020B0503020204020204" pitchFamily="34" charset="-122"/>
              </a:rPr>
              <a:t>器件由于样本量稀少难以</a:t>
            </a:r>
            <a:r>
              <a:rPr lang="zh-CN" altLang="en-US" sz="1800" dirty="0">
                <a:solidFill>
                  <a:srgbClr val="0000FF"/>
                </a:solidFill>
                <a:latin typeface="微软雅黑" panose="020B0503020204020204" pitchFamily="34" charset="-122"/>
                <a:ea typeface="微软雅黑" panose="020B0503020204020204" pitchFamily="34" charset="-122"/>
              </a:rPr>
              <a:t>获得失效率</a:t>
            </a:r>
            <a:r>
              <a:rPr lang="zh-CN" altLang="en-US" sz="1800" dirty="0" smtClean="0">
                <a:solidFill>
                  <a:srgbClr val="0000FF"/>
                </a:solidFill>
                <a:latin typeface="微软雅黑" panose="020B0503020204020204" pitchFamily="34" charset="-122"/>
                <a:ea typeface="微软雅黑" panose="020B0503020204020204" pitchFamily="34" charset="-122"/>
              </a:rPr>
              <a:t>数据</a:t>
            </a:r>
            <a:endParaRPr lang="en-US" altLang="zh-CN" sz="1800" dirty="0" smtClean="0">
              <a:solidFill>
                <a:srgbClr val="0000FF"/>
              </a:solidFill>
              <a:latin typeface="微软雅黑" panose="020B0503020204020204" pitchFamily="34" charset="-122"/>
              <a:ea typeface="微软雅黑" panose="020B0503020204020204" pitchFamily="34" charset="-122"/>
            </a:endParaRPr>
          </a:p>
          <a:p>
            <a:pPr eaLnBrk="1" hangingPunct="1">
              <a:lnSpc>
                <a:spcPts val="2000"/>
              </a:lnSpc>
              <a:spcBef>
                <a:spcPct val="50000"/>
              </a:spcBef>
              <a:buClrTx/>
              <a:buSzTx/>
              <a:buFontTx/>
              <a:buNone/>
            </a:pPr>
            <a:r>
              <a:rPr lang="zh-CN" altLang="en-US" sz="1800" dirty="0" smtClean="0">
                <a:solidFill>
                  <a:srgbClr val="0000FF"/>
                </a:solidFill>
                <a:latin typeface="微软雅黑" panose="020B0503020204020204" pitchFamily="34" charset="-122"/>
                <a:ea typeface="微软雅黑" panose="020B0503020204020204" pitchFamily="34" charset="-122"/>
              </a:rPr>
              <a:t>失效率</a:t>
            </a:r>
            <a:r>
              <a:rPr lang="zh-CN" altLang="en-US" sz="1800" dirty="0">
                <a:solidFill>
                  <a:srgbClr val="0000FF"/>
                </a:solidFill>
                <a:latin typeface="微软雅黑" panose="020B0503020204020204" pitchFamily="34" charset="-122"/>
                <a:ea typeface="微软雅黑" panose="020B0503020204020204" pitchFamily="34" charset="-122"/>
              </a:rPr>
              <a:t>不能反映抗恶劣环境等其它可靠性</a:t>
            </a:r>
            <a:r>
              <a:rPr lang="zh-CN" altLang="en-US" sz="1800" dirty="0" smtClean="0">
                <a:solidFill>
                  <a:srgbClr val="0000FF"/>
                </a:solidFill>
                <a:latin typeface="微软雅黑" panose="020B0503020204020204" pitchFamily="34" charset="-122"/>
                <a:ea typeface="微软雅黑" panose="020B0503020204020204" pitchFamily="34" charset="-122"/>
              </a:rPr>
              <a:t>特性</a:t>
            </a:r>
            <a:endParaRPr lang="zh-CN" altLang="en-US" sz="1800" dirty="0">
              <a:solidFill>
                <a:srgbClr val="0000FF"/>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362063333"/>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6" name="Rectangle 6"/>
          <p:cNvSpPr txBox="1">
            <a:spLocks noChangeArrowheads="1"/>
          </p:cNvSpPr>
          <p:nvPr/>
        </p:nvSpPr>
        <p:spPr bwMode="auto">
          <a:xfrm>
            <a:off x="539552" y="1772816"/>
            <a:ext cx="8135938" cy="316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90000"/>
              </a:lnSpc>
            </a:pPr>
            <a:r>
              <a:rPr lang="zh-CN" altLang="en-US" sz="2000" b="1" dirty="0" smtClean="0">
                <a:solidFill>
                  <a:srgbClr val="D60093"/>
                </a:solidFill>
                <a:latin typeface="微软雅黑" panose="020B0503020204020204" pitchFamily="34" charset="-122"/>
                <a:ea typeface="微软雅黑" panose="020B0503020204020204" pitchFamily="34" charset="-122"/>
              </a:rPr>
              <a:t>质量</a:t>
            </a:r>
            <a:r>
              <a:rPr lang="zh-CN" altLang="en-US" sz="2000" b="0" dirty="0" smtClean="0">
                <a:latin typeface="微软雅黑" panose="020B0503020204020204" pitchFamily="34" charset="-122"/>
                <a:ea typeface="微软雅黑" panose="020B0503020204020204" pitchFamily="34" charset="-122"/>
              </a:rPr>
              <a:t>：元器件在设计、制造、筛选过程中形成的品质特征，可通过质量认证试验确定</a:t>
            </a:r>
          </a:p>
          <a:p>
            <a:pPr eaLnBrk="1" hangingPunct="1">
              <a:lnSpc>
                <a:spcPct val="190000"/>
              </a:lnSpc>
            </a:pPr>
            <a:r>
              <a:rPr lang="zh-CN" altLang="en-US" sz="2000" b="1" dirty="0" smtClean="0">
                <a:solidFill>
                  <a:srgbClr val="D60093"/>
                </a:solidFill>
                <a:latin typeface="微软雅黑" panose="020B0503020204020204" pitchFamily="34" charset="-122"/>
                <a:ea typeface="微软雅黑" panose="020B0503020204020204" pitchFamily="34" charset="-122"/>
              </a:rPr>
              <a:t>质量等级</a:t>
            </a:r>
            <a:r>
              <a:rPr lang="zh-CN" altLang="en-US" sz="2000" b="0" dirty="0" smtClean="0">
                <a:latin typeface="微软雅黑" panose="020B0503020204020204" pitchFamily="34" charset="-122"/>
                <a:ea typeface="微软雅黑" panose="020B0503020204020204" pitchFamily="34" charset="-122"/>
              </a:rPr>
              <a:t>：元器件装机使用前，按产品执行标准或供需双方的技术协议，在制造、检验及筛选过程中其质量的控制等级，用于表示元器件的固有可靠性（摘自</a:t>
            </a:r>
            <a:r>
              <a:rPr lang="en-US" altLang="zh-CN" sz="2000" b="0" dirty="0" smtClean="0">
                <a:latin typeface="微软雅黑" panose="020B0503020204020204" pitchFamily="34" charset="-122"/>
                <a:ea typeface="微软雅黑" panose="020B0503020204020204" pitchFamily="34" charset="-122"/>
              </a:rPr>
              <a:t>GJBZ 299C</a:t>
            </a:r>
            <a:r>
              <a:rPr lang="zh-CN" altLang="en-US" sz="2000" b="0" dirty="0" smtClean="0">
                <a:latin typeface="微软雅黑" panose="020B0503020204020204" pitchFamily="34" charset="-122"/>
                <a:ea typeface="微软雅黑" panose="020B0503020204020204" pitchFamily="34" charset="-122"/>
              </a:rPr>
              <a:t>）</a:t>
            </a:r>
          </a:p>
        </p:txBody>
      </p:sp>
      <p:sp>
        <p:nvSpPr>
          <p:cNvPr id="7" name="矩形 6"/>
          <p:cNvSpPr/>
          <p:nvPr/>
        </p:nvSpPr>
        <p:spPr>
          <a:xfrm>
            <a:off x="3655641" y="908720"/>
            <a:ext cx="2339102" cy="572464"/>
          </a:xfrm>
          <a:prstGeom prst="rect">
            <a:avLst/>
          </a:prstGeom>
          <a:solidFill>
            <a:srgbClr val="7030A0"/>
          </a:solidFill>
        </p:spPr>
        <p:txBody>
          <a:bodyPr wrap="none">
            <a:spAutoFit/>
          </a:bodyPr>
          <a:lstStyle/>
          <a:p>
            <a:pPr marL="0" lvl="1" algn="just" eaLnBrk="1" hangingPunct="1">
              <a:lnSpc>
                <a:spcPct val="130000"/>
              </a:lnSpc>
              <a:buClr>
                <a:schemeClr val="hlink"/>
              </a:buClr>
              <a:buSzPct val="55000"/>
            </a:pPr>
            <a:r>
              <a:rPr kumimoji="1" lang="zh-CN" altLang="en-US" sz="2400" dirty="0" smtClean="0">
                <a:solidFill>
                  <a:schemeClr val="bg1"/>
                </a:solidFill>
                <a:latin typeface="微软雅黑" panose="020B0503020204020204" pitchFamily="34" charset="-122"/>
                <a:ea typeface="微软雅黑" panose="020B0503020204020204" pitchFamily="34" charset="-122"/>
              </a:rPr>
              <a:t>采用元器件质量</a:t>
            </a:r>
            <a:endParaRPr kumimoji="1" lang="en-US" altLang="zh-CN" sz="2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57690413"/>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graphicFrame>
        <p:nvGraphicFramePr>
          <p:cNvPr id="3" name="Group 491">
            <a:extLst>
              <a:ext uri="{FF2B5EF4-FFF2-40B4-BE49-F238E27FC236}">
                <a16:creationId xmlns:a16="http://schemas.microsoft.com/office/drawing/2014/main" id="{CADA7867-D9CD-49B9-A071-B3DF0B105F48}"/>
              </a:ext>
            </a:extLst>
          </p:cNvPr>
          <p:cNvGraphicFramePr>
            <a:graphicFrameLocks noGrp="1"/>
          </p:cNvGraphicFramePr>
          <p:nvPr>
            <p:extLst>
              <p:ext uri="{D42A27DB-BD31-4B8C-83A1-F6EECF244321}">
                <p14:modId xmlns:p14="http://schemas.microsoft.com/office/powerpoint/2010/main" val="2503263174"/>
              </p:ext>
            </p:extLst>
          </p:nvPr>
        </p:nvGraphicFramePr>
        <p:xfrm>
          <a:off x="395536" y="1479944"/>
          <a:ext cx="8208962" cy="4975225"/>
        </p:xfrm>
        <a:graphic>
          <a:graphicData uri="http://schemas.openxmlformats.org/drawingml/2006/table">
            <a:tbl>
              <a:tblPr/>
              <a:tblGrid>
                <a:gridCol w="2016125">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4465637">
                  <a:extLst>
                    <a:ext uri="{9D8B030D-6E8A-4147-A177-3AD203B41FA5}">
                      <a16:colId xmlns:a16="http://schemas.microsoft.com/office/drawing/2014/main" val="20002"/>
                    </a:ext>
                  </a:extLst>
                </a:gridCol>
              </a:tblGrid>
              <a:tr h="43185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元器件类别</a:t>
                      </a:r>
                      <a:endPar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依据标准</a:t>
                      </a:r>
                      <a:endPar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质量保证等级（从高到低）</a:t>
                      </a:r>
                      <a:endPar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2264">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半导体分立器件</a:t>
                      </a:r>
                      <a:endPar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GJB33A-1997</a:t>
                      </a:r>
                      <a:endPar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JY</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（宇航级）</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JCT</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（超特军级）</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JT</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（特军级） 、 </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JP</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（普军级）</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5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半导体集成电路</a:t>
                      </a:r>
                      <a:endPar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GJB597A-1996</a:t>
                      </a:r>
                      <a:endPar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1" lang="en-GB"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GB"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5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混合集成电路</a:t>
                      </a:r>
                      <a:endPar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GJB2438A-2002</a:t>
                      </a:r>
                      <a:endPar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 </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H </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5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光电模块</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SJ-20642-1997</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GB"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M</a:t>
                      </a:r>
                      <a:r>
                        <a:rPr kumimoji="1" lang="en-GB"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443">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晶体振荡器</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GJB1648-1993</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 </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5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声表面波器件</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GJB2600A-2007</a:t>
                      </a:r>
                      <a:endPar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1" lang="en-GB"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5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固体继电器</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GJB1515A-2001</a:t>
                      </a:r>
                      <a:endPar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（军级）</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194">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微波组件</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SJ-20527A-2003</a:t>
                      </a:r>
                    </a:p>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GB"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79194">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有可靠性指标的元件</a:t>
                      </a: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相应的元件总规范</a:t>
                      </a:r>
                      <a:endParaRPr kumimoji="1" lang="zh-CN" altLang="en-GB"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GB"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失效率等级：</a:t>
                      </a:r>
                      <a:r>
                        <a:rPr kumimoji="1" lang="en-GB"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r>
                        <a:rPr kumimoji="1" lang="zh-CN" altLang="en-GB"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（亚五级）、</a:t>
                      </a:r>
                      <a:r>
                        <a:rPr kumimoji="1" lang="en-GB"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1" lang="zh-CN" altLang="en-GB"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（五级）、</a:t>
                      </a:r>
                      <a:r>
                        <a:rPr kumimoji="1" lang="en-GB"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1" lang="zh-CN" altLang="en-GB"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（六级）、</a:t>
                      </a:r>
                      <a:r>
                        <a:rPr kumimoji="1" lang="en-GB"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1" lang="zh-CN" altLang="en-GB"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（七级）、</a:t>
                      </a:r>
                      <a:r>
                        <a:rPr kumimoji="1" lang="en-GB"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1" lang="zh-CN" altLang="en-GB"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（八级）</a:t>
                      </a:r>
                      <a:endParaRPr kumimoji="1" lang="zh-CN" altLang="en-GB"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6" marB="4572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矩形 3"/>
          <p:cNvSpPr/>
          <p:nvPr/>
        </p:nvSpPr>
        <p:spPr>
          <a:xfrm>
            <a:off x="3779912" y="799815"/>
            <a:ext cx="1723549" cy="572464"/>
          </a:xfrm>
          <a:prstGeom prst="rect">
            <a:avLst/>
          </a:prstGeom>
          <a:solidFill>
            <a:srgbClr val="7030A0"/>
          </a:solidFill>
        </p:spPr>
        <p:txBody>
          <a:bodyPr wrap="none">
            <a:spAutoFit/>
          </a:bodyPr>
          <a:lstStyle/>
          <a:p>
            <a:pPr marL="0" lvl="1" algn="just" eaLnBrk="1" hangingPunct="1">
              <a:lnSpc>
                <a:spcPct val="130000"/>
              </a:lnSpc>
              <a:buClr>
                <a:schemeClr val="hlink"/>
              </a:buClr>
              <a:buSzPct val="55000"/>
            </a:pPr>
            <a:r>
              <a:rPr kumimoji="1" lang="zh-CN" altLang="en-US" sz="2400" dirty="0" smtClean="0">
                <a:solidFill>
                  <a:schemeClr val="bg1"/>
                </a:solidFill>
                <a:latin typeface="微软雅黑" panose="020B0503020204020204" pitchFamily="34" charset="-122"/>
                <a:ea typeface="微软雅黑" panose="020B0503020204020204" pitchFamily="34" charset="-122"/>
              </a:rPr>
              <a:t>元器件质量</a:t>
            </a:r>
            <a:endParaRPr kumimoji="1" lang="en-US" altLang="zh-CN" sz="2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440515540"/>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graphicFrame>
        <p:nvGraphicFramePr>
          <p:cNvPr id="3" name="Group 303">
            <a:extLst>
              <a:ext uri="{FF2B5EF4-FFF2-40B4-BE49-F238E27FC236}">
                <a16:creationId xmlns:a16="http://schemas.microsoft.com/office/drawing/2014/main" id="{A78CF794-AE64-4209-8D42-9DF175C5062D}"/>
              </a:ext>
            </a:extLst>
          </p:cNvPr>
          <p:cNvGraphicFramePr>
            <a:graphicFrameLocks noGrp="1"/>
          </p:cNvGraphicFramePr>
          <p:nvPr>
            <p:extLst>
              <p:ext uri="{D42A27DB-BD31-4B8C-83A1-F6EECF244321}">
                <p14:modId xmlns:p14="http://schemas.microsoft.com/office/powerpoint/2010/main" val="1943301346"/>
              </p:ext>
            </p:extLst>
          </p:nvPr>
        </p:nvGraphicFramePr>
        <p:xfrm>
          <a:off x="2418186" y="1533183"/>
          <a:ext cx="6618310" cy="4123436"/>
        </p:xfrm>
        <a:graphic>
          <a:graphicData uri="http://schemas.openxmlformats.org/drawingml/2006/table">
            <a:tbl>
              <a:tblPr/>
              <a:tblGrid>
                <a:gridCol w="2009798">
                  <a:extLst>
                    <a:ext uri="{9D8B030D-6E8A-4147-A177-3AD203B41FA5}">
                      <a16:colId xmlns:a16="http://schemas.microsoft.com/office/drawing/2014/main" val="20000"/>
                    </a:ext>
                  </a:extLst>
                </a:gridCol>
                <a:gridCol w="4608512">
                  <a:extLst>
                    <a:ext uri="{9D8B030D-6E8A-4147-A177-3AD203B41FA5}">
                      <a16:colId xmlns:a16="http://schemas.microsoft.com/office/drawing/2014/main" val="20001"/>
                    </a:ext>
                  </a:extLst>
                </a:gridCol>
              </a:tblGrid>
              <a:tr h="47294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元器件类别</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质量等级分级</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从高到低</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6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单片集成电路</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6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混合集成电路</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6 </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6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半导体分立器件</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962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电阻器</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1T</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1S</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1R</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1P</a:t>
                      </a:r>
                      <a:r>
                        <a:rPr kumimoji="1" lang="zh-CN" altLang="en-US"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1M</a:t>
                      </a:r>
                      <a:r>
                        <a:rPr kumimoji="1" lang="zh-CN" altLang="en-US"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 </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8284">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铝电解电容器</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1B</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1Q</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1L</a:t>
                      </a:r>
                      <a:r>
                        <a:rPr kumimoji="1" lang="zh-CN" altLang="en-US"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1W</a:t>
                      </a:r>
                      <a:r>
                        <a:rPr kumimoji="1" lang="zh-CN" altLang="en-US"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 </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694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感性元件</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16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8284">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机电式继电器</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1R</a:t>
                      </a:r>
                      <a:r>
                        <a:rPr kumimoji="1"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1P</a:t>
                      </a:r>
                      <a:r>
                        <a:rPr kumimoji="1"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1M</a:t>
                      </a:r>
                      <a:r>
                        <a:rPr kumimoji="1" lang="zh-CN" altLang="en-US" sz="16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1L </a:t>
                      </a:r>
                      <a:r>
                        <a:rPr kumimoji="1" lang="zh-CN" altLang="en-US" sz="16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6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 </a:t>
                      </a:r>
                      <a:r>
                        <a:rPr kumimoji="1"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B(B</a:t>
                      </a:r>
                      <a:r>
                        <a:rPr kumimoji="1" lang="en-US" altLang="zh-CN" sz="16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16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10242" name="Picture 2" descr="https://gimg2.baidu.com/image_search/src=http%3A%2F%2Fdl-preview.csdnimg.cn%2F19083593%2F0001-a496ac5609903e87e57ad392853e55ad_preview.png&amp;refer=http%3A%2F%2Fdl-preview.csdnimg.cn&amp;app=2002&amp;size=f9999,10000&amp;q=a80&amp;n=0&amp;g=0n&amp;fmt=jpeg?sec=1643778053&amp;t=0cf54582efb24120e3e506840ea6355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844824"/>
            <a:ext cx="2219888" cy="313790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67544" y="4982728"/>
            <a:ext cx="1483098" cy="400110"/>
          </a:xfrm>
          <a:prstGeom prst="rect">
            <a:avLst/>
          </a:prstGeom>
        </p:spPr>
        <p:txBody>
          <a:bodyPr wrap="none">
            <a:spAutoFit/>
          </a:bodyPr>
          <a:lstStyle/>
          <a:p>
            <a:r>
              <a:rPr lang="en-US" altLang="zh-CN" dirty="0"/>
              <a:t>GJB/Z 299C</a:t>
            </a:r>
            <a:endParaRPr lang="zh-CN" altLang="en-US" dirty="0"/>
          </a:p>
        </p:txBody>
      </p:sp>
    </p:spTree>
    <p:custDataLst>
      <p:tags r:id="rId1"/>
    </p:custDataLst>
    <p:extLst>
      <p:ext uri="{BB962C8B-B14F-4D97-AF65-F5344CB8AC3E}">
        <p14:creationId xmlns:p14="http://schemas.microsoft.com/office/powerpoint/2010/main" val="2547510170"/>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graphicFrame>
        <p:nvGraphicFramePr>
          <p:cNvPr id="3" name="Group 616">
            <a:extLst>
              <a:ext uri="{FF2B5EF4-FFF2-40B4-BE49-F238E27FC236}">
                <a16:creationId xmlns:a16="http://schemas.microsoft.com/office/drawing/2014/main" id="{C8D04DFF-9B18-46FB-8178-BF5451AC636D}"/>
              </a:ext>
            </a:extLst>
          </p:cNvPr>
          <p:cNvGraphicFramePr>
            <a:graphicFrameLocks noGrp="1"/>
          </p:cNvGraphicFramePr>
          <p:nvPr>
            <p:extLst>
              <p:ext uri="{D42A27DB-BD31-4B8C-83A1-F6EECF244321}">
                <p14:modId xmlns:p14="http://schemas.microsoft.com/office/powerpoint/2010/main" val="3205404339"/>
              </p:ext>
            </p:extLst>
          </p:nvPr>
        </p:nvGraphicFramePr>
        <p:xfrm>
          <a:off x="539552" y="1052736"/>
          <a:ext cx="8064500" cy="4818666"/>
        </p:xfrm>
        <a:graphic>
          <a:graphicData uri="http://schemas.openxmlformats.org/drawingml/2006/table">
            <a:tbl>
              <a:tblPr/>
              <a:tblGrid>
                <a:gridCol w="504825">
                  <a:extLst>
                    <a:ext uri="{9D8B030D-6E8A-4147-A177-3AD203B41FA5}">
                      <a16:colId xmlns:a16="http://schemas.microsoft.com/office/drawing/2014/main" val="20000"/>
                    </a:ext>
                  </a:extLst>
                </a:gridCol>
                <a:gridCol w="617537">
                  <a:extLst>
                    <a:ext uri="{9D8B030D-6E8A-4147-A177-3AD203B41FA5}">
                      <a16:colId xmlns:a16="http://schemas.microsoft.com/office/drawing/2014/main" val="20001"/>
                    </a:ext>
                  </a:extLst>
                </a:gridCol>
                <a:gridCol w="3067050">
                  <a:extLst>
                    <a:ext uri="{9D8B030D-6E8A-4147-A177-3AD203B41FA5}">
                      <a16:colId xmlns:a16="http://schemas.microsoft.com/office/drawing/2014/main" val="20002"/>
                    </a:ext>
                  </a:extLst>
                </a:gridCol>
                <a:gridCol w="2895600">
                  <a:extLst>
                    <a:ext uri="{9D8B030D-6E8A-4147-A177-3AD203B41FA5}">
                      <a16:colId xmlns:a16="http://schemas.microsoft.com/office/drawing/2014/main" val="20003"/>
                    </a:ext>
                  </a:extLst>
                </a:gridCol>
                <a:gridCol w="979488">
                  <a:extLst>
                    <a:ext uri="{9D8B030D-6E8A-4147-A177-3AD203B41FA5}">
                      <a16:colId xmlns:a16="http://schemas.microsoft.com/office/drawing/2014/main" val="20004"/>
                    </a:ext>
                  </a:extLst>
                </a:gridCol>
              </a:tblGrid>
              <a:tr h="396902">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质量等级</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质量要求说明</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质量要求补充说明</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质量系数</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96">
                <a:tc rowSpan="4">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400" b="0"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GJB 597A</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，且列入军用元器件合格产品目录</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(QPL)</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级产品。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GJB 597-1988</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且列入军用元器件合格产品目录</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(QPL)</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级产品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96">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400" b="0"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GJB 597A</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，且列入军用元器件合格产品目录</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(QPL)</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级产品。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GJB 597-1988</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且列入军用元器件合格产品目录</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(QPL)</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级产品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0.08</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96">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400" b="0"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GJB 597A</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，且列入军用元器件合格产品目录</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(QPL)</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B1</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级产品。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GJB 597-1988</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且列入军用元器件合格产品目录</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(QPL)</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B1</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级产品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0.13</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570">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1400" b="0"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GB/T 4589.1</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Ⅲ</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类产品，或经中国元器件质量认证委员会认证合格的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Ⅱ</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类产品。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按</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QZJ 840614~840615“</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七专”技术条件组织生产的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kumimoji="1" lang="en-US" altLang="zh-CN" sz="1400" b="0"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产品</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SJ 331</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kumimoji="1" lang="en-US" altLang="zh-CN" sz="1400" b="0"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类产品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0.25</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570">
                <a:tc row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1400" b="0"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按军用标准的筛选要求进行筛选的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B2</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质量等级产品</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GB/T 4589.1</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Ⅱ</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类产品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按“七九</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O</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五”七专质量控制技术协议组织生产的产品</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SJ 331</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Ⅱ</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类产品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0.50</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902">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1400" b="0"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GB/T 4589.1</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Ⅰ</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类产品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SJ 331</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Ⅲ</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类产品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1.0</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902">
                <a:tc row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r>
                        <a:rPr kumimoji="1" lang="en-US" altLang="zh-CN" sz="1400" b="0"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符合*</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SJ 331</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Ⅳ</a:t>
                      </a: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类产品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3.0</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902">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t>
                      </a:r>
                      <a:r>
                        <a:rPr kumimoji="1" lang="en-US" altLang="zh-CN" sz="1400" b="0" i="0" u="none" strike="noStrike" cap="none" normalizeH="0" baseline="-3000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低档产品</a:t>
                      </a:r>
                      <a:endParaRPr kumimoji="1" lang="zh-CN" altLang="en-US"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3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10</a:t>
                      </a:r>
                      <a:endParaRPr kumimoji="1" lang="en-US" altLang="zh-CN" sz="3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矩形 1"/>
          <p:cNvSpPr/>
          <p:nvPr/>
        </p:nvSpPr>
        <p:spPr>
          <a:xfrm>
            <a:off x="3347864" y="5912655"/>
            <a:ext cx="3153427" cy="400110"/>
          </a:xfrm>
          <a:prstGeom prst="rect">
            <a:avLst/>
          </a:prstGeom>
        </p:spPr>
        <p:txBody>
          <a:bodyPr wrap="none">
            <a:spAutoFit/>
          </a:bodyPr>
          <a:lstStyle/>
          <a:p>
            <a:pPr eaLnBrk="1" hangingPunct="1">
              <a:spcBef>
                <a:spcPct val="50000"/>
              </a:spcBef>
              <a:buClrTx/>
              <a:buSzTx/>
              <a:buFontTx/>
              <a:buNone/>
            </a:pPr>
            <a:r>
              <a:rPr lang="zh-CN" altLang="en-US" dirty="0" smtClean="0">
                <a:latin typeface="微软雅黑" panose="020B0503020204020204" pitchFamily="34" charset="-122"/>
                <a:ea typeface="微软雅黑" panose="020B0503020204020204" pitchFamily="34" charset="-122"/>
              </a:rPr>
              <a:t>其他等级可参阅课本附录</a:t>
            </a:r>
            <a:r>
              <a:rPr lang="en-US" altLang="zh-CN" dirty="0">
                <a:latin typeface="微软雅黑" panose="020B0503020204020204" pitchFamily="34" charset="-122"/>
                <a:ea typeface="微软雅黑" panose="020B0503020204020204" pitchFamily="34" charset="-122"/>
              </a:rPr>
              <a:t>1</a:t>
            </a:r>
          </a:p>
        </p:txBody>
      </p:sp>
    </p:spTree>
    <p:custDataLst>
      <p:tags r:id="rId1"/>
    </p:custDataLst>
    <p:extLst>
      <p:ext uri="{BB962C8B-B14F-4D97-AF65-F5344CB8AC3E}">
        <p14:creationId xmlns:p14="http://schemas.microsoft.com/office/powerpoint/2010/main" val="50021423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5" name="Text Box 11"/>
          <p:cNvSpPr txBox="1">
            <a:spLocks noChangeArrowheads="1"/>
          </p:cNvSpPr>
          <p:nvPr/>
        </p:nvSpPr>
        <p:spPr bwMode="auto">
          <a:xfrm>
            <a:off x="2268538" y="4868863"/>
            <a:ext cx="6696075" cy="1574800"/>
          </a:xfrm>
          <a:prstGeom prst="rect">
            <a:avLst/>
          </a:prstGeom>
          <a:solidFill>
            <a:srgbClr val="FFFF99"/>
          </a:solidFill>
          <a:ln>
            <a:noFill/>
          </a:ln>
          <a:effectLst/>
          <a:extLst>
            <a:ext uri="{91240B29-F687-4F45-9708-019B960494DF}">
              <a14:hiddenLine xmlns:a14="http://schemas.microsoft.com/office/drawing/2010/main" w="28575">
                <a:solidFill>
                  <a:srgbClr val="CC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SzTx/>
              <a:buFont typeface="Wingdings" panose="05000000000000000000" pitchFamily="2" charset="2"/>
              <a:buNone/>
            </a:pPr>
            <a:r>
              <a:rPr kumimoji="1" lang="en-US" altLang="zh-CN" sz="1800" b="1">
                <a:solidFill>
                  <a:srgbClr val="D60093"/>
                </a:solidFill>
                <a:latin typeface="Tahoma" panose="020B0604030504040204" pitchFamily="34" charset="0"/>
              </a:rPr>
              <a:t>      </a:t>
            </a:r>
            <a:r>
              <a:rPr kumimoji="1" lang="zh-CN" altLang="en-US" sz="1800" b="1">
                <a:solidFill>
                  <a:srgbClr val="D60093"/>
                </a:solidFill>
                <a:latin typeface="Tahoma" panose="020B0604030504040204" pitchFamily="34" charset="0"/>
              </a:rPr>
              <a:t>军品认证</a:t>
            </a:r>
          </a:p>
          <a:p>
            <a:pPr lvl="1" eaLnBrk="1" hangingPunct="1">
              <a:lnSpc>
                <a:spcPct val="110000"/>
              </a:lnSpc>
              <a:spcBef>
                <a:spcPct val="50000"/>
              </a:spcBef>
              <a:buClr>
                <a:schemeClr val="hlink"/>
              </a:buClr>
              <a:buSzTx/>
              <a:buFont typeface="Wingdings" panose="05000000000000000000" pitchFamily="2" charset="2"/>
              <a:buChar char="§"/>
            </a:pPr>
            <a:r>
              <a:rPr kumimoji="1" lang="en-US" altLang="zh-CN" sz="1800"/>
              <a:t>J</a:t>
            </a:r>
            <a:r>
              <a:rPr kumimoji="1" lang="zh-CN" altLang="en-US" sz="1800"/>
              <a:t>级或    ： “军标认证”后所赋予产品的一个质量等级</a:t>
            </a:r>
          </a:p>
          <a:p>
            <a:pPr lvl="1" eaLnBrk="1" hangingPunct="1">
              <a:lnSpc>
                <a:spcPct val="110000"/>
              </a:lnSpc>
              <a:spcBef>
                <a:spcPct val="50000"/>
              </a:spcBef>
              <a:buClr>
                <a:schemeClr val="hlink"/>
              </a:buClr>
              <a:buSzTx/>
              <a:buFont typeface="Wingdings" panose="05000000000000000000" pitchFamily="2" charset="2"/>
              <a:buChar char="§"/>
            </a:pPr>
            <a:r>
              <a:rPr kumimoji="1" lang="zh-CN" altLang="en-US" sz="1800"/>
              <a:t>军级</a:t>
            </a:r>
            <a:r>
              <a:rPr kumimoji="1" lang="zh-CN" altLang="en-US" sz="1800">
                <a:latin typeface="Tahoma" panose="020B0604030504040204" pitchFamily="34" charset="0"/>
              </a:rPr>
              <a:t>：口语化表示，可能通过了军标认证或者某些考核，但也可能是自封的</a:t>
            </a:r>
          </a:p>
        </p:txBody>
      </p:sp>
      <p:sp>
        <p:nvSpPr>
          <p:cNvPr id="6" name="Text Box 6"/>
          <p:cNvSpPr txBox="1">
            <a:spLocks noChangeArrowheads="1"/>
          </p:cNvSpPr>
          <p:nvPr/>
        </p:nvSpPr>
        <p:spPr bwMode="auto">
          <a:xfrm>
            <a:off x="539750" y="1268413"/>
            <a:ext cx="3168650" cy="1633537"/>
          </a:xfrm>
          <a:prstGeom prst="rect">
            <a:avLst/>
          </a:prstGeom>
          <a:solidFill>
            <a:srgbClr val="CCFFCC"/>
          </a:solidFill>
          <a:ln w="285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Wingdings" panose="05000000000000000000" pitchFamily="2" charset="2"/>
              <a:buNone/>
            </a:pPr>
            <a:r>
              <a:rPr kumimoji="1" lang="en-US" altLang="zh-CN" sz="1800" b="1">
                <a:solidFill>
                  <a:srgbClr val="D60093"/>
                </a:solidFill>
                <a:latin typeface="Tahoma" panose="020B0604030504040204" pitchFamily="34" charset="0"/>
              </a:rPr>
              <a:t>      </a:t>
            </a:r>
            <a:r>
              <a:rPr kumimoji="1" lang="zh-CN" altLang="en-US" sz="1800" b="1">
                <a:solidFill>
                  <a:srgbClr val="D60093"/>
                </a:solidFill>
                <a:latin typeface="Tahoma" panose="020B0604030504040204" pitchFamily="34" charset="0"/>
              </a:rPr>
              <a:t>工作温度范围</a:t>
            </a:r>
          </a:p>
          <a:p>
            <a:pPr lvl="1" eaLnBrk="1" hangingPunct="1">
              <a:spcBef>
                <a:spcPct val="50000"/>
              </a:spcBef>
              <a:buClr>
                <a:schemeClr val="hlink"/>
              </a:buClr>
              <a:buSzTx/>
              <a:buFont typeface="Wingdings" panose="05000000000000000000" pitchFamily="2" charset="2"/>
              <a:buChar char="§"/>
            </a:pPr>
            <a:r>
              <a:rPr kumimoji="1" lang="zh-CN" altLang="en-US" sz="1800">
                <a:latin typeface="Tahoma" panose="020B0604030504040204" pitchFamily="34" charset="0"/>
              </a:rPr>
              <a:t> 军用：</a:t>
            </a:r>
            <a:r>
              <a:rPr kumimoji="1" lang="en-US" altLang="zh-CN" sz="1800">
                <a:latin typeface="Tahoma" panose="020B0604030504040204" pitchFamily="34" charset="0"/>
              </a:rPr>
              <a:t>-55~+125</a:t>
            </a:r>
            <a:r>
              <a:rPr kumimoji="1" lang="en-US" altLang="zh-CN" sz="1800">
                <a:latin typeface="Tahoma" panose="020B0604030504040204" pitchFamily="34" charset="0"/>
                <a:ea typeface="幼圆" panose="02010509060101010101" pitchFamily="49" charset="-122"/>
              </a:rPr>
              <a:t>℃</a:t>
            </a:r>
          </a:p>
          <a:p>
            <a:pPr lvl="1" eaLnBrk="1" hangingPunct="1">
              <a:spcBef>
                <a:spcPct val="50000"/>
              </a:spcBef>
              <a:buClr>
                <a:schemeClr val="hlink"/>
              </a:buClr>
              <a:buSzTx/>
              <a:buFont typeface="Wingdings" panose="05000000000000000000" pitchFamily="2" charset="2"/>
              <a:buChar char="§"/>
            </a:pPr>
            <a:r>
              <a:rPr kumimoji="1" lang="en-US" altLang="zh-CN" sz="1800">
                <a:latin typeface="Tahoma" panose="020B0604030504040204" pitchFamily="34" charset="0"/>
              </a:rPr>
              <a:t> </a:t>
            </a:r>
            <a:r>
              <a:rPr kumimoji="1" lang="zh-CN" altLang="en-US" sz="1800">
                <a:latin typeface="Tahoma" panose="020B0604030504040204" pitchFamily="34" charset="0"/>
              </a:rPr>
              <a:t>工业用：</a:t>
            </a:r>
            <a:r>
              <a:rPr kumimoji="1" lang="en-US" altLang="zh-CN" sz="1800">
                <a:latin typeface="Tahoma" panose="020B0604030504040204" pitchFamily="34" charset="0"/>
              </a:rPr>
              <a:t>-40~+85</a:t>
            </a:r>
            <a:r>
              <a:rPr kumimoji="1" lang="en-US" altLang="zh-CN" sz="1800">
                <a:latin typeface="Tahoma" panose="020B0604030504040204" pitchFamily="34" charset="0"/>
                <a:ea typeface="幼圆" panose="02010509060101010101" pitchFamily="49" charset="-122"/>
              </a:rPr>
              <a:t>℃</a:t>
            </a:r>
          </a:p>
          <a:p>
            <a:pPr lvl="1" eaLnBrk="1" hangingPunct="1">
              <a:spcBef>
                <a:spcPct val="50000"/>
              </a:spcBef>
              <a:buClr>
                <a:schemeClr val="hlink"/>
              </a:buClr>
              <a:buSzTx/>
              <a:buFont typeface="Wingdings" panose="05000000000000000000" pitchFamily="2" charset="2"/>
              <a:buChar char="§"/>
            </a:pPr>
            <a:r>
              <a:rPr kumimoji="1" lang="en-US" altLang="zh-CN" sz="1800">
                <a:latin typeface="Tahoma" panose="020B0604030504040204" pitchFamily="34" charset="0"/>
                <a:ea typeface="幼圆" panose="02010509060101010101" pitchFamily="49" charset="-122"/>
              </a:rPr>
              <a:t> </a:t>
            </a:r>
            <a:r>
              <a:rPr kumimoji="1" lang="zh-CN" altLang="en-US" sz="1800">
                <a:latin typeface="Tahoma" panose="020B0604030504040204" pitchFamily="34" charset="0"/>
                <a:ea typeface="幼圆" panose="02010509060101010101" pitchFamily="49" charset="-122"/>
              </a:rPr>
              <a:t>商业用： </a:t>
            </a:r>
            <a:r>
              <a:rPr kumimoji="1" lang="en-US" altLang="zh-CN" sz="1800">
                <a:latin typeface="Tahoma" panose="020B0604030504040204" pitchFamily="34" charset="0"/>
                <a:ea typeface="幼圆" panose="02010509060101010101" pitchFamily="49" charset="-122"/>
              </a:rPr>
              <a:t>0</a:t>
            </a:r>
            <a:r>
              <a:rPr kumimoji="1" lang="en-US" altLang="zh-CN" sz="1800">
                <a:latin typeface="Tahoma" panose="020B0604030504040204" pitchFamily="34" charset="0"/>
              </a:rPr>
              <a:t>~+70</a:t>
            </a:r>
            <a:r>
              <a:rPr kumimoji="1" lang="en-US" altLang="zh-CN" sz="1800">
                <a:latin typeface="Tahoma" panose="020B0604030504040204" pitchFamily="34" charset="0"/>
                <a:ea typeface="幼圆" panose="02010509060101010101" pitchFamily="49" charset="-122"/>
              </a:rPr>
              <a:t>℃</a:t>
            </a:r>
            <a:endParaRPr kumimoji="1" lang="en-US" altLang="zh-CN" sz="1800">
              <a:latin typeface="Tahoma" panose="020B0604030504040204" pitchFamily="34" charset="0"/>
            </a:endParaRPr>
          </a:p>
        </p:txBody>
      </p:sp>
      <p:sp>
        <p:nvSpPr>
          <p:cNvPr id="7" name="Text Box 7"/>
          <p:cNvSpPr txBox="1">
            <a:spLocks noChangeArrowheads="1"/>
          </p:cNvSpPr>
          <p:nvPr/>
        </p:nvSpPr>
        <p:spPr bwMode="auto">
          <a:xfrm>
            <a:off x="1547813" y="3068638"/>
            <a:ext cx="6624637" cy="1633537"/>
          </a:xfrm>
          <a:prstGeom prst="rect">
            <a:avLst/>
          </a:prstGeom>
          <a:solidFill>
            <a:srgbClr val="CCFFFF"/>
          </a:solidFill>
          <a:ln w="285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Wingdings" panose="05000000000000000000" pitchFamily="2" charset="2"/>
              <a:buNone/>
            </a:pPr>
            <a:r>
              <a:rPr kumimoji="1" lang="en-US" altLang="zh-CN" sz="1800" b="1">
                <a:solidFill>
                  <a:srgbClr val="D60093"/>
                </a:solidFill>
                <a:latin typeface="Tahoma" panose="020B0604030504040204" pitchFamily="34" charset="0"/>
              </a:rPr>
              <a:t>      </a:t>
            </a:r>
            <a:r>
              <a:rPr kumimoji="1" lang="zh-CN" altLang="en-US" sz="1800" b="1">
                <a:solidFill>
                  <a:srgbClr val="D60093"/>
                </a:solidFill>
                <a:latin typeface="Tahoma" panose="020B0604030504040204" pitchFamily="34" charset="0"/>
              </a:rPr>
              <a:t>质量等级</a:t>
            </a:r>
          </a:p>
          <a:p>
            <a:pPr lvl="1" eaLnBrk="1" hangingPunct="1">
              <a:spcBef>
                <a:spcPct val="50000"/>
              </a:spcBef>
              <a:buClr>
                <a:schemeClr val="hlink"/>
              </a:buClr>
              <a:buSzTx/>
              <a:buFont typeface="Wingdings" panose="05000000000000000000" pitchFamily="2" charset="2"/>
              <a:buChar char="§"/>
            </a:pPr>
            <a:r>
              <a:rPr kumimoji="1" lang="en-US" altLang="zh-CN" sz="1800">
                <a:latin typeface="Tahoma" panose="020B0604030504040204" pitchFamily="34" charset="0"/>
              </a:rPr>
              <a:t>B1</a:t>
            </a:r>
            <a:r>
              <a:rPr kumimoji="1" lang="zh-CN" altLang="en-US" sz="1800">
                <a:latin typeface="Tahoma" panose="020B0604030504040204" pitchFamily="34" charset="0"/>
              </a:rPr>
              <a:t>：产品总规范质量保证等级，适用于国产微电路</a:t>
            </a:r>
          </a:p>
          <a:p>
            <a:pPr lvl="1" eaLnBrk="1" hangingPunct="1">
              <a:spcBef>
                <a:spcPct val="50000"/>
              </a:spcBef>
              <a:buClr>
                <a:schemeClr val="hlink"/>
              </a:buClr>
              <a:buSzTx/>
              <a:buFont typeface="Wingdings" panose="05000000000000000000" pitchFamily="2" charset="2"/>
              <a:buChar char="§"/>
            </a:pPr>
            <a:r>
              <a:rPr kumimoji="1" lang="en-US" altLang="zh-CN" sz="1800">
                <a:latin typeface="Tahoma" panose="020B0604030504040204" pitchFamily="34" charset="0"/>
              </a:rPr>
              <a:t>B</a:t>
            </a:r>
            <a:r>
              <a:rPr kumimoji="1" lang="en-US" altLang="zh-CN" sz="1800" baseline="-25000">
                <a:latin typeface="Tahoma" panose="020B0604030504040204" pitchFamily="34" charset="0"/>
              </a:rPr>
              <a:t>1</a:t>
            </a:r>
            <a:r>
              <a:rPr kumimoji="1" lang="zh-CN" altLang="en-US" sz="1800">
                <a:latin typeface="Tahoma" panose="020B0604030504040204" pitchFamily="34" charset="0"/>
              </a:rPr>
              <a:t>：可靠性预计质量等级，适用于几乎所有国产元器件</a:t>
            </a:r>
          </a:p>
          <a:p>
            <a:pPr lvl="1" eaLnBrk="1" hangingPunct="1">
              <a:spcBef>
                <a:spcPct val="50000"/>
              </a:spcBef>
              <a:buClr>
                <a:schemeClr val="hlink"/>
              </a:buClr>
              <a:buSzTx/>
              <a:buFont typeface="Wingdings" panose="05000000000000000000" pitchFamily="2" charset="2"/>
              <a:buChar char="§"/>
            </a:pPr>
            <a:r>
              <a:rPr kumimoji="1" lang="en-US" altLang="zh-CN" sz="1800">
                <a:latin typeface="Tahoma" panose="020B0604030504040204" pitchFamily="34" charset="0"/>
              </a:rPr>
              <a:t>B-1</a:t>
            </a:r>
            <a:r>
              <a:rPr kumimoji="1" lang="zh-CN" altLang="en-US" sz="1800">
                <a:latin typeface="Tahoma" panose="020B0604030504040204" pitchFamily="34" charset="0"/>
              </a:rPr>
              <a:t>：可靠性预计质量等级，适应于美国产集成电路</a:t>
            </a:r>
          </a:p>
        </p:txBody>
      </p:sp>
      <p:graphicFrame>
        <p:nvGraphicFramePr>
          <p:cNvPr id="8" name="Object 8"/>
          <p:cNvGraphicFramePr>
            <a:graphicFrameLocks noChangeAspect="1"/>
          </p:cNvGraphicFramePr>
          <p:nvPr/>
        </p:nvGraphicFramePr>
        <p:xfrm>
          <a:off x="3276600" y="5300663"/>
          <a:ext cx="403225" cy="431800"/>
        </p:xfrm>
        <a:graphic>
          <a:graphicData uri="http://schemas.openxmlformats.org/presentationml/2006/ole">
            <mc:AlternateContent xmlns:mc="http://schemas.openxmlformats.org/markup-compatibility/2006">
              <mc:Choice xmlns:v="urn:schemas-microsoft-com:vml" Requires="v">
                <p:oleObj spid="_x0000_s15382" name="位图图像" r:id="rId5" imgW="295238" imgH="323981" progId="Paint.Picture">
                  <p:embed/>
                </p:oleObj>
              </mc:Choice>
              <mc:Fallback>
                <p:oleObj name="位图图像" r:id="rId5" imgW="295238" imgH="323981" progId="Paint.Picture">
                  <p:embed/>
                  <p:pic>
                    <p:nvPicPr>
                      <p:cNvPr id="3789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300663"/>
                        <a:ext cx="403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91468231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2253038"/>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179511" y="2408672"/>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§2.1  </a:t>
            </a:r>
            <a:r>
              <a:rPr lang="zh-CN" altLang="en-US" sz="2800" dirty="0" smtClean="0">
                <a:solidFill>
                  <a:srgbClr val="0000FF"/>
                </a:solidFill>
                <a:latin typeface="黑体" panose="02010609060101010101" pitchFamily="49" charset="-122"/>
                <a:ea typeface="黑体" panose="02010609060101010101" pitchFamily="49" charset="-122"/>
              </a:rPr>
              <a:t>元器件等级</a:t>
            </a:r>
            <a:endParaRPr lang="zh-CN" altLang="en-US" sz="2800" dirty="0">
              <a:solidFill>
                <a:srgbClr val="0000FF"/>
              </a:solidFill>
            </a:endParaRPr>
          </a:p>
        </p:txBody>
      </p:sp>
      <p:sp>
        <p:nvSpPr>
          <p:cNvPr id="22" name="矩形 21"/>
          <p:cNvSpPr/>
          <p:nvPr/>
        </p:nvSpPr>
        <p:spPr>
          <a:xfrm>
            <a:off x="1923678" y="1048929"/>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3" name="矩形 22"/>
          <p:cNvSpPr/>
          <p:nvPr/>
        </p:nvSpPr>
        <p:spPr>
          <a:xfrm>
            <a:off x="1995686" y="1204563"/>
            <a:ext cx="4876656" cy="523220"/>
          </a:xfrm>
          <a:prstGeom prst="rect">
            <a:avLst/>
          </a:prstGeom>
        </p:spPr>
        <p:txBody>
          <a:bodyPr wrap="none">
            <a:spAutoFit/>
          </a:bodyPr>
          <a:lstStyle/>
          <a:p>
            <a:r>
              <a:rPr lang="zh-CN" altLang="en-US" sz="2800" dirty="0" smtClean="0">
                <a:solidFill>
                  <a:srgbClr val="0000FF"/>
                </a:solidFill>
                <a:latin typeface="黑体" panose="02010609060101010101" pitchFamily="49" charset="-122"/>
                <a:ea typeface="黑体" panose="02010609060101010101" pitchFamily="49" charset="-122"/>
              </a:rPr>
              <a:t>第</a:t>
            </a:r>
            <a:r>
              <a:rPr lang="en-US" altLang="zh-CN" sz="2800" dirty="0" smtClean="0">
                <a:solidFill>
                  <a:srgbClr val="0000FF"/>
                </a:solidFill>
                <a:latin typeface="黑体" panose="02010609060101010101" pitchFamily="49" charset="-122"/>
                <a:ea typeface="黑体" panose="02010609060101010101" pitchFamily="49" charset="-122"/>
              </a:rPr>
              <a:t>2</a:t>
            </a:r>
            <a:r>
              <a:rPr lang="zh-CN" altLang="en-US" sz="2800" dirty="0" smtClean="0">
                <a:solidFill>
                  <a:srgbClr val="0000FF"/>
                </a:solidFill>
                <a:latin typeface="黑体" panose="02010609060101010101" pitchFamily="49" charset="-122"/>
                <a:ea typeface="黑体" panose="02010609060101010101" pitchFamily="49" charset="-122"/>
              </a:rPr>
              <a:t>章   电子器件可靠性选用</a:t>
            </a:r>
            <a:endParaRPr lang="zh-CN" altLang="en-US" sz="2800" dirty="0">
              <a:solidFill>
                <a:srgbClr val="0000FF"/>
              </a:solidFill>
            </a:endParaRPr>
          </a:p>
        </p:txBody>
      </p:sp>
      <p:sp>
        <p:nvSpPr>
          <p:cNvPr id="24" name="矩形 23"/>
          <p:cNvSpPr/>
          <p:nvPr/>
        </p:nvSpPr>
        <p:spPr>
          <a:xfrm>
            <a:off x="107504" y="308752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矩形 25"/>
          <p:cNvSpPr/>
          <p:nvPr/>
        </p:nvSpPr>
        <p:spPr>
          <a:xfrm>
            <a:off x="107504"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1" name="矩形 10"/>
          <p:cNvSpPr/>
          <p:nvPr/>
        </p:nvSpPr>
        <p:spPr>
          <a:xfrm>
            <a:off x="107504" y="472514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3" name="矩形 12"/>
          <p:cNvSpPr/>
          <p:nvPr/>
        </p:nvSpPr>
        <p:spPr>
          <a:xfrm>
            <a:off x="158186" y="3177537"/>
            <a:ext cx="3975768" cy="523220"/>
          </a:xfrm>
          <a:prstGeom prst="rect">
            <a:avLst/>
          </a:prstGeom>
        </p:spPr>
        <p:txBody>
          <a:bodyPr wrap="none">
            <a:spAutoFit/>
          </a:bodyPr>
          <a:lstStyle/>
          <a:p>
            <a:r>
              <a:rPr lang="en-US" altLang="zh-CN" sz="2800" dirty="0" smtClean="0">
                <a:solidFill>
                  <a:srgbClr val="FF0000"/>
                </a:solidFill>
                <a:latin typeface="黑体" panose="02010609060101010101" pitchFamily="49" charset="-122"/>
                <a:ea typeface="黑体" panose="02010609060101010101" pitchFamily="49" charset="-122"/>
              </a:rPr>
              <a:t>§2.2  </a:t>
            </a:r>
            <a:r>
              <a:rPr lang="zh-CN" altLang="en-US" sz="2800" dirty="0" smtClean="0">
                <a:solidFill>
                  <a:srgbClr val="FF0000"/>
                </a:solidFill>
                <a:latin typeface="黑体" panose="02010609060101010101" pitchFamily="49" charset="-122"/>
                <a:ea typeface="黑体" panose="02010609060101010101" pitchFamily="49" charset="-122"/>
              </a:rPr>
              <a:t>元器件选择准则</a:t>
            </a:r>
            <a:endParaRPr lang="zh-CN" altLang="en-US" sz="2800" dirty="0">
              <a:solidFill>
                <a:srgbClr val="FF0000"/>
              </a:solidFill>
            </a:endParaRPr>
          </a:p>
        </p:txBody>
      </p:sp>
      <p:sp>
        <p:nvSpPr>
          <p:cNvPr id="14" name="矩形 13"/>
          <p:cNvSpPr/>
          <p:nvPr/>
        </p:nvSpPr>
        <p:spPr>
          <a:xfrm>
            <a:off x="179511" y="4004466"/>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§2.3  </a:t>
            </a:r>
            <a:r>
              <a:rPr lang="zh-CN" altLang="en-US" sz="2800" dirty="0" smtClean="0">
                <a:solidFill>
                  <a:srgbClr val="0000FF"/>
                </a:solidFill>
                <a:latin typeface="黑体" panose="02010609060101010101" pitchFamily="49" charset="-122"/>
                <a:ea typeface="黑体" panose="02010609060101010101" pitchFamily="49" charset="-122"/>
              </a:rPr>
              <a:t>电阻器选用</a:t>
            </a:r>
            <a:endParaRPr lang="zh-CN" altLang="en-US" sz="2800" dirty="0">
              <a:solidFill>
                <a:srgbClr val="0000FF"/>
              </a:solidFill>
            </a:endParaRPr>
          </a:p>
        </p:txBody>
      </p:sp>
      <p:sp>
        <p:nvSpPr>
          <p:cNvPr id="15" name="矩形 14"/>
          <p:cNvSpPr/>
          <p:nvPr/>
        </p:nvSpPr>
        <p:spPr>
          <a:xfrm>
            <a:off x="179511" y="4823574"/>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§2.4  </a:t>
            </a:r>
            <a:r>
              <a:rPr lang="zh-CN" altLang="en-US" sz="2800" dirty="0" smtClean="0">
                <a:solidFill>
                  <a:srgbClr val="0000FF"/>
                </a:solidFill>
                <a:latin typeface="黑体" panose="02010609060101010101" pitchFamily="49" charset="-122"/>
                <a:ea typeface="黑体" panose="02010609060101010101" pitchFamily="49" charset="-122"/>
              </a:rPr>
              <a:t>电容器选用</a:t>
            </a:r>
            <a:endParaRPr lang="zh-CN" altLang="en-US" sz="2800" dirty="0">
              <a:solidFill>
                <a:srgbClr val="0000FF"/>
              </a:solidFill>
            </a:endParaRPr>
          </a:p>
        </p:txBody>
      </p:sp>
      <p:sp>
        <p:nvSpPr>
          <p:cNvPr id="16" name="矩形 15"/>
          <p:cNvSpPr/>
          <p:nvPr/>
        </p:nvSpPr>
        <p:spPr>
          <a:xfrm>
            <a:off x="4587963" y="2243093"/>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7" name="矩形 16"/>
          <p:cNvSpPr/>
          <p:nvPr/>
        </p:nvSpPr>
        <p:spPr>
          <a:xfrm>
            <a:off x="4659970" y="2341523"/>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§2.5  </a:t>
            </a:r>
            <a:r>
              <a:rPr lang="zh-CN" altLang="en-US" sz="2800" dirty="0" smtClean="0">
                <a:solidFill>
                  <a:srgbClr val="0000FF"/>
                </a:solidFill>
                <a:latin typeface="黑体" panose="02010609060101010101" pitchFamily="49" charset="-122"/>
                <a:ea typeface="黑体" panose="02010609060101010101" pitchFamily="49" charset="-122"/>
              </a:rPr>
              <a:t>二极管选用</a:t>
            </a:r>
            <a:endParaRPr lang="zh-CN" altLang="en-US" sz="2800" dirty="0">
              <a:solidFill>
                <a:srgbClr val="0000FF"/>
              </a:solidFill>
            </a:endParaRPr>
          </a:p>
        </p:txBody>
      </p:sp>
      <p:sp>
        <p:nvSpPr>
          <p:cNvPr id="18" name="矩形 17"/>
          <p:cNvSpPr/>
          <p:nvPr/>
        </p:nvSpPr>
        <p:spPr>
          <a:xfrm>
            <a:off x="4587963" y="3068251"/>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9" name="矩形 18"/>
          <p:cNvSpPr/>
          <p:nvPr/>
        </p:nvSpPr>
        <p:spPr>
          <a:xfrm>
            <a:off x="4659970" y="3166681"/>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§2.6  </a:t>
            </a:r>
            <a:r>
              <a:rPr lang="zh-CN" altLang="en-US" sz="2800" dirty="0" smtClean="0">
                <a:solidFill>
                  <a:srgbClr val="0000FF"/>
                </a:solidFill>
                <a:latin typeface="黑体" panose="02010609060101010101" pitchFamily="49" charset="-122"/>
                <a:ea typeface="黑体" panose="02010609060101010101" pitchFamily="49" charset="-122"/>
              </a:rPr>
              <a:t>晶体管选用</a:t>
            </a:r>
            <a:endParaRPr lang="zh-CN" altLang="en-US" sz="2800" dirty="0">
              <a:solidFill>
                <a:srgbClr val="0000FF"/>
              </a:solidFill>
            </a:endParaRPr>
          </a:p>
        </p:txBody>
      </p:sp>
      <p:sp>
        <p:nvSpPr>
          <p:cNvPr id="20" name="矩形 19"/>
          <p:cNvSpPr/>
          <p:nvPr/>
        </p:nvSpPr>
        <p:spPr>
          <a:xfrm>
            <a:off x="4587963"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4659970" y="4004466"/>
            <a:ext cx="3615092"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§2.7  </a:t>
            </a:r>
            <a:r>
              <a:rPr lang="zh-CN" altLang="en-US" sz="2800" dirty="0" smtClean="0">
                <a:solidFill>
                  <a:srgbClr val="0000FF"/>
                </a:solidFill>
                <a:latin typeface="黑体" panose="02010609060101010101" pitchFamily="49" charset="-122"/>
                <a:ea typeface="黑体" panose="02010609060101010101" pitchFamily="49" charset="-122"/>
              </a:rPr>
              <a:t>集成电路选用</a:t>
            </a:r>
            <a:endParaRPr lang="zh-CN" altLang="en-US" sz="2800" dirty="0">
              <a:solidFill>
                <a:srgbClr val="0000FF"/>
              </a:solidFill>
            </a:endParaRPr>
          </a:p>
        </p:txBody>
      </p:sp>
      <p:sp>
        <p:nvSpPr>
          <p:cNvPr id="25" name="矩形 24"/>
          <p:cNvSpPr/>
          <p:nvPr/>
        </p:nvSpPr>
        <p:spPr>
          <a:xfrm>
            <a:off x="4587963" y="473119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7" name="矩形 26"/>
          <p:cNvSpPr/>
          <p:nvPr/>
        </p:nvSpPr>
        <p:spPr>
          <a:xfrm>
            <a:off x="4659970" y="4829624"/>
            <a:ext cx="3975768"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§2.8  </a:t>
            </a:r>
            <a:r>
              <a:rPr lang="zh-CN" altLang="en-US" sz="2800" dirty="0" smtClean="0">
                <a:solidFill>
                  <a:srgbClr val="0000FF"/>
                </a:solidFill>
                <a:latin typeface="黑体" panose="02010609060101010101" pitchFamily="49" charset="-122"/>
                <a:ea typeface="黑体" panose="02010609060101010101" pitchFamily="49" charset="-122"/>
              </a:rPr>
              <a:t>元器件降额使用</a:t>
            </a:r>
            <a:endParaRPr lang="zh-CN" altLang="en-US" sz="2800" dirty="0">
              <a:solidFill>
                <a:srgbClr val="0000FF"/>
              </a:solidFill>
            </a:endParaRPr>
          </a:p>
        </p:txBody>
      </p:sp>
    </p:spTree>
    <p:custDataLst>
      <p:tags r:id="rId1"/>
    </p:custDataLst>
    <p:extLst>
      <p:ext uri="{BB962C8B-B14F-4D97-AF65-F5344CB8AC3E}">
        <p14:creationId xmlns:p14="http://schemas.microsoft.com/office/powerpoint/2010/main" val="1629382995"/>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5"/>
          <p:cNvSpPr>
            <a:spLocks noChangeArrowheads="1"/>
          </p:cNvSpPr>
          <p:nvPr/>
        </p:nvSpPr>
        <p:spPr bwMode="auto">
          <a:xfrm>
            <a:off x="107951" y="1086726"/>
            <a:ext cx="6192837"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SzPct val="60000"/>
            </a:pPr>
            <a:r>
              <a:rPr kumimoji="1" lang="zh-CN" altLang="en-US" sz="2000" b="1" dirty="0">
                <a:solidFill>
                  <a:srgbClr val="D60093"/>
                </a:solidFill>
                <a:latin typeface="Tahoma" panose="020B0604030504040204" pitchFamily="34" charset="0"/>
              </a:rPr>
              <a:t>对外界应力敏感的器件</a:t>
            </a:r>
          </a:p>
          <a:p>
            <a:pPr lvl="1" eaLnBrk="1" hangingPunct="1">
              <a:lnSpc>
                <a:spcPct val="110000"/>
              </a:lnSpc>
              <a:buClr>
                <a:schemeClr val="hlink"/>
              </a:buClr>
              <a:buSzPct val="55000"/>
            </a:pPr>
            <a:r>
              <a:rPr kumimoji="1" lang="en-US" altLang="zh-CN" sz="1800" dirty="0">
                <a:latin typeface="Tahoma" panose="020B0604030504040204" pitchFamily="34" charset="0"/>
              </a:rPr>
              <a:t>CMOS</a:t>
            </a:r>
            <a:r>
              <a:rPr kumimoji="1" lang="zh-CN" altLang="en-US" sz="1800" dirty="0">
                <a:latin typeface="Tahoma" panose="020B0604030504040204" pitchFamily="34" charset="0"/>
              </a:rPr>
              <a:t>电路：对静电、闩锁、浪涌敏感</a:t>
            </a:r>
          </a:p>
          <a:p>
            <a:pPr lvl="1" eaLnBrk="1" hangingPunct="1">
              <a:lnSpc>
                <a:spcPct val="110000"/>
              </a:lnSpc>
              <a:buClr>
                <a:schemeClr val="hlink"/>
              </a:buClr>
              <a:buSzPct val="55000"/>
            </a:pPr>
            <a:r>
              <a:rPr kumimoji="1" lang="zh-CN" altLang="en-US" sz="1800" dirty="0">
                <a:latin typeface="Tahoma" panose="020B0604030504040204" pitchFamily="34" charset="0"/>
              </a:rPr>
              <a:t>小信号放大器：对过电压、噪声、干扰敏感</a:t>
            </a:r>
          </a:p>
          <a:p>
            <a:pPr lvl="1" eaLnBrk="1" hangingPunct="1">
              <a:lnSpc>
                <a:spcPct val="110000"/>
              </a:lnSpc>
              <a:buClr>
                <a:schemeClr val="hlink"/>
              </a:buClr>
              <a:buSzPct val="55000"/>
            </a:pPr>
            <a:r>
              <a:rPr kumimoji="1" lang="zh-CN" altLang="en-US" sz="1800" dirty="0">
                <a:latin typeface="Tahoma" panose="020B0604030504040204" pitchFamily="34" charset="0"/>
              </a:rPr>
              <a:t>塑料封装器件：对湿气、热冲击、温度循环敏感</a:t>
            </a:r>
          </a:p>
          <a:p>
            <a:pPr eaLnBrk="1" hangingPunct="1">
              <a:lnSpc>
                <a:spcPct val="110000"/>
              </a:lnSpc>
              <a:buSzPct val="60000"/>
            </a:pPr>
            <a:r>
              <a:rPr kumimoji="1" lang="zh-CN" altLang="en-US" sz="2000" b="1" dirty="0">
                <a:solidFill>
                  <a:srgbClr val="D60093"/>
                </a:solidFill>
                <a:latin typeface="Tahoma" panose="020B0604030504040204" pitchFamily="34" charset="0"/>
              </a:rPr>
              <a:t>工作应力接近电路最大应力的器件</a:t>
            </a:r>
          </a:p>
          <a:p>
            <a:pPr lvl="1" eaLnBrk="1" hangingPunct="1">
              <a:lnSpc>
                <a:spcPct val="110000"/>
              </a:lnSpc>
              <a:buClr>
                <a:schemeClr val="hlink"/>
              </a:buClr>
              <a:buSzPct val="55000"/>
            </a:pPr>
            <a:r>
              <a:rPr kumimoji="1" lang="zh-CN" altLang="en-US" sz="1800" dirty="0">
                <a:latin typeface="Tahoma" panose="020B0604030504040204" pitchFamily="34" charset="0"/>
              </a:rPr>
              <a:t>功率器件：功率接近极限值</a:t>
            </a:r>
          </a:p>
          <a:p>
            <a:pPr lvl="1" eaLnBrk="1" hangingPunct="1">
              <a:lnSpc>
                <a:spcPct val="110000"/>
              </a:lnSpc>
              <a:buClr>
                <a:schemeClr val="hlink"/>
              </a:buClr>
              <a:buSzPct val="55000"/>
            </a:pPr>
            <a:r>
              <a:rPr kumimoji="1" lang="zh-CN" altLang="en-US" sz="1800" dirty="0">
                <a:latin typeface="Tahoma" panose="020B0604030504040204" pitchFamily="34" charset="0"/>
              </a:rPr>
              <a:t>高压器件：电压接近极限值</a:t>
            </a:r>
          </a:p>
          <a:p>
            <a:pPr lvl="1" eaLnBrk="1" hangingPunct="1">
              <a:lnSpc>
                <a:spcPct val="110000"/>
              </a:lnSpc>
              <a:buClr>
                <a:schemeClr val="hlink"/>
              </a:buClr>
              <a:buSzPct val="55000"/>
            </a:pPr>
            <a:r>
              <a:rPr kumimoji="1" lang="zh-CN" altLang="en-US" sz="1800" dirty="0">
                <a:latin typeface="Tahoma" panose="020B0604030504040204" pitchFamily="34" charset="0"/>
              </a:rPr>
              <a:t>电源电路：电压和电流接近极限值</a:t>
            </a:r>
          </a:p>
          <a:p>
            <a:pPr lvl="1" eaLnBrk="1" hangingPunct="1">
              <a:lnSpc>
                <a:spcPct val="110000"/>
              </a:lnSpc>
              <a:buClr>
                <a:schemeClr val="hlink"/>
              </a:buClr>
              <a:buSzPct val="55000"/>
            </a:pPr>
            <a:r>
              <a:rPr kumimoji="1" lang="zh-CN" altLang="en-US" sz="1800" dirty="0">
                <a:latin typeface="Tahoma" panose="020B0604030504040204" pitchFamily="34" charset="0"/>
              </a:rPr>
              <a:t>高频器件：频率接近极限值</a:t>
            </a:r>
          </a:p>
          <a:p>
            <a:pPr lvl="1" eaLnBrk="1" hangingPunct="1">
              <a:lnSpc>
                <a:spcPct val="110000"/>
              </a:lnSpc>
              <a:buClr>
                <a:schemeClr val="hlink"/>
              </a:buClr>
              <a:buSzPct val="55000"/>
            </a:pPr>
            <a:r>
              <a:rPr kumimoji="1" lang="zh-CN" altLang="en-US" sz="1800" dirty="0">
                <a:latin typeface="Tahoma" panose="020B0604030504040204" pitchFamily="34" charset="0"/>
              </a:rPr>
              <a:t>超大规模芯片：功耗接近极限值</a:t>
            </a:r>
          </a:p>
          <a:p>
            <a:pPr eaLnBrk="1" hangingPunct="1">
              <a:lnSpc>
                <a:spcPct val="110000"/>
              </a:lnSpc>
              <a:buSzPct val="60000"/>
            </a:pPr>
            <a:r>
              <a:rPr kumimoji="1" lang="zh-CN" altLang="en-US" sz="2000" b="1" dirty="0">
                <a:solidFill>
                  <a:srgbClr val="D60093"/>
                </a:solidFill>
                <a:latin typeface="Tahoma" panose="020B0604030504040204" pitchFamily="34" charset="0"/>
              </a:rPr>
              <a:t>频率与</a:t>
            </a:r>
            <a:r>
              <a:rPr kumimoji="1" lang="zh-CN" altLang="en-US" sz="2000" b="1" dirty="0" smtClean="0">
                <a:solidFill>
                  <a:srgbClr val="D60093"/>
                </a:solidFill>
                <a:latin typeface="Tahoma" panose="020B0604030504040204" pitchFamily="34" charset="0"/>
              </a:rPr>
              <a:t>功率较高的</a:t>
            </a:r>
            <a:r>
              <a:rPr kumimoji="1" lang="zh-CN" altLang="en-US" sz="2000" b="1" dirty="0">
                <a:solidFill>
                  <a:srgbClr val="D60093"/>
                </a:solidFill>
                <a:latin typeface="Tahoma" panose="020B0604030504040204" pitchFamily="34" charset="0"/>
              </a:rPr>
              <a:t>器件</a:t>
            </a:r>
          </a:p>
          <a:p>
            <a:pPr lvl="1" eaLnBrk="1" hangingPunct="1">
              <a:lnSpc>
                <a:spcPct val="110000"/>
              </a:lnSpc>
              <a:buClr>
                <a:schemeClr val="hlink"/>
              </a:buClr>
              <a:buSzPct val="55000"/>
            </a:pPr>
            <a:r>
              <a:rPr kumimoji="1" lang="zh-CN" altLang="en-US" sz="1800" dirty="0">
                <a:latin typeface="Tahoma" panose="020B0604030504040204" pitchFamily="34" charset="0"/>
              </a:rPr>
              <a:t>时钟输出电路：在整个电路中频率最高，且要驱动几乎所有数字电路模块</a:t>
            </a:r>
          </a:p>
          <a:p>
            <a:pPr lvl="1" eaLnBrk="1" hangingPunct="1">
              <a:lnSpc>
                <a:spcPct val="110000"/>
              </a:lnSpc>
              <a:buClr>
                <a:schemeClr val="hlink"/>
              </a:buClr>
              <a:buSzPct val="55000"/>
            </a:pPr>
            <a:r>
              <a:rPr kumimoji="1" lang="zh-CN" altLang="en-US" sz="1800" dirty="0">
                <a:latin typeface="Tahoma" panose="020B0604030504040204" pitchFamily="34" charset="0"/>
              </a:rPr>
              <a:t>总线控制与驱动电路：驱动能力强，频率高</a:t>
            </a:r>
          </a:p>
          <a:p>
            <a:pPr lvl="1" eaLnBrk="1" hangingPunct="1">
              <a:lnSpc>
                <a:spcPct val="110000"/>
              </a:lnSpc>
              <a:buClr>
                <a:schemeClr val="hlink"/>
              </a:buClr>
              <a:buSzPct val="55000"/>
            </a:pPr>
            <a:r>
              <a:rPr kumimoji="1" lang="zh-CN" altLang="en-US" sz="1800" dirty="0">
                <a:latin typeface="Tahoma" panose="020B0604030504040204" pitchFamily="34" charset="0"/>
              </a:rPr>
              <a:t>无线收发电路中的发射机：功率和频率接近极限值</a:t>
            </a:r>
          </a:p>
        </p:txBody>
      </p:sp>
      <p:pic>
        <p:nvPicPr>
          <p:cNvPr id="4" name="Picture 6" descr="inf-20020429-splas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l="48215"/>
          <a:stretch>
            <a:fillRect/>
          </a:stretch>
        </p:blipFill>
        <p:spPr bwMode="auto">
          <a:xfrm>
            <a:off x="6659563" y="4005263"/>
            <a:ext cx="22320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cm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1412875"/>
            <a:ext cx="249555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33514323"/>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页脚占位符 4"/>
          <p:cNvSpPr>
            <a:spLocks noGrp="1"/>
          </p:cNvSpPr>
          <p:nvPr>
            <p:ph type="ftr" sz="quarter" idx="11"/>
          </p:nvPr>
        </p:nvSpPr>
        <p:spPr>
          <a:xfrm>
            <a:off x="-174948" y="6110115"/>
            <a:ext cx="498476" cy="276225"/>
          </a:xfrm>
          <a:noFill/>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B050CF-B9F0-4FA8-8A75-A76B1320AC8A}" type="slidenum">
              <a:rPr lang="en-US" altLang="zh-CN" sz="1000" smtClean="0"/>
              <a:pPr>
                <a:spcBef>
                  <a:spcPct val="0"/>
                </a:spcBef>
                <a:buClrTx/>
                <a:buSzTx/>
                <a:buFontTx/>
                <a:buNone/>
              </a:pPr>
              <a:t>19</a:t>
            </a:fld>
            <a:endParaRPr lang="en-US" altLang="zh-CN" sz="1000" smtClean="0"/>
          </a:p>
        </p:txBody>
      </p:sp>
      <p:sp>
        <p:nvSpPr>
          <p:cNvPr id="4" name="Rectangle 6"/>
          <p:cNvSpPr txBox="1">
            <a:spLocks noChangeArrowheads="1"/>
          </p:cNvSpPr>
          <p:nvPr/>
        </p:nvSpPr>
        <p:spPr bwMode="auto">
          <a:xfrm>
            <a:off x="323528" y="1053047"/>
            <a:ext cx="80645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30000"/>
              </a:lnSpc>
            </a:pPr>
            <a:r>
              <a:rPr lang="zh-CN" altLang="en-US" sz="1800" b="1" dirty="0" smtClean="0">
                <a:solidFill>
                  <a:srgbClr val="D60093"/>
                </a:solidFill>
                <a:latin typeface="微软雅黑" panose="020B0503020204020204" pitchFamily="34" charset="-122"/>
                <a:ea typeface="微软雅黑" panose="020B0503020204020204" pitchFamily="34" charset="-122"/>
              </a:rPr>
              <a:t>合格产品目录</a:t>
            </a:r>
            <a:r>
              <a:rPr lang="zh-CN" altLang="en-US" sz="1800" b="0" dirty="0" smtClean="0">
                <a:latin typeface="微软雅黑" panose="020B0503020204020204" pitchFamily="34" charset="-122"/>
                <a:ea typeface="微软雅黑" panose="020B0503020204020204" pitchFamily="34" charset="-122"/>
              </a:rPr>
              <a:t>（</a:t>
            </a:r>
            <a:r>
              <a:rPr lang="en-US" altLang="zh-CN" sz="1800" b="0" dirty="0" smtClean="0">
                <a:latin typeface="微软雅黑" panose="020B0503020204020204" pitchFamily="34" charset="-122"/>
                <a:ea typeface="微软雅黑" panose="020B0503020204020204" pitchFamily="34" charset="-122"/>
              </a:rPr>
              <a:t>QPL</a:t>
            </a:r>
            <a:r>
              <a:rPr lang="zh-CN" altLang="en-US" sz="1800" b="0" dirty="0" smtClean="0">
                <a:latin typeface="微软雅黑" panose="020B0503020204020204" pitchFamily="34" charset="-122"/>
                <a:ea typeface="微软雅黑" panose="020B0503020204020204" pitchFamily="34" charset="-122"/>
              </a:rPr>
              <a:t>）：可由国家主管部门、行业主管部门或企业自行编制，高可靠设备必须采取</a:t>
            </a:r>
            <a:r>
              <a:rPr lang="en-US" altLang="zh-CN" sz="1800" b="0" dirty="0" smtClean="0">
                <a:latin typeface="微软雅黑" panose="020B0503020204020204" pitchFamily="34" charset="-122"/>
                <a:ea typeface="微软雅黑" panose="020B0503020204020204" pitchFamily="34" charset="-122"/>
              </a:rPr>
              <a:t>QPL</a:t>
            </a:r>
            <a:r>
              <a:rPr lang="zh-CN" altLang="en-US" sz="1800" b="0" dirty="0" smtClean="0">
                <a:latin typeface="微软雅黑" panose="020B0503020204020204" pitchFamily="34" charset="-122"/>
                <a:ea typeface="微软雅黑" panose="020B0503020204020204" pitchFamily="34" charset="-122"/>
              </a:rPr>
              <a:t>内的元器件</a:t>
            </a:r>
          </a:p>
          <a:p>
            <a:pPr eaLnBrk="1" hangingPunct="1">
              <a:lnSpc>
                <a:spcPct val="130000"/>
              </a:lnSpc>
            </a:pPr>
            <a:r>
              <a:rPr lang="zh-CN" altLang="en-US" sz="1800" b="1" dirty="0" smtClean="0">
                <a:solidFill>
                  <a:srgbClr val="D60093"/>
                </a:solidFill>
                <a:latin typeface="微软雅黑" panose="020B0503020204020204" pitchFamily="34" charset="-122"/>
                <a:ea typeface="微软雅黑" panose="020B0503020204020204" pitchFamily="34" charset="-122"/>
              </a:rPr>
              <a:t>推荐产品目录</a:t>
            </a:r>
            <a:r>
              <a:rPr lang="zh-CN" altLang="en-US" sz="1800" b="0" dirty="0" smtClean="0">
                <a:latin typeface="微软雅黑" panose="020B0503020204020204" pitchFamily="34" charset="-122"/>
                <a:ea typeface="微软雅黑" panose="020B0503020204020204" pitchFamily="34" charset="-122"/>
              </a:rPr>
              <a:t>（</a:t>
            </a:r>
            <a:r>
              <a:rPr lang="en-US" altLang="zh-CN" sz="1800" b="0" dirty="0" smtClean="0">
                <a:latin typeface="微软雅黑" panose="020B0503020204020204" pitchFamily="34" charset="-122"/>
                <a:ea typeface="微软雅黑" panose="020B0503020204020204" pitchFamily="34" charset="-122"/>
              </a:rPr>
              <a:t>PPL</a:t>
            </a:r>
            <a:r>
              <a:rPr lang="zh-CN" altLang="en-US" sz="1800" b="0" dirty="0" smtClean="0">
                <a:latin typeface="微软雅黑" panose="020B0503020204020204" pitchFamily="34" charset="-122"/>
                <a:ea typeface="微软雅黑" panose="020B0503020204020204" pitchFamily="34" charset="-122"/>
              </a:rPr>
              <a:t>）：应是</a:t>
            </a:r>
            <a:r>
              <a:rPr lang="en-US" altLang="zh-CN" sz="1800" b="0" dirty="0" smtClean="0">
                <a:latin typeface="微软雅黑" panose="020B0503020204020204" pitchFamily="34" charset="-122"/>
                <a:ea typeface="微软雅黑" panose="020B0503020204020204" pitchFamily="34" charset="-122"/>
              </a:rPr>
              <a:t>QPL</a:t>
            </a:r>
            <a:r>
              <a:rPr lang="zh-CN" altLang="en-US" sz="1800" b="0" dirty="0" smtClean="0">
                <a:latin typeface="微软雅黑" panose="020B0503020204020204" pitchFamily="34" charset="-122"/>
                <a:ea typeface="微软雅黑" panose="020B0503020204020204" pitchFamily="34" charset="-122"/>
              </a:rPr>
              <a:t>的一个子集，高可靠设备应优先采用</a:t>
            </a:r>
            <a:r>
              <a:rPr lang="en-US" altLang="zh-CN" sz="1800" b="0" dirty="0" smtClean="0">
                <a:latin typeface="微软雅黑" panose="020B0503020204020204" pitchFamily="34" charset="-122"/>
                <a:ea typeface="微软雅黑" panose="020B0503020204020204" pitchFamily="34" charset="-122"/>
              </a:rPr>
              <a:t>PPL</a:t>
            </a:r>
            <a:r>
              <a:rPr lang="zh-CN" altLang="en-US" sz="1800" b="0" dirty="0" smtClean="0">
                <a:latin typeface="微软雅黑" panose="020B0503020204020204" pitchFamily="34" charset="-122"/>
                <a:ea typeface="微软雅黑" panose="020B0503020204020204" pitchFamily="34" charset="-122"/>
              </a:rPr>
              <a:t>内的元器件</a:t>
            </a:r>
          </a:p>
          <a:p>
            <a:pPr eaLnBrk="1" hangingPunct="1">
              <a:lnSpc>
                <a:spcPct val="130000"/>
              </a:lnSpc>
            </a:pPr>
            <a:r>
              <a:rPr lang="zh-CN" altLang="en-US" sz="1800" b="1" dirty="0" smtClean="0">
                <a:solidFill>
                  <a:srgbClr val="D60093"/>
                </a:solidFill>
                <a:latin typeface="微软雅黑" panose="020B0503020204020204" pitchFamily="34" charset="-122"/>
                <a:ea typeface="微软雅黑" panose="020B0503020204020204" pitchFamily="34" charset="-122"/>
              </a:rPr>
              <a:t>合格制造商目录</a:t>
            </a:r>
            <a:r>
              <a:rPr lang="zh-CN" altLang="en-US" sz="1800" b="0" dirty="0" smtClean="0">
                <a:latin typeface="微软雅黑" panose="020B0503020204020204" pitchFamily="34" charset="-122"/>
                <a:ea typeface="微软雅黑" panose="020B0503020204020204" pitchFamily="34" charset="-122"/>
              </a:rPr>
              <a:t>（</a:t>
            </a:r>
            <a:r>
              <a:rPr lang="en-US" altLang="zh-CN" sz="1800" b="0" dirty="0" smtClean="0">
                <a:latin typeface="微软雅黑" panose="020B0503020204020204" pitchFamily="34" charset="-122"/>
                <a:ea typeface="微软雅黑" panose="020B0503020204020204" pitchFamily="34" charset="-122"/>
              </a:rPr>
              <a:t>QML</a:t>
            </a:r>
            <a:r>
              <a:rPr lang="zh-CN" altLang="en-US" sz="1800" b="0" dirty="0" smtClean="0">
                <a:latin typeface="微软雅黑" panose="020B0503020204020204" pitchFamily="34" charset="-122"/>
                <a:ea typeface="微软雅黑" panose="020B0503020204020204" pitchFamily="34" charset="-122"/>
              </a:rPr>
              <a:t>）：已通过相关认证的厂商或者生产线</a:t>
            </a:r>
          </a:p>
        </p:txBody>
      </p:sp>
      <p:pic>
        <p:nvPicPr>
          <p:cNvPr id="5" name="Picture 8" descr="025"/>
          <p:cNvPicPr>
            <a:picLocks noChangeAspect="1" noChangeArrowheads="1"/>
          </p:cNvPicPr>
          <p:nvPr/>
        </p:nvPicPr>
        <p:blipFill>
          <a:blip r:embed="rId4">
            <a:extLst>
              <a:ext uri="{28A0092B-C50C-407E-A947-70E740481C1C}">
                <a14:useLocalDpi xmlns:a14="http://schemas.microsoft.com/office/drawing/2010/main" val="0"/>
              </a:ext>
            </a:extLst>
          </a:blip>
          <a:srcRect l="18675" r="6378" b="1660"/>
          <a:stretch>
            <a:fillRect/>
          </a:stretch>
        </p:blipFill>
        <p:spPr bwMode="auto">
          <a:xfrm>
            <a:off x="86208" y="3212976"/>
            <a:ext cx="7056437" cy="328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auto">
          <a:xfrm>
            <a:off x="7397750" y="4075892"/>
            <a:ext cx="1512887"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SzTx/>
              <a:buFontTx/>
              <a:buNone/>
            </a:pPr>
            <a:r>
              <a:rPr lang="zh-CN" altLang="en-US" sz="1600"/>
              <a:t>我国国军标规定的军用元器件系列型谱可视为我国军用电子元器件的推荐产品目录</a:t>
            </a:r>
          </a:p>
        </p:txBody>
      </p:sp>
    </p:spTree>
    <p:custDataLst>
      <p:tags r:id="rId1"/>
    </p:custDataLst>
    <p:extLst>
      <p:ext uri="{BB962C8B-B14F-4D97-AF65-F5344CB8AC3E}">
        <p14:creationId xmlns:p14="http://schemas.microsoft.com/office/powerpoint/2010/main" val="313105185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nvSpPr>
        <p:spPr bwMode="auto">
          <a:xfrm>
            <a:off x="5683076"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系统可靠性设计</a:t>
            </a:r>
            <a:endParaRPr lang="zh-CN" altLang="en-US" sz="2800" dirty="0">
              <a:solidFill>
                <a:schemeClr val="bg1"/>
              </a:solidFill>
            </a:endParaRPr>
          </a:p>
        </p:txBody>
      </p:sp>
      <p:pic>
        <p:nvPicPr>
          <p:cNvPr id="17" name="Picture 5" descr="005"/>
          <p:cNvPicPr>
            <a:picLocks noChangeAspect="1" noChangeArrowheads="1"/>
          </p:cNvPicPr>
          <p:nvPr/>
        </p:nvPicPr>
        <p:blipFill>
          <a:blip r:embed="rId3" cstate="print">
            <a:extLst>
              <a:ext uri="{28A0092B-C50C-407E-A947-70E740481C1C}">
                <a14:useLocalDpi xmlns:a14="http://schemas.microsoft.com/office/drawing/2010/main" val="0"/>
              </a:ext>
            </a:extLst>
          </a:blip>
          <a:srcRect t="2148" r="3001"/>
          <a:stretch>
            <a:fillRect/>
          </a:stretch>
        </p:blipFill>
        <p:spPr bwMode="auto">
          <a:xfrm>
            <a:off x="107502" y="1871338"/>
            <a:ext cx="3841595" cy="273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9"/>
          <p:cNvSpPr>
            <a:spLocks noChangeArrowheads="1"/>
          </p:cNvSpPr>
          <p:nvPr/>
        </p:nvSpPr>
        <p:spPr bwMode="auto">
          <a:xfrm>
            <a:off x="13523910" y="4818093"/>
            <a:ext cx="945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588449780"/>
              </p:ext>
            </p:extLst>
          </p:nvPr>
        </p:nvGraphicFramePr>
        <p:xfrm>
          <a:off x="1017940" y="4638285"/>
          <a:ext cx="2020717" cy="451053"/>
        </p:xfrm>
        <a:graphic>
          <a:graphicData uri="http://schemas.openxmlformats.org/presentationml/2006/ole">
            <mc:AlternateContent xmlns:mc="http://schemas.openxmlformats.org/markup-compatibility/2006">
              <mc:Choice xmlns:v="urn:schemas-microsoft-com:vml" Requires="v">
                <p:oleObj spid="_x0000_s1064" name="Equation" r:id="rId4" imgW="1066800" imgH="241300" progId="Equation.DSMT4">
                  <p:embed/>
                </p:oleObj>
              </mc:Choice>
              <mc:Fallback>
                <p:oleObj name="Equation" r:id="rId4" imgW="1066800" imgH="241300" progId="Equation.DSMT4">
                  <p:embed/>
                  <p:pic>
                    <p:nvPicPr>
                      <p:cNvPr id="27" name="对象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940" y="4638285"/>
                        <a:ext cx="2020717" cy="451053"/>
                      </a:xfrm>
                      <a:prstGeom prst="rect">
                        <a:avLst/>
                      </a:prstGeom>
                      <a:noFill/>
                    </p:spPr>
                  </p:pic>
                </p:oleObj>
              </mc:Fallback>
            </mc:AlternateContent>
          </a:graphicData>
        </a:graphic>
      </p:graphicFrame>
      <p:sp>
        <p:nvSpPr>
          <p:cNvPr id="11" name="矩形 10"/>
          <p:cNvSpPr/>
          <p:nvPr/>
        </p:nvSpPr>
        <p:spPr>
          <a:xfrm>
            <a:off x="1522345" y="1053402"/>
            <a:ext cx="1249456" cy="499624"/>
          </a:xfrm>
          <a:prstGeom prst="rect">
            <a:avLst/>
          </a:prstGeom>
        </p:spPr>
        <p:txBody>
          <a:bodyPr wrap="square">
            <a:spAutoFit/>
          </a:bodyPr>
          <a:lstStyle/>
          <a:p>
            <a:pPr>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系统设计</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 name="矩形 2"/>
          <p:cNvSpPr/>
          <p:nvPr/>
        </p:nvSpPr>
        <p:spPr>
          <a:xfrm>
            <a:off x="683568" y="5239678"/>
            <a:ext cx="2492990" cy="553998"/>
          </a:xfrm>
          <a:prstGeom prst="rect">
            <a:avLst/>
          </a:prstGeom>
        </p:spPr>
        <p:txBody>
          <a:bodyPr wrap="none">
            <a:spAutoFit/>
          </a:bodyPr>
          <a:lstStyle/>
          <a:p>
            <a:pPr>
              <a:lnSpc>
                <a:spcPct val="150000"/>
              </a:lnSpc>
            </a:pPr>
            <a:r>
              <a:rPr lang="zh-CN" altLang="en-US" dirty="0" smtClean="0">
                <a:solidFill>
                  <a:srgbClr val="FF0000"/>
                </a:solidFill>
                <a:latin typeface="微软雅黑" panose="020B0503020204020204" pitchFamily="34" charset="-122"/>
                <a:ea typeface="微软雅黑" panose="020B0503020204020204" pitchFamily="34" charset="-122"/>
              </a:rPr>
              <a:t>建立高指标系统框架</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6" name="矩形 15"/>
          <p:cNvSpPr/>
          <p:nvPr/>
        </p:nvSpPr>
        <p:spPr>
          <a:xfrm>
            <a:off x="6143516" y="1039343"/>
            <a:ext cx="1249456" cy="499624"/>
          </a:xfrm>
          <a:prstGeom prst="rect">
            <a:avLst/>
          </a:prstGeom>
        </p:spPr>
        <p:txBody>
          <a:bodyPr wrap="square">
            <a:spAutoFit/>
          </a:bodyPr>
          <a:lstStyle/>
          <a:p>
            <a:pPr>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电路设计</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8" name="矩形 17"/>
          <p:cNvSpPr/>
          <p:nvPr/>
        </p:nvSpPr>
        <p:spPr>
          <a:xfrm>
            <a:off x="5390393" y="5183818"/>
            <a:ext cx="2492990" cy="553998"/>
          </a:xfrm>
          <a:prstGeom prst="rect">
            <a:avLst/>
          </a:prstGeom>
        </p:spPr>
        <p:txBody>
          <a:bodyPr wrap="none">
            <a:spAutoFit/>
          </a:bodyPr>
          <a:lstStyle/>
          <a:p>
            <a:pPr>
              <a:lnSpc>
                <a:spcPct val="150000"/>
              </a:lnSpc>
            </a:pPr>
            <a:r>
              <a:rPr lang="zh-CN" altLang="en-US" dirty="0" smtClean="0">
                <a:solidFill>
                  <a:srgbClr val="FF0000"/>
                </a:solidFill>
                <a:latin typeface="微软雅黑" panose="020B0503020204020204" pitchFamily="34" charset="-122"/>
                <a:ea typeface="微软雅黑" panose="020B0503020204020204" pitchFamily="34" charset="-122"/>
              </a:rPr>
              <a:t>确保系统高指标模块</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1026" name="Picture 2" descr="https://gimg2.baidu.com/image_search/src=http%3A%2F%2Fimg.c-c.com%2FTimg%2F2014%2F02%2F11%2F18%2Fcykcct1818360059.jpg&amp;refer=http%3A%2F%2Fimg.c-c.com&amp;app=2002&amp;size=f9999,10000&amp;q=a80&amp;n=0&amp;g=0n&amp;fmt=jpeg?sec=1643772844&amp;t=73325f676a01cc44ab3daf302a796bc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2676" y="2252972"/>
            <a:ext cx="3151135" cy="2234105"/>
          </a:xfrm>
          <a:prstGeom prst="rect">
            <a:avLst/>
          </a:prstGeom>
          <a:noFill/>
          <a:extLst>
            <a:ext uri="{909E8E84-426E-40DD-AFC4-6F175D3DCCD1}">
              <a14:hiddenFill xmlns:a14="http://schemas.microsoft.com/office/drawing/2010/main">
                <a:solidFill>
                  <a:srgbClr val="FFFFFF"/>
                </a:solidFill>
              </a14:hiddenFill>
            </a:ext>
          </a:extLst>
        </p:spPr>
      </p:pic>
      <p:sp>
        <p:nvSpPr>
          <p:cNvPr id="14" name="圆角矩形 13"/>
          <p:cNvSpPr/>
          <p:nvPr/>
        </p:nvSpPr>
        <p:spPr>
          <a:xfrm>
            <a:off x="3205778" y="5774897"/>
            <a:ext cx="2349713" cy="65966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2060"/>
                </a:solidFill>
                <a:latin typeface="微软雅黑" panose="020B0503020204020204" pitchFamily="34" charset="-122"/>
                <a:ea typeface="微软雅黑" panose="020B0503020204020204" pitchFamily="34" charset="-122"/>
              </a:rPr>
              <a:t>优生</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zh-CN" altLang="en-US" sz="2800" dirty="0" smtClean="0">
                <a:solidFill>
                  <a:srgbClr val="002060"/>
                </a:solidFill>
                <a:latin typeface="微软雅黑" panose="020B0503020204020204" pitchFamily="34" charset="-122"/>
                <a:ea typeface="微软雅黑" panose="020B0503020204020204" pitchFamily="34" charset="-122"/>
              </a:rPr>
              <a:t>优育</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7750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graphicFrame>
        <p:nvGraphicFramePr>
          <p:cNvPr id="3" name="Group 176">
            <a:extLst>
              <a:ext uri="{FF2B5EF4-FFF2-40B4-BE49-F238E27FC236}">
                <a16:creationId xmlns:a16="http://schemas.microsoft.com/office/drawing/2014/main" id="{D4A1D43F-843B-4038-B809-1366E4FDB9C7}"/>
              </a:ext>
            </a:extLst>
          </p:cNvPr>
          <p:cNvGraphicFramePr>
            <a:graphicFrameLocks noGrp="1"/>
          </p:cNvGraphicFramePr>
          <p:nvPr>
            <p:extLst>
              <p:ext uri="{D42A27DB-BD31-4B8C-83A1-F6EECF244321}">
                <p14:modId xmlns:p14="http://schemas.microsoft.com/office/powerpoint/2010/main" val="3720762472"/>
              </p:ext>
            </p:extLst>
          </p:nvPr>
        </p:nvGraphicFramePr>
        <p:xfrm>
          <a:off x="379966" y="1389631"/>
          <a:ext cx="8208963" cy="2111377"/>
        </p:xfrm>
        <a:graphic>
          <a:graphicData uri="http://schemas.openxmlformats.org/drawingml/2006/table">
            <a:tbl>
              <a:tblPr/>
              <a:tblGrid>
                <a:gridCol w="1173163">
                  <a:extLst>
                    <a:ext uri="{9D8B030D-6E8A-4147-A177-3AD203B41FA5}">
                      <a16:colId xmlns:a16="http://schemas.microsoft.com/office/drawing/2014/main" val="20000"/>
                    </a:ext>
                  </a:extLst>
                </a:gridCol>
                <a:gridCol w="125095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730250">
                  <a:extLst>
                    <a:ext uri="{9D8B030D-6E8A-4147-A177-3AD203B41FA5}">
                      <a16:colId xmlns:a16="http://schemas.microsoft.com/office/drawing/2014/main" val="20003"/>
                    </a:ext>
                  </a:extLst>
                </a:gridCol>
                <a:gridCol w="1336675">
                  <a:extLst>
                    <a:ext uri="{9D8B030D-6E8A-4147-A177-3AD203B41FA5}">
                      <a16:colId xmlns:a16="http://schemas.microsoft.com/office/drawing/2014/main" val="20004"/>
                    </a:ext>
                  </a:extLst>
                </a:gridCol>
                <a:gridCol w="1352550">
                  <a:extLst>
                    <a:ext uri="{9D8B030D-6E8A-4147-A177-3AD203B41FA5}">
                      <a16:colId xmlns:a16="http://schemas.microsoft.com/office/drawing/2014/main" val="20005"/>
                    </a:ext>
                  </a:extLst>
                </a:gridCol>
                <a:gridCol w="828675">
                  <a:extLst>
                    <a:ext uri="{9D8B030D-6E8A-4147-A177-3AD203B41FA5}">
                      <a16:colId xmlns:a16="http://schemas.microsoft.com/office/drawing/2014/main" val="20006"/>
                    </a:ext>
                  </a:extLst>
                </a:gridCol>
              </a:tblGrid>
              <a:tr h="360363">
                <a:tc row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工艺离散度</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无工艺偏差（</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K=0</a:t>
                      </a: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有工艺偏差（</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K=1.5</a:t>
                      </a: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9250">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工艺成品率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不合格品率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0"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工艺成品率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不合格品率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0"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pk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0" lang="el-GR"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σ</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99.73</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2700ppm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93.32</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66810ppm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r>
                        <a:rPr kumimoji="0" lang="el-GR"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σ</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99.9937</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63ppm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99.379</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6210ppm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83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l-GR"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σ</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99.999943</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0.57ppm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99.9767</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223ppm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83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r>
                        <a:rPr kumimoji="0" lang="el-GR"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σ</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99.9999998</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0.002ppm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99.99966</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3.4ppm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4" name="Picture 1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501008"/>
            <a:ext cx="4319587" cy="222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3829" y="3485363"/>
            <a:ext cx="38893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181"/>
          <p:cNvSpPr txBox="1">
            <a:spLocks noChangeArrowheads="1"/>
          </p:cNvSpPr>
          <p:nvPr/>
        </p:nvSpPr>
        <p:spPr bwMode="auto">
          <a:xfrm>
            <a:off x="394395" y="5877495"/>
            <a:ext cx="41036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dirty="0"/>
              <a:t>工艺参数随时间的离散和漂移在规定范围之内，</a:t>
            </a:r>
            <a:r>
              <a:rPr lang="zh-CN" altLang="en-US" sz="1400" dirty="0">
                <a:solidFill>
                  <a:srgbClr val="FF0000"/>
                </a:solidFill>
              </a:rPr>
              <a:t>工艺可控、可预测</a:t>
            </a:r>
          </a:p>
        </p:txBody>
      </p:sp>
      <p:sp>
        <p:nvSpPr>
          <p:cNvPr id="7" name="Text Box 182"/>
          <p:cNvSpPr txBox="1">
            <a:spLocks noChangeArrowheads="1"/>
          </p:cNvSpPr>
          <p:nvPr/>
        </p:nvSpPr>
        <p:spPr bwMode="auto">
          <a:xfrm>
            <a:off x="4823520" y="5877495"/>
            <a:ext cx="41036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a:t>工艺参数随时间的离散和漂移超出规定范围，工艺不可控、不可预测</a:t>
            </a:r>
          </a:p>
        </p:txBody>
      </p:sp>
      <p:sp>
        <p:nvSpPr>
          <p:cNvPr id="8" name="矩形 7"/>
          <p:cNvSpPr/>
          <p:nvPr/>
        </p:nvSpPr>
        <p:spPr>
          <a:xfrm>
            <a:off x="394395" y="754659"/>
            <a:ext cx="1415772" cy="572464"/>
          </a:xfrm>
          <a:prstGeom prst="rect">
            <a:avLst/>
          </a:prstGeom>
          <a:solidFill>
            <a:srgbClr val="7030A0"/>
          </a:solidFill>
        </p:spPr>
        <p:txBody>
          <a:bodyPr wrap="none">
            <a:spAutoFit/>
          </a:bodyPr>
          <a:lstStyle/>
          <a:p>
            <a:pPr marL="0" lvl="1" algn="just" eaLnBrk="1" hangingPunct="1">
              <a:lnSpc>
                <a:spcPct val="130000"/>
              </a:lnSpc>
              <a:buClr>
                <a:schemeClr val="hlink"/>
              </a:buClr>
              <a:buSzPct val="55000"/>
            </a:pPr>
            <a:r>
              <a:rPr kumimoji="1" lang="zh-CN" altLang="en-US" sz="2400" dirty="0" smtClean="0">
                <a:solidFill>
                  <a:schemeClr val="bg1"/>
                </a:solidFill>
                <a:latin typeface="微软雅黑" panose="020B0503020204020204" pitchFamily="34" charset="-122"/>
                <a:ea typeface="微软雅黑" panose="020B0503020204020204" pitchFamily="34" charset="-122"/>
              </a:rPr>
              <a:t>工艺考虑</a:t>
            </a:r>
            <a:endParaRPr kumimoji="1" lang="en-US" altLang="zh-CN" sz="2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4443971"/>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nvSpPr>
        <p:spPr bwMode="auto">
          <a:xfrm>
            <a:off x="5651500" y="18864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a:solidFill>
                  <a:schemeClr val="bg1"/>
                </a:solidFill>
                <a:latin typeface="黑体" panose="02010609060101010101" pitchFamily="49" charset="-122"/>
                <a:ea typeface="黑体" panose="02010609060101010101" pitchFamily="49" charset="-122"/>
              </a:rPr>
              <a:t>航天电子系统设计</a:t>
            </a:r>
            <a:endParaRPr lang="zh-CN" altLang="en-US" dirty="0">
              <a:solidFill>
                <a:schemeClr val="bg1"/>
              </a:solidFill>
            </a:endParaRPr>
          </a:p>
          <a:p>
            <a:pPr algn="ctr">
              <a:spcBef>
                <a:spcPct val="0"/>
              </a:spcBef>
              <a:buFontTx/>
              <a:buNone/>
            </a:pPr>
            <a:endParaRPr lang="zh-CN" altLang="en-US" dirty="0">
              <a:solidFill>
                <a:schemeClr val="bg1"/>
              </a:solidFill>
            </a:endParaRPr>
          </a:p>
        </p:txBody>
      </p:sp>
      <p:sp>
        <p:nvSpPr>
          <p:cNvPr id="5" name="Rectangle 2"/>
          <p:cNvSpPr txBox="1">
            <a:spLocks noChangeArrowheads="1"/>
          </p:cNvSpPr>
          <p:nvPr/>
        </p:nvSpPr>
        <p:spPr bwMode="auto">
          <a:xfrm>
            <a:off x="178023" y="764183"/>
            <a:ext cx="64087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2800" b="0" dirty="0" smtClean="0">
                <a:solidFill>
                  <a:srgbClr val="FF0000"/>
                </a:solidFill>
                <a:latin typeface="微软雅黑" panose="020B0503020204020204" pitchFamily="34" charset="-122"/>
                <a:ea typeface="微软雅黑" panose="020B0503020204020204" pitchFamily="34" charset="-122"/>
              </a:rPr>
              <a:t>知识补充：什么是</a:t>
            </a:r>
            <a:r>
              <a:rPr lang="en-US" altLang="zh-CN" sz="2800" b="0" dirty="0" smtClean="0">
                <a:solidFill>
                  <a:srgbClr val="FF0000"/>
                </a:solidFill>
                <a:latin typeface="微软雅黑" panose="020B0503020204020204" pitchFamily="34" charset="-122"/>
                <a:ea typeface="微软雅黑" panose="020B0503020204020204" pitchFamily="34" charset="-122"/>
              </a:rPr>
              <a:t>6</a:t>
            </a:r>
            <a:r>
              <a:rPr kumimoji="1" lang="el-GR" altLang="zh-TW" sz="2800" dirty="0">
                <a:latin typeface="微软雅黑" panose="020B0503020204020204" pitchFamily="34" charset="-122"/>
                <a:ea typeface="微软雅黑" panose="020B0503020204020204" pitchFamily="34" charset="-122"/>
                <a:cs typeface="Times New Roman" panose="02020603050405020304" pitchFamily="18" charset="0"/>
              </a:rPr>
              <a:t> </a:t>
            </a:r>
            <a:r>
              <a:rPr kumimoji="1" lang="el-GR" altLang="zh-TW" sz="28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σ</a:t>
            </a:r>
            <a:r>
              <a:rPr lang="zh-CN" altLang="en-US" sz="2800" b="0" dirty="0" smtClean="0">
                <a:solidFill>
                  <a:srgbClr val="FF0000"/>
                </a:solidFill>
                <a:latin typeface="微软雅黑" panose="020B0503020204020204" pitchFamily="34" charset="-122"/>
                <a:ea typeface="微软雅黑" panose="020B0503020204020204" pitchFamily="34" charset="-122"/>
              </a:rPr>
              <a:t>？</a:t>
            </a:r>
          </a:p>
        </p:txBody>
      </p:sp>
      <p:sp>
        <p:nvSpPr>
          <p:cNvPr id="7" name="Rectangle 9"/>
          <p:cNvSpPr>
            <a:spLocks noChangeArrowheads="1"/>
          </p:cNvSpPr>
          <p:nvPr/>
        </p:nvSpPr>
        <p:spPr bwMode="auto">
          <a:xfrm>
            <a:off x="495523" y="2667596"/>
            <a:ext cx="1266825" cy="3570287"/>
          </a:xfrm>
          <a:prstGeom prst="rect">
            <a:avLst/>
          </a:prstGeom>
          <a:gradFill rotWithShape="0">
            <a:gsLst>
              <a:gs pos="0">
                <a:srgbClr val="CCCCFF"/>
              </a:gs>
              <a:gs pos="50000">
                <a:srgbClr val="FFFFFF"/>
              </a:gs>
              <a:gs pos="100000">
                <a:srgbClr val="CCCCFF"/>
              </a:gs>
            </a:gsLst>
            <a:lin ang="0" scaled="1"/>
          </a:gradFill>
          <a:ln w="12700">
            <a:solidFill>
              <a:srgbClr val="000000"/>
            </a:solidFill>
            <a:miter lim="800000"/>
            <a:headEnd/>
            <a:tailEnd/>
          </a:ln>
        </p:spPr>
        <p:txBody>
          <a:bodyPr wrap="none" lIns="33250" tIns="16333" rIns="33250" bIns="1633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8" name="Rectangle 10"/>
          <p:cNvSpPr>
            <a:spLocks noChangeArrowheads="1"/>
          </p:cNvSpPr>
          <p:nvPr/>
        </p:nvSpPr>
        <p:spPr bwMode="auto">
          <a:xfrm>
            <a:off x="466948" y="2643783"/>
            <a:ext cx="1266825" cy="3570288"/>
          </a:xfrm>
          <a:prstGeom prst="rect">
            <a:avLst/>
          </a:prstGeom>
          <a:gradFill rotWithShape="0">
            <a:gsLst>
              <a:gs pos="0">
                <a:srgbClr val="CCCCFF"/>
              </a:gs>
              <a:gs pos="50000">
                <a:srgbClr val="FFFFFF"/>
              </a:gs>
              <a:gs pos="100000">
                <a:srgbClr val="CCCCFF"/>
              </a:gs>
            </a:gsLst>
            <a:lin ang="0" scaled="1"/>
          </a:gradFill>
          <a:ln w="12700">
            <a:solidFill>
              <a:srgbClr val="000000"/>
            </a:solidFill>
            <a:miter lim="800000"/>
            <a:headEnd/>
            <a:tailEnd/>
          </a:ln>
        </p:spPr>
        <p:txBody>
          <a:bodyPr wrap="none" lIns="33250" tIns="16333" rIns="33250" bIns="1633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9" name="Rectangle 11"/>
          <p:cNvSpPr>
            <a:spLocks noChangeArrowheads="1"/>
          </p:cNvSpPr>
          <p:nvPr/>
        </p:nvSpPr>
        <p:spPr bwMode="auto">
          <a:xfrm>
            <a:off x="560611" y="2686646"/>
            <a:ext cx="5334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dirty="0">
                <a:solidFill>
                  <a:srgbClr val="000000"/>
                </a:solidFill>
                <a:latin typeface="Wingdings" panose="05000000000000000000" pitchFamily="2" charset="2"/>
              </a:rPr>
              <a:t></a:t>
            </a:r>
          </a:p>
        </p:txBody>
      </p:sp>
      <p:sp>
        <p:nvSpPr>
          <p:cNvPr id="10" name="Rectangle 12"/>
          <p:cNvSpPr>
            <a:spLocks noChangeArrowheads="1"/>
          </p:cNvSpPr>
          <p:nvPr/>
        </p:nvSpPr>
        <p:spPr bwMode="auto">
          <a:xfrm>
            <a:off x="809848" y="2707283"/>
            <a:ext cx="7366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Times New Roman" panose="02020603050405020304" pitchFamily="18" charset="0"/>
              </a:rPr>
              <a:t>  度量</a:t>
            </a:r>
          </a:p>
        </p:txBody>
      </p:sp>
      <p:sp>
        <p:nvSpPr>
          <p:cNvPr id="11" name="Rectangle 13"/>
          <p:cNvSpPr>
            <a:spLocks noChangeArrowheads="1"/>
          </p:cNvSpPr>
          <p:nvPr/>
        </p:nvSpPr>
        <p:spPr bwMode="auto">
          <a:xfrm>
            <a:off x="560611" y="3061296"/>
            <a:ext cx="5334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Wingdings" panose="05000000000000000000" pitchFamily="2" charset="2"/>
              </a:rPr>
              <a:t></a:t>
            </a:r>
          </a:p>
        </p:txBody>
      </p:sp>
      <p:sp>
        <p:nvSpPr>
          <p:cNvPr id="12" name="Rectangle 14"/>
          <p:cNvSpPr>
            <a:spLocks noChangeArrowheads="1"/>
          </p:cNvSpPr>
          <p:nvPr/>
        </p:nvSpPr>
        <p:spPr bwMode="auto">
          <a:xfrm>
            <a:off x="809848" y="3081933"/>
            <a:ext cx="7366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Times New Roman" panose="02020603050405020304" pitchFamily="18" charset="0"/>
              </a:rPr>
              <a:t>  标杆</a:t>
            </a:r>
          </a:p>
        </p:txBody>
      </p:sp>
      <p:sp>
        <p:nvSpPr>
          <p:cNvPr id="14" name="Rectangle 15"/>
          <p:cNvSpPr>
            <a:spLocks noChangeArrowheads="1"/>
          </p:cNvSpPr>
          <p:nvPr/>
        </p:nvSpPr>
        <p:spPr bwMode="auto">
          <a:xfrm>
            <a:off x="560611" y="3437533"/>
            <a:ext cx="5334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Wingdings" panose="05000000000000000000" pitchFamily="2" charset="2"/>
              </a:rPr>
              <a:t></a:t>
            </a:r>
          </a:p>
        </p:txBody>
      </p:sp>
      <p:sp>
        <p:nvSpPr>
          <p:cNvPr id="15" name="Rectangle 16"/>
          <p:cNvSpPr>
            <a:spLocks noChangeArrowheads="1"/>
          </p:cNvSpPr>
          <p:nvPr/>
        </p:nvSpPr>
        <p:spPr bwMode="auto">
          <a:xfrm>
            <a:off x="809848" y="3456583"/>
            <a:ext cx="7366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Times New Roman" panose="02020603050405020304" pitchFamily="18" charset="0"/>
              </a:rPr>
              <a:t>  </a:t>
            </a:r>
            <a:r>
              <a:rPr kumimoji="1" lang="zh-CN" altLang="en-US" sz="2100" b="1">
                <a:solidFill>
                  <a:srgbClr val="000000"/>
                </a:solidFill>
                <a:latin typeface="Times New Roman" panose="02020603050405020304" pitchFamily="18" charset="0"/>
              </a:rPr>
              <a:t>愿</a:t>
            </a:r>
            <a:r>
              <a:rPr kumimoji="1" lang="zh-TW" altLang="en-US" sz="2100" b="1">
                <a:solidFill>
                  <a:srgbClr val="000000"/>
                </a:solidFill>
                <a:latin typeface="Times New Roman" panose="02020603050405020304" pitchFamily="18" charset="0"/>
              </a:rPr>
              <a:t>景</a:t>
            </a:r>
          </a:p>
        </p:txBody>
      </p:sp>
      <p:sp>
        <p:nvSpPr>
          <p:cNvPr id="16" name="Rectangle 17"/>
          <p:cNvSpPr>
            <a:spLocks noChangeArrowheads="1"/>
          </p:cNvSpPr>
          <p:nvPr/>
        </p:nvSpPr>
        <p:spPr bwMode="auto">
          <a:xfrm>
            <a:off x="560611" y="3810596"/>
            <a:ext cx="5334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Wingdings" panose="05000000000000000000" pitchFamily="2" charset="2"/>
              </a:rPr>
              <a:t></a:t>
            </a:r>
          </a:p>
        </p:txBody>
      </p:sp>
      <p:sp>
        <p:nvSpPr>
          <p:cNvPr id="17" name="Rectangle 18"/>
          <p:cNvSpPr>
            <a:spLocks noChangeArrowheads="1"/>
          </p:cNvSpPr>
          <p:nvPr/>
        </p:nvSpPr>
        <p:spPr bwMode="auto">
          <a:xfrm>
            <a:off x="809848" y="3829646"/>
            <a:ext cx="7366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Times New Roman" panose="02020603050405020304" pitchFamily="18" charset="0"/>
              </a:rPr>
              <a:t>  哲学</a:t>
            </a:r>
          </a:p>
        </p:txBody>
      </p:sp>
      <p:sp>
        <p:nvSpPr>
          <p:cNvPr id="18" name="Rectangle 19"/>
          <p:cNvSpPr>
            <a:spLocks noChangeArrowheads="1"/>
          </p:cNvSpPr>
          <p:nvPr/>
        </p:nvSpPr>
        <p:spPr bwMode="auto">
          <a:xfrm>
            <a:off x="560611" y="4185246"/>
            <a:ext cx="5334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Wingdings" panose="05000000000000000000" pitchFamily="2" charset="2"/>
              </a:rPr>
              <a:t></a:t>
            </a:r>
          </a:p>
        </p:txBody>
      </p:sp>
      <p:sp>
        <p:nvSpPr>
          <p:cNvPr id="19" name="Rectangle 20"/>
          <p:cNvSpPr>
            <a:spLocks noChangeArrowheads="1"/>
          </p:cNvSpPr>
          <p:nvPr/>
        </p:nvSpPr>
        <p:spPr bwMode="auto">
          <a:xfrm>
            <a:off x="809848" y="4204296"/>
            <a:ext cx="7366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Times New Roman" panose="02020603050405020304" pitchFamily="18" charset="0"/>
              </a:rPr>
              <a:t>  方法</a:t>
            </a:r>
          </a:p>
        </p:txBody>
      </p:sp>
      <p:sp>
        <p:nvSpPr>
          <p:cNvPr id="20" name="Rectangle 21"/>
          <p:cNvSpPr>
            <a:spLocks noChangeArrowheads="1"/>
          </p:cNvSpPr>
          <p:nvPr/>
        </p:nvSpPr>
        <p:spPr bwMode="auto">
          <a:xfrm>
            <a:off x="560611" y="4559896"/>
            <a:ext cx="5334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Wingdings" panose="05000000000000000000" pitchFamily="2" charset="2"/>
              </a:rPr>
              <a:t></a:t>
            </a:r>
          </a:p>
        </p:txBody>
      </p:sp>
      <p:sp>
        <p:nvSpPr>
          <p:cNvPr id="21" name="Rectangle 22"/>
          <p:cNvSpPr>
            <a:spLocks noChangeArrowheads="1"/>
          </p:cNvSpPr>
          <p:nvPr/>
        </p:nvSpPr>
        <p:spPr bwMode="auto">
          <a:xfrm>
            <a:off x="809848" y="4578946"/>
            <a:ext cx="7366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Times New Roman" panose="02020603050405020304" pitchFamily="18" charset="0"/>
              </a:rPr>
              <a:t>  工具</a:t>
            </a:r>
          </a:p>
        </p:txBody>
      </p:sp>
      <p:sp>
        <p:nvSpPr>
          <p:cNvPr id="22" name="Rectangle 23"/>
          <p:cNvSpPr>
            <a:spLocks noChangeArrowheads="1"/>
          </p:cNvSpPr>
          <p:nvPr/>
        </p:nvSpPr>
        <p:spPr bwMode="auto">
          <a:xfrm>
            <a:off x="560611" y="4934546"/>
            <a:ext cx="5334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Wingdings" panose="05000000000000000000" pitchFamily="2" charset="2"/>
              </a:rPr>
              <a:t></a:t>
            </a:r>
          </a:p>
        </p:txBody>
      </p:sp>
      <p:sp>
        <p:nvSpPr>
          <p:cNvPr id="23" name="Rectangle 24"/>
          <p:cNvSpPr>
            <a:spLocks noChangeArrowheads="1"/>
          </p:cNvSpPr>
          <p:nvPr/>
        </p:nvSpPr>
        <p:spPr bwMode="auto">
          <a:xfrm>
            <a:off x="809848" y="4953596"/>
            <a:ext cx="7366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Times New Roman" panose="02020603050405020304" pitchFamily="18" charset="0"/>
              </a:rPr>
              <a:t>  符号</a:t>
            </a:r>
          </a:p>
        </p:txBody>
      </p:sp>
      <p:sp>
        <p:nvSpPr>
          <p:cNvPr id="24" name="Rectangle 25"/>
          <p:cNvSpPr>
            <a:spLocks noChangeArrowheads="1"/>
          </p:cNvSpPr>
          <p:nvPr/>
        </p:nvSpPr>
        <p:spPr bwMode="auto">
          <a:xfrm>
            <a:off x="560611" y="5307608"/>
            <a:ext cx="5334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Wingdings" panose="05000000000000000000" pitchFamily="2" charset="2"/>
              </a:rPr>
              <a:t></a:t>
            </a:r>
          </a:p>
        </p:txBody>
      </p:sp>
      <p:sp>
        <p:nvSpPr>
          <p:cNvPr id="25" name="Rectangle 26"/>
          <p:cNvSpPr>
            <a:spLocks noChangeArrowheads="1"/>
          </p:cNvSpPr>
          <p:nvPr/>
        </p:nvSpPr>
        <p:spPr bwMode="auto">
          <a:xfrm>
            <a:off x="809848" y="5328246"/>
            <a:ext cx="7366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Times New Roman" panose="02020603050405020304" pitchFamily="18" charset="0"/>
              </a:rPr>
              <a:t>  目标</a:t>
            </a:r>
          </a:p>
        </p:txBody>
      </p:sp>
      <p:sp>
        <p:nvSpPr>
          <p:cNvPr id="26" name="Rectangle 27"/>
          <p:cNvSpPr>
            <a:spLocks noChangeArrowheads="1"/>
          </p:cNvSpPr>
          <p:nvPr/>
        </p:nvSpPr>
        <p:spPr bwMode="auto">
          <a:xfrm>
            <a:off x="560611" y="5682258"/>
            <a:ext cx="5334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Wingdings" panose="05000000000000000000" pitchFamily="2" charset="2"/>
              </a:rPr>
              <a:t></a:t>
            </a:r>
          </a:p>
        </p:txBody>
      </p:sp>
      <p:sp>
        <p:nvSpPr>
          <p:cNvPr id="27" name="Rectangle 28"/>
          <p:cNvSpPr>
            <a:spLocks noChangeArrowheads="1"/>
          </p:cNvSpPr>
          <p:nvPr/>
        </p:nvSpPr>
        <p:spPr bwMode="auto">
          <a:xfrm>
            <a:off x="809848" y="5702896"/>
            <a:ext cx="736600" cy="352425"/>
          </a:xfrm>
          <a:prstGeom prst="rect">
            <a:avLst/>
          </a:prstGeom>
          <a:gradFill rotWithShape="0">
            <a:gsLst>
              <a:gs pos="0">
                <a:srgbClr val="CCCCFF"/>
              </a:gs>
              <a:gs pos="50000">
                <a:srgbClr val="FFFFFF"/>
              </a:gs>
              <a:gs pos="100000">
                <a:srgbClr val="CCCC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33250" tIns="16333" rIns="33250" bIns="16333">
            <a:spAutoFit/>
          </a:bodyPr>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TW" altLang="en-US" sz="2100" b="1">
                <a:solidFill>
                  <a:srgbClr val="000000"/>
                </a:solidFill>
                <a:latin typeface="Times New Roman" panose="02020603050405020304" pitchFamily="18" charset="0"/>
              </a:rPr>
              <a:t>  价值</a:t>
            </a:r>
          </a:p>
        </p:txBody>
      </p:sp>
      <p:sp>
        <p:nvSpPr>
          <p:cNvPr id="28" name="Rectangle 29"/>
          <p:cNvSpPr>
            <a:spLocks noChangeArrowheads="1"/>
          </p:cNvSpPr>
          <p:nvPr/>
        </p:nvSpPr>
        <p:spPr bwMode="auto">
          <a:xfrm>
            <a:off x="2195736" y="1700807"/>
            <a:ext cx="6551612" cy="3211513"/>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85593" tIns="42045" rIns="85593" bIns="42045"/>
          <a:lstStyle>
            <a:lvl1pPr defTabSz="865188" eaLnBrk="0" hangingPunct="0">
              <a:defRPr>
                <a:solidFill>
                  <a:schemeClr val="tx1"/>
                </a:solidFill>
                <a:latin typeface="Arial" panose="020B0604020202020204" pitchFamily="34" charset="0"/>
                <a:ea typeface="宋体" panose="02010600030101010101" pitchFamily="2" charset="-122"/>
              </a:defRPr>
            </a:lvl1pPr>
            <a:lvl2pPr marL="742950" indent="-285750" defTabSz="865188" eaLnBrk="0" hangingPunct="0">
              <a:defRPr>
                <a:solidFill>
                  <a:schemeClr val="tx1"/>
                </a:solidFill>
                <a:latin typeface="Arial" panose="020B0604020202020204" pitchFamily="34" charset="0"/>
                <a:ea typeface="宋体" panose="02010600030101010101" pitchFamily="2" charset="-122"/>
              </a:defRPr>
            </a:lvl2pPr>
            <a:lvl3pPr marL="1143000" indent="-228600" defTabSz="865188" eaLnBrk="0" hangingPunct="0">
              <a:defRPr>
                <a:solidFill>
                  <a:schemeClr val="tx1"/>
                </a:solidFill>
                <a:latin typeface="Arial" panose="020B0604020202020204" pitchFamily="34" charset="0"/>
                <a:ea typeface="宋体" panose="02010600030101010101" pitchFamily="2" charset="-122"/>
              </a:defRPr>
            </a:lvl3pPr>
            <a:lvl4pPr marL="1600200" indent="-228600" defTabSz="865188" eaLnBrk="0" hangingPunct="0">
              <a:defRPr>
                <a:solidFill>
                  <a:schemeClr val="tx1"/>
                </a:solidFill>
                <a:latin typeface="Arial" panose="020B0604020202020204" pitchFamily="34" charset="0"/>
                <a:ea typeface="宋体" panose="02010600030101010101" pitchFamily="2" charset="-122"/>
              </a:defRPr>
            </a:lvl4pPr>
            <a:lvl5pPr marL="2057400" indent="-228600" defTabSz="865188" eaLnBrk="0" hangingPunct="0">
              <a:defRPr>
                <a:solidFill>
                  <a:schemeClr val="tx1"/>
                </a:solidFill>
                <a:latin typeface="Arial" panose="020B0604020202020204" pitchFamily="34" charset="0"/>
                <a:ea typeface="宋体" panose="02010600030101010101" pitchFamily="2" charset="-122"/>
              </a:defRPr>
            </a:lvl5pPr>
            <a:lvl6pPr marL="25146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5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SzPct val="75000"/>
              <a:buFont typeface="Wingdings" panose="05000000000000000000" pitchFamily="2" charset="2"/>
              <a:buChar char="n"/>
            </a:pPr>
            <a:r>
              <a:rPr kumimoji="1" lang="zh-TW"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σ</a:t>
            </a:r>
            <a:r>
              <a:rPr kumimoji="1" lang="zh-TW" altLang="en-US" b="1" dirty="0">
                <a:latin typeface="微软雅黑" panose="020B0503020204020204" pitchFamily="34" charset="-122"/>
                <a:ea typeface="微软雅黑" panose="020B0503020204020204" pitchFamily="34" charset="-122"/>
              </a:rPr>
              <a:t>是希腊字母表里的一个字母</a:t>
            </a:r>
            <a:r>
              <a:rPr kumimoji="1" lang="zh-TW" altLang="en-US" b="1" dirty="0" smtClean="0">
                <a:latin typeface="微软雅黑" panose="020B0503020204020204" pitchFamily="34" charset="-122"/>
                <a:ea typeface="微软雅黑" panose="020B0503020204020204" pitchFamily="34" charset="-122"/>
              </a:rPr>
              <a:t>。</a:t>
            </a:r>
            <a:r>
              <a:rPr kumimoji="1" lang="en-US" altLang="zh-TW" b="1" dirty="0" smtClean="0">
                <a:latin typeface="微软雅黑" panose="020B0503020204020204" pitchFamily="34" charset="-122"/>
                <a:ea typeface="微软雅黑" panose="020B0503020204020204" pitchFamily="34" charset="-122"/>
              </a:rPr>
              <a:t> </a:t>
            </a:r>
            <a:endParaRPr kumimoji="1" lang="zh-CN" altLang="en-US" b="1" dirty="0">
              <a:latin typeface="微软雅黑" panose="020B0503020204020204" pitchFamily="34" charset="-122"/>
              <a:ea typeface="微软雅黑" panose="020B0503020204020204" pitchFamily="34" charset="-122"/>
            </a:endParaRPr>
          </a:p>
          <a:p>
            <a:pPr>
              <a:lnSpc>
                <a:spcPct val="150000"/>
              </a:lnSpc>
              <a:spcBef>
                <a:spcPct val="50000"/>
              </a:spcBef>
              <a:buSzPct val="75000"/>
              <a:buFont typeface="Wingdings" panose="05000000000000000000" pitchFamily="2" charset="2"/>
              <a:buChar char="n"/>
            </a:pPr>
            <a:r>
              <a:rPr kumimoji="1" lang="en-US" altLang="zh-TW" b="1" dirty="0">
                <a:latin typeface="微软雅黑" panose="020B0503020204020204" pitchFamily="34" charset="-122"/>
                <a:ea typeface="微软雅黑" panose="020B0503020204020204" pitchFamily="34" charset="-122"/>
              </a:rPr>
              <a:t> </a:t>
            </a:r>
            <a:r>
              <a:rPr kumimoji="1" lang="zh-TW" altLang="en-US" b="1" dirty="0">
                <a:latin typeface="微软雅黑" panose="020B0503020204020204" pitchFamily="34" charset="-122"/>
                <a:ea typeface="微软雅黑" panose="020B0503020204020204" pitchFamily="34" charset="-122"/>
              </a:rPr>
              <a:t>专业术语 “</a:t>
            </a:r>
            <a:r>
              <a:rPr kumimoji="1" lang="el-GR" altLang="zh-TW" b="1" dirty="0">
                <a:latin typeface="微软雅黑" panose="020B0503020204020204" pitchFamily="34" charset="-122"/>
                <a:ea typeface="微软雅黑" panose="020B0503020204020204" pitchFamily="34" charset="-122"/>
                <a:cs typeface="Times New Roman" panose="02020603050405020304" pitchFamily="18" charset="0"/>
              </a:rPr>
              <a:t>σ</a:t>
            </a:r>
            <a:r>
              <a:rPr kumimoji="1" lang="en-US" altLang="zh-TW" b="1" dirty="0">
                <a:latin typeface="微软雅黑" panose="020B0503020204020204" pitchFamily="34" charset="-122"/>
                <a:ea typeface="微软雅黑" panose="020B0503020204020204" pitchFamily="34" charset="-122"/>
              </a:rPr>
              <a:t>” </a:t>
            </a:r>
            <a:r>
              <a:rPr kumimoji="1" lang="zh-TW" altLang="en-US" b="1" dirty="0">
                <a:latin typeface="微软雅黑" panose="020B0503020204020204" pitchFamily="34" charset="-122"/>
                <a:ea typeface="微软雅黑" panose="020B0503020204020204" pitchFamily="34" charset="-122"/>
              </a:rPr>
              <a:t>定义为</a:t>
            </a:r>
            <a:r>
              <a:rPr kumimoji="1" lang="zh-TW" altLang="en-US" b="1" dirty="0">
                <a:solidFill>
                  <a:srgbClr val="FF0000"/>
                </a:solidFill>
                <a:latin typeface="微软雅黑" panose="020B0503020204020204" pitchFamily="34" charset="-122"/>
                <a:ea typeface="微软雅黑" panose="020B0503020204020204" pitchFamily="34" charset="-122"/>
              </a:rPr>
              <a:t>标准偏差</a:t>
            </a:r>
            <a:r>
              <a:rPr kumimoji="1" lang="zh-TW" altLang="en-US" b="1" dirty="0">
                <a:latin typeface="微软雅黑" panose="020B0503020204020204" pitchFamily="34" charset="-122"/>
                <a:ea typeface="微软雅黑" panose="020B0503020204020204" pitchFamily="34" charset="-122"/>
              </a:rPr>
              <a:t>----用来描述</a:t>
            </a:r>
            <a:r>
              <a:rPr kumimoji="1" lang="zh-CN" altLang="en-US" b="1" dirty="0">
                <a:latin typeface="微软雅黑" panose="020B0503020204020204" pitchFamily="34" charset="-122"/>
                <a:ea typeface="微软雅黑" panose="020B0503020204020204" pitchFamily="34" charset="-122"/>
              </a:rPr>
              <a:t>我们要</a:t>
            </a:r>
            <a:r>
              <a:rPr kumimoji="1" lang="zh-CN" altLang="en-US" b="1" dirty="0" smtClean="0">
                <a:latin typeface="微软雅黑" panose="020B0503020204020204" pitchFamily="34" charset="-122"/>
                <a:ea typeface="微软雅黑" panose="020B0503020204020204" pitchFamily="34" charset="-122"/>
              </a:rPr>
              <a:t>研究的</a:t>
            </a:r>
            <a:r>
              <a:rPr kumimoji="1" lang="zh-TW" altLang="en-US" b="1" dirty="0">
                <a:latin typeface="微软雅黑" panose="020B0503020204020204" pitchFamily="34" charset="-122"/>
                <a:ea typeface="微软雅黑" panose="020B0503020204020204" pitchFamily="34" charset="-122"/>
              </a:rPr>
              <a:t>特性值相对于</a:t>
            </a:r>
            <a:r>
              <a:rPr kumimoji="1" lang="zh-CN" altLang="en-US" b="1" dirty="0">
                <a:latin typeface="微软雅黑" panose="020B0503020204020204" pitchFamily="34" charset="-122"/>
                <a:ea typeface="微软雅黑" panose="020B0503020204020204" pitchFamily="34" charset="-122"/>
              </a:rPr>
              <a:t>其</a:t>
            </a:r>
            <a:r>
              <a:rPr kumimoji="1" lang="zh-TW" altLang="en-US" b="1" dirty="0">
                <a:latin typeface="微软雅黑" panose="020B0503020204020204" pitchFamily="34" charset="-122"/>
                <a:ea typeface="微软雅黑" panose="020B0503020204020204" pitchFamily="34" charset="-122"/>
              </a:rPr>
              <a:t>平均值的偏离程度。 </a:t>
            </a:r>
            <a:endParaRPr kumimoji="1" lang="zh-CN" altLang="en-US" b="1" dirty="0">
              <a:latin typeface="微软雅黑" panose="020B0503020204020204" pitchFamily="34" charset="-122"/>
              <a:ea typeface="微软雅黑" panose="020B0503020204020204" pitchFamily="34" charset="-122"/>
            </a:endParaRPr>
          </a:p>
          <a:p>
            <a:pPr>
              <a:lnSpc>
                <a:spcPct val="150000"/>
              </a:lnSpc>
              <a:spcBef>
                <a:spcPct val="50000"/>
              </a:spcBef>
              <a:buSzPct val="75000"/>
              <a:buFont typeface="Wingdings" panose="05000000000000000000" pitchFamily="2" charset="2"/>
              <a:buChar char="n"/>
            </a:pPr>
            <a:r>
              <a:rPr kumimoji="1" lang="en-US" altLang="zh-TW" b="1" dirty="0">
                <a:latin typeface="微软雅黑" panose="020B0503020204020204" pitchFamily="34" charset="-122"/>
                <a:ea typeface="微软雅黑" panose="020B0503020204020204" pitchFamily="34" charset="-122"/>
              </a:rPr>
              <a:t>  </a:t>
            </a:r>
            <a:r>
              <a:rPr kumimoji="1" lang="zh-TW" altLang="en-US" b="1" dirty="0">
                <a:latin typeface="微软雅黑" panose="020B0503020204020204" pitchFamily="34" charset="-122"/>
                <a:ea typeface="微软雅黑" panose="020B0503020204020204" pitchFamily="34" charset="-122"/>
              </a:rPr>
              <a:t>对于一个过程来说 ，</a:t>
            </a:r>
            <a:r>
              <a:rPr kumimoji="1" lang="en-US" altLang="zh-TW" b="1" dirty="0">
                <a:latin typeface="微软雅黑" panose="020B0503020204020204" pitchFamily="34" charset="-122"/>
                <a:ea typeface="微软雅黑" panose="020B0503020204020204" pitchFamily="34" charset="-122"/>
              </a:rPr>
              <a:t> </a:t>
            </a:r>
            <a:r>
              <a:rPr kumimoji="1" lang="zh-CN" altLang="en-US" b="1" dirty="0">
                <a:latin typeface="微软雅黑" panose="020B0503020204020204" pitchFamily="34" charset="-122"/>
                <a:ea typeface="微软雅黑" panose="020B0503020204020204" pitchFamily="34" charset="-122"/>
              </a:rPr>
              <a:t>“</a:t>
            </a:r>
            <a:r>
              <a:rPr kumimoji="1" lang="el-GR" altLang="zh-CN" b="1" dirty="0">
                <a:latin typeface="微软雅黑" panose="020B0503020204020204" pitchFamily="34" charset="-122"/>
                <a:ea typeface="微软雅黑" panose="020B0503020204020204" pitchFamily="34" charset="-122"/>
              </a:rPr>
              <a:t>σ</a:t>
            </a:r>
            <a:r>
              <a:rPr kumimoji="1" lang="en-US" altLang="zh-CN" b="1" dirty="0">
                <a:latin typeface="微软雅黑" panose="020B0503020204020204" pitchFamily="34" charset="-122"/>
                <a:ea typeface="微软雅黑" panose="020B0503020204020204" pitchFamily="34" charset="-122"/>
              </a:rPr>
              <a:t>”</a:t>
            </a:r>
            <a:r>
              <a:rPr kumimoji="1" lang="zh-TW" altLang="en-US" b="1" dirty="0">
                <a:latin typeface="微软雅黑" panose="020B0503020204020204" pitchFamily="34" charset="-122"/>
                <a:ea typeface="微软雅黑" panose="020B0503020204020204" pitchFamily="34" charset="-122"/>
              </a:rPr>
              <a:t>是一个</a:t>
            </a:r>
            <a:r>
              <a:rPr kumimoji="1" lang="zh-TW" altLang="en-US" b="1" dirty="0">
                <a:solidFill>
                  <a:srgbClr val="FF0000"/>
                </a:solidFill>
                <a:latin typeface="微软雅黑" panose="020B0503020204020204" pitchFamily="34" charset="-122"/>
                <a:ea typeface="微软雅黑" panose="020B0503020204020204" pitchFamily="34" charset="-122"/>
              </a:rPr>
              <a:t>度量</a:t>
            </a:r>
            <a:r>
              <a:rPr kumimoji="1" lang="zh-TW" altLang="en-US" b="1" dirty="0" smtClean="0">
                <a:solidFill>
                  <a:srgbClr val="FF0000"/>
                </a:solidFill>
                <a:latin typeface="微软雅黑" panose="020B0503020204020204" pitchFamily="34" charset="-122"/>
                <a:ea typeface="微软雅黑" panose="020B0503020204020204" pitchFamily="34" charset="-122"/>
              </a:rPr>
              <a:t>单位</a:t>
            </a:r>
            <a:r>
              <a:rPr kumimoji="1" lang="zh-TW" altLang="en-US" b="1" dirty="0" smtClean="0">
                <a:latin typeface="微软雅黑" panose="020B0503020204020204" pitchFamily="34" charset="-122"/>
                <a:ea typeface="微软雅黑" panose="020B0503020204020204" pitchFamily="34" charset="-122"/>
              </a:rPr>
              <a:t> </a:t>
            </a:r>
            <a:r>
              <a:rPr kumimoji="1" lang="zh-CN" altLang="en-US" b="1" dirty="0" smtClean="0">
                <a:latin typeface="微软雅黑" panose="020B0503020204020204" pitchFamily="34" charset="-122"/>
                <a:ea typeface="微软雅黑" panose="020B0503020204020204" pitchFamily="34" charset="-122"/>
              </a:rPr>
              <a:t>“</a:t>
            </a:r>
            <a:r>
              <a:rPr kumimoji="1" lang="el-GR" altLang="zh-CN" b="1" dirty="0" smtClean="0">
                <a:latin typeface="微软雅黑" panose="020B0503020204020204" pitchFamily="34" charset="-122"/>
                <a:ea typeface="微软雅黑" panose="020B0503020204020204" pitchFamily="34" charset="-122"/>
              </a:rPr>
              <a:t>σ</a:t>
            </a:r>
            <a:r>
              <a:rPr kumimoji="1" lang="en-US" altLang="zh-CN" b="1" dirty="0" smtClean="0">
                <a:latin typeface="微软雅黑" panose="020B0503020204020204" pitchFamily="34" charset="-122"/>
                <a:ea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rPr>
              <a:t>越大，说明过程执行</a:t>
            </a:r>
            <a:r>
              <a:rPr kumimoji="1" lang="zh-CN" altLang="en-US" b="1" dirty="0">
                <a:solidFill>
                  <a:srgbClr val="FF0000"/>
                </a:solidFill>
                <a:latin typeface="微软雅黑" panose="020B0503020204020204" pitchFamily="34" charset="-122"/>
                <a:ea typeface="微软雅黑" panose="020B0503020204020204" pitchFamily="34" charset="-122"/>
              </a:rPr>
              <a:t>情况越</a:t>
            </a:r>
            <a:r>
              <a:rPr kumimoji="1" lang="zh-CN" altLang="en-US" b="1" dirty="0" smtClean="0">
                <a:solidFill>
                  <a:srgbClr val="FF0000"/>
                </a:solidFill>
                <a:latin typeface="微软雅黑" panose="020B0503020204020204" pitchFamily="34" charset="-122"/>
                <a:ea typeface="微软雅黑" panose="020B0503020204020204" pitchFamily="34" charset="-122"/>
              </a:rPr>
              <a:t>不好</a:t>
            </a:r>
            <a:r>
              <a:rPr kumimoji="1" lang="zh-CN" altLang="en-US" b="1" dirty="0" smtClean="0">
                <a:latin typeface="微软雅黑" panose="020B0503020204020204" pitchFamily="34" charset="-122"/>
                <a:ea typeface="微软雅黑" panose="020B0503020204020204" pitchFamily="34" charset="-122"/>
              </a:rPr>
              <a:t>，</a:t>
            </a:r>
            <a:r>
              <a:rPr kumimoji="1" lang="zh-CN" altLang="en-US" b="1" dirty="0" smtClean="0">
                <a:solidFill>
                  <a:srgbClr val="FF0000"/>
                </a:solidFill>
                <a:latin typeface="微软雅黑" panose="020B0503020204020204" pitchFamily="34" charset="-122"/>
                <a:ea typeface="微软雅黑" panose="020B0503020204020204" pitchFamily="34" charset="-122"/>
              </a:rPr>
              <a:t>过程</a:t>
            </a:r>
            <a:r>
              <a:rPr kumimoji="1" lang="zh-CN" altLang="en-US" b="1" dirty="0">
                <a:solidFill>
                  <a:srgbClr val="FF0000"/>
                </a:solidFill>
                <a:latin typeface="微软雅黑" panose="020B0503020204020204" pitchFamily="34" charset="-122"/>
                <a:ea typeface="微软雅黑" panose="020B0503020204020204" pitchFamily="34" charset="-122"/>
              </a:rPr>
              <a:t>越不稳定</a:t>
            </a:r>
            <a:r>
              <a:rPr kumimoji="1" lang="zh-CN" altLang="en-US" b="1" dirty="0">
                <a:latin typeface="微软雅黑" panose="020B0503020204020204" pitchFamily="34" charset="-122"/>
                <a:ea typeface="微软雅黑" panose="020B0503020204020204" pitchFamily="34" charset="-122"/>
              </a:rPr>
              <a:t>。</a:t>
            </a:r>
            <a:endParaRPr kumimoji="1" lang="en-US" altLang="zh-TW" b="1" dirty="0">
              <a:latin typeface="微软雅黑" panose="020B0503020204020204" pitchFamily="34" charset="-122"/>
              <a:ea typeface="微软雅黑" panose="020B0503020204020204" pitchFamily="34" charset="-122"/>
            </a:endParaRPr>
          </a:p>
          <a:p>
            <a:pPr>
              <a:lnSpc>
                <a:spcPct val="150000"/>
              </a:lnSpc>
              <a:spcBef>
                <a:spcPct val="50000"/>
              </a:spcBef>
              <a:buSzPct val="75000"/>
              <a:buFont typeface="Wingdings" panose="05000000000000000000" pitchFamily="2" charset="2"/>
              <a:buNone/>
            </a:pPr>
            <a:r>
              <a:rPr kumimoji="1" lang="zh-TW" altLang="en-US" b="1" dirty="0">
                <a:latin typeface="宋体" panose="02010600030101010101" pitchFamily="2" charset="-122"/>
              </a:rPr>
              <a:t>   </a:t>
            </a:r>
            <a:endParaRPr kumimoji="1" lang="el-GR" altLang="zh-CN" b="1" dirty="0">
              <a:latin typeface="宋体" panose="02010600030101010101" pitchFamily="2" charset="-122"/>
            </a:endParaRPr>
          </a:p>
        </p:txBody>
      </p:sp>
      <p:sp>
        <p:nvSpPr>
          <p:cNvPr id="29" name="Rectangle 30"/>
          <p:cNvSpPr>
            <a:spLocks noChangeArrowheads="1"/>
          </p:cNvSpPr>
          <p:nvPr/>
        </p:nvSpPr>
        <p:spPr bwMode="auto">
          <a:xfrm>
            <a:off x="468536" y="1621433"/>
            <a:ext cx="1258887" cy="828675"/>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TW" altLang="en-US"/>
          </a:p>
        </p:txBody>
      </p:sp>
      <p:sp>
        <p:nvSpPr>
          <p:cNvPr id="30" name="Rectangle 31"/>
          <p:cNvSpPr>
            <a:spLocks noChangeArrowheads="1"/>
          </p:cNvSpPr>
          <p:nvPr/>
        </p:nvSpPr>
        <p:spPr bwMode="auto">
          <a:xfrm>
            <a:off x="632048" y="1462683"/>
            <a:ext cx="952500" cy="1006475"/>
          </a:xfrm>
          <a:prstGeom prst="rect">
            <a:avLst/>
          </a:prstGeom>
          <a:noFill/>
          <a:ln w="12700">
            <a:noFill/>
            <a:miter lim="800000"/>
            <a:headEnd/>
            <a:tailEnd/>
          </a:ln>
          <a:effectLst/>
        </p:spPr>
        <p:txBody>
          <a:bodyPr wrap="none">
            <a:spAutoFit/>
          </a:bodyPr>
          <a:lstStyle/>
          <a:p>
            <a:pPr algn="ctr" eaLnBrk="0" hangingPunct="0">
              <a:defRPr/>
            </a:pPr>
            <a:r>
              <a:rPr lang="en-US" altLang="zh-CN" sz="6000" b="1">
                <a:solidFill>
                  <a:srgbClr val="FF3300"/>
                </a:solidFill>
                <a:effectLst>
                  <a:outerShdw blurRad="38100" dist="38100" dir="2700000" algn="tl">
                    <a:srgbClr val="C0C0C0"/>
                  </a:outerShdw>
                </a:effectLst>
                <a:latin typeface="宋体" pitchFamily="2" charset="-122"/>
              </a:rPr>
              <a:t>σ</a:t>
            </a:r>
          </a:p>
        </p:txBody>
      </p:sp>
      <p:graphicFrame>
        <p:nvGraphicFramePr>
          <p:cNvPr id="31" name="Object 32"/>
          <p:cNvGraphicFramePr>
            <a:graphicFrameLocks noChangeAspect="1"/>
          </p:cNvGraphicFramePr>
          <p:nvPr>
            <p:extLst/>
          </p:nvPr>
        </p:nvGraphicFramePr>
        <p:xfrm>
          <a:off x="3635896" y="5098059"/>
          <a:ext cx="3240088" cy="1116012"/>
        </p:xfrm>
        <a:graphic>
          <a:graphicData uri="http://schemas.openxmlformats.org/presentationml/2006/ole">
            <mc:AlternateContent xmlns:mc="http://schemas.openxmlformats.org/markup-compatibility/2006">
              <mc:Choice xmlns:v="urn:schemas-microsoft-com:vml" Requires="v">
                <p:oleObj spid="_x0000_s16401" name="公式" r:id="rId5" imgW="1473120" imgH="507960" progId="Equation.3">
                  <p:embed/>
                </p:oleObj>
              </mc:Choice>
              <mc:Fallback>
                <p:oleObj name="公式" r:id="rId5" imgW="1473120" imgH="507960" progId="Equation.3">
                  <p:embed/>
                  <p:pic>
                    <p:nvPicPr>
                      <p:cNvPr id="31"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896" y="5098059"/>
                        <a:ext cx="3240088" cy="1116012"/>
                      </a:xfrm>
                      <a:prstGeom prst="rect">
                        <a:avLst/>
                      </a:prstGeom>
                      <a:solidFill>
                        <a:srgbClr val="FFFF66"/>
                      </a:solidFill>
                      <a:ln w="9525">
                        <a:solidFill>
                          <a:srgbClr val="FC012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2379471366"/>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nvSpPr>
        <p:spPr bwMode="auto">
          <a:xfrm>
            <a:off x="5651500" y="18864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a:solidFill>
                  <a:schemeClr val="bg1"/>
                </a:solidFill>
                <a:latin typeface="黑体" panose="02010609060101010101" pitchFamily="49" charset="-122"/>
                <a:ea typeface="黑体" panose="02010609060101010101" pitchFamily="49" charset="-122"/>
              </a:rPr>
              <a:t>航天电子系统设计</a:t>
            </a:r>
            <a:endParaRPr lang="zh-CN" altLang="en-US" dirty="0">
              <a:solidFill>
                <a:schemeClr val="bg1"/>
              </a:solidFill>
            </a:endParaRPr>
          </a:p>
          <a:p>
            <a:pPr algn="ctr">
              <a:spcBef>
                <a:spcPct val="0"/>
              </a:spcBef>
              <a:buFontTx/>
              <a:buNone/>
            </a:pPr>
            <a:endParaRPr lang="zh-CN" altLang="en-US" dirty="0">
              <a:solidFill>
                <a:schemeClr val="bg1"/>
              </a:solidFill>
            </a:endParaRPr>
          </a:p>
        </p:txBody>
      </p:sp>
      <p:sp>
        <p:nvSpPr>
          <p:cNvPr id="33" name="Rectangle 75"/>
          <p:cNvSpPr>
            <a:spLocks noChangeArrowheads="1"/>
          </p:cNvSpPr>
          <p:nvPr/>
        </p:nvSpPr>
        <p:spPr bwMode="auto">
          <a:xfrm>
            <a:off x="4930080" y="620688"/>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TW" altLang="zh-TW" sz="4000" b="1">
              <a:latin typeface="黑体" panose="02010609060101010101" pitchFamily="49" charset="-122"/>
              <a:ea typeface="黑体" panose="02010609060101010101" pitchFamily="49" charset="-122"/>
            </a:endParaRPr>
          </a:p>
        </p:txBody>
      </p:sp>
      <p:graphicFrame>
        <p:nvGraphicFramePr>
          <p:cNvPr id="107" name="Object 6"/>
          <p:cNvGraphicFramePr>
            <a:graphicFrameLocks noChangeAspect="1"/>
          </p:cNvGraphicFramePr>
          <p:nvPr>
            <p:extLst>
              <p:ext uri="{D42A27DB-BD31-4B8C-83A1-F6EECF244321}">
                <p14:modId xmlns:p14="http://schemas.microsoft.com/office/powerpoint/2010/main" val="4161237405"/>
              </p:ext>
            </p:extLst>
          </p:nvPr>
        </p:nvGraphicFramePr>
        <p:xfrm>
          <a:off x="323850" y="2361759"/>
          <a:ext cx="8102600" cy="3175000"/>
        </p:xfrm>
        <a:graphic>
          <a:graphicData uri="http://schemas.openxmlformats.org/presentationml/2006/ole">
            <mc:AlternateContent xmlns:mc="http://schemas.openxmlformats.org/markup-compatibility/2006">
              <mc:Choice xmlns:v="urn:schemas-microsoft-com:vml" Requires="v">
                <p:oleObj spid="_x0000_s18440" name="工作表" r:id="rId5" imgW="3114583" imgH="1380961" progId="Excel.Sheet.8">
                  <p:embed/>
                </p:oleObj>
              </mc:Choice>
              <mc:Fallback>
                <p:oleObj name="工作表" r:id="rId5" imgW="3114583" imgH="1380961" progId="Excel.Sheet.8">
                  <p:embed/>
                  <p:pic>
                    <p:nvPicPr>
                      <p:cNvPr id="107" name="Object 6"/>
                      <p:cNvPicPr>
                        <a:picLocks noChangeAspect="1" noChangeArrowheads="1"/>
                      </p:cNvPicPr>
                      <p:nvPr/>
                    </p:nvPicPr>
                    <p:blipFill>
                      <a:blip r:embed="rId6"/>
                      <a:srcRect/>
                      <a:stretch>
                        <a:fillRect/>
                      </a:stretch>
                    </p:blipFill>
                    <p:spPr bwMode="auto">
                      <a:xfrm>
                        <a:off x="323850" y="2361759"/>
                        <a:ext cx="8102600"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 name="Rectangle 8"/>
          <p:cNvSpPr>
            <a:spLocks noChangeArrowheads="1"/>
          </p:cNvSpPr>
          <p:nvPr/>
        </p:nvSpPr>
        <p:spPr bwMode="auto">
          <a:xfrm>
            <a:off x="1547813" y="765175"/>
            <a:ext cx="575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4000" b="0" dirty="0">
                <a:solidFill>
                  <a:srgbClr val="FF0000"/>
                </a:solidFill>
                <a:latin typeface="微软雅黑" panose="020B0503020204020204" pitchFamily="34" charset="-122"/>
                <a:ea typeface="微软雅黑" panose="020B0503020204020204" pitchFamily="34" charset="-122"/>
              </a:rPr>
              <a:t>6</a:t>
            </a:r>
            <a:r>
              <a:rPr kumimoji="1" lang="el-GR" altLang="zh-TW" sz="4000" dirty="0">
                <a:latin typeface="微软雅黑" panose="020B0503020204020204" pitchFamily="34" charset="-122"/>
                <a:ea typeface="微软雅黑" panose="020B0503020204020204" pitchFamily="34" charset="-122"/>
                <a:cs typeface="Times New Roman" panose="02020603050405020304" pitchFamily="18" charset="0"/>
              </a:rPr>
              <a:t> </a:t>
            </a:r>
            <a:r>
              <a:rPr kumimoji="1" lang="el-GR" altLang="zh-TW" sz="4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σ</a:t>
            </a:r>
            <a:r>
              <a:rPr kumimoji="1" lang="zh-CN" altLang="en-US" sz="4000" b="1" dirty="0" smtClean="0">
                <a:solidFill>
                  <a:srgbClr val="FF0000"/>
                </a:solidFill>
                <a:latin typeface="微软雅黑" panose="020B0503020204020204" pitchFamily="34" charset="-122"/>
                <a:ea typeface="微软雅黑" panose="020B0503020204020204" pitchFamily="34" charset="-122"/>
              </a:rPr>
              <a:t>的工程意义</a:t>
            </a:r>
            <a:endParaRPr kumimoji="1"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109" name="Text Box 9"/>
          <p:cNvSpPr txBox="1">
            <a:spLocks noChangeArrowheads="1"/>
          </p:cNvSpPr>
          <p:nvPr/>
        </p:nvSpPr>
        <p:spPr bwMode="auto">
          <a:xfrm>
            <a:off x="179388" y="5734050"/>
            <a:ext cx="8785225" cy="85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pPr>
            <a:r>
              <a:rPr lang="zh-CN" altLang="en-US" sz="2000" b="1" dirty="0" smtClean="0">
                <a:solidFill>
                  <a:srgbClr val="0000FF"/>
                </a:solidFill>
                <a:latin typeface="微软雅黑" panose="020B0503020204020204" pitchFamily="34" charset="-122"/>
                <a:ea typeface="微软雅黑" panose="020B0503020204020204" pitchFamily="34" charset="-122"/>
              </a:rPr>
              <a:t>直通率</a:t>
            </a:r>
            <a:r>
              <a:rPr lang="zh-CN" altLang="en-US" sz="2000" dirty="0" smtClean="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从第一道工序开始一次性合格到最后一道工序的参数，能够了解产品生产过程中在所有工序下产品直达到成品的能力</a:t>
            </a:r>
            <a:endParaRPr lang="el-GR"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0" name="Text Box 10"/>
          <p:cNvSpPr txBox="1">
            <a:spLocks noChangeArrowheads="1"/>
          </p:cNvSpPr>
          <p:nvPr/>
        </p:nvSpPr>
        <p:spPr bwMode="auto">
          <a:xfrm>
            <a:off x="323850" y="1700213"/>
            <a:ext cx="5761038"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spcBef>
                <a:spcPct val="50000"/>
              </a:spcBef>
            </a:pPr>
            <a:r>
              <a:rPr lang="zh-CN" altLang="en-US" sz="2400" b="1" dirty="0">
                <a:solidFill>
                  <a:srgbClr val="FF0000"/>
                </a:solidFill>
                <a:latin typeface="微软雅黑" panose="020B0503020204020204" pitchFamily="34" charset="-122"/>
                <a:ea typeface="微软雅黑" panose="020B0503020204020204" pitchFamily="34" charset="-122"/>
              </a:rPr>
              <a:t>不同西格玛水平对应的过程缺陷机会数</a:t>
            </a:r>
            <a:r>
              <a:rPr lang="zh-CN" altLang="en-US" sz="2400" b="1" dirty="0">
                <a:solidFill>
                  <a:srgbClr val="FF6600"/>
                </a:solidFill>
                <a:latin typeface="微软雅黑" panose="020B0503020204020204" pitchFamily="34" charset="-122"/>
                <a:ea typeface="微软雅黑" panose="020B0503020204020204" pitchFamily="34" charset="-122"/>
              </a:rPr>
              <a:t>：</a:t>
            </a:r>
          </a:p>
        </p:txBody>
      </p:sp>
    </p:spTree>
    <p:custDataLst>
      <p:tags r:id="rId2"/>
    </p:custDataLst>
    <p:extLst>
      <p:ext uri="{BB962C8B-B14F-4D97-AF65-F5344CB8AC3E}">
        <p14:creationId xmlns:p14="http://schemas.microsoft.com/office/powerpoint/2010/main" val="208443298"/>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nvSpPr>
        <p:spPr bwMode="auto">
          <a:xfrm>
            <a:off x="5651500" y="18864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a:solidFill>
                  <a:schemeClr val="bg1"/>
                </a:solidFill>
                <a:latin typeface="黑体" panose="02010609060101010101" pitchFamily="49" charset="-122"/>
                <a:ea typeface="黑体" panose="02010609060101010101" pitchFamily="49" charset="-122"/>
              </a:rPr>
              <a:t>航天电子系统设计</a:t>
            </a:r>
            <a:endParaRPr lang="zh-CN" altLang="en-US" dirty="0">
              <a:solidFill>
                <a:schemeClr val="bg1"/>
              </a:solidFill>
            </a:endParaRPr>
          </a:p>
          <a:p>
            <a:pPr algn="ctr">
              <a:spcBef>
                <a:spcPct val="0"/>
              </a:spcBef>
              <a:buFontTx/>
              <a:buNone/>
            </a:pPr>
            <a:endParaRPr lang="zh-CN" altLang="en-US" dirty="0">
              <a:solidFill>
                <a:schemeClr val="bg1"/>
              </a:solidFill>
            </a:endParaRPr>
          </a:p>
        </p:txBody>
      </p:sp>
      <p:sp>
        <p:nvSpPr>
          <p:cNvPr id="32" name="Rectangle 124"/>
          <p:cNvSpPr>
            <a:spLocks noChangeArrowheads="1"/>
          </p:cNvSpPr>
          <p:nvPr/>
        </p:nvSpPr>
        <p:spPr bwMode="auto">
          <a:xfrm>
            <a:off x="251717" y="928663"/>
            <a:ext cx="1079500" cy="1628775"/>
          </a:xfrm>
          <a:prstGeom prst="rect">
            <a:avLst/>
          </a:prstGeom>
          <a:solidFill>
            <a:srgbClr val="FFFF99"/>
          </a:solidFill>
          <a:ln w="12700">
            <a:solidFill>
              <a:schemeClr val="tx2"/>
            </a:solidFill>
            <a:miter lim="800000"/>
            <a:headEnd/>
            <a:tailEnd/>
          </a:ln>
          <a:effectLst>
            <a:outerShdw dist="107763" dir="2700000" algn="ctr" rotWithShape="0">
              <a:schemeClr val="bg2"/>
            </a:outerShdw>
          </a:effec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000" b="1"/>
              <a:t>减少偏差是减少缺陷的关键！</a:t>
            </a:r>
          </a:p>
        </p:txBody>
      </p:sp>
      <p:sp>
        <p:nvSpPr>
          <p:cNvPr id="33" name="Rectangle 75"/>
          <p:cNvSpPr>
            <a:spLocks noChangeArrowheads="1"/>
          </p:cNvSpPr>
          <p:nvPr/>
        </p:nvSpPr>
        <p:spPr bwMode="auto">
          <a:xfrm>
            <a:off x="4930080" y="620688"/>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TW" altLang="zh-TW" sz="4000" b="1">
              <a:latin typeface="黑体" panose="02010609060101010101" pitchFamily="49" charset="-122"/>
              <a:ea typeface="黑体" panose="02010609060101010101" pitchFamily="49" charset="-122"/>
            </a:endParaRPr>
          </a:p>
        </p:txBody>
      </p:sp>
      <p:sp>
        <p:nvSpPr>
          <p:cNvPr id="34" name="Freeform 77"/>
          <p:cNvSpPr>
            <a:spLocks/>
          </p:cNvSpPr>
          <p:nvPr/>
        </p:nvSpPr>
        <p:spPr bwMode="auto">
          <a:xfrm>
            <a:off x="4912617" y="5613376"/>
            <a:ext cx="2066925" cy="579437"/>
          </a:xfrm>
          <a:custGeom>
            <a:avLst/>
            <a:gdLst/>
            <a:ahLst/>
            <a:cxnLst>
              <a:cxn ang="0">
                <a:pos x="8" y="483"/>
              </a:cxn>
              <a:cxn ang="0">
                <a:pos x="8" y="272"/>
              </a:cxn>
              <a:cxn ang="0">
                <a:pos x="145" y="272"/>
              </a:cxn>
              <a:cxn ang="0">
                <a:pos x="0" y="2"/>
              </a:cxn>
              <a:cxn ang="0">
                <a:pos x="216" y="275"/>
              </a:cxn>
              <a:cxn ang="0">
                <a:pos x="253" y="278"/>
              </a:cxn>
              <a:cxn ang="0">
                <a:pos x="202" y="2"/>
              </a:cxn>
              <a:cxn ang="0">
                <a:pos x="299" y="275"/>
              </a:cxn>
              <a:cxn ang="0">
                <a:pos x="367" y="275"/>
              </a:cxn>
              <a:cxn ang="0">
                <a:pos x="383" y="2"/>
              </a:cxn>
              <a:cxn ang="0">
                <a:pos x="415" y="275"/>
              </a:cxn>
              <a:cxn ang="0">
                <a:pos x="569" y="275"/>
              </a:cxn>
              <a:cxn ang="0">
                <a:pos x="588" y="2"/>
              </a:cxn>
              <a:cxn ang="0">
                <a:pos x="618" y="275"/>
              </a:cxn>
              <a:cxn ang="0">
                <a:pos x="707" y="275"/>
              </a:cxn>
              <a:cxn ang="0">
                <a:pos x="777" y="0"/>
              </a:cxn>
              <a:cxn ang="0">
                <a:pos x="753" y="275"/>
              </a:cxn>
              <a:cxn ang="0">
                <a:pos x="780" y="275"/>
              </a:cxn>
              <a:cxn ang="0">
                <a:pos x="975" y="8"/>
              </a:cxn>
              <a:cxn ang="0">
                <a:pos x="845" y="275"/>
              </a:cxn>
              <a:cxn ang="0">
                <a:pos x="975" y="275"/>
              </a:cxn>
              <a:cxn ang="0">
                <a:pos x="975" y="486"/>
              </a:cxn>
              <a:cxn ang="0">
                <a:pos x="8" y="483"/>
              </a:cxn>
            </a:cxnLst>
            <a:rect l="0" t="0" r="r" b="b"/>
            <a:pathLst>
              <a:path w="976" h="487">
                <a:moveTo>
                  <a:pt x="8" y="483"/>
                </a:moveTo>
                <a:lnTo>
                  <a:pt x="8" y="272"/>
                </a:lnTo>
                <a:lnTo>
                  <a:pt x="145" y="272"/>
                </a:lnTo>
                <a:lnTo>
                  <a:pt x="0" y="2"/>
                </a:lnTo>
                <a:lnTo>
                  <a:pt x="216" y="275"/>
                </a:lnTo>
                <a:lnTo>
                  <a:pt x="253" y="278"/>
                </a:lnTo>
                <a:lnTo>
                  <a:pt x="202" y="2"/>
                </a:lnTo>
                <a:lnTo>
                  <a:pt x="299" y="275"/>
                </a:lnTo>
                <a:lnTo>
                  <a:pt x="367" y="275"/>
                </a:lnTo>
                <a:lnTo>
                  <a:pt x="383" y="2"/>
                </a:lnTo>
                <a:lnTo>
                  <a:pt x="415" y="275"/>
                </a:lnTo>
                <a:lnTo>
                  <a:pt x="569" y="275"/>
                </a:lnTo>
                <a:lnTo>
                  <a:pt x="588" y="2"/>
                </a:lnTo>
                <a:lnTo>
                  <a:pt x="618" y="275"/>
                </a:lnTo>
                <a:lnTo>
                  <a:pt x="707" y="275"/>
                </a:lnTo>
                <a:lnTo>
                  <a:pt x="777" y="0"/>
                </a:lnTo>
                <a:lnTo>
                  <a:pt x="753" y="275"/>
                </a:lnTo>
                <a:lnTo>
                  <a:pt x="780" y="275"/>
                </a:lnTo>
                <a:lnTo>
                  <a:pt x="975" y="8"/>
                </a:lnTo>
                <a:lnTo>
                  <a:pt x="845" y="275"/>
                </a:lnTo>
                <a:lnTo>
                  <a:pt x="975" y="275"/>
                </a:lnTo>
                <a:lnTo>
                  <a:pt x="975" y="486"/>
                </a:lnTo>
                <a:lnTo>
                  <a:pt x="8" y="483"/>
                </a:lnTo>
              </a:path>
            </a:pathLst>
          </a:custGeom>
          <a:solidFill>
            <a:schemeClr val="accent2"/>
          </a:solidFill>
          <a:ln w="12700" cap="rnd" cmpd="sng">
            <a:solidFill>
              <a:srgbClr val="000000"/>
            </a:solidFill>
            <a:prstDash val="solid"/>
            <a:round/>
            <a:headEnd type="none" w="sm" len="sm"/>
            <a:tailEnd type="none" w="sm" len="sm"/>
          </a:ln>
          <a:effectLst>
            <a:outerShdw dist="107763" dir="2700000" algn="ctr" rotWithShape="0">
              <a:schemeClr val="folHlink"/>
            </a:outerShdw>
          </a:effectLst>
        </p:spPr>
        <p:txBody>
          <a:bodyPr/>
          <a:lstStyle/>
          <a:p>
            <a:pPr>
              <a:defRPr/>
            </a:pPr>
            <a:endParaRPr lang="zh-TW" altLang="en-US"/>
          </a:p>
        </p:txBody>
      </p:sp>
      <p:sp>
        <p:nvSpPr>
          <p:cNvPr id="35" name="Line 78"/>
          <p:cNvSpPr>
            <a:spLocks noChangeShapeType="1"/>
          </p:cNvSpPr>
          <p:nvPr/>
        </p:nvSpPr>
        <p:spPr bwMode="auto">
          <a:xfrm>
            <a:off x="4679254" y="1125513"/>
            <a:ext cx="15875" cy="2368550"/>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79"/>
          <p:cNvSpPr>
            <a:spLocks noChangeShapeType="1"/>
          </p:cNvSpPr>
          <p:nvPr/>
        </p:nvSpPr>
        <p:spPr bwMode="auto">
          <a:xfrm>
            <a:off x="4690367" y="3503588"/>
            <a:ext cx="0" cy="2073275"/>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80"/>
          <p:cNvSpPr>
            <a:spLocks noChangeShapeType="1"/>
          </p:cNvSpPr>
          <p:nvPr/>
        </p:nvSpPr>
        <p:spPr bwMode="auto">
          <a:xfrm>
            <a:off x="983555" y="2974951"/>
            <a:ext cx="78597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Freeform 82"/>
          <p:cNvSpPr>
            <a:spLocks/>
          </p:cNvSpPr>
          <p:nvPr/>
        </p:nvSpPr>
        <p:spPr bwMode="auto">
          <a:xfrm>
            <a:off x="1394717" y="1190601"/>
            <a:ext cx="3303588" cy="1735137"/>
          </a:xfrm>
          <a:custGeom>
            <a:avLst/>
            <a:gdLst>
              <a:gd name="T0" fmla="*/ 0 w 1561"/>
              <a:gd name="T1" fmla="*/ 1457 h 1458"/>
              <a:gd name="T2" fmla="*/ 42 w 1561"/>
              <a:gd name="T3" fmla="*/ 1452 h 1458"/>
              <a:gd name="T4" fmla="*/ 111 w 1561"/>
              <a:gd name="T5" fmla="*/ 1442 h 1458"/>
              <a:gd name="T6" fmla="*/ 168 w 1561"/>
              <a:gd name="T7" fmla="*/ 1438 h 1458"/>
              <a:gd name="T8" fmla="*/ 231 w 1561"/>
              <a:gd name="T9" fmla="*/ 1428 h 1458"/>
              <a:gd name="T10" fmla="*/ 301 w 1561"/>
              <a:gd name="T11" fmla="*/ 1413 h 1458"/>
              <a:gd name="T12" fmla="*/ 357 w 1561"/>
              <a:gd name="T13" fmla="*/ 1404 h 1458"/>
              <a:gd name="T14" fmla="*/ 398 w 1561"/>
              <a:gd name="T15" fmla="*/ 1394 h 1458"/>
              <a:gd name="T16" fmla="*/ 455 w 1561"/>
              <a:gd name="T17" fmla="*/ 1380 h 1458"/>
              <a:gd name="T18" fmla="*/ 490 w 1561"/>
              <a:gd name="T19" fmla="*/ 1371 h 1458"/>
              <a:gd name="T20" fmla="*/ 531 w 1561"/>
              <a:gd name="T21" fmla="*/ 1357 h 1458"/>
              <a:gd name="T22" fmla="*/ 581 w 1561"/>
              <a:gd name="T23" fmla="*/ 1342 h 1458"/>
              <a:gd name="T24" fmla="*/ 616 w 1561"/>
              <a:gd name="T25" fmla="*/ 1328 h 1458"/>
              <a:gd name="T26" fmla="*/ 636 w 1561"/>
              <a:gd name="T27" fmla="*/ 1313 h 1458"/>
              <a:gd name="T28" fmla="*/ 663 w 1561"/>
              <a:gd name="T29" fmla="*/ 1299 h 1458"/>
              <a:gd name="T30" fmla="*/ 691 w 1561"/>
              <a:gd name="T31" fmla="*/ 1280 h 1458"/>
              <a:gd name="T32" fmla="*/ 713 w 1561"/>
              <a:gd name="T33" fmla="*/ 1261 h 1458"/>
              <a:gd name="T34" fmla="*/ 719 w 1561"/>
              <a:gd name="T35" fmla="*/ 1257 h 1458"/>
              <a:gd name="T36" fmla="*/ 734 w 1561"/>
              <a:gd name="T37" fmla="*/ 1242 h 1458"/>
              <a:gd name="T38" fmla="*/ 769 w 1561"/>
              <a:gd name="T39" fmla="*/ 1204 h 1458"/>
              <a:gd name="T40" fmla="*/ 797 w 1561"/>
              <a:gd name="T41" fmla="*/ 1166 h 1458"/>
              <a:gd name="T42" fmla="*/ 824 w 1561"/>
              <a:gd name="T43" fmla="*/ 1129 h 1458"/>
              <a:gd name="T44" fmla="*/ 852 w 1561"/>
              <a:gd name="T45" fmla="*/ 1085 h 1458"/>
              <a:gd name="T46" fmla="*/ 880 w 1561"/>
              <a:gd name="T47" fmla="*/ 1042 h 1458"/>
              <a:gd name="T48" fmla="*/ 908 w 1561"/>
              <a:gd name="T49" fmla="*/ 995 h 1458"/>
              <a:gd name="T50" fmla="*/ 930 w 1561"/>
              <a:gd name="T51" fmla="*/ 957 h 1458"/>
              <a:gd name="T52" fmla="*/ 943 w 1561"/>
              <a:gd name="T53" fmla="*/ 928 h 1458"/>
              <a:gd name="T54" fmla="*/ 993 w 1561"/>
              <a:gd name="T55" fmla="*/ 832 h 1458"/>
              <a:gd name="T56" fmla="*/ 1091 w 1561"/>
              <a:gd name="T57" fmla="*/ 633 h 1458"/>
              <a:gd name="T58" fmla="*/ 1139 w 1561"/>
              <a:gd name="T59" fmla="*/ 533 h 1458"/>
              <a:gd name="T60" fmla="*/ 1154 w 1561"/>
              <a:gd name="T61" fmla="*/ 504 h 1458"/>
              <a:gd name="T62" fmla="*/ 1182 w 1561"/>
              <a:gd name="T63" fmla="*/ 456 h 1458"/>
              <a:gd name="T64" fmla="*/ 1202 w 1561"/>
              <a:gd name="T65" fmla="*/ 414 h 1458"/>
              <a:gd name="T66" fmla="*/ 1224 w 1561"/>
              <a:gd name="T67" fmla="*/ 371 h 1458"/>
              <a:gd name="T68" fmla="*/ 1252 w 1561"/>
              <a:gd name="T69" fmla="*/ 323 h 1458"/>
              <a:gd name="T70" fmla="*/ 1273 w 1561"/>
              <a:gd name="T71" fmla="*/ 285 h 1458"/>
              <a:gd name="T72" fmla="*/ 1293 w 1561"/>
              <a:gd name="T73" fmla="*/ 247 h 1458"/>
              <a:gd name="T74" fmla="*/ 1315 w 1561"/>
              <a:gd name="T75" fmla="*/ 214 h 1458"/>
              <a:gd name="T76" fmla="*/ 1321 w 1561"/>
              <a:gd name="T77" fmla="*/ 199 h 1458"/>
              <a:gd name="T78" fmla="*/ 1328 w 1561"/>
              <a:gd name="T79" fmla="*/ 185 h 1458"/>
              <a:gd name="T80" fmla="*/ 1350 w 1561"/>
              <a:gd name="T81" fmla="*/ 152 h 1458"/>
              <a:gd name="T82" fmla="*/ 1363 w 1561"/>
              <a:gd name="T83" fmla="*/ 128 h 1458"/>
              <a:gd name="T84" fmla="*/ 1378 w 1561"/>
              <a:gd name="T85" fmla="*/ 104 h 1458"/>
              <a:gd name="T86" fmla="*/ 1398 w 1561"/>
              <a:gd name="T87" fmla="*/ 81 h 1458"/>
              <a:gd name="T88" fmla="*/ 1413 w 1561"/>
              <a:gd name="T89" fmla="*/ 62 h 1458"/>
              <a:gd name="T90" fmla="*/ 1426 w 1561"/>
              <a:gd name="T91" fmla="*/ 47 h 1458"/>
              <a:gd name="T92" fmla="*/ 1441 w 1561"/>
              <a:gd name="T93" fmla="*/ 37 h 1458"/>
              <a:gd name="T94" fmla="*/ 1448 w 1561"/>
              <a:gd name="T95" fmla="*/ 33 h 1458"/>
              <a:gd name="T96" fmla="*/ 1461 w 1561"/>
              <a:gd name="T97" fmla="*/ 23 h 1458"/>
              <a:gd name="T98" fmla="*/ 1489 w 1561"/>
              <a:gd name="T99" fmla="*/ 14 h 1458"/>
              <a:gd name="T100" fmla="*/ 1517 w 1561"/>
              <a:gd name="T101" fmla="*/ 4 h 1458"/>
              <a:gd name="T102" fmla="*/ 1545 w 1561"/>
              <a:gd name="T103" fmla="*/ 0 h 1458"/>
              <a:gd name="T104" fmla="*/ 1560 w 1561"/>
              <a:gd name="T105" fmla="*/ 0 h 1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61"/>
              <a:gd name="T160" fmla="*/ 0 h 1458"/>
              <a:gd name="T161" fmla="*/ 1561 w 1561"/>
              <a:gd name="T162" fmla="*/ 1458 h 145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61" h="1458">
                <a:moveTo>
                  <a:pt x="0" y="1457"/>
                </a:moveTo>
                <a:lnTo>
                  <a:pt x="42" y="1452"/>
                </a:lnTo>
                <a:lnTo>
                  <a:pt x="111" y="1442"/>
                </a:lnTo>
                <a:lnTo>
                  <a:pt x="168" y="1438"/>
                </a:lnTo>
                <a:lnTo>
                  <a:pt x="231" y="1428"/>
                </a:lnTo>
                <a:lnTo>
                  <a:pt x="301" y="1413"/>
                </a:lnTo>
                <a:lnTo>
                  <a:pt x="357" y="1404"/>
                </a:lnTo>
                <a:lnTo>
                  <a:pt x="398" y="1394"/>
                </a:lnTo>
                <a:lnTo>
                  <a:pt x="455" y="1380"/>
                </a:lnTo>
                <a:lnTo>
                  <a:pt x="490" y="1371"/>
                </a:lnTo>
                <a:lnTo>
                  <a:pt x="531" y="1357"/>
                </a:lnTo>
                <a:lnTo>
                  <a:pt x="581" y="1342"/>
                </a:lnTo>
                <a:lnTo>
                  <a:pt x="616" y="1328"/>
                </a:lnTo>
                <a:lnTo>
                  <a:pt x="636" y="1313"/>
                </a:lnTo>
                <a:lnTo>
                  <a:pt x="663" y="1299"/>
                </a:lnTo>
                <a:lnTo>
                  <a:pt x="691" y="1280"/>
                </a:lnTo>
                <a:lnTo>
                  <a:pt x="713" y="1261"/>
                </a:lnTo>
                <a:lnTo>
                  <a:pt x="719" y="1257"/>
                </a:lnTo>
                <a:lnTo>
                  <a:pt x="734" y="1242"/>
                </a:lnTo>
                <a:lnTo>
                  <a:pt x="769" y="1204"/>
                </a:lnTo>
                <a:lnTo>
                  <a:pt x="797" y="1166"/>
                </a:lnTo>
                <a:lnTo>
                  <a:pt x="824" y="1129"/>
                </a:lnTo>
                <a:lnTo>
                  <a:pt x="852" y="1085"/>
                </a:lnTo>
                <a:lnTo>
                  <a:pt x="880" y="1042"/>
                </a:lnTo>
                <a:lnTo>
                  <a:pt x="908" y="995"/>
                </a:lnTo>
                <a:lnTo>
                  <a:pt x="930" y="957"/>
                </a:lnTo>
                <a:lnTo>
                  <a:pt x="943" y="928"/>
                </a:lnTo>
                <a:lnTo>
                  <a:pt x="993" y="832"/>
                </a:lnTo>
                <a:lnTo>
                  <a:pt x="1091" y="633"/>
                </a:lnTo>
                <a:lnTo>
                  <a:pt x="1139" y="533"/>
                </a:lnTo>
                <a:lnTo>
                  <a:pt x="1154" y="504"/>
                </a:lnTo>
                <a:lnTo>
                  <a:pt x="1182" y="456"/>
                </a:lnTo>
                <a:lnTo>
                  <a:pt x="1202" y="414"/>
                </a:lnTo>
                <a:lnTo>
                  <a:pt x="1224" y="371"/>
                </a:lnTo>
                <a:lnTo>
                  <a:pt x="1252" y="323"/>
                </a:lnTo>
                <a:lnTo>
                  <a:pt x="1273" y="285"/>
                </a:lnTo>
                <a:lnTo>
                  <a:pt x="1293" y="247"/>
                </a:lnTo>
                <a:lnTo>
                  <a:pt x="1315" y="214"/>
                </a:lnTo>
                <a:lnTo>
                  <a:pt x="1321" y="199"/>
                </a:lnTo>
                <a:lnTo>
                  <a:pt x="1328" y="185"/>
                </a:lnTo>
                <a:lnTo>
                  <a:pt x="1350" y="152"/>
                </a:lnTo>
                <a:lnTo>
                  <a:pt x="1363" y="128"/>
                </a:lnTo>
                <a:lnTo>
                  <a:pt x="1378" y="104"/>
                </a:lnTo>
                <a:lnTo>
                  <a:pt x="1398" y="81"/>
                </a:lnTo>
                <a:lnTo>
                  <a:pt x="1413" y="62"/>
                </a:lnTo>
                <a:lnTo>
                  <a:pt x="1426" y="47"/>
                </a:lnTo>
                <a:lnTo>
                  <a:pt x="1441" y="37"/>
                </a:lnTo>
                <a:lnTo>
                  <a:pt x="1448" y="33"/>
                </a:lnTo>
                <a:lnTo>
                  <a:pt x="1461" y="23"/>
                </a:lnTo>
                <a:lnTo>
                  <a:pt x="1489" y="14"/>
                </a:lnTo>
                <a:lnTo>
                  <a:pt x="1517" y="4"/>
                </a:lnTo>
                <a:lnTo>
                  <a:pt x="1545" y="0"/>
                </a:lnTo>
                <a:lnTo>
                  <a:pt x="1560" y="0"/>
                </a:lnTo>
              </a:path>
            </a:pathLst>
          </a:custGeom>
          <a:noFill/>
          <a:ln w="381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Freeform 83"/>
          <p:cNvSpPr>
            <a:spLocks/>
          </p:cNvSpPr>
          <p:nvPr/>
        </p:nvSpPr>
        <p:spPr bwMode="auto">
          <a:xfrm>
            <a:off x="4696717" y="1190601"/>
            <a:ext cx="3292475" cy="1735137"/>
          </a:xfrm>
          <a:custGeom>
            <a:avLst/>
            <a:gdLst>
              <a:gd name="T0" fmla="*/ 1554 w 1555"/>
              <a:gd name="T1" fmla="*/ 1457 h 1458"/>
              <a:gd name="T2" fmla="*/ 1511 w 1555"/>
              <a:gd name="T3" fmla="*/ 1452 h 1458"/>
              <a:gd name="T4" fmla="*/ 1442 w 1555"/>
              <a:gd name="T5" fmla="*/ 1442 h 1458"/>
              <a:gd name="T6" fmla="*/ 1385 w 1555"/>
              <a:gd name="T7" fmla="*/ 1438 h 1458"/>
              <a:gd name="T8" fmla="*/ 1322 w 1555"/>
              <a:gd name="T9" fmla="*/ 1428 h 1458"/>
              <a:gd name="T10" fmla="*/ 1252 w 1555"/>
              <a:gd name="T11" fmla="*/ 1413 h 1458"/>
              <a:gd name="T12" fmla="*/ 1196 w 1555"/>
              <a:gd name="T13" fmla="*/ 1404 h 1458"/>
              <a:gd name="T14" fmla="*/ 1155 w 1555"/>
              <a:gd name="T15" fmla="*/ 1394 h 1458"/>
              <a:gd name="T16" fmla="*/ 1098 w 1555"/>
              <a:gd name="T17" fmla="*/ 1380 h 1458"/>
              <a:gd name="T18" fmla="*/ 1063 w 1555"/>
              <a:gd name="T19" fmla="*/ 1371 h 1458"/>
              <a:gd name="T20" fmla="*/ 1021 w 1555"/>
              <a:gd name="T21" fmla="*/ 1357 h 1458"/>
              <a:gd name="T22" fmla="*/ 972 w 1555"/>
              <a:gd name="T23" fmla="*/ 1342 h 1458"/>
              <a:gd name="T24" fmla="*/ 937 w 1555"/>
              <a:gd name="T25" fmla="*/ 1328 h 1458"/>
              <a:gd name="T26" fmla="*/ 916 w 1555"/>
              <a:gd name="T27" fmla="*/ 1313 h 1458"/>
              <a:gd name="T28" fmla="*/ 889 w 1555"/>
              <a:gd name="T29" fmla="*/ 1299 h 1458"/>
              <a:gd name="T30" fmla="*/ 861 w 1555"/>
              <a:gd name="T31" fmla="*/ 1280 h 1458"/>
              <a:gd name="T32" fmla="*/ 840 w 1555"/>
              <a:gd name="T33" fmla="*/ 1261 h 1458"/>
              <a:gd name="T34" fmla="*/ 833 w 1555"/>
              <a:gd name="T35" fmla="*/ 1257 h 1458"/>
              <a:gd name="T36" fmla="*/ 819 w 1555"/>
              <a:gd name="T37" fmla="*/ 1242 h 1458"/>
              <a:gd name="T38" fmla="*/ 784 w 1555"/>
              <a:gd name="T39" fmla="*/ 1204 h 1458"/>
              <a:gd name="T40" fmla="*/ 756 w 1555"/>
              <a:gd name="T41" fmla="*/ 1166 h 1458"/>
              <a:gd name="T42" fmla="*/ 728 w 1555"/>
              <a:gd name="T43" fmla="*/ 1133 h 1458"/>
              <a:gd name="T44" fmla="*/ 700 w 1555"/>
              <a:gd name="T45" fmla="*/ 1090 h 1458"/>
              <a:gd name="T46" fmla="*/ 672 w 1555"/>
              <a:gd name="T47" fmla="*/ 1048 h 1458"/>
              <a:gd name="T48" fmla="*/ 644 w 1555"/>
              <a:gd name="T49" fmla="*/ 1000 h 1458"/>
              <a:gd name="T50" fmla="*/ 616 w 1555"/>
              <a:gd name="T51" fmla="*/ 957 h 1458"/>
              <a:gd name="T52" fmla="*/ 602 w 1555"/>
              <a:gd name="T53" fmla="*/ 928 h 1458"/>
              <a:gd name="T54" fmla="*/ 553 w 1555"/>
              <a:gd name="T55" fmla="*/ 832 h 1458"/>
              <a:gd name="T56" fmla="*/ 455 w 1555"/>
              <a:gd name="T57" fmla="*/ 633 h 1458"/>
              <a:gd name="T58" fmla="*/ 406 w 1555"/>
              <a:gd name="T59" fmla="*/ 533 h 1458"/>
              <a:gd name="T60" fmla="*/ 392 w 1555"/>
              <a:gd name="T61" fmla="*/ 504 h 1458"/>
              <a:gd name="T62" fmla="*/ 370 w 1555"/>
              <a:gd name="T63" fmla="*/ 461 h 1458"/>
              <a:gd name="T64" fmla="*/ 350 w 1555"/>
              <a:gd name="T65" fmla="*/ 414 h 1458"/>
              <a:gd name="T66" fmla="*/ 322 w 1555"/>
              <a:gd name="T67" fmla="*/ 366 h 1458"/>
              <a:gd name="T68" fmla="*/ 301 w 1555"/>
              <a:gd name="T69" fmla="*/ 323 h 1458"/>
              <a:gd name="T70" fmla="*/ 280 w 1555"/>
              <a:gd name="T71" fmla="*/ 285 h 1458"/>
              <a:gd name="T72" fmla="*/ 259 w 1555"/>
              <a:gd name="T73" fmla="*/ 247 h 1458"/>
              <a:gd name="T74" fmla="*/ 237 w 1555"/>
              <a:gd name="T75" fmla="*/ 214 h 1458"/>
              <a:gd name="T76" fmla="*/ 231 w 1555"/>
              <a:gd name="T77" fmla="*/ 199 h 1458"/>
              <a:gd name="T78" fmla="*/ 224 w 1555"/>
              <a:gd name="T79" fmla="*/ 185 h 1458"/>
              <a:gd name="T80" fmla="*/ 203 w 1555"/>
              <a:gd name="T81" fmla="*/ 157 h 1458"/>
              <a:gd name="T82" fmla="*/ 181 w 1555"/>
              <a:gd name="T83" fmla="*/ 128 h 1458"/>
              <a:gd name="T84" fmla="*/ 161 w 1555"/>
              <a:gd name="T85" fmla="*/ 99 h 1458"/>
              <a:gd name="T86" fmla="*/ 146 w 1555"/>
              <a:gd name="T87" fmla="*/ 81 h 1458"/>
              <a:gd name="T88" fmla="*/ 133 w 1555"/>
              <a:gd name="T89" fmla="*/ 66 h 1458"/>
              <a:gd name="T90" fmla="*/ 118 w 1555"/>
              <a:gd name="T91" fmla="*/ 52 h 1458"/>
              <a:gd name="T92" fmla="*/ 105 w 1555"/>
              <a:gd name="T93" fmla="*/ 37 h 1458"/>
              <a:gd name="T94" fmla="*/ 98 w 1555"/>
              <a:gd name="T95" fmla="*/ 33 h 1458"/>
              <a:gd name="T96" fmla="*/ 83 w 1555"/>
              <a:gd name="T97" fmla="*/ 23 h 1458"/>
              <a:gd name="T98" fmla="*/ 63 w 1555"/>
              <a:gd name="T99" fmla="*/ 14 h 1458"/>
              <a:gd name="T100" fmla="*/ 42 w 1555"/>
              <a:gd name="T101" fmla="*/ 4 h 1458"/>
              <a:gd name="T102" fmla="*/ 14 w 1555"/>
              <a:gd name="T103" fmla="*/ 0 h 1458"/>
              <a:gd name="T104" fmla="*/ 0 w 1555"/>
              <a:gd name="T105" fmla="*/ 0 h 1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55"/>
              <a:gd name="T160" fmla="*/ 0 h 1458"/>
              <a:gd name="T161" fmla="*/ 1555 w 1555"/>
              <a:gd name="T162" fmla="*/ 1458 h 145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55" h="1458">
                <a:moveTo>
                  <a:pt x="1554" y="1457"/>
                </a:moveTo>
                <a:lnTo>
                  <a:pt x="1511" y="1452"/>
                </a:lnTo>
                <a:lnTo>
                  <a:pt x="1442" y="1442"/>
                </a:lnTo>
                <a:lnTo>
                  <a:pt x="1385" y="1438"/>
                </a:lnTo>
                <a:lnTo>
                  <a:pt x="1322" y="1428"/>
                </a:lnTo>
                <a:lnTo>
                  <a:pt x="1252" y="1413"/>
                </a:lnTo>
                <a:lnTo>
                  <a:pt x="1196" y="1404"/>
                </a:lnTo>
                <a:lnTo>
                  <a:pt x="1155" y="1394"/>
                </a:lnTo>
                <a:lnTo>
                  <a:pt x="1098" y="1380"/>
                </a:lnTo>
                <a:lnTo>
                  <a:pt x="1063" y="1371"/>
                </a:lnTo>
                <a:lnTo>
                  <a:pt x="1021" y="1357"/>
                </a:lnTo>
                <a:lnTo>
                  <a:pt x="972" y="1342"/>
                </a:lnTo>
                <a:lnTo>
                  <a:pt x="937" y="1328"/>
                </a:lnTo>
                <a:lnTo>
                  <a:pt x="916" y="1313"/>
                </a:lnTo>
                <a:lnTo>
                  <a:pt x="889" y="1299"/>
                </a:lnTo>
                <a:lnTo>
                  <a:pt x="861" y="1280"/>
                </a:lnTo>
                <a:lnTo>
                  <a:pt x="840" y="1261"/>
                </a:lnTo>
                <a:lnTo>
                  <a:pt x="833" y="1257"/>
                </a:lnTo>
                <a:lnTo>
                  <a:pt x="819" y="1242"/>
                </a:lnTo>
                <a:lnTo>
                  <a:pt x="784" y="1204"/>
                </a:lnTo>
                <a:lnTo>
                  <a:pt x="756" y="1166"/>
                </a:lnTo>
                <a:lnTo>
                  <a:pt x="728" y="1133"/>
                </a:lnTo>
                <a:lnTo>
                  <a:pt x="700" y="1090"/>
                </a:lnTo>
                <a:lnTo>
                  <a:pt x="672" y="1048"/>
                </a:lnTo>
                <a:lnTo>
                  <a:pt x="644" y="1000"/>
                </a:lnTo>
                <a:lnTo>
                  <a:pt x="616" y="957"/>
                </a:lnTo>
                <a:lnTo>
                  <a:pt x="602" y="928"/>
                </a:lnTo>
                <a:lnTo>
                  <a:pt x="553" y="832"/>
                </a:lnTo>
                <a:lnTo>
                  <a:pt x="455" y="633"/>
                </a:lnTo>
                <a:lnTo>
                  <a:pt x="406" y="533"/>
                </a:lnTo>
                <a:lnTo>
                  <a:pt x="392" y="504"/>
                </a:lnTo>
                <a:lnTo>
                  <a:pt x="370" y="461"/>
                </a:lnTo>
                <a:lnTo>
                  <a:pt x="350" y="414"/>
                </a:lnTo>
                <a:lnTo>
                  <a:pt x="322" y="366"/>
                </a:lnTo>
                <a:lnTo>
                  <a:pt x="301" y="323"/>
                </a:lnTo>
                <a:lnTo>
                  <a:pt x="280" y="285"/>
                </a:lnTo>
                <a:lnTo>
                  <a:pt x="259" y="247"/>
                </a:lnTo>
                <a:lnTo>
                  <a:pt x="237" y="214"/>
                </a:lnTo>
                <a:lnTo>
                  <a:pt x="231" y="199"/>
                </a:lnTo>
                <a:lnTo>
                  <a:pt x="224" y="185"/>
                </a:lnTo>
                <a:lnTo>
                  <a:pt x="203" y="157"/>
                </a:lnTo>
                <a:lnTo>
                  <a:pt x="181" y="128"/>
                </a:lnTo>
                <a:lnTo>
                  <a:pt x="161" y="99"/>
                </a:lnTo>
                <a:lnTo>
                  <a:pt x="146" y="81"/>
                </a:lnTo>
                <a:lnTo>
                  <a:pt x="133" y="66"/>
                </a:lnTo>
                <a:lnTo>
                  <a:pt x="118" y="52"/>
                </a:lnTo>
                <a:lnTo>
                  <a:pt x="105" y="37"/>
                </a:lnTo>
                <a:lnTo>
                  <a:pt x="98" y="33"/>
                </a:lnTo>
                <a:lnTo>
                  <a:pt x="83" y="23"/>
                </a:lnTo>
                <a:lnTo>
                  <a:pt x="63" y="14"/>
                </a:lnTo>
                <a:lnTo>
                  <a:pt x="42" y="4"/>
                </a:lnTo>
                <a:lnTo>
                  <a:pt x="14" y="0"/>
                </a:lnTo>
                <a:lnTo>
                  <a:pt x="0" y="0"/>
                </a:lnTo>
              </a:path>
            </a:pathLst>
          </a:custGeom>
          <a:noFill/>
          <a:ln w="381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Line 84"/>
          <p:cNvSpPr>
            <a:spLocks noChangeShapeType="1"/>
          </p:cNvSpPr>
          <p:nvPr/>
        </p:nvSpPr>
        <p:spPr bwMode="auto">
          <a:xfrm>
            <a:off x="3914080" y="2609826"/>
            <a:ext cx="752475" cy="635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85"/>
          <p:cNvSpPr>
            <a:spLocks noChangeShapeType="1"/>
          </p:cNvSpPr>
          <p:nvPr/>
        </p:nvSpPr>
        <p:spPr bwMode="auto">
          <a:xfrm flipH="1">
            <a:off x="5558730" y="2616176"/>
            <a:ext cx="798512" cy="9525"/>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Rectangle 86"/>
          <p:cNvSpPr>
            <a:spLocks noChangeArrowheads="1"/>
          </p:cNvSpPr>
          <p:nvPr/>
        </p:nvSpPr>
        <p:spPr bwMode="auto">
          <a:xfrm>
            <a:off x="4896742" y="2500288"/>
            <a:ext cx="379413" cy="373063"/>
          </a:xfrm>
          <a:prstGeom prst="rect">
            <a:avLst/>
          </a:prstGeom>
          <a:solidFill>
            <a:srgbClr val="DADADA"/>
          </a:solidFill>
          <a:ln w="12700">
            <a:solidFill>
              <a:schemeClr val="tx2"/>
            </a:solidFill>
            <a:miter lim="800000"/>
            <a:headEnd/>
            <a:tailEnd/>
          </a:ln>
          <a:effectLst>
            <a:outerShdw dist="107763" dir="2700000" algn="ctr" rotWithShape="0">
              <a:srgbClr val="474747"/>
            </a:outerShdw>
          </a:effectLst>
        </p:spPr>
        <p:txBody>
          <a:bodyPr wrap="none" lIns="57150" tIns="22225" rIns="57150" bIns="22225">
            <a:spAutoFit/>
          </a:bodyPr>
          <a:lstStyle/>
          <a:p>
            <a:pPr defTabSz="739775" eaLnBrk="0" hangingPunct="0">
              <a:lnSpc>
                <a:spcPct val="115000"/>
              </a:lnSpc>
              <a:defRPr/>
            </a:pPr>
            <a:r>
              <a:rPr kumimoji="1" lang="en-US" altLang="zh-CN" b="1">
                <a:solidFill>
                  <a:schemeClr val="tx2"/>
                </a:solidFill>
                <a:latin typeface="Times New Roman" pitchFamily="18" charset="0"/>
              </a:rPr>
              <a:t>1</a:t>
            </a:r>
            <a:r>
              <a:rPr kumimoji="1" lang="en-US" altLang="zh-CN" b="1">
                <a:solidFill>
                  <a:schemeClr val="tx2"/>
                </a:solidFill>
                <a:latin typeface="Symbol" pitchFamily="18" charset="2"/>
              </a:rPr>
              <a:t>s</a:t>
            </a:r>
          </a:p>
        </p:txBody>
      </p:sp>
      <p:sp>
        <p:nvSpPr>
          <p:cNvPr id="44" name="Line 87"/>
          <p:cNvSpPr>
            <a:spLocks noChangeShapeType="1"/>
          </p:cNvSpPr>
          <p:nvPr/>
        </p:nvSpPr>
        <p:spPr bwMode="auto">
          <a:xfrm>
            <a:off x="5541267" y="1874813"/>
            <a:ext cx="6350" cy="990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88"/>
          <p:cNvSpPr>
            <a:spLocks noChangeShapeType="1"/>
          </p:cNvSpPr>
          <p:nvPr/>
        </p:nvSpPr>
        <p:spPr bwMode="auto">
          <a:xfrm>
            <a:off x="7157342" y="2814613"/>
            <a:ext cx="0" cy="355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Oval 89"/>
          <p:cNvSpPr>
            <a:spLocks noChangeArrowheads="1"/>
          </p:cNvSpPr>
          <p:nvPr/>
        </p:nvSpPr>
        <p:spPr bwMode="auto">
          <a:xfrm>
            <a:off x="5442842" y="1784326"/>
            <a:ext cx="206375" cy="88900"/>
          </a:xfrm>
          <a:prstGeom prst="ellipse">
            <a:avLst/>
          </a:prstGeom>
          <a:gradFill rotWithShape="0">
            <a:gsLst>
              <a:gs pos="0">
                <a:srgbClr val="FFFFFF"/>
              </a:gs>
              <a:gs pos="100000">
                <a:srgbClr val="00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47" name="Line 90"/>
          <p:cNvSpPr>
            <a:spLocks noChangeShapeType="1"/>
          </p:cNvSpPr>
          <p:nvPr/>
        </p:nvSpPr>
        <p:spPr bwMode="auto">
          <a:xfrm flipV="1">
            <a:off x="7173217" y="1114401"/>
            <a:ext cx="31750" cy="4529137"/>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Rectangle 91"/>
          <p:cNvSpPr>
            <a:spLocks noChangeArrowheads="1"/>
          </p:cNvSpPr>
          <p:nvPr/>
        </p:nvSpPr>
        <p:spPr bwMode="auto">
          <a:xfrm>
            <a:off x="6263580" y="1087413"/>
            <a:ext cx="1782762" cy="606425"/>
          </a:xfrm>
          <a:prstGeom prst="rect">
            <a:avLst/>
          </a:prstGeom>
          <a:solidFill>
            <a:srgbClr val="CECECE"/>
          </a:solidFill>
          <a:ln w="12700">
            <a:solidFill>
              <a:schemeClr val="tx2"/>
            </a:solidFill>
            <a:miter lim="800000"/>
            <a:headEnd/>
            <a:tailEnd/>
          </a:ln>
          <a:effectLst>
            <a:outerShdw dist="107763" dir="2700000" algn="ctr" rotWithShape="0">
              <a:srgbClr val="676767"/>
            </a:outerShdw>
          </a:effectLst>
        </p:spPr>
        <p:txBody>
          <a:bodyPr lIns="57150" tIns="22225" rIns="57150" bIns="22225">
            <a:spAutoFit/>
          </a:bodyPr>
          <a:lstStyle>
            <a:lvl1pPr defTabSz="739775" eaLnBrk="0" hangingPunct="0">
              <a:defRPr>
                <a:solidFill>
                  <a:schemeClr val="tx1"/>
                </a:solidFill>
                <a:latin typeface="Arial" panose="020B0604020202020204" pitchFamily="34" charset="0"/>
                <a:ea typeface="宋体" panose="02010600030101010101" pitchFamily="2" charset="-122"/>
              </a:defRPr>
            </a:lvl1pPr>
            <a:lvl2pPr marL="742950" indent="-285750" defTabSz="739775" eaLnBrk="0" hangingPunct="0">
              <a:defRPr>
                <a:solidFill>
                  <a:schemeClr val="tx1"/>
                </a:solidFill>
                <a:latin typeface="Arial" panose="020B0604020202020204" pitchFamily="34" charset="0"/>
                <a:ea typeface="宋体" panose="02010600030101010101" pitchFamily="2" charset="-122"/>
              </a:defRPr>
            </a:lvl2pPr>
            <a:lvl3pPr marL="1143000" indent="-228600" defTabSz="739775" eaLnBrk="0" hangingPunct="0">
              <a:defRPr>
                <a:solidFill>
                  <a:schemeClr val="tx1"/>
                </a:solidFill>
                <a:latin typeface="Arial" panose="020B0604020202020204" pitchFamily="34" charset="0"/>
                <a:ea typeface="宋体" panose="02010600030101010101" pitchFamily="2" charset="-122"/>
              </a:defRPr>
            </a:lvl3pPr>
            <a:lvl4pPr marL="1600200" indent="-228600" defTabSz="739775" eaLnBrk="0" hangingPunct="0">
              <a:defRPr>
                <a:solidFill>
                  <a:schemeClr val="tx1"/>
                </a:solidFill>
                <a:latin typeface="Arial" panose="020B0604020202020204" pitchFamily="34" charset="0"/>
                <a:ea typeface="宋体" panose="02010600030101010101" pitchFamily="2" charset="-122"/>
              </a:defRPr>
            </a:lvl4pPr>
            <a:lvl5pPr marL="2057400" indent="-228600" defTabSz="739775" eaLnBrk="0" hangingPunct="0">
              <a:defRPr>
                <a:solidFill>
                  <a:schemeClr val="tx1"/>
                </a:solidFill>
                <a:latin typeface="Arial" panose="020B0604020202020204" pitchFamily="34" charset="0"/>
                <a:ea typeface="宋体" panose="02010600030101010101" pitchFamily="2" charset="-122"/>
              </a:defRPr>
            </a:lvl5pPr>
            <a:lvl6pPr marL="25146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kumimoji="1" lang="zh-CN" altLang="en-US" sz="2000" b="1">
                <a:solidFill>
                  <a:schemeClr val="tx2"/>
                </a:solidFill>
                <a:latin typeface="Times New Roman" panose="02020603050405020304" pitchFamily="18" charset="0"/>
              </a:rPr>
              <a:t>客户要求或者技术要求</a:t>
            </a:r>
          </a:p>
        </p:txBody>
      </p:sp>
      <p:sp>
        <p:nvSpPr>
          <p:cNvPr id="49" name="Rectangle 92"/>
          <p:cNvSpPr>
            <a:spLocks noChangeArrowheads="1"/>
          </p:cNvSpPr>
          <p:nvPr/>
        </p:nvSpPr>
        <p:spPr bwMode="auto">
          <a:xfrm>
            <a:off x="7546280" y="2952726"/>
            <a:ext cx="639762"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0" name="Freeform 93"/>
          <p:cNvSpPr>
            <a:spLocks/>
          </p:cNvSpPr>
          <p:nvPr/>
        </p:nvSpPr>
        <p:spPr bwMode="auto">
          <a:xfrm>
            <a:off x="6871592" y="1863701"/>
            <a:ext cx="2003425" cy="1081087"/>
          </a:xfrm>
          <a:custGeom>
            <a:avLst/>
            <a:gdLst/>
            <a:ahLst/>
            <a:cxnLst>
              <a:cxn ang="0">
                <a:pos x="859" y="121"/>
              </a:cxn>
              <a:cxn ang="0">
                <a:pos x="808" y="83"/>
              </a:cxn>
              <a:cxn ang="0">
                <a:pos x="746" y="52"/>
              </a:cxn>
              <a:cxn ang="0">
                <a:pos x="665" y="25"/>
              </a:cxn>
              <a:cxn ang="0">
                <a:pos x="595" y="10"/>
              </a:cxn>
              <a:cxn ang="0">
                <a:pos x="527" y="0"/>
              </a:cxn>
              <a:cxn ang="0">
                <a:pos x="451" y="0"/>
              </a:cxn>
              <a:cxn ang="0">
                <a:pos x="361" y="8"/>
              </a:cxn>
              <a:cxn ang="0">
                <a:pos x="283" y="24"/>
              </a:cxn>
              <a:cxn ang="0">
                <a:pos x="217" y="44"/>
              </a:cxn>
              <a:cxn ang="0">
                <a:pos x="138" y="81"/>
              </a:cxn>
              <a:cxn ang="0">
                <a:pos x="82" y="122"/>
              </a:cxn>
              <a:cxn ang="0">
                <a:pos x="27" y="183"/>
              </a:cxn>
              <a:cxn ang="0">
                <a:pos x="2" y="248"/>
              </a:cxn>
              <a:cxn ang="0">
                <a:pos x="2" y="306"/>
              </a:cxn>
              <a:cxn ang="0">
                <a:pos x="18" y="355"/>
              </a:cxn>
              <a:cxn ang="0">
                <a:pos x="63" y="418"/>
              </a:cxn>
              <a:cxn ang="0">
                <a:pos x="139" y="476"/>
              </a:cxn>
              <a:cxn ang="0">
                <a:pos x="204" y="513"/>
              </a:cxn>
              <a:cxn ang="0">
                <a:pos x="270" y="537"/>
              </a:cxn>
              <a:cxn ang="0">
                <a:pos x="269" y="636"/>
              </a:cxn>
              <a:cxn ang="0">
                <a:pos x="270" y="745"/>
              </a:cxn>
              <a:cxn ang="0">
                <a:pos x="261" y="908"/>
              </a:cxn>
              <a:cxn ang="0">
                <a:pos x="333" y="747"/>
              </a:cxn>
              <a:cxn ang="0">
                <a:pos x="331" y="636"/>
              </a:cxn>
              <a:cxn ang="0">
                <a:pos x="342" y="552"/>
              </a:cxn>
              <a:cxn ang="0">
                <a:pos x="428" y="562"/>
              </a:cxn>
              <a:cxn ang="0">
                <a:pos x="497" y="562"/>
              </a:cxn>
              <a:cxn ang="0">
                <a:pos x="561" y="554"/>
              </a:cxn>
              <a:cxn ang="0">
                <a:pos x="643" y="539"/>
              </a:cxn>
              <a:cxn ang="0">
                <a:pos x="721" y="517"/>
              </a:cxn>
              <a:cxn ang="0">
                <a:pos x="790" y="486"/>
              </a:cxn>
              <a:cxn ang="0">
                <a:pos x="855" y="440"/>
              </a:cxn>
              <a:cxn ang="0">
                <a:pos x="905" y="392"/>
              </a:cxn>
              <a:cxn ang="0">
                <a:pos x="939" y="320"/>
              </a:cxn>
              <a:cxn ang="0">
                <a:pos x="942" y="248"/>
              </a:cxn>
              <a:cxn ang="0">
                <a:pos x="927" y="201"/>
              </a:cxn>
              <a:cxn ang="0">
                <a:pos x="882" y="138"/>
              </a:cxn>
            </a:cxnLst>
            <a:rect l="0" t="0" r="r" b="b"/>
            <a:pathLst>
              <a:path w="947" h="909">
                <a:moveTo>
                  <a:pt x="882" y="138"/>
                </a:moveTo>
                <a:lnTo>
                  <a:pt x="859" y="121"/>
                </a:lnTo>
                <a:lnTo>
                  <a:pt x="835" y="101"/>
                </a:lnTo>
                <a:lnTo>
                  <a:pt x="808" y="83"/>
                </a:lnTo>
                <a:lnTo>
                  <a:pt x="784" y="71"/>
                </a:lnTo>
                <a:lnTo>
                  <a:pt x="746" y="52"/>
                </a:lnTo>
                <a:lnTo>
                  <a:pt x="700" y="36"/>
                </a:lnTo>
                <a:lnTo>
                  <a:pt x="665" y="25"/>
                </a:lnTo>
                <a:lnTo>
                  <a:pt x="627" y="15"/>
                </a:lnTo>
                <a:lnTo>
                  <a:pt x="595" y="10"/>
                </a:lnTo>
                <a:lnTo>
                  <a:pt x="557" y="4"/>
                </a:lnTo>
                <a:lnTo>
                  <a:pt x="527" y="0"/>
                </a:lnTo>
                <a:lnTo>
                  <a:pt x="487" y="0"/>
                </a:lnTo>
                <a:lnTo>
                  <a:pt x="451" y="0"/>
                </a:lnTo>
                <a:lnTo>
                  <a:pt x="401" y="2"/>
                </a:lnTo>
                <a:lnTo>
                  <a:pt x="361" y="8"/>
                </a:lnTo>
                <a:lnTo>
                  <a:pt x="326" y="15"/>
                </a:lnTo>
                <a:lnTo>
                  <a:pt x="283" y="24"/>
                </a:lnTo>
                <a:lnTo>
                  <a:pt x="252" y="32"/>
                </a:lnTo>
                <a:lnTo>
                  <a:pt x="217" y="44"/>
                </a:lnTo>
                <a:lnTo>
                  <a:pt x="173" y="63"/>
                </a:lnTo>
                <a:lnTo>
                  <a:pt x="138" y="81"/>
                </a:lnTo>
                <a:lnTo>
                  <a:pt x="106" y="103"/>
                </a:lnTo>
                <a:lnTo>
                  <a:pt x="82" y="122"/>
                </a:lnTo>
                <a:lnTo>
                  <a:pt x="62" y="140"/>
                </a:lnTo>
                <a:lnTo>
                  <a:pt x="27" y="183"/>
                </a:lnTo>
                <a:lnTo>
                  <a:pt x="14" y="212"/>
                </a:lnTo>
                <a:lnTo>
                  <a:pt x="2" y="248"/>
                </a:lnTo>
                <a:lnTo>
                  <a:pt x="0" y="274"/>
                </a:lnTo>
                <a:lnTo>
                  <a:pt x="2" y="306"/>
                </a:lnTo>
                <a:lnTo>
                  <a:pt x="9" y="327"/>
                </a:lnTo>
                <a:lnTo>
                  <a:pt x="18" y="355"/>
                </a:lnTo>
                <a:lnTo>
                  <a:pt x="36" y="386"/>
                </a:lnTo>
                <a:lnTo>
                  <a:pt x="63" y="418"/>
                </a:lnTo>
                <a:lnTo>
                  <a:pt x="99" y="450"/>
                </a:lnTo>
                <a:lnTo>
                  <a:pt x="139" y="476"/>
                </a:lnTo>
                <a:lnTo>
                  <a:pt x="174" y="498"/>
                </a:lnTo>
                <a:lnTo>
                  <a:pt x="204" y="513"/>
                </a:lnTo>
                <a:lnTo>
                  <a:pt x="235" y="526"/>
                </a:lnTo>
                <a:lnTo>
                  <a:pt x="270" y="537"/>
                </a:lnTo>
                <a:lnTo>
                  <a:pt x="307" y="590"/>
                </a:lnTo>
                <a:lnTo>
                  <a:pt x="269" y="636"/>
                </a:lnTo>
                <a:lnTo>
                  <a:pt x="315" y="698"/>
                </a:lnTo>
                <a:lnTo>
                  <a:pt x="270" y="745"/>
                </a:lnTo>
                <a:lnTo>
                  <a:pt x="332" y="814"/>
                </a:lnTo>
                <a:lnTo>
                  <a:pt x="261" y="908"/>
                </a:lnTo>
                <a:lnTo>
                  <a:pt x="388" y="801"/>
                </a:lnTo>
                <a:lnTo>
                  <a:pt x="333" y="747"/>
                </a:lnTo>
                <a:lnTo>
                  <a:pt x="380" y="700"/>
                </a:lnTo>
                <a:lnTo>
                  <a:pt x="331" y="636"/>
                </a:lnTo>
                <a:lnTo>
                  <a:pt x="369" y="585"/>
                </a:lnTo>
                <a:lnTo>
                  <a:pt x="342" y="552"/>
                </a:lnTo>
                <a:lnTo>
                  <a:pt x="390" y="561"/>
                </a:lnTo>
                <a:lnTo>
                  <a:pt x="428" y="562"/>
                </a:lnTo>
                <a:lnTo>
                  <a:pt x="466" y="562"/>
                </a:lnTo>
                <a:lnTo>
                  <a:pt x="497" y="562"/>
                </a:lnTo>
                <a:lnTo>
                  <a:pt x="528" y="560"/>
                </a:lnTo>
                <a:lnTo>
                  <a:pt x="561" y="554"/>
                </a:lnTo>
                <a:lnTo>
                  <a:pt x="600" y="549"/>
                </a:lnTo>
                <a:lnTo>
                  <a:pt x="643" y="539"/>
                </a:lnTo>
                <a:lnTo>
                  <a:pt x="687" y="526"/>
                </a:lnTo>
                <a:lnTo>
                  <a:pt x="721" y="517"/>
                </a:lnTo>
                <a:lnTo>
                  <a:pt x="762" y="498"/>
                </a:lnTo>
                <a:lnTo>
                  <a:pt x="790" y="486"/>
                </a:lnTo>
                <a:lnTo>
                  <a:pt x="822" y="466"/>
                </a:lnTo>
                <a:lnTo>
                  <a:pt x="855" y="440"/>
                </a:lnTo>
                <a:lnTo>
                  <a:pt x="882" y="417"/>
                </a:lnTo>
                <a:lnTo>
                  <a:pt x="905" y="392"/>
                </a:lnTo>
                <a:lnTo>
                  <a:pt x="926" y="359"/>
                </a:lnTo>
                <a:lnTo>
                  <a:pt x="939" y="320"/>
                </a:lnTo>
                <a:lnTo>
                  <a:pt x="946" y="288"/>
                </a:lnTo>
                <a:lnTo>
                  <a:pt x="942" y="248"/>
                </a:lnTo>
                <a:lnTo>
                  <a:pt x="936" y="224"/>
                </a:lnTo>
                <a:lnTo>
                  <a:pt x="927" y="201"/>
                </a:lnTo>
                <a:lnTo>
                  <a:pt x="908" y="172"/>
                </a:lnTo>
                <a:lnTo>
                  <a:pt x="882" y="138"/>
                </a:lnTo>
              </a:path>
            </a:pathLst>
          </a:custGeom>
          <a:solidFill>
            <a:schemeClr val="accent2"/>
          </a:solidFill>
          <a:ln w="12700" cap="rnd" cmpd="sng">
            <a:solidFill>
              <a:srgbClr val="000000"/>
            </a:solidFill>
            <a:prstDash val="solid"/>
            <a:round/>
            <a:headEnd type="none" w="sm" len="sm"/>
            <a:tailEnd type="none" w="sm" len="sm"/>
          </a:ln>
          <a:effectLst>
            <a:outerShdw dist="107763" dir="2700000" algn="ctr" rotWithShape="0">
              <a:schemeClr val="folHlink"/>
            </a:outerShdw>
          </a:effectLst>
        </p:spPr>
        <p:txBody>
          <a:bodyPr/>
          <a:lstStyle/>
          <a:p>
            <a:pPr>
              <a:defRPr/>
            </a:pPr>
            <a:endParaRPr lang="zh-TW" altLang="en-US"/>
          </a:p>
        </p:txBody>
      </p:sp>
      <p:sp>
        <p:nvSpPr>
          <p:cNvPr id="51" name="Rectangle 94"/>
          <p:cNvSpPr>
            <a:spLocks noChangeArrowheads="1"/>
          </p:cNvSpPr>
          <p:nvPr/>
        </p:nvSpPr>
        <p:spPr bwMode="auto">
          <a:xfrm>
            <a:off x="6947792" y="1825601"/>
            <a:ext cx="19446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2225" rIns="57150" bIns="22225">
            <a:spAutoFit/>
          </a:bodyPr>
          <a:lstStyle>
            <a:lvl1pPr defTabSz="739775" eaLnBrk="0" hangingPunct="0">
              <a:defRPr>
                <a:solidFill>
                  <a:schemeClr val="tx1"/>
                </a:solidFill>
                <a:latin typeface="Arial" panose="020B0604020202020204" pitchFamily="34" charset="0"/>
                <a:ea typeface="宋体" panose="02010600030101010101" pitchFamily="2" charset="-122"/>
              </a:defRPr>
            </a:lvl1pPr>
            <a:lvl2pPr marL="742950" indent="-285750" defTabSz="739775" eaLnBrk="0" hangingPunct="0">
              <a:defRPr>
                <a:solidFill>
                  <a:schemeClr val="tx1"/>
                </a:solidFill>
                <a:latin typeface="Arial" panose="020B0604020202020204" pitchFamily="34" charset="0"/>
                <a:ea typeface="宋体" panose="02010600030101010101" pitchFamily="2" charset="-122"/>
              </a:defRPr>
            </a:lvl2pPr>
            <a:lvl3pPr marL="1143000" indent="-228600" defTabSz="739775" eaLnBrk="0" hangingPunct="0">
              <a:defRPr>
                <a:solidFill>
                  <a:schemeClr val="tx1"/>
                </a:solidFill>
                <a:latin typeface="Arial" panose="020B0604020202020204" pitchFamily="34" charset="0"/>
                <a:ea typeface="宋体" panose="02010600030101010101" pitchFamily="2" charset="-122"/>
              </a:defRPr>
            </a:lvl3pPr>
            <a:lvl4pPr marL="1600200" indent="-228600" defTabSz="739775" eaLnBrk="0" hangingPunct="0">
              <a:defRPr>
                <a:solidFill>
                  <a:schemeClr val="tx1"/>
                </a:solidFill>
                <a:latin typeface="Arial" panose="020B0604020202020204" pitchFamily="34" charset="0"/>
                <a:ea typeface="宋体" panose="02010600030101010101" pitchFamily="2" charset="-122"/>
              </a:defRPr>
            </a:lvl4pPr>
            <a:lvl5pPr marL="2057400" indent="-228600" defTabSz="739775" eaLnBrk="0" hangingPunct="0">
              <a:defRPr>
                <a:solidFill>
                  <a:schemeClr val="tx1"/>
                </a:solidFill>
                <a:latin typeface="Arial" panose="020B0604020202020204" pitchFamily="34" charset="0"/>
                <a:ea typeface="宋体" panose="02010600030101010101" pitchFamily="2" charset="-122"/>
              </a:defRPr>
            </a:lvl5pPr>
            <a:lvl6pPr marL="25146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endParaRPr kumimoji="1" lang="en-US" altLang="zh-CN" sz="2000" b="1">
              <a:solidFill>
                <a:schemeClr val="bg1"/>
              </a:solidFill>
              <a:latin typeface="Times New Roman" panose="02020603050405020304" pitchFamily="18" charset="0"/>
            </a:endParaRPr>
          </a:p>
          <a:p>
            <a:pPr algn="ctr">
              <a:lnSpc>
                <a:spcPct val="85000"/>
              </a:lnSpc>
            </a:pPr>
            <a:r>
              <a:rPr kumimoji="1" lang="zh-CN" altLang="en-US" sz="2000" b="1">
                <a:solidFill>
                  <a:schemeClr val="bg1"/>
                </a:solidFill>
                <a:latin typeface="Times New Roman" panose="02020603050405020304" pitchFamily="18" charset="0"/>
              </a:rPr>
              <a:t>出错的机会</a:t>
            </a:r>
          </a:p>
        </p:txBody>
      </p:sp>
      <p:sp>
        <p:nvSpPr>
          <p:cNvPr id="52" name="Rectangle 95"/>
          <p:cNvSpPr>
            <a:spLocks noChangeArrowheads="1"/>
          </p:cNvSpPr>
          <p:nvPr/>
        </p:nvSpPr>
        <p:spPr bwMode="auto">
          <a:xfrm>
            <a:off x="5541267" y="2873351"/>
            <a:ext cx="830263" cy="84137"/>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3" name="Rectangle 96"/>
          <p:cNvSpPr>
            <a:spLocks noChangeArrowheads="1"/>
          </p:cNvSpPr>
          <p:nvPr/>
        </p:nvSpPr>
        <p:spPr bwMode="auto">
          <a:xfrm>
            <a:off x="6388992" y="2873351"/>
            <a:ext cx="782638" cy="84137"/>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4" name="Rectangle 97"/>
          <p:cNvSpPr>
            <a:spLocks noChangeArrowheads="1"/>
          </p:cNvSpPr>
          <p:nvPr/>
        </p:nvSpPr>
        <p:spPr bwMode="auto">
          <a:xfrm>
            <a:off x="4652267" y="2873351"/>
            <a:ext cx="857250" cy="84137"/>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5" name="Freeform 98"/>
          <p:cNvSpPr>
            <a:spLocks/>
          </p:cNvSpPr>
          <p:nvPr/>
        </p:nvSpPr>
        <p:spPr bwMode="auto">
          <a:xfrm>
            <a:off x="5165030" y="2925738"/>
            <a:ext cx="1601787" cy="600075"/>
          </a:xfrm>
          <a:custGeom>
            <a:avLst/>
            <a:gdLst/>
            <a:ahLst/>
            <a:cxnLst>
              <a:cxn ang="0">
                <a:pos x="756" y="502"/>
              </a:cxn>
              <a:cxn ang="0">
                <a:pos x="756" y="278"/>
              </a:cxn>
              <a:cxn ang="0">
                <a:pos x="647" y="278"/>
              </a:cxn>
              <a:cxn ang="0">
                <a:pos x="729" y="26"/>
              </a:cxn>
              <a:cxn ang="0">
                <a:pos x="593" y="278"/>
              </a:cxn>
              <a:cxn ang="0">
                <a:pos x="404" y="278"/>
              </a:cxn>
              <a:cxn ang="0">
                <a:pos x="377" y="0"/>
              </a:cxn>
              <a:cxn ang="0">
                <a:pos x="351" y="278"/>
              </a:cxn>
              <a:cxn ang="0">
                <a:pos x="162" y="278"/>
              </a:cxn>
              <a:cxn ang="0">
                <a:pos x="0" y="0"/>
              </a:cxn>
              <a:cxn ang="0">
                <a:pos x="108" y="278"/>
              </a:cxn>
              <a:cxn ang="0">
                <a:pos x="0" y="278"/>
              </a:cxn>
              <a:cxn ang="0">
                <a:pos x="0" y="502"/>
              </a:cxn>
              <a:cxn ang="0">
                <a:pos x="756" y="502"/>
              </a:cxn>
            </a:cxnLst>
            <a:rect l="0" t="0" r="r" b="b"/>
            <a:pathLst>
              <a:path w="757" h="503">
                <a:moveTo>
                  <a:pt x="756" y="502"/>
                </a:moveTo>
                <a:lnTo>
                  <a:pt x="756" y="278"/>
                </a:lnTo>
                <a:lnTo>
                  <a:pt x="647" y="278"/>
                </a:lnTo>
                <a:lnTo>
                  <a:pt x="729" y="26"/>
                </a:lnTo>
                <a:lnTo>
                  <a:pt x="593" y="278"/>
                </a:lnTo>
                <a:lnTo>
                  <a:pt x="404" y="278"/>
                </a:lnTo>
                <a:lnTo>
                  <a:pt x="377" y="0"/>
                </a:lnTo>
                <a:lnTo>
                  <a:pt x="351" y="278"/>
                </a:lnTo>
                <a:lnTo>
                  <a:pt x="162" y="278"/>
                </a:lnTo>
                <a:lnTo>
                  <a:pt x="0" y="0"/>
                </a:lnTo>
                <a:lnTo>
                  <a:pt x="108" y="278"/>
                </a:lnTo>
                <a:lnTo>
                  <a:pt x="0" y="278"/>
                </a:lnTo>
                <a:lnTo>
                  <a:pt x="0" y="502"/>
                </a:lnTo>
                <a:lnTo>
                  <a:pt x="756" y="502"/>
                </a:lnTo>
              </a:path>
            </a:pathLst>
          </a:custGeom>
          <a:solidFill>
            <a:schemeClr val="accent2"/>
          </a:solidFill>
          <a:ln w="12700" cap="rnd" cmpd="sng">
            <a:solidFill>
              <a:srgbClr val="000000"/>
            </a:solidFill>
            <a:prstDash val="solid"/>
            <a:round/>
            <a:headEnd type="none" w="sm" len="sm"/>
            <a:tailEnd type="none" w="sm" len="sm"/>
          </a:ln>
          <a:effectLst>
            <a:outerShdw dist="107763" dir="2700000" algn="ctr" rotWithShape="0">
              <a:schemeClr val="folHlink"/>
            </a:outerShdw>
          </a:effectLst>
        </p:spPr>
        <p:txBody>
          <a:bodyPr/>
          <a:lstStyle/>
          <a:p>
            <a:pPr>
              <a:defRPr/>
            </a:pPr>
            <a:endParaRPr lang="zh-TW" altLang="en-US"/>
          </a:p>
        </p:txBody>
      </p:sp>
      <p:sp>
        <p:nvSpPr>
          <p:cNvPr id="56" name="Rectangle 99"/>
          <p:cNvSpPr>
            <a:spLocks noChangeArrowheads="1"/>
          </p:cNvSpPr>
          <p:nvPr/>
        </p:nvSpPr>
        <p:spPr bwMode="auto">
          <a:xfrm>
            <a:off x="5665092" y="3194026"/>
            <a:ext cx="366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150" tIns="22225" rIns="57150" bIns="22225">
            <a:spAutoFit/>
          </a:bodyPr>
          <a:lstStyle>
            <a:lvl1pPr defTabSz="739775" eaLnBrk="0" hangingPunct="0">
              <a:defRPr>
                <a:solidFill>
                  <a:schemeClr val="tx1"/>
                </a:solidFill>
                <a:latin typeface="Arial" panose="020B0604020202020204" pitchFamily="34" charset="0"/>
                <a:ea typeface="宋体" panose="02010600030101010101" pitchFamily="2" charset="-122"/>
              </a:defRPr>
            </a:lvl1pPr>
            <a:lvl2pPr marL="742950" indent="-285750" defTabSz="739775" eaLnBrk="0" hangingPunct="0">
              <a:defRPr>
                <a:solidFill>
                  <a:schemeClr val="tx1"/>
                </a:solidFill>
                <a:latin typeface="Arial" panose="020B0604020202020204" pitchFamily="34" charset="0"/>
                <a:ea typeface="宋体" panose="02010600030101010101" pitchFamily="2" charset="-122"/>
              </a:defRPr>
            </a:lvl2pPr>
            <a:lvl3pPr marL="1143000" indent="-228600" defTabSz="739775" eaLnBrk="0" hangingPunct="0">
              <a:defRPr>
                <a:solidFill>
                  <a:schemeClr val="tx1"/>
                </a:solidFill>
                <a:latin typeface="Arial" panose="020B0604020202020204" pitchFamily="34" charset="0"/>
                <a:ea typeface="宋体" panose="02010600030101010101" pitchFamily="2" charset="-122"/>
              </a:defRPr>
            </a:lvl3pPr>
            <a:lvl4pPr marL="1600200" indent="-228600" defTabSz="739775" eaLnBrk="0" hangingPunct="0">
              <a:defRPr>
                <a:solidFill>
                  <a:schemeClr val="tx1"/>
                </a:solidFill>
                <a:latin typeface="Arial" panose="020B0604020202020204" pitchFamily="34" charset="0"/>
                <a:ea typeface="宋体" panose="02010600030101010101" pitchFamily="2" charset="-122"/>
              </a:defRPr>
            </a:lvl4pPr>
            <a:lvl5pPr marL="2057400" indent="-228600" defTabSz="739775" eaLnBrk="0" hangingPunct="0">
              <a:defRPr>
                <a:solidFill>
                  <a:schemeClr val="tx1"/>
                </a:solidFill>
                <a:latin typeface="Arial" panose="020B0604020202020204" pitchFamily="34" charset="0"/>
                <a:ea typeface="宋体" panose="02010600030101010101" pitchFamily="2" charset="-122"/>
              </a:defRPr>
            </a:lvl5pPr>
            <a:lvl6pPr marL="25146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b="1">
                <a:solidFill>
                  <a:schemeClr val="bg1"/>
                </a:solidFill>
                <a:latin typeface="Times New Roman" panose="02020603050405020304" pitchFamily="18" charset="0"/>
              </a:rPr>
              <a:t>3</a:t>
            </a:r>
            <a:r>
              <a:rPr kumimoji="1" lang="en-US" altLang="zh-CN" b="1">
                <a:solidFill>
                  <a:schemeClr val="bg1"/>
                </a:solidFill>
                <a:latin typeface="Symbol" panose="05050102010706020507" pitchFamily="18" charset="2"/>
              </a:rPr>
              <a:t>s</a:t>
            </a:r>
          </a:p>
        </p:txBody>
      </p:sp>
      <p:sp>
        <p:nvSpPr>
          <p:cNvPr id="57" name="Rectangle 100"/>
          <p:cNvSpPr>
            <a:spLocks noChangeArrowheads="1"/>
          </p:cNvSpPr>
          <p:nvPr/>
        </p:nvSpPr>
        <p:spPr bwMode="auto">
          <a:xfrm>
            <a:off x="4212530" y="1122338"/>
            <a:ext cx="893762" cy="331788"/>
          </a:xfrm>
          <a:prstGeom prst="rect">
            <a:avLst/>
          </a:prstGeom>
          <a:solidFill>
            <a:srgbClr val="CECECE"/>
          </a:solidFill>
          <a:ln w="12700">
            <a:solidFill>
              <a:schemeClr val="tx2"/>
            </a:solidFill>
            <a:miter lim="800000"/>
            <a:headEnd/>
            <a:tailEnd/>
          </a:ln>
          <a:effectLst>
            <a:outerShdw dist="107763" dir="2700000" algn="ctr" rotWithShape="0">
              <a:srgbClr val="676767"/>
            </a:outerShdw>
          </a:effectLst>
        </p:spPr>
        <p:txBody>
          <a:bodyPr wrap="none" lIns="57150" tIns="22225" rIns="57150" bIns="22225">
            <a:spAutoFit/>
          </a:bodyPr>
          <a:lstStyle>
            <a:lvl1pPr defTabSz="739775" eaLnBrk="0" hangingPunct="0">
              <a:defRPr>
                <a:solidFill>
                  <a:schemeClr val="tx1"/>
                </a:solidFill>
                <a:latin typeface="Arial" panose="020B0604020202020204" pitchFamily="34" charset="0"/>
                <a:ea typeface="宋体" panose="02010600030101010101" pitchFamily="2" charset="-122"/>
              </a:defRPr>
            </a:lvl1pPr>
            <a:lvl2pPr marL="742950" indent="-285750" defTabSz="739775" eaLnBrk="0" hangingPunct="0">
              <a:defRPr>
                <a:solidFill>
                  <a:schemeClr val="tx1"/>
                </a:solidFill>
                <a:latin typeface="Arial" panose="020B0604020202020204" pitchFamily="34" charset="0"/>
                <a:ea typeface="宋体" panose="02010600030101010101" pitchFamily="2" charset="-122"/>
              </a:defRPr>
            </a:lvl2pPr>
            <a:lvl3pPr marL="1143000" indent="-228600" defTabSz="739775" eaLnBrk="0" hangingPunct="0">
              <a:defRPr>
                <a:solidFill>
                  <a:schemeClr val="tx1"/>
                </a:solidFill>
                <a:latin typeface="Arial" panose="020B0604020202020204" pitchFamily="34" charset="0"/>
                <a:ea typeface="宋体" panose="02010600030101010101" pitchFamily="2" charset="-122"/>
              </a:defRPr>
            </a:lvl3pPr>
            <a:lvl4pPr marL="1600200" indent="-228600" defTabSz="739775" eaLnBrk="0" hangingPunct="0">
              <a:defRPr>
                <a:solidFill>
                  <a:schemeClr val="tx1"/>
                </a:solidFill>
                <a:latin typeface="Arial" panose="020B0604020202020204" pitchFamily="34" charset="0"/>
                <a:ea typeface="宋体" panose="02010600030101010101" pitchFamily="2" charset="-122"/>
              </a:defRPr>
            </a:lvl4pPr>
            <a:lvl5pPr marL="2057400" indent="-228600" defTabSz="739775" eaLnBrk="0" hangingPunct="0">
              <a:defRPr>
                <a:solidFill>
                  <a:schemeClr val="tx1"/>
                </a:solidFill>
                <a:latin typeface="Arial" panose="020B0604020202020204" pitchFamily="34" charset="0"/>
                <a:ea typeface="宋体" panose="02010600030101010101" pitchFamily="2" charset="-122"/>
              </a:defRPr>
            </a:lvl5pPr>
            <a:lvl6pPr marL="25146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Times New Roman" panose="02020603050405020304" pitchFamily="18" charset="0"/>
              </a:rPr>
              <a:t>目标值</a:t>
            </a:r>
          </a:p>
        </p:txBody>
      </p:sp>
      <p:sp>
        <p:nvSpPr>
          <p:cNvPr id="58" name="Freeform 101"/>
          <p:cNvSpPr>
            <a:spLocks/>
          </p:cNvSpPr>
          <p:nvPr/>
        </p:nvSpPr>
        <p:spPr bwMode="auto">
          <a:xfrm>
            <a:off x="6763642" y="4397351"/>
            <a:ext cx="2003425" cy="1081087"/>
          </a:xfrm>
          <a:custGeom>
            <a:avLst/>
            <a:gdLst/>
            <a:ahLst/>
            <a:cxnLst>
              <a:cxn ang="0">
                <a:pos x="859" y="121"/>
              </a:cxn>
              <a:cxn ang="0">
                <a:pos x="808" y="83"/>
              </a:cxn>
              <a:cxn ang="0">
                <a:pos x="746" y="52"/>
              </a:cxn>
              <a:cxn ang="0">
                <a:pos x="665" y="25"/>
              </a:cxn>
              <a:cxn ang="0">
                <a:pos x="595" y="10"/>
              </a:cxn>
              <a:cxn ang="0">
                <a:pos x="527" y="0"/>
              </a:cxn>
              <a:cxn ang="0">
                <a:pos x="451" y="0"/>
              </a:cxn>
              <a:cxn ang="0">
                <a:pos x="361" y="8"/>
              </a:cxn>
              <a:cxn ang="0">
                <a:pos x="283" y="24"/>
              </a:cxn>
              <a:cxn ang="0">
                <a:pos x="217" y="44"/>
              </a:cxn>
              <a:cxn ang="0">
                <a:pos x="138" y="81"/>
              </a:cxn>
              <a:cxn ang="0">
                <a:pos x="82" y="122"/>
              </a:cxn>
              <a:cxn ang="0">
                <a:pos x="27" y="183"/>
              </a:cxn>
              <a:cxn ang="0">
                <a:pos x="2" y="248"/>
              </a:cxn>
              <a:cxn ang="0">
                <a:pos x="2" y="305"/>
              </a:cxn>
              <a:cxn ang="0">
                <a:pos x="18" y="355"/>
              </a:cxn>
              <a:cxn ang="0">
                <a:pos x="63" y="418"/>
              </a:cxn>
              <a:cxn ang="0">
                <a:pos x="139" y="475"/>
              </a:cxn>
              <a:cxn ang="0">
                <a:pos x="204" y="512"/>
              </a:cxn>
              <a:cxn ang="0">
                <a:pos x="270" y="537"/>
              </a:cxn>
              <a:cxn ang="0">
                <a:pos x="269" y="636"/>
              </a:cxn>
              <a:cxn ang="0">
                <a:pos x="270" y="745"/>
              </a:cxn>
              <a:cxn ang="0">
                <a:pos x="261" y="907"/>
              </a:cxn>
              <a:cxn ang="0">
                <a:pos x="333" y="746"/>
              </a:cxn>
              <a:cxn ang="0">
                <a:pos x="331" y="636"/>
              </a:cxn>
              <a:cxn ang="0">
                <a:pos x="342" y="551"/>
              </a:cxn>
              <a:cxn ang="0">
                <a:pos x="428" y="562"/>
              </a:cxn>
              <a:cxn ang="0">
                <a:pos x="497" y="562"/>
              </a:cxn>
              <a:cxn ang="0">
                <a:pos x="561" y="554"/>
              </a:cxn>
              <a:cxn ang="0">
                <a:pos x="643" y="538"/>
              </a:cxn>
              <a:cxn ang="0">
                <a:pos x="721" y="517"/>
              </a:cxn>
              <a:cxn ang="0">
                <a:pos x="790" y="485"/>
              </a:cxn>
              <a:cxn ang="0">
                <a:pos x="855" y="440"/>
              </a:cxn>
              <a:cxn ang="0">
                <a:pos x="905" y="392"/>
              </a:cxn>
              <a:cxn ang="0">
                <a:pos x="939" y="320"/>
              </a:cxn>
              <a:cxn ang="0">
                <a:pos x="942" y="248"/>
              </a:cxn>
              <a:cxn ang="0">
                <a:pos x="927" y="201"/>
              </a:cxn>
              <a:cxn ang="0">
                <a:pos x="882" y="138"/>
              </a:cxn>
            </a:cxnLst>
            <a:rect l="0" t="0" r="r" b="b"/>
            <a:pathLst>
              <a:path w="947" h="908">
                <a:moveTo>
                  <a:pt x="882" y="138"/>
                </a:moveTo>
                <a:lnTo>
                  <a:pt x="859" y="121"/>
                </a:lnTo>
                <a:lnTo>
                  <a:pt x="835" y="101"/>
                </a:lnTo>
                <a:lnTo>
                  <a:pt x="808" y="83"/>
                </a:lnTo>
                <a:lnTo>
                  <a:pt x="784" y="71"/>
                </a:lnTo>
                <a:lnTo>
                  <a:pt x="746" y="52"/>
                </a:lnTo>
                <a:lnTo>
                  <a:pt x="700" y="35"/>
                </a:lnTo>
                <a:lnTo>
                  <a:pt x="665" y="25"/>
                </a:lnTo>
                <a:lnTo>
                  <a:pt x="627" y="15"/>
                </a:lnTo>
                <a:lnTo>
                  <a:pt x="595" y="10"/>
                </a:lnTo>
                <a:lnTo>
                  <a:pt x="557" y="4"/>
                </a:lnTo>
                <a:lnTo>
                  <a:pt x="527" y="0"/>
                </a:lnTo>
                <a:lnTo>
                  <a:pt x="487" y="0"/>
                </a:lnTo>
                <a:lnTo>
                  <a:pt x="451" y="0"/>
                </a:lnTo>
                <a:lnTo>
                  <a:pt x="401" y="2"/>
                </a:lnTo>
                <a:lnTo>
                  <a:pt x="361" y="8"/>
                </a:lnTo>
                <a:lnTo>
                  <a:pt x="326" y="15"/>
                </a:lnTo>
                <a:lnTo>
                  <a:pt x="283" y="24"/>
                </a:lnTo>
                <a:lnTo>
                  <a:pt x="252" y="32"/>
                </a:lnTo>
                <a:lnTo>
                  <a:pt x="217" y="44"/>
                </a:lnTo>
                <a:lnTo>
                  <a:pt x="173" y="62"/>
                </a:lnTo>
                <a:lnTo>
                  <a:pt x="138" y="81"/>
                </a:lnTo>
                <a:lnTo>
                  <a:pt x="106" y="103"/>
                </a:lnTo>
                <a:lnTo>
                  <a:pt x="82" y="122"/>
                </a:lnTo>
                <a:lnTo>
                  <a:pt x="62" y="140"/>
                </a:lnTo>
                <a:lnTo>
                  <a:pt x="27" y="183"/>
                </a:lnTo>
                <a:lnTo>
                  <a:pt x="14" y="212"/>
                </a:lnTo>
                <a:lnTo>
                  <a:pt x="2" y="248"/>
                </a:lnTo>
                <a:lnTo>
                  <a:pt x="0" y="274"/>
                </a:lnTo>
                <a:lnTo>
                  <a:pt x="2" y="305"/>
                </a:lnTo>
                <a:lnTo>
                  <a:pt x="9" y="327"/>
                </a:lnTo>
                <a:lnTo>
                  <a:pt x="18" y="355"/>
                </a:lnTo>
                <a:lnTo>
                  <a:pt x="36" y="386"/>
                </a:lnTo>
                <a:lnTo>
                  <a:pt x="63" y="418"/>
                </a:lnTo>
                <a:lnTo>
                  <a:pt x="99" y="449"/>
                </a:lnTo>
                <a:lnTo>
                  <a:pt x="139" y="475"/>
                </a:lnTo>
                <a:lnTo>
                  <a:pt x="174" y="497"/>
                </a:lnTo>
                <a:lnTo>
                  <a:pt x="204" y="512"/>
                </a:lnTo>
                <a:lnTo>
                  <a:pt x="235" y="526"/>
                </a:lnTo>
                <a:lnTo>
                  <a:pt x="270" y="537"/>
                </a:lnTo>
                <a:lnTo>
                  <a:pt x="307" y="590"/>
                </a:lnTo>
                <a:lnTo>
                  <a:pt x="269" y="636"/>
                </a:lnTo>
                <a:lnTo>
                  <a:pt x="315" y="697"/>
                </a:lnTo>
                <a:lnTo>
                  <a:pt x="270" y="745"/>
                </a:lnTo>
                <a:lnTo>
                  <a:pt x="332" y="813"/>
                </a:lnTo>
                <a:lnTo>
                  <a:pt x="261" y="907"/>
                </a:lnTo>
                <a:lnTo>
                  <a:pt x="388" y="800"/>
                </a:lnTo>
                <a:lnTo>
                  <a:pt x="333" y="746"/>
                </a:lnTo>
                <a:lnTo>
                  <a:pt x="380" y="700"/>
                </a:lnTo>
                <a:lnTo>
                  <a:pt x="331" y="636"/>
                </a:lnTo>
                <a:lnTo>
                  <a:pt x="369" y="584"/>
                </a:lnTo>
                <a:lnTo>
                  <a:pt x="342" y="551"/>
                </a:lnTo>
                <a:lnTo>
                  <a:pt x="390" y="560"/>
                </a:lnTo>
                <a:lnTo>
                  <a:pt x="428" y="562"/>
                </a:lnTo>
                <a:lnTo>
                  <a:pt x="466" y="562"/>
                </a:lnTo>
                <a:lnTo>
                  <a:pt x="497" y="562"/>
                </a:lnTo>
                <a:lnTo>
                  <a:pt x="528" y="559"/>
                </a:lnTo>
                <a:lnTo>
                  <a:pt x="561" y="554"/>
                </a:lnTo>
                <a:lnTo>
                  <a:pt x="600" y="548"/>
                </a:lnTo>
                <a:lnTo>
                  <a:pt x="643" y="538"/>
                </a:lnTo>
                <a:lnTo>
                  <a:pt x="687" y="526"/>
                </a:lnTo>
                <a:lnTo>
                  <a:pt x="721" y="517"/>
                </a:lnTo>
                <a:lnTo>
                  <a:pt x="762" y="497"/>
                </a:lnTo>
                <a:lnTo>
                  <a:pt x="790" y="485"/>
                </a:lnTo>
                <a:lnTo>
                  <a:pt x="822" y="466"/>
                </a:lnTo>
                <a:lnTo>
                  <a:pt x="855" y="440"/>
                </a:lnTo>
                <a:lnTo>
                  <a:pt x="882" y="417"/>
                </a:lnTo>
                <a:lnTo>
                  <a:pt x="905" y="392"/>
                </a:lnTo>
                <a:lnTo>
                  <a:pt x="926" y="359"/>
                </a:lnTo>
                <a:lnTo>
                  <a:pt x="939" y="320"/>
                </a:lnTo>
                <a:lnTo>
                  <a:pt x="946" y="287"/>
                </a:lnTo>
                <a:lnTo>
                  <a:pt x="942" y="248"/>
                </a:lnTo>
                <a:lnTo>
                  <a:pt x="936" y="224"/>
                </a:lnTo>
                <a:lnTo>
                  <a:pt x="927" y="201"/>
                </a:lnTo>
                <a:lnTo>
                  <a:pt x="908" y="171"/>
                </a:lnTo>
                <a:lnTo>
                  <a:pt x="882" y="138"/>
                </a:lnTo>
              </a:path>
            </a:pathLst>
          </a:custGeom>
          <a:solidFill>
            <a:schemeClr val="accent2"/>
          </a:solidFill>
          <a:ln w="12700" cap="rnd" cmpd="sng">
            <a:solidFill>
              <a:srgbClr val="000000"/>
            </a:solidFill>
            <a:prstDash val="solid"/>
            <a:round/>
            <a:headEnd type="none" w="sm" len="sm"/>
            <a:tailEnd type="none" w="sm" len="sm"/>
          </a:ln>
          <a:effectLst>
            <a:outerShdw dist="107763" dir="2700000" algn="ctr" rotWithShape="0">
              <a:schemeClr val="folHlink"/>
            </a:outerShdw>
          </a:effectLst>
        </p:spPr>
        <p:txBody>
          <a:bodyPr/>
          <a:lstStyle/>
          <a:p>
            <a:pPr>
              <a:defRPr/>
            </a:pPr>
            <a:endParaRPr lang="zh-TW" altLang="en-US"/>
          </a:p>
        </p:txBody>
      </p:sp>
      <p:sp>
        <p:nvSpPr>
          <p:cNvPr id="59" name="Rectangle 102"/>
          <p:cNvSpPr>
            <a:spLocks noChangeArrowheads="1"/>
          </p:cNvSpPr>
          <p:nvPr/>
        </p:nvSpPr>
        <p:spPr bwMode="auto">
          <a:xfrm>
            <a:off x="7014467" y="4614838"/>
            <a:ext cx="16478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2225" rIns="57150" bIns="22225">
            <a:spAutoFit/>
          </a:bodyPr>
          <a:lstStyle>
            <a:lvl1pPr defTabSz="739775" eaLnBrk="0" hangingPunct="0">
              <a:defRPr>
                <a:solidFill>
                  <a:schemeClr val="tx1"/>
                </a:solidFill>
                <a:latin typeface="Arial" panose="020B0604020202020204" pitchFamily="34" charset="0"/>
                <a:ea typeface="宋体" panose="02010600030101010101" pitchFamily="2" charset="-122"/>
              </a:defRPr>
            </a:lvl1pPr>
            <a:lvl2pPr marL="742950" indent="-285750" defTabSz="739775" eaLnBrk="0" hangingPunct="0">
              <a:defRPr>
                <a:solidFill>
                  <a:schemeClr val="tx1"/>
                </a:solidFill>
                <a:latin typeface="Arial" panose="020B0604020202020204" pitchFamily="34" charset="0"/>
                <a:ea typeface="宋体" panose="02010600030101010101" pitchFamily="2" charset="-122"/>
              </a:defRPr>
            </a:lvl2pPr>
            <a:lvl3pPr marL="1143000" indent="-228600" defTabSz="739775" eaLnBrk="0" hangingPunct="0">
              <a:defRPr>
                <a:solidFill>
                  <a:schemeClr val="tx1"/>
                </a:solidFill>
                <a:latin typeface="Arial" panose="020B0604020202020204" pitchFamily="34" charset="0"/>
                <a:ea typeface="宋体" panose="02010600030101010101" pitchFamily="2" charset="-122"/>
              </a:defRPr>
            </a:lvl3pPr>
            <a:lvl4pPr marL="1600200" indent="-228600" defTabSz="739775" eaLnBrk="0" hangingPunct="0">
              <a:defRPr>
                <a:solidFill>
                  <a:schemeClr val="tx1"/>
                </a:solidFill>
                <a:latin typeface="Arial" panose="020B0604020202020204" pitchFamily="34" charset="0"/>
                <a:ea typeface="宋体" panose="02010600030101010101" pitchFamily="2" charset="-122"/>
              </a:defRPr>
            </a:lvl4pPr>
            <a:lvl5pPr marL="2057400" indent="-228600" defTabSz="739775" eaLnBrk="0" hangingPunct="0">
              <a:defRPr>
                <a:solidFill>
                  <a:schemeClr val="tx1"/>
                </a:solidFill>
                <a:latin typeface="Arial" panose="020B0604020202020204" pitchFamily="34" charset="0"/>
                <a:ea typeface="宋体" panose="02010600030101010101" pitchFamily="2" charset="-122"/>
              </a:defRPr>
            </a:lvl5pPr>
            <a:lvl6pPr marL="25146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kumimoji="1" lang="zh-CN" altLang="en-US" sz="2000" b="1">
                <a:solidFill>
                  <a:schemeClr val="bg1"/>
                </a:solidFill>
                <a:latin typeface="Times New Roman" panose="02020603050405020304" pitchFamily="18" charset="0"/>
              </a:rPr>
              <a:t>出错机会减少</a:t>
            </a:r>
          </a:p>
        </p:txBody>
      </p:sp>
      <p:grpSp>
        <p:nvGrpSpPr>
          <p:cNvPr id="60" name="Group 103"/>
          <p:cNvGrpSpPr>
            <a:grpSpLocks/>
          </p:cNvGrpSpPr>
          <p:nvPr/>
        </p:nvGrpSpPr>
        <p:grpSpPr bwMode="auto">
          <a:xfrm>
            <a:off x="3015555" y="3706788"/>
            <a:ext cx="3349625" cy="1736725"/>
            <a:chOff x="1363" y="2762"/>
            <a:chExt cx="1582" cy="1459"/>
          </a:xfrm>
        </p:grpSpPr>
        <p:sp>
          <p:nvSpPr>
            <p:cNvPr id="61" name="Freeform 104"/>
            <p:cNvSpPr>
              <a:spLocks/>
            </p:cNvSpPr>
            <p:nvPr/>
          </p:nvSpPr>
          <p:spPr bwMode="auto">
            <a:xfrm>
              <a:off x="1363" y="2762"/>
              <a:ext cx="794" cy="1459"/>
            </a:xfrm>
            <a:custGeom>
              <a:avLst/>
              <a:gdLst>
                <a:gd name="T0" fmla="*/ 0 w 794"/>
                <a:gd name="T1" fmla="*/ 1458 h 1459"/>
                <a:gd name="T2" fmla="*/ 21 w 794"/>
                <a:gd name="T3" fmla="*/ 1453 h 1459"/>
                <a:gd name="T4" fmla="*/ 56 w 794"/>
                <a:gd name="T5" fmla="*/ 1443 h 1459"/>
                <a:gd name="T6" fmla="*/ 85 w 794"/>
                <a:gd name="T7" fmla="*/ 1439 h 1459"/>
                <a:gd name="T8" fmla="*/ 117 w 794"/>
                <a:gd name="T9" fmla="*/ 1429 h 1459"/>
                <a:gd name="T10" fmla="*/ 153 w 794"/>
                <a:gd name="T11" fmla="*/ 1414 h 1459"/>
                <a:gd name="T12" fmla="*/ 181 w 794"/>
                <a:gd name="T13" fmla="*/ 1405 h 1459"/>
                <a:gd name="T14" fmla="*/ 202 w 794"/>
                <a:gd name="T15" fmla="*/ 1395 h 1459"/>
                <a:gd name="T16" fmla="*/ 231 w 794"/>
                <a:gd name="T17" fmla="*/ 1381 h 1459"/>
                <a:gd name="T18" fmla="*/ 249 w 794"/>
                <a:gd name="T19" fmla="*/ 1372 h 1459"/>
                <a:gd name="T20" fmla="*/ 270 w 794"/>
                <a:gd name="T21" fmla="*/ 1358 h 1459"/>
                <a:gd name="T22" fmla="*/ 295 w 794"/>
                <a:gd name="T23" fmla="*/ 1343 h 1459"/>
                <a:gd name="T24" fmla="*/ 313 w 794"/>
                <a:gd name="T25" fmla="*/ 1329 h 1459"/>
                <a:gd name="T26" fmla="*/ 324 w 794"/>
                <a:gd name="T27" fmla="*/ 1314 h 1459"/>
                <a:gd name="T28" fmla="*/ 337 w 794"/>
                <a:gd name="T29" fmla="*/ 1300 h 1459"/>
                <a:gd name="T30" fmla="*/ 351 w 794"/>
                <a:gd name="T31" fmla="*/ 1281 h 1459"/>
                <a:gd name="T32" fmla="*/ 362 w 794"/>
                <a:gd name="T33" fmla="*/ 1262 h 1459"/>
                <a:gd name="T34" fmla="*/ 366 w 794"/>
                <a:gd name="T35" fmla="*/ 1257 h 1459"/>
                <a:gd name="T36" fmla="*/ 373 w 794"/>
                <a:gd name="T37" fmla="*/ 1243 h 1459"/>
                <a:gd name="T38" fmla="*/ 390 w 794"/>
                <a:gd name="T39" fmla="*/ 1205 h 1459"/>
                <a:gd name="T40" fmla="*/ 405 w 794"/>
                <a:gd name="T41" fmla="*/ 1167 h 1459"/>
                <a:gd name="T42" fmla="*/ 419 w 794"/>
                <a:gd name="T43" fmla="*/ 1129 h 1459"/>
                <a:gd name="T44" fmla="*/ 433 w 794"/>
                <a:gd name="T45" fmla="*/ 1086 h 1459"/>
                <a:gd name="T46" fmla="*/ 448 w 794"/>
                <a:gd name="T47" fmla="*/ 1044 h 1459"/>
                <a:gd name="T48" fmla="*/ 461 w 794"/>
                <a:gd name="T49" fmla="*/ 996 h 1459"/>
                <a:gd name="T50" fmla="*/ 472 w 794"/>
                <a:gd name="T51" fmla="*/ 957 h 1459"/>
                <a:gd name="T52" fmla="*/ 479 w 794"/>
                <a:gd name="T53" fmla="*/ 929 h 1459"/>
                <a:gd name="T54" fmla="*/ 504 w 794"/>
                <a:gd name="T55" fmla="*/ 834 h 1459"/>
                <a:gd name="T56" fmla="*/ 554 w 794"/>
                <a:gd name="T57" fmla="*/ 633 h 1459"/>
                <a:gd name="T58" fmla="*/ 579 w 794"/>
                <a:gd name="T59" fmla="*/ 533 h 1459"/>
                <a:gd name="T60" fmla="*/ 586 w 794"/>
                <a:gd name="T61" fmla="*/ 504 h 1459"/>
                <a:gd name="T62" fmla="*/ 601 w 794"/>
                <a:gd name="T63" fmla="*/ 457 h 1459"/>
                <a:gd name="T64" fmla="*/ 611 w 794"/>
                <a:gd name="T65" fmla="*/ 414 h 1459"/>
                <a:gd name="T66" fmla="*/ 621 w 794"/>
                <a:gd name="T67" fmla="*/ 371 h 1459"/>
                <a:gd name="T68" fmla="*/ 636 w 794"/>
                <a:gd name="T69" fmla="*/ 324 h 1459"/>
                <a:gd name="T70" fmla="*/ 647 w 794"/>
                <a:gd name="T71" fmla="*/ 285 h 1459"/>
                <a:gd name="T72" fmla="*/ 657 w 794"/>
                <a:gd name="T73" fmla="*/ 248 h 1459"/>
                <a:gd name="T74" fmla="*/ 668 w 794"/>
                <a:gd name="T75" fmla="*/ 214 h 1459"/>
                <a:gd name="T76" fmla="*/ 672 w 794"/>
                <a:gd name="T77" fmla="*/ 200 h 1459"/>
                <a:gd name="T78" fmla="*/ 675 w 794"/>
                <a:gd name="T79" fmla="*/ 186 h 1459"/>
                <a:gd name="T80" fmla="*/ 685 w 794"/>
                <a:gd name="T81" fmla="*/ 153 h 1459"/>
                <a:gd name="T82" fmla="*/ 693 w 794"/>
                <a:gd name="T83" fmla="*/ 128 h 1459"/>
                <a:gd name="T84" fmla="*/ 700 w 794"/>
                <a:gd name="T85" fmla="*/ 105 h 1459"/>
                <a:gd name="T86" fmla="*/ 711 w 794"/>
                <a:gd name="T87" fmla="*/ 81 h 1459"/>
                <a:gd name="T88" fmla="*/ 718 w 794"/>
                <a:gd name="T89" fmla="*/ 62 h 1459"/>
                <a:gd name="T90" fmla="*/ 725 w 794"/>
                <a:gd name="T91" fmla="*/ 47 h 1459"/>
                <a:gd name="T92" fmla="*/ 732 w 794"/>
                <a:gd name="T93" fmla="*/ 37 h 1459"/>
                <a:gd name="T94" fmla="*/ 736 w 794"/>
                <a:gd name="T95" fmla="*/ 33 h 1459"/>
                <a:gd name="T96" fmla="*/ 743 w 794"/>
                <a:gd name="T97" fmla="*/ 23 h 1459"/>
                <a:gd name="T98" fmla="*/ 756 w 794"/>
                <a:gd name="T99" fmla="*/ 14 h 1459"/>
                <a:gd name="T100" fmla="*/ 771 w 794"/>
                <a:gd name="T101" fmla="*/ 4 h 1459"/>
                <a:gd name="T102" fmla="*/ 785 w 794"/>
                <a:gd name="T103" fmla="*/ 0 h 1459"/>
                <a:gd name="T104" fmla="*/ 793 w 794"/>
                <a:gd name="T105" fmla="*/ 0 h 14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94"/>
                <a:gd name="T160" fmla="*/ 0 h 1459"/>
                <a:gd name="T161" fmla="*/ 794 w 794"/>
                <a:gd name="T162" fmla="*/ 1459 h 14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94" h="1459">
                  <a:moveTo>
                    <a:pt x="0" y="1458"/>
                  </a:moveTo>
                  <a:lnTo>
                    <a:pt x="21" y="1453"/>
                  </a:lnTo>
                  <a:lnTo>
                    <a:pt x="56" y="1443"/>
                  </a:lnTo>
                  <a:lnTo>
                    <a:pt x="85" y="1439"/>
                  </a:lnTo>
                  <a:lnTo>
                    <a:pt x="117" y="1429"/>
                  </a:lnTo>
                  <a:lnTo>
                    <a:pt x="153" y="1414"/>
                  </a:lnTo>
                  <a:lnTo>
                    <a:pt x="181" y="1405"/>
                  </a:lnTo>
                  <a:lnTo>
                    <a:pt x="202" y="1395"/>
                  </a:lnTo>
                  <a:lnTo>
                    <a:pt x="231" y="1381"/>
                  </a:lnTo>
                  <a:lnTo>
                    <a:pt x="249" y="1372"/>
                  </a:lnTo>
                  <a:lnTo>
                    <a:pt x="270" y="1358"/>
                  </a:lnTo>
                  <a:lnTo>
                    <a:pt x="295" y="1343"/>
                  </a:lnTo>
                  <a:lnTo>
                    <a:pt x="313" y="1329"/>
                  </a:lnTo>
                  <a:lnTo>
                    <a:pt x="324" y="1314"/>
                  </a:lnTo>
                  <a:lnTo>
                    <a:pt x="337" y="1300"/>
                  </a:lnTo>
                  <a:lnTo>
                    <a:pt x="351" y="1281"/>
                  </a:lnTo>
                  <a:lnTo>
                    <a:pt x="362" y="1262"/>
                  </a:lnTo>
                  <a:lnTo>
                    <a:pt x="366" y="1257"/>
                  </a:lnTo>
                  <a:lnTo>
                    <a:pt x="373" y="1243"/>
                  </a:lnTo>
                  <a:lnTo>
                    <a:pt x="390" y="1205"/>
                  </a:lnTo>
                  <a:lnTo>
                    <a:pt x="405" y="1167"/>
                  </a:lnTo>
                  <a:lnTo>
                    <a:pt x="419" y="1129"/>
                  </a:lnTo>
                  <a:lnTo>
                    <a:pt x="433" y="1086"/>
                  </a:lnTo>
                  <a:lnTo>
                    <a:pt x="448" y="1044"/>
                  </a:lnTo>
                  <a:lnTo>
                    <a:pt x="461" y="996"/>
                  </a:lnTo>
                  <a:lnTo>
                    <a:pt x="472" y="957"/>
                  </a:lnTo>
                  <a:lnTo>
                    <a:pt x="479" y="929"/>
                  </a:lnTo>
                  <a:lnTo>
                    <a:pt x="504" y="834"/>
                  </a:lnTo>
                  <a:lnTo>
                    <a:pt x="554" y="633"/>
                  </a:lnTo>
                  <a:lnTo>
                    <a:pt x="579" y="533"/>
                  </a:lnTo>
                  <a:lnTo>
                    <a:pt x="586" y="504"/>
                  </a:lnTo>
                  <a:lnTo>
                    <a:pt x="601" y="457"/>
                  </a:lnTo>
                  <a:lnTo>
                    <a:pt x="611" y="414"/>
                  </a:lnTo>
                  <a:lnTo>
                    <a:pt x="621" y="371"/>
                  </a:lnTo>
                  <a:lnTo>
                    <a:pt x="636" y="324"/>
                  </a:lnTo>
                  <a:lnTo>
                    <a:pt x="647" y="285"/>
                  </a:lnTo>
                  <a:lnTo>
                    <a:pt x="657" y="248"/>
                  </a:lnTo>
                  <a:lnTo>
                    <a:pt x="668" y="214"/>
                  </a:lnTo>
                  <a:lnTo>
                    <a:pt x="672" y="200"/>
                  </a:lnTo>
                  <a:lnTo>
                    <a:pt x="675" y="186"/>
                  </a:lnTo>
                  <a:lnTo>
                    <a:pt x="685" y="153"/>
                  </a:lnTo>
                  <a:lnTo>
                    <a:pt x="693" y="128"/>
                  </a:lnTo>
                  <a:lnTo>
                    <a:pt x="700" y="105"/>
                  </a:lnTo>
                  <a:lnTo>
                    <a:pt x="711" y="81"/>
                  </a:lnTo>
                  <a:lnTo>
                    <a:pt x="718" y="62"/>
                  </a:lnTo>
                  <a:lnTo>
                    <a:pt x="725" y="47"/>
                  </a:lnTo>
                  <a:lnTo>
                    <a:pt x="732" y="37"/>
                  </a:lnTo>
                  <a:lnTo>
                    <a:pt x="736" y="33"/>
                  </a:lnTo>
                  <a:lnTo>
                    <a:pt x="743" y="23"/>
                  </a:lnTo>
                  <a:lnTo>
                    <a:pt x="756" y="14"/>
                  </a:lnTo>
                  <a:lnTo>
                    <a:pt x="771" y="4"/>
                  </a:lnTo>
                  <a:lnTo>
                    <a:pt x="785" y="0"/>
                  </a:lnTo>
                  <a:lnTo>
                    <a:pt x="793" y="0"/>
                  </a:lnTo>
                </a:path>
              </a:pathLst>
            </a:custGeom>
            <a:noFill/>
            <a:ln w="381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Freeform 105"/>
            <p:cNvSpPr>
              <a:spLocks/>
            </p:cNvSpPr>
            <p:nvPr/>
          </p:nvSpPr>
          <p:spPr bwMode="auto">
            <a:xfrm>
              <a:off x="2156" y="2762"/>
              <a:ext cx="789" cy="1459"/>
            </a:xfrm>
            <a:custGeom>
              <a:avLst/>
              <a:gdLst>
                <a:gd name="T0" fmla="*/ 788 w 789"/>
                <a:gd name="T1" fmla="*/ 1458 h 1459"/>
                <a:gd name="T2" fmla="*/ 766 w 789"/>
                <a:gd name="T3" fmla="*/ 1453 h 1459"/>
                <a:gd name="T4" fmla="*/ 731 w 789"/>
                <a:gd name="T5" fmla="*/ 1443 h 1459"/>
                <a:gd name="T6" fmla="*/ 702 w 789"/>
                <a:gd name="T7" fmla="*/ 1439 h 1459"/>
                <a:gd name="T8" fmla="*/ 670 w 789"/>
                <a:gd name="T9" fmla="*/ 1429 h 1459"/>
                <a:gd name="T10" fmla="*/ 634 w 789"/>
                <a:gd name="T11" fmla="*/ 1414 h 1459"/>
                <a:gd name="T12" fmla="*/ 606 w 789"/>
                <a:gd name="T13" fmla="*/ 1405 h 1459"/>
                <a:gd name="T14" fmla="*/ 585 w 789"/>
                <a:gd name="T15" fmla="*/ 1395 h 1459"/>
                <a:gd name="T16" fmla="*/ 557 w 789"/>
                <a:gd name="T17" fmla="*/ 1381 h 1459"/>
                <a:gd name="T18" fmla="*/ 539 w 789"/>
                <a:gd name="T19" fmla="*/ 1372 h 1459"/>
                <a:gd name="T20" fmla="*/ 517 w 789"/>
                <a:gd name="T21" fmla="*/ 1358 h 1459"/>
                <a:gd name="T22" fmla="*/ 493 w 789"/>
                <a:gd name="T23" fmla="*/ 1343 h 1459"/>
                <a:gd name="T24" fmla="*/ 475 w 789"/>
                <a:gd name="T25" fmla="*/ 1329 h 1459"/>
                <a:gd name="T26" fmla="*/ 464 w 789"/>
                <a:gd name="T27" fmla="*/ 1314 h 1459"/>
                <a:gd name="T28" fmla="*/ 451 w 789"/>
                <a:gd name="T29" fmla="*/ 1300 h 1459"/>
                <a:gd name="T30" fmla="*/ 436 w 789"/>
                <a:gd name="T31" fmla="*/ 1281 h 1459"/>
                <a:gd name="T32" fmla="*/ 425 w 789"/>
                <a:gd name="T33" fmla="*/ 1262 h 1459"/>
                <a:gd name="T34" fmla="*/ 422 w 789"/>
                <a:gd name="T35" fmla="*/ 1257 h 1459"/>
                <a:gd name="T36" fmla="*/ 415 w 789"/>
                <a:gd name="T37" fmla="*/ 1243 h 1459"/>
                <a:gd name="T38" fmla="*/ 398 w 789"/>
                <a:gd name="T39" fmla="*/ 1205 h 1459"/>
                <a:gd name="T40" fmla="*/ 383 w 789"/>
                <a:gd name="T41" fmla="*/ 1167 h 1459"/>
                <a:gd name="T42" fmla="*/ 369 w 789"/>
                <a:gd name="T43" fmla="*/ 1134 h 1459"/>
                <a:gd name="T44" fmla="*/ 354 w 789"/>
                <a:gd name="T45" fmla="*/ 1091 h 1459"/>
                <a:gd name="T46" fmla="*/ 341 w 789"/>
                <a:gd name="T47" fmla="*/ 1048 h 1459"/>
                <a:gd name="T48" fmla="*/ 326 w 789"/>
                <a:gd name="T49" fmla="*/ 1000 h 1459"/>
                <a:gd name="T50" fmla="*/ 312 w 789"/>
                <a:gd name="T51" fmla="*/ 957 h 1459"/>
                <a:gd name="T52" fmla="*/ 305 w 789"/>
                <a:gd name="T53" fmla="*/ 929 h 1459"/>
                <a:gd name="T54" fmla="*/ 280 w 789"/>
                <a:gd name="T55" fmla="*/ 834 h 1459"/>
                <a:gd name="T56" fmla="*/ 230 w 789"/>
                <a:gd name="T57" fmla="*/ 633 h 1459"/>
                <a:gd name="T58" fmla="*/ 206 w 789"/>
                <a:gd name="T59" fmla="*/ 533 h 1459"/>
                <a:gd name="T60" fmla="*/ 199 w 789"/>
                <a:gd name="T61" fmla="*/ 504 h 1459"/>
                <a:gd name="T62" fmla="*/ 188 w 789"/>
                <a:gd name="T63" fmla="*/ 461 h 1459"/>
                <a:gd name="T64" fmla="*/ 177 w 789"/>
                <a:gd name="T65" fmla="*/ 414 h 1459"/>
                <a:gd name="T66" fmla="*/ 163 w 789"/>
                <a:gd name="T67" fmla="*/ 366 h 1459"/>
                <a:gd name="T68" fmla="*/ 153 w 789"/>
                <a:gd name="T69" fmla="*/ 324 h 1459"/>
                <a:gd name="T70" fmla="*/ 142 w 789"/>
                <a:gd name="T71" fmla="*/ 285 h 1459"/>
                <a:gd name="T72" fmla="*/ 131 w 789"/>
                <a:gd name="T73" fmla="*/ 248 h 1459"/>
                <a:gd name="T74" fmla="*/ 120 w 789"/>
                <a:gd name="T75" fmla="*/ 214 h 1459"/>
                <a:gd name="T76" fmla="*/ 117 w 789"/>
                <a:gd name="T77" fmla="*/ 200 h 1459"/>
                <a:gd name="T78" fmla="*/ 113 w 789"/>
                <a:gd name="T79" fmla="*/ 186 h 1459"/>
                <a:gd name="T80" fmla="*/ 102 w 789"/>
                <a:gd name="T81" fmla="*/ 157 h 1459"/>
                <a:gd name="T82" fmla="*/ 92 w 789"/>
                <a:gd name="T83" fmla="*/ 128 h 1459"/>
                <a:gd name="T84" fmla="*/ 81 w 789"/>
                <a:gd name="T85" fmla="*/ 99 h 1459"/>
                <a:gd name="T86" fmla="*/ 74 w 789"/>
                <a:gd name="T87" fmla="*/ 81 h 1459"/>
                <a:gd name="T88" fmla="*/ 67 w 789"/>
                <a:gd name="T89" fmla="*/ 66 h 1459"/>
                <a:gd name="T90" fmla="*/ 60 w 789"/>
                <a:gd name="T91" fmla="*/ 52 h 1459"/>
                <a:gd name="T92" fmla="*/ 53 w 789"/>
                <a:gd name="T93" fmla="*/ 37 h 1459"/>
                <a:gd name="T94" fmla="*/ 49 w 789"/>
                <a:gd name="T95" fmla="*/ 33 h 1459"/>
                <a:gd name="T96" fmla="*/ 42 w 789"/>
                <a:gd name="T97" fmla="*/ 23 h 1459"/>
                <a:gd name="T98" fmla="*/ 31 w 789"/>
                <a:gd name="T99" fmla="*/ 14 h 1459"/>
                <a:gd name="T100" fmla="*/ 21 w 789"/>
                <a:gd name="T101" fmla="*/ 4 h 1459"/>
                <a:gd name="T102" fmla="*/ 7 w 789"/>
                <a:gd name="T103" fmla="*/ 0 h 1459"/>
                <a:gd name="T104" fmla="*/ 0 w 789"/>
                <a:gd name="T105" fmla="*/ 0 h 14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89"/>
                <a:gd name="T160" fmla="*/ 0 h 1459"/>
                <a:gd name="T161" fmla="*/ 789 w 789"/>
                <a:gd name="T162" fmla="*/ 1459 h 14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89" h="1459">
                  <a:moveTo>
                    <a:pt x="788" y="1458"/>
                  </a:moveTo>
                  <a:lnTo>
                    <a:pt x="766" y="1453"/>
                  </a:lnTo>
                  <a:lnTo>
                    <a:pt x="731" y="1443"/>
                  </a:lnTo>
                  <a:lnTo>
                    <a:pt x="702" y="1439"/>
                  </a:lnTo>
                  <a:lnTo>
                    <a:pt x="670" y="1429"/>
                  </a:lnTo>
                  <a:lnTo>
                    <a:pt x="634" y="1414"/>
                  </a:lnTo>
                  <a:lnTo>
                    <a:pt x="606" y="1405"/>
                  </a:lnTo>
                  <a:lnTo>
                    <a:pt x="585" y="1395"/>
                  </a:lnTo>
                  <a:lnTo>
                    <a:pt x="557" y="1381"/>
                  </a:lnTo>
                  <a:lnTo>
                    <a:pt x="539" y="1372"/>
                  </a:lnTo>
                  <a:lnTo>
                    <a:pt x="517" y="1358"/>
                  </a:lnTo>
                  <a:lnTo>
                    <a:pt x="493" y="1343"/>
                  </a:lnTo>
                  <a:lnTo>
                    <a:pt x="475" y="1329"/>
                  </a:lnTo>
                  <a:lnTo>
                    <a:pt x="464" y="1314"/>
                  </a:lnTo>
                  <a:lnTo>
                    <a:pt x="451" y="1300"/>
                  </a:lnTo>
                  <a:lnTo>
                    <a:pt x="436" y="1281"/>
                  </a:lnTo>
                  <a:lnTo>
                    <a:pt x="425" y="1262"/>
                  </a:lnTo>
                  <a:lnTo>
                    <a:pt x="422" y="1257"/>
                  </a:lnTo>
                  <a:lnTo>
                    <a:pt x="415" y="1243"/>
                  </a:lnTo>
                  <a:lnTo>
                    <a:pt x="398" y="1205"/>
                  </a:lnTo>
                  <a:lnTo>
                    <a:pt x="383" y="1167"/>
                  </a:lnTo>
                  <a:lnTo>
                    <a:pt x="369" y="1134"/>
                  </a:lnTo>
                  <a:lnTo>
                    <a:pt x="354" y="1091"/>
                  </a:lnTo>
                  <a:lnTo>
                    <a:pt x="341" y="1048"/>
                  </a:lnTo>
                  <a:lnTo>
                    <a:pt x="326" y="1000"/>
                  </a:lnTo>
                  <a:lnTo>
                    <a:pt x="312" y="957"/>
                  </a:lnTo>
                  <a:lnTo>
                    <a:pt x="305" y="929"/>
                  </a:lnTo>
                  <a:lnTo>
                    <a:pt x="280" y="834"/>
                  </a:lnTo>
                  <a:lnTo>
                    <a:pt x="230" y="633"/>
                  </a:lnTo>
                  <a:lnTo>
                    <a:pt x="206" y="533"/>
                  </a:lnTo>
                  <a:lnTo>
                    <a:pt x="199" y="504"/>
                  </a:lnTo>
                  <a:lnTo>
                    <a:pt x="188" y="461"/>
                  </a:lnTo>
                  <a:lnTo>
                    <a:pt x="177" y="414"/>
                  </a:lnTo>
                  <a:lnTo>
                    <a:pt x="163" y="366"/>
                  </a:lnTo>
                  <a:lnTo>
                    <a:pt x="153" y="324"/>
                  </a:lnTo>
                  <a:lnTo>
                    <a:pt x="142" y="285"/>
                  </a:lnTo>
                  <a:lnTo>
                    <a:pt x="131" y="248"/>
                  </a:lnTo>
                  <a:lnTo>
                    <a:pt x="120" y="214"/>
                  </a:lnTo>
                  <a:lnTo>
                    <a:pt x="117" y="200"/>
                  </a:lnTo>
                  <a:lnTo>
                    <a:pt x="113" y="186"/>
                  </a:lnTo>
                  <a:lnTo>
                    <a:pt x="102" y="157"/>
                  </a:lnTo>
                  <a:lnTo>
                    <a:pt x="92" y="128"/>
                  </a:lnTo>
                  <a:lnTo>
                    <a:pt x="81" y="99"/>
                  </a:lnTo>
                  <a:lnTo>
                    <a:pt x="74" y="81"/>
                  </a:lnTo>
                  <a:lnTo>
                    <a:pt x="67" y="66"/>
                  </a:lnTo>
                  <a:lnTo>
                    <a:pt x="60" y="52"/>
                  </a:lnTo>
                  <a:lnTo>
                    <a:pt x="53" y="37"/>
                  </a:lnTo>
                  <a:lnTo>
                    <a:pt x="49" y="33"/>
                  </a:lnTo>
                  <a:lnTo>
                    <a:pt x="42" y="23"/>
                  </a:lnTo>
                  <a:lnTo>
                    <a:pt x="31" y="14"/>
                  </a:lnTo>
                  <a:lnTo>
                    <a:pt x="21" y="4"/>
                  </a:lnTo>
                  <a:lnTo>
                    <a:pt x="7" y="0"/>
                  </a:lnTo>
                  <a:lnTo>
                    <a:pt x="0" y="0"/>
                  </a:lnTo>
                </a:path>
              </a:pathLst>
            </a:custGeom>
            <a:noFill/>
            <a:ln w="381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3" name="Line 106"/>
          <p:cNvSpPr>
            <a:spLocks noChangeShapeType="1"/>
          </p:cNvSpPr>
          <p:nvPr/>
        </p:nvSpPr>
        <p:spPr bwMode="auto">
          <a:xfrm>
            <a:off x="4314130" y="4994251"/>
            <a:ext cx="3714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107"/>
          <p:cNvSpPr>
            <a:spLocks noChangeShapeType="1"/>
          </p:cNvSpPr>
          <p:nvPr/>
        </p:nvSpPr>
        <p:spPr bwMode="auto">
          <a:xfrm flipH="1">
            <a:off x="5076130" y="5005363"/>
            <a:ext cx="3921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Rectangle 108"/>
          <p:cNvSpPr>
            <a:spLocks noChangeArrowheads="1"/>
          </p:cNvSpPr>
          <p:nvPr/>
        </p:nvSpPr>
        <p:spPr bwMode="auto">
          <a:xfrm>
            <a:off x="4695130" y="4878363"/>
            <a:ext cx="433387" cy="373063"/>
          </a:xfrm>
          <a:prstGeom prst="rect">
            <a:avLst/>
          </a:prstGeom>
          <a:solidFill>
            <a:srgbClr val="DADADA"/>
          </a:solidFill>
          <a:ln w="12700">
            <a:solidFill>
              <a:schemeClr val="tx2"/>
            </a:solidFill>
            <a:miter lim="800000"/>
            <a:headEnd/>
            <a:tailEnd/>
          </a:ln>
          <a:effectLst>
            <a:outerShdw dist="107763" dir="2700000" algn="ctr" rotWithShape="0">
              <a:srgbClr val="474747"/>
            </a:outerShdw>
          </a:effectLst>
        </p:spPr>
        <p:txBody>
          <a:bodyPr lIns="57150" tIns="22225" rIns="57150" bIns="22225">
            <a:spAutoFit/>
          </a:bodyPr>
          <a:lstStyle/>
          <a:p>
            <a:pPr defTabSz="739775" eaLnBrk="0" hangingPunct="0">
              <a:lnSpc>
                <a:spcPct val="115000"/>
              </a:lnSpc>
              <a:defRPr/>
            </a:pPr>
            <a:r>
              <a:rPr kumimoji="1" lang="en-US" altLang="zh-CN" b="1">
                <a:solidFill>
                  <a:schemeClr val="tx2"/>
                </a:solidFill>
                <a:latin typeface="Times New Roman" pitchFamily="18" charset="0"/>
              </a:rPr>
              <a:t>1</a:t>
            </a:r>
            <a:r>
              <a:rPr kumimoji="1" lang="en-US" altLang="zh-CN" b="1">
                <a:solidFill>
                  <a:schemeClr val="tx2"/>
                </a:solidFill>
                <a:latin typeface="Symbol" pitchFamily="18" charset="2"/>
              </a:rPr>
              <a:t>s</a:t>
            </a:r>
          </a:p>
        </p:txBody>
      </p:sp>
      <p:sp>
        <p:nvSpPr>
          <p:cNvPr id="66" name="Line 109"/>
          <p:cNvSpPr>
            <a:spLocks noChangeShapeType="1"/>
          </p:cNvSpPr>
          <p:nvPr/>
        </p:nvSpPr>
        <p:spPr bwMode="auto">
          <a:xfrm>
            <a:off x="5114230" y="4322738"/>
            <a:ext cx="4762" cy="118745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10"/>
          <p:cNvSpPr>
            <a:spLocks noChangeShapeType="1"/>
          </p:cNvSpPr>
          <p:nvPr/>
        </p:nvSpPr>
        <p:spPr bwMode="auto">
          <a:xfrm>
            <a:off x="5858767" y="5194276"/>
            <a:ext cx="0" cy="355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Oval 111"/>
          <p:cNvSpPr>
            <a:spLocks noChangeArrowheads="1"/>
          </p:cNvSpPr>
          <p:nvPr/>
        </p:nvSpPr>
        <p:spPr bwMode="auto">
          <a:xfrm>
            <a:off x="5017392" y="4279876"/>
            <a:ext cx="204788" cy="111125"/>
          </a:xfrm>
          <a:prstGeom prst="ellipse">
            <a:avLst/>
          </a:prstGeom>
          <a:gradFill rotWithShape="0">
            <a:gsLst>
              <a:gs pos="0">
                <a:srgbClr val="FFFFFF"/>
              </a:gs>
              <a:gs pos="100000">
                <a:srgbClr val="00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9" name="Rectangle 112"/>
          <p:cNvSpPr>
            <a:spLocks noChangeArrowheads="1"/>
          </p:cNvSpPr>
          <p:nvPr/>
        </p:nvSpPr>
        <p:spPr bwMode="auto">
          <a:xfrm>
            <a:off x="6049267" y="5332388"/>
            <a:ext cx="31591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grpSp>
        <p:nvGrpSpPr>
          <p:cNvPr id="70" name="Group 113"/>
          <p:cNvGrpSpPr>
            <a:grpSpLocks/>
          </p:cNvGrpSpPr>
          <p:nvPr/>
        </p:nvGrpSpPr>
        <p:grpSpPr bwMode="auto">
          <a:xfrm>
            <a:off x="4733230" y="5529238"/>
            <a:ext cx="2427287" cy="82550"/>
            <a:chOff x="2174" y="4293"/>
            <a:chExt cx="1147" cy="70"/>
          </a:xfrm>
        </p:grpSpPr>
        <p:sp>
          <p:nvSpPr>
            <p:cNvPr id="71" name="Rectangle 114"/>
            <p:cNvSpPr>
              <a:spLocks noChangeArrowheads="1"/>
            </p:cNvSpPr>
            <p:nvPr/>
          </p:nvSpPr>
          <p:spPr bwMode="auto">
            <a:xfrm>
              <a:off x="2371" y="4293"/>
              <a:ext cx="188"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2" name="Rectangle 115"/>
            <p:cNvSpPr>
              <a:spLocks noChangeArrowheads="1"/>
            </p:cNvSpPr>
            <p:nvPr/>
          </p:nvSpPr>
          <p:spPr bwMode="auto">
            <a:xfrm>
              <a:off x="2563" y="4293"/>
              <a:ext cx="178"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3" name="Rectangle 116"/>
            <p:cNvSpPr>
              <a:spLocks noChangeArrowheads="1"/>
            </p:cNvSpPr>
            <p:nvPr/>
          </p:nvSpPr>
          <p:spPr bwMode="auto">
            <a:xfrm>
              <a:off x="2174" y="4293"/>
              <a:ext cx="195"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4" name="Rectangle 117"/>
            <p:cNvSpPr>
              <a:spLocks noChangeArrowheads="1"/>
            </p:cNvSpPr>
            <p:nvPr/>
          </p:nvSpPr>
          <p:spPr bwMode="auto">
            <a:xfrm>
              <a:off x="2951" y="4293"/>
              <a:ext cx="189"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5" name="Rectangle 118"/>
            <p:cNvSpPr>
              <a:spLocks noChangeArrowheads="1"/>
            </p:cNvSpPr>
            <p:nvPr/>
          </p:nvSpPr>
          <p:spPr bwMode="auto">
            <a:xfrm>
              <a:off x="3143" y="4293"/>
              <a:ext cx="178"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6" name="Rectangle 119"/>
            <p:cNvSpPr>
              <a:spLocks noChangeArrowheads="1"/>
            </p:cNvSpPr>
            <p:nvPr/>
          </p:nvSpPr>
          <p:spPr bwMode="auto">
            <a:xfrm>
              <a:off x="2749" y="4293"/>
              <a:ext cx="195"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grpSp>
      <p:sp>
        <p:nvSpPr>
          <p:cNvPr id="77" name="Line 120"/>
          <p:cNvSpPr>
            <a:spLocks noChangeShapeType="1"/>
          </p:cNvSpPr>
          <p:nvPr/>
        </p:nvSpPr>
        <p:spPr bwMode="auto">
          <a:xfrm>
            <a:off x="6360417" y="5446688"/>
            <a:ext cx="1057275" cy="22225"/>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121"/>
          <p:cNvSpPr>
            <a:spLocks noChangeShapeType="1"/>
          </p:cNvSpPr>
          <p:nvPr/>
        </p:nvSpPr>
        <p:spPr bwMode="auto">
          <a:xfrm flipH="1">
            <a:off x="1947167" y="5454626"/>
            <a:ext cx="1054100" cy="19050"/>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122"/>
          <p:cNvSpPr>
            <a:spLocks noChangeShapeType="1"/>
          </p:cNvSpPr>
          <p:nvPr/>
        </p:nvSpPr>
        <p:spPr bwMode="auto">
          <a:xfrm>
            <a:off x="926405" y="5499076"/>
            <a:ext cx="78597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Rectangle 123"/>
          <p:cNvSpPr>
            <a:spLocks noChangeArrowheads="1"/>
          </p:cNvSpPr>
          <p:nvPr/>
        </p:nvSpPr>
        <p:spPr bwMode="auto">
          <a:xfrm>
            <a:off x="5639692" y="5883251"/>
            <a:ext cx="679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2225" rIns="57150" bIns="22225">
            <a:spAutoFit/>
          </a:bodyPr>
          <a:lstStyle>
            <a:lvl1pPr defTabSz="739775" eaLnBrk="0" hangingPunct="0">
              <a:defRPr>
                <a:solidFill>
                  <a:schemeClr val="tx1"/>
                </a:solidFill>
                <a:latin typeface="Arial" panose="020B0604020202020204" pitchFamily="34" charset="0"/>
                <a:ea typeface="宋体" panose="02010600030101010101" pitchFamily="2" charset="-122"/>
              </a:defRPr>
            </a:lvl1pPr>
            <a:lvl2pPr marL="742950" indent="-285750" defTabSz="739775" eaLnBrk="0" hangingPunct="0">
              <a:defRPr>
                <a:solidFill>
                  <a:schemeClr val="tx1"/>
                </a:solidFill>
                <a:latin typeface="Arial" panose="020B0604020202020204" pitchFamily="34" charset="0"/>
                <a:ea typeface="宋体" panose="02010600030101010101" pitchFamily="2" charset="-122"/>
              </a:defRPr>
            </a:lvl2pPr>
            <a:lvl3pPr marL="1143000" indent="-228600" defTabSz="739775" eaLnBrk="0" hangingPunct="0">
              <a:defRPr>
                <a:solidFill>
                  <a:schemeClr val="tx1"/>
                </a:solidFill>
                <a:latin typeface="Arial" panose="020B0604020202020204" pitchFamily="34" charset="0"/>
                <a:ea typeface="宋体" panose="02010600030101010101" pitchFamily="2" charset="-122"/>
              </a:defRPr>
            </a:lvl3pPr>
            <a:lvl4pPr marL="1600200" indent="-228600" defTabSz="739775" eaLnBrk="0" hangingPunct="0">
              <a:defRPr>
                <a:solidFill>
                  <a:schemeClr val="tx1"/>
                </a:solidFill>
                <a:latin typeface="Arial" panose="020B0604020202020204" pitchFamily="34" charset="0"/>
                <a:ea typeface="宋体" panose="02010600030101010101" pitchFamily="2" charset="-122"/>
              </a:defRPr>
            </a:lvl4pPr>
            <a:lvl5pPr marL="2057400" indent="-228600" defTabSz="739775" eaLnBrk="0" hangingPunct="0">
              <a:defRPr>
                <a:solidFill>
                  <a:schemeClr val="tx1"/>
                </a:solidFill>
                <a:latin typeface="Arial" panose="020B0604020202020204" pitchFamily="34" charset="0"/>
                <a:ea typeface="宋体" panose="02010600030101010101" pitchFamily="2" charset="-122"/>
              </a:defRPr>
            </a:lvl5pPr>
            <a:lvl6pPr marL="25146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b="1">
                <a:solidFill>
                  <a:schemeClr val="bg1"/>
                </a:solidFill>
                <a:latin typeface="Times New Roman" panose="02020603050405020304" pitchFamily="18" charset="0"/>
              </a:rPr>
              <a:t>6</a:t>
            </a:r>
            <a:r>
              <a:rPr kumimoji="1" lang="en-US" altLang="zh-CN" b="1">
                <a:solidFill>
                  <a:schemeClr val="bg1"/>
                </a:solidFill>
                <a:latin typeface="Symbol" panose="05050102010706020507" pitchFamily="18" charset="2"/>
              </a:rPr>
              <a:t>s</a:t>
            </a:r>
          </a:p>
        </p:txBody>
      </p:sp>
      <p:sp>
        <p:nvSpPr>
          <p:cNvPr id="81" name="Line 125"/>
          <p:cNvSpPr>
            <a:spLocks noChangeShapeType="1"/>
          </p:cNvSpPr>
          <p:nvPr/>
        </p:nvSpPr>
        <p:spPr bwMode="auto">
          <a:xfrm>
            <a:off x="2161480" y="4592613"/>
            <a:ext cx="3497262" cy="1508125"/>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126"/>
          <p:cNvSpPr>
            <a:spLocks noChangeShapeType="1"/>
          </p:cNvSpPr>
          <p:nvPr/>
        </p:nvSpPr>
        <p:spPr bwMode="auto">
          <a:xfrm flipV="1">
            <a:off x="3134617" y="3373413"/>
            <a:ext cx="2538413" cy="523875"/>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Rectangle 127"/>
          <p:cNvSpPr>
            <a:spLocks noChangeArrowheads="1"/>
          </p:cNvSpPr>
          <p:nvPr/>
        </p:nvSpPr>
        <p:spPr bwMode="auto">
          <a:xfrm>
            <a:off x="394592" y="3494063"/>
            <a:ext cx="936625" cy="2576513"/>
          </a:xfrm>
          <a:prstGeom prst="rect">
            <a:avLst/>
          </a:prstGeom>
          <a:solidFill>
            <a:srgbClr val="99FF66"/>
          </a:solidFill>
          <a:ln w="12700">
            <a:solidFill>
              <a:schemeClr val="tx2"/>
            </a:solidFill>
            <a:miter lim="800000"/>
            <a:headEnd/>
            <a:tailEnd/>
          </a:ln>
          <a:effectLst>
            <a:outerShdw dist="107763" dir="2700000" algn="ctr" rotWithShape="0">
              <a:schemeClr val="bg2"/>
            </a:outerShdw>
          </a:effec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kumimoji="1" lang="zh-CN" altLang="en-US" sz="2000" b="1">
                <a:latin typeface="Times New Roman" panose="02020603050405020304" pitchFamily="18" charset="0"/>
              </a:rPr>
              <a:t>在</a:t>
            </a:r>
            <a:r>
              <a:rPr kumimoji="1" lang="en-US" altLang="zh-CN" sz="2000" b="1">
                <a:latin typeface="Symbol" panose="05050102010706020507" pitchFamily="18" charset="2"/>
              </a:rPr>
              <a:t>s</a:t>
            </a:r>
            <a:r>
              <a:rPr kumimoji="1" lang="zh-CN" altLang="en-US" sz="2000" b="1">
                <a:latin typeface="Symbol" panose="05050102010706020507" pitchFamily="18" charset="2"/>
              </a:rPr>
              <a:t>符号</a:t>
            </a:r>
            <a:r>
              <a:rPr kumimoji="1" lang="zh-CN" altLang="en-US" sz="2000" b="1">
                <a:latin typeface="Times New Roman" panose="02020603050405020304" pitchFamily="18" charset="0"/>
              </a:rPr>
              <a:t>前面的值越大，出错的机会就越小</a:t>
            </a:r>
            <a:endParaRPr kumimoji="1" lang="zh-CN" altLang="en-US" sz="2000" b="1"/>
          </a:p>
        </p:txBody>
      </p:sp>
      <p:sp>
        <p:nvSpPr>
          <p:cNvPr id="84" name="Line 128"/>
          <p:cNvSpPr>
            <a:spLocks noChangeShapeType="1"/>
          </p:cNvSpPr>
          <p:nvPr/>
        </p:nvSpPr>
        <p:spPr bwMode="auto">
          <a:xfrm>
            <a:off x="3233042" y="1444601"/>
            <a:ext cx="1917700" cy="1174750"/>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129"/>
          <p:cNvSpPr>
            <a:spLocks noChangeShapeType="1"/>
          </p:cNvSpPr>
          <p:nvPr/>
        </p:nvSpPr>
        <p:spPr bwMode="auto">
          <a:xfrm flipV="1">
            <a:off x="2163067" y="1125513"/>
            <a:ext cx="31750" cy="452913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Rectangle 130"/>
          <p:cNvSpPr>
            <a:spLocks noChangeArrowheads="1"/>
          </p:cNvSpPr>
          <p:nvPr/>
        </p:nvSpPr>
        <p:spPr bwMode="auto">
          <a:xfrm>
            <a:off x="3013967" y="2905101"/>
            <a:ext cx="830263" cy="84137"/>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87" name="Rectangle 131"/>
          <p:cNvSpPr>
            <a:spLocks noChangeArrowheads="1"/>
          </p:cNvSpPr>
          <p:nvPr/>
        </p:nvSpPr>
        <p:spPr bwMode="auto">
          <a:xfrm>
            <a:off x="3861692" y="2905101"/>
            <a:ext cx="782638" cy="84137"/>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88" name="Rectangle 132"/>
          <p:cNvSpPr>
            <a:spLocks noChangeArrowheads="1"/>
          </p:cNvSpPr>
          <p:nvPr/>
        </p:nvSpPr>
        <p:spPr bwMode="auto">
          <a:xfrm>
            <a:off x="2124967" y="2905101"/>
            <a:ext cx="857250" cy="84137"/>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89" name="Rectangle 133"/>
          <p:cNvSpPr>
            <a:spLocks noChangeArrowheads="1"/>
          </p:cNvSpPr>
          <p:nvPr/>
        </p:nvSpPr>
        <p:spPr bwMode="auto">
          <a:xfrm>
            <a:off x="1836042" y="1087413"/>
            <a:ext cx="1782763" cy="606425"/>
          </a:xfrm>
          <a:prstGeom prst="rect">
            <a:avLst/>
          </a:prstGeom>
          <a:solidFill>
            <a:srgbClr val="CECECE"/>
          </a:solidFill>
          <a:ln w="12700">
            <a:solidFill>
              <a:schemeClr val="tx2"/>
            </a:solidFill>
            <a:miter lim="800000"/>
            <a:headEnd/>
            <a:tailEnd/>
          </a:ln>
          <a:effectLst>
            <a:outerShdw dist="107763" dir="2700000" algn="ctr" rotWithShape="0">
              <a:srgbClr val="676767"/>
            </a:outerShdw>
          </a:effectLst>
        </p:spPr>
        <p:txBody>
          <a:bodyPr lIns="57150" tIns="22225" rIns="57150" bIns="22225">
            <a:spAutoFit/>
          </a:bodyPr>
          <a:lstStyle>
            <a:lvl1pPr defTabSz="739775" eaLnBrk="0" hangingPunct="0">
              <a:defRPr>
                <a:solidFill>
                  <a:schemeClr val="tx1"/>
                </a:solidFill>
                <a:latin typeface="Arial" panose="020B0604020202020204" pitchFamily="34" charset="0"/>
                <a:ea typeface="宋体" panose="02010600030101010101" pitchFamily="2" charset="-122"/>
              </a:defRPr>
            </a:lvl1pPr>
            <a:lvl2pPr marL="742950" indent="-285750" defTabSz="739775" eaLnBrk="0" hangingPunct="0">
              <a:defRPr>
                <a:solidFill>
                  <a:schemeClr val="tx1"/>
                </a:solidFill>
                <a:latin typeface="Arial" panose="020B0604020202020204" pitchFamily="34" charset="0"/>
                <a:ea typeface="宋体" panose="02010600030101010101" pitchFamily="2" charset="-122"/>
              </a:defRPr>
            </a:lvl2pPr>
            <a:lvl3pPr marL="1143000" indent="-228600" defTabSz="739775" eaLnBrk="0" hangingPunct="0">
              <a:defRPr>
                <a:solidFill>
                  <a:schemeClr val="tx1"/>
                </a:solidFill>
                <a:latin typeface="Arial" panose="020B0604020202020204" pitchFamily="34" charset="0"/>
                <a:ea typeface="宋体" panose="02010600030101010101" pitchFamily="2" charset="-122"/>
              </a:defRPr>
            </a:lvl3pPr>
            <a:lvl4pPr marL="1600200" indent="-228600" defTabSz="739775" eaLnBrk="0" hangingPunct="0">
              <a:defRPr>
                <a:solidFill>
                  <a:schemeClr val="tx1"/>
                </a:solidFill>
                <a:latin typeface="Arial" panose="020B0604020202020204" pitchFamily="34" charset="0"/>
                <a:ea typeface="宋体" panose="02010600030101010101" pitchFamily="2" charset="-122"/>
              </a:defRPr>
            </a:lvl4pPr>
            <a:lvl5pPr marL="2057400" indent="-228600" defTabSz="739775" eaLnBrk="0" hangingPunct="0">
              <a:defRPr>
                <a:solidFill>
                  <a:schemeClr val="tx1"/>
                </a:solidFill>
                <a:latin typeface="Arial" panose="020B0604020202020204" pitchFamily="34" charset="0"/>
                <a:ea typeface="宋体" panose="02010600030101010101" pitchFamily="2" charset="-122"/>
              </a:defRPr>
            </a:lvl5pPr>
            <a:lvl6pPr marL="25146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kumimoji="1" lang="zh-CN" altLang="en-US" sz="2000" b="1">
                <a:solidFill>
                  <a:schemeClr val="tx2"/>
                </a:solidFill>
                <a:latin typeface="Times New Roman" panose="02020603050405020304" pitchFamily="18" charset="0"/>
              </a:rPr>
              <a:t>客户要求或者技术要求</a:t>
            </a:r>
          </a:p>
        </p:txBody>
      </p:sp>
      <p:sp>
        <p:nvSpPr>
          <p:cNvPr id="90" name="Line 134"/>
          <p:cNvSpPr>
            <a:spLocks noChangeShapeType="1"/>
          </p:cNvSpPr>
          <p:nvPr/>
        </p:nvSpPr>
        <p:spPr bwMode="auto">
          <a:xfrm>
            <a:off x="1472505" y="2827313"/>
            <a:ext cx="0" cy="355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Rectangle 135"/>
          <p:cNvSpPr>
            <a:spLocks noChangeArrowheads="1"/>
          </p:cNvSpPr>
          <p:nvPr/>
        </p:nvSpPr>
        <p:spPr bwMode="auto">
          <a:xfrm>
            <a:off x="1934467" y="2965426"/>
            <a:ext cx="639763"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92" name="Freeform 136"/>
          <p:cNvSpPr>
            <a:spLocks/>
          </p:cNvSpPr>
          <p:nvPr/>
        </p:nvSpPr>
        <p:spPr bwMode="auto">
          <a:xfrm>
            <a:off x="1186755" y="1876401"/>
            <a:ext cx="2003425" cy="1081087"/>
          </a:xfrm>
          <a:custGeom>
            <a:avLst/>
            <a:gdLst/>
            <a:ahLst/>
            <a:cxnLst>
              <a:cxn ang="0">
                <a:pos x="859" y="121"/>
              </a:cxn>
              <a:cxn ang="0">
                <a:pos x="808" y="83"/>
              </a:cxn>
              <a:cxn ang="0">
                <a:pos x="746" y="52"/>
              </a:cxn>
              <a:cxn ang="0">
                <a:pos x="665" y="25"/>
              </a:cxn>
              <a:cxn ang="0">
                <a:pos x="595" y="10"/>
              </a:cxn>
              <a:cxn ang="0">
                <a:pos x="527" y="0"/>
              </a:cxn>
              <a:cxn ang="0">
                <a:pos x="451" y="0"/>
              </a:cxn>
              <a:cxn ang="0">
                <a:pos x="361" y="8"/>
              </a:cxn>
              <a:cxn ang="0">
                <a:pos x="283" y="24"/>
              </a:cxn>
              <a:cxn ang="0">
                <a:pos x="217" y="44"/>
              </a:cxn>
              <a:cxn ang="0">
                <a:pos x="138" y="81"/>
              </a:cxn>
              <a:cxn ang="0">
                <a:pos x="82" y="122"/>
              </a:cxn>
              <a:cxn ang="0">
                <a:pos x="27" y="183"/>
              </a:cxn>
              <a:cxn ang="0">
                <a:pos x="2" y="248"/>
              </a:cxn>
              <a:cxn ang="0">
                <a:pos x="2" y="306"/>
              </a:cxn>
              <a:cxn ang="0">
                <a:pos x="18" y="355"/>
              </a:cxn>
              <a:cxn ang="0">
                <a:pos x="63" y="418"/>
              </a:cxn>
              <a:cxn ang="0">
                <a:pos x="139" y="476"/>
              </a:cxn>
              <a:cxn ang="0">
                <a:pos x="204" y="513"/>
              </a:cxn>
              <a:cxn ang="0">
                <a:pos x="270" y="537"/>
              </a:cxn>
              <a:cxn ang="0">
                <a:pos x="269" y="636"/>
              </a:cxn>
              <a:cxn ang="0">
                <a:pos x="270" y="745"/>
              </a:cxn>
              <a:cxn ang="0">
                <a:pos x="261" y="908"/>
              </a:cxn>
              <a:cxn ang="0">
                <a:pos x="333" y="747"/>
              </a:cxn>
              <a:cxn ang="0">
                <a:pos x="331" y="636"/>
              </a:cxn>
              <a:cxn ang="0">
                <a:pos x="342" y="552"/>
              </a:cxn>
              <a:cxn ang="0">
                <a:pos x="428" y="562"/>
              </a:cxn>
              <a:cxn ang="0">
                <a:pos x="497" y="562"/>
              </a:cxn>
              <a:cxn ang="0">
                <a:pos x="561" y="554"/>
              </a:cxn>
              <a:cxn ang="0">
                <a:pos x="643" y="539"/>
              </a:cxn>
              <a:cxn ang="0">
                <a:pos x="721" y="517"/>
              </a:cxn>
              <a:cxn ang="0">
                <a:pos x="790" y="486"/>
              </a:cxn>
              <a:cxn ang="0">
                <a:pos x="855" y="440"/>
              </a:cxn>
              <a:cxn ang="0">
                <a:pos x="905" y="392"/>
              </a:cxn>
              <a:cxn ang="0">
                <a:pos x="939" y="320"/>
              </a:cxn>
              <a:cxn ang="0">
                <a:pos x="942" y="248"/>
              </a:cxn>
              <a:cxn ang="0">
                <a:pos x="927" y="201"/>
              </a:cxn>
              <a:cxn ang="0">
                <a:pos x="882" y="138"/>
              </a:cxn>
            </a:cxnLst>
            <a:rect l="0" t="0" r="r" b="b"/>
            <a:pathLst>
              <a:path w="947" h="909">
                <a:moveTo>
                  <a:pt x="882" y="138"/>
                </a:moveTo>
                <a:lnTo>
                  <a:pt x="859" y="121"/>
                </a:lnTo>
                <a:lnTo>
                  <a:pt x="835" y="101"/>
                </a:lnTo>
                <a:lnTo>
                  <a:pt x="808" y="83"/>
                </a:lnTo>
                <a:lnTo>
                  <a:pt x="784" y="71"/>
                </a:lnTo>
                <a:lnTo>
                  <a:pt x="746" y="52"/>
                </a:lnTo>
                <a:lnTo>
                  <a:pt x="700" y="36"/>
                </a:lnTo>
                <a:lnTo>
                  <a:pt x="665" y="25"/>
                </a:lnTo>
                <a:lnTo>
                  <a:pt x="627" y="15"/>
                </a:lnTo>
                <a:lnTo>
                  <a:pt x="595" y="10"/>
                </a:lnTo>
                <a:lnTo>
                  <a:pt x="557" y="4"/>
                </a:lnTo>
                <a:lnTo>
                  <a:pt x="527" y="0"/>
                </a:lnTo>
                <a:lnTo>
                  <a:pt x="487" y="0"/>
                </a:lnTo>
                <a:lnTo>
                  <a:pt x="451" y="0"/>
                </a:lnTo>
                <a:lnTo>
                  <a:pt x="401" y="2"/>
                </a:lnTo>
                <a:lnTo>
                  <a:pt x="361" y="8"/>
                </a:lnTo>
                <a:lnTo>
                  <a:pt x="326" y="15"/>
                </a:lnTo>
                <a:lnTo>
                  <a:pt x="283" y="24"/>
                </a:lnTo>
                <a:lnTo>
                  <a:pt x="252" y="32"/>
                </a:lnTo>
                <a:lnTo>
                  <a:pt x="217" y="44"/>
                </a:lnTo>
                <a:lnTo>
                  <a:pt x="173" y="63"/>
                </a:lnTo>
                <a:lnTo>
                  <a:pt x="138" y="81"/>
                </a:lnTo>
                <a:lnTo>
                  <a:pt x="106" y="103"/>
                </a:lnTo>
                <a:lnTo>
                  <a:pt x="82" y="122"/>
                </a:lnTo>
                <a:lnTo>
                  <a:pt x="62" y="140"/>
                </a:lnTo>
                <a:lnTo>
                  <a:pt x="27" y="183"/>
                </a:lnTo>
                <a:lnTo>
                  <a:pt x="14" y="212"/>
                </a:lnTo>
                <a:lnTo>
                  <a:pt x="2" y="248"/>
                </a:lnTo>
                <a:lnTo>
                  <a:pt x="0" y="274"/>
                </a:lnTo>
                <a:lnTo>
                  <a:pt x="2" y="306"/>
                </a:lnTo>
                <a:lnTo>
                  <a:pt x="9" y="327"/>
                </a:lnTo>
                <a:lnTo>
                  <a:pt x="18" y="355"/>
                </a:lnTo>
                <a:lnTo>
                  <a:pt x="36" y="386"/>
                </a:lnTo>
                <a:lnTo>
                  <a:pt x="63" y="418"/>
                </a:lnTo>
                <a:lnTo>
                  <a:pt x="99" y="450"/>
                </a:lnTo>
                <a:lnTo>
                  <a:pt x="139" y="476"/>
                </a:lnTo>
                <a:lnTo>
                  <a:pt x="174" y="498"/>
                </a:lnTo>
                <a:lnTo>
                  <a:pt x="204" y="513"/>
                </a:lnTo>
                <a:lnTo>
                  <a:pt x="235" y="526"/>
                </a:lnTo>
                <a:lnTo>
                  <a:pt x="270" y="537"/>
                </a:lnTo>
                <a:lnTo>
                  <a:pt x="307" y="590"/>
                </a:lnTo>
                <a:lnTo>
                  <a:pt x="269" y="636"/>
                </a:lnTo>
                <a:lnTo>
                  <a:pt x="315" y="698"/>
                </a:lnTo>
                <a:lnTo>
                  <a:pt x="270" y="745"/>
                </a:lnTo>
                <a:lnTo>
                  <a:pt x="332" y="814"/>
                </a:lnTo>
                <a:lnTo>
                  <a:pt x="261" y="908"/>
                </a:lnTo>
                <a:lnTo>
                  <a:pt x="388" y="801"/>
                </a:lnTo>
                <a:lnTo>
                  <a:pt x="333" y="747"/>
                </a:lnTo>
                <a:lnTo>
                  <a:pt x="380" y="700"/>
                </a:lnTo>
                <a:lnTo>
                  <a:pt x="331" y="636"/>
                </a:lnTo>
                <a:lnTo>
                  <a:pt x="369" y="585"/>
                </a:lnTo>
                <a:lnTo>
                  <a:pt x="342" y="552"/>
                </a:lnTo>
                <a:lnTo>
                  <a:pt x="390" y="561"/>
                </a:lnTo>
                <a:lnTo>
                  <a:pt x="428" y="562"/>
                </a:lnTo>
                <a:lnTo>
                  <a:pt x="466" y="562"/>
                </a:lnTo>
                <a:lnTo>
                  <a:pt x="497" y="562"/>
                </a:lnTo>
                <a:lnTo>
                  <a:pt x="528" y="560"/>
                </a:lnTo>
                <a:lnTo>
                  <a:pt x="561" y="554"/>
                </a:lnTo>
                <a:lnTo>
                  <a:pt x="600" y="549"/>
                </a:lnTo>
                <a:lnTo>
                  <a:pt x="643" y="539"/>
                </a:lnTo>
                <a:lnTo>
                  <a:pt x="687" y="526"/>
                </a:lnTo>
                <a:lnTo>
                  <a:pt x="721" y="517"/>
                </a:lnTo>
                <a:lnTo>
                  <a:pt x="762" y="498"/>
                </a:lnTo>
                <a:lnTo>
                  <a:pt x="790" y="486"/>
                </a:lnTo>
                <a:lnTo>
                  <a:pt x="822" y="466"/>
                </a:lnTo>
                <a:lnTo>
                  <a:pt x="855" y="440"/>
                </a:lnTo>
                <a:lnTo>
                  <a:pt x="882" y="417"/>
                </a:lnTo>
                <a:lnTo>
                  <a:pt x="905" y="392"/>
                </a:lnTo>
                <a:lnTo>
                  <a:pt x="926" y="359"/>
                </a:lnTo>
                <a:lnTo>
                  <a:pt x="939" y="320"/>
                </a:lnTo>
                <a:lnTo>
                  <a:pt x="946" y="288"/>
                </a:lnTo>
                <a:lnTo>
                  <a:pt x="942" y="248"/>
                </a:lnTo>
                <a:lnTo>
                  <a:pt x="936" y="224"/>
                </a:lnTo>
                <a:lnTo>
                  <a:pt x="927" y="201"/>
                </a:lnTo>
                <a:lnTo>
                  <a:pt x="908" y="172"/>
                </a:lnTo>
                <a:lnTo>
                  <a:pt x="882" y="138"/>
                </a:lnTo>
              </a:path>
            </a:pathLst>
          </a:custGeom>
          <a:solidFill>
            <a:schemeClr val="accent2"/>
          </a:solidFill>
          <a:ln w="12700" cap="rnd" cmpd="sng">
            <a:solidFill>
              <a:srgbClr val="000000"/>
            </a:solidFill>
            <a:prstDash val="solid"/>
            <a:round/>
            <a:headEnd type="none" w="sm" len="sm"/>
            <a:tailEnd type="none" w="sm" len="sm"/>
          </a:ln>
          <a:effectLst>
            <a:outerShdw dist="107763" dir="2700000" algn="ctr" rotWithShape="0">
              <a:schemeClr val="folHlink"/>
            </a:outerShdw>
          </a:effectLst>
        </p:spPr>
        <p:txBody>
          <a:bodyPr/>
          <a:lstStyle/>
          <a:p>
            <a:pPr>
              <a:defRPr/>
            </a:pPr>
            <a:endParaRPr lang="zh-TW" altLang="en-US"/>
          </a:p>
        </p:txBody>
      </p:sp>
      <p:sp>
        <p:nvSpPr>
          <p:cNvPr id="93" name="Rectangle 137"/>
          <p:cNvSpPr>
            <a:spLocks noChangeArrowheads="1"/>
          </p:cNvSpPr>
          <p:nvPr/>
        </p:nvSpPr>
        <p:spPr bwMode="auto">
          <a:xfrm>
            <a:off x="1262955" y="1838301"/>
            <a:ext cx="19446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2225" rIns="57150" bIns="22225">
            <a:spAutoFit/>
          </a:bodyPr>
          <a:lstStyle>
            <a:lvl1pPr defTabSz="739775" eaLnBrk="0" hangingPunct="0">
              <a:defRPr>
                <a:solidFill>
                  <a:schemeClr val="tx1"/>
                </a:solidFill>
                <a:latin typeface="Arial" panose="020B0604020202020204" pitchFamily="34" charset="0"/>
                <a:ea typeface="宋体" panose="02010600030101010101" pitchFamily="2" charset="-122"/>
              </a:defRPr>
            </a:lvl1pPr>
            <a:lvl2pPr marL="742950" indent="-285750" defTabSz="739775" eaLnBrk="0" hangingPunct="0">
              <a:defRPr>
                <a:solidFill>
                  <a:schemeClr val="tx1"/>
                </a:solidFill>
                <a:latin typeface="Arial" panose="020B0604020202020204" pitchFamily="34" charset="0"/>
                <a:ea typeface="宋体" panose="02010600030101010101" pitchFamily="2" charset="-122"/>
              </a:defRPr>
            </a:lvl2pPr>
            <a:lvl3pPr marL="1143000" indent="-228600" defTabSz="739775" eaLnBrk="0" hangingPunct="0">
              <a:defRPr>
                <a:solidFill>
                  <a:schemeClr val="tx1"/>
                </a:solidFill>
                <a:latin typeface="Arial" panose="020B0604020202020204" pitchFamily="34" charset="0"/>
                <a:ea typeface="宋体" panose="02010600030101010101" pitchFamily="2" charset="-122"/>
              </a:defRPr>
            </a:lvl3pPr>
            <a:lvl4pPr marL="1600200" indent="-228600" defTabSz="739775" eaLnBrk="0" hangingPunct="0">
              <a:defRPr>
                <a:solidFill>
                  <a:schemeClr val="tx1"/>
                </a:solidFill>
                <a:latin typeface="Arial" panose="020B0604020202020204" pitchFamily="34" charset="0"/>
                <a:ea typeface="宋体" panose="02010600030101010101" pitchFamily="2" charset="-122"/>
              </a:defRPr>
            </a:lvl4pPr>
            <a:lvl5pPr marL="2057400" indent="-228600" defTabSz="739775" eaLnBrk="0" hangingPunct="0">
              <a:defRPr>
                <a:solidFill>
                  <a:schemeClr val="tx1"/>
                </a:solidFill>
                <a:latin typeface="Arial" panose="020B0604020202020204" pitchFamily="34" charset="0"/>
                <a:ea typeface="宋体" panose="02010600030101010101" pitchFamily="2" charset="-122"/>
              </a:defRPr>
            </a:lvl5pPr>
            <a:lvl6pPr marL="25146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endParaRPr kumimoji="1" lang="en-US" altLang="zh-CN" sz="2000" b="1">
              <a:solidFill>
                <a:schemeClr val="bg1"/>
              </a:solidFill>
              <a:latin typeface="Times New Roman" panose="02020603050405020304" pitchFamily="18" charset="0"/>
            </a:endParaRPr>
          </a:p>
          <a:p>
            <a:pPr algn="ctr">
              <a:lnSpc>
                <a:spcPct val="85000"/>
              </a:lnSpc>
            </a:pPr>
            <a:r>
              <a:rPr kumimoji="1" lang="zh-CN" altLang="en-US" sz="2000" b="1">
                <a:solidFill>
                  <a:schemeClr val="bg1"/>
                </a:solidFill>
                <a:latin typeface="Times New Roman" panose="02020603050405020304" pitchFamily="18" charset="0"/>
              </a:rPr>
              <a:t>出错的机会</a:t>
            </a:r>
          </a:p>
        </p:txBody>
      </p:sp>
      <p:sp>
        <p:nvSpPr>
          <p:cNvPr id="94" name="Freeform 138"/>
          <p:cNvSpPr>
            <a:spLocks/>
          </p:cNvSpPr>
          <p:nvPr/>
        </p:nvSpPr>
        <p:spPr bwMode="auto">
          <a:xfrm>
            <a:off x="2426592" y="5600676"/>
            <a:ext cx="2066925" cy="579437"/>
          </a:xfrm>
          <a:custGeom>
            <a:avLst/>
            <a:gdLst/>
            <a:ahLst/>
            <a:cxnLst>
              <a:cxn ang="0">
                <a:pos x="8" y="483"/>
              </a:cxn>
              <a:cxn ang="0">
                <a:pos x="8" y="272"/>
              </a:cxn>
              <a:cxn ang="0">
                <a:pos x="145" y="272"/>
              </a:cxn>
              <a:cxn ang="0">
                <a:pos x="0" y="2"/>
              </a:cxn>
              <a:cxn ang="0">
                <a:pos x="216" y="275"/>
              </a:cxn>
              <a:cxn ang="0">
                <a:pos x="253" y="278"/>
              </a:cxn>
              <a:cxn ang="0">
                <a:pos x="202" y="2"/>
              </a:cxn>
              <a:cxn ang="0">
                <a:pos x="299" y="275"/>
              </a:cxn>
              <a:cxn ang="0">
                <a:pos x="367" y="275"/>
              </a:cxn>
              <a:cxn ang="0">
                <a:pos x="383" y="2"/>
              </a:cxn>
              <a:cxn ang="0">
                <a:pos x="415" y="275"/>
              </a:cxn>
              <a:cxn ang="0">
                <a:pos x="569" y="275"/>
              </a:cxn>
              <a:cxn ang="0">
                <a:pos x="588" y="2"/>
              </a:cxn>
              <a:cxn ang="0">
                <a:pos x="618" y="275"/>
              </a:cxn>
              <a:cxn ang="0">
                <a:pos x="707" y="275"/>
              </a:cxn>
              <a:cxn ang="0">
                <a:pos x="777" y="0"/>
              </a:cxn>
              <a:cxn ang="0">
                <a:pos x="753" y="275"/>
              </a:cxn>
              <a:cxn ang="0">
                <a:pos x="780" y="275"/>
              </a:cxn>
              <a:cxn ang="0">
                <a:pos x="975" y="8"/>
              </a:cxn>
              <a:cxn ang="0">
                <a:pos x="845" y="275"/>
              </a:cxn>
              <a:cxn ang="0">
                <a:pos x="975" y="275"/>
              </a:cxn>
              <a:cxn ang="0">
                <a:pos x="975" y="486"/>
              </a:cxn>
              <a:cxn ang="0">
                <a:pos x="8" y="483"/>
              </a:cxn>
            </a:cxnLst>
            <a:rect l="0" t="0" r="r" b="b"/>
            <a:pathLst>
              <a:path w="976" h="487">
                <a:moveTo>
                  <a:pt x="8" y="483"/>
                </a:moveTo>
                <a:lnTo>
                  <a:pt x="8" y="272"/>
                </a:lnTo>
                <a:lnTo>
                  <a:pt x="145" y="272"/>
                </a:lnTo>
                <a:lnTo>
                  <a:pt x="0" y="2"/>
                </a:lnTo>
                <a:lnTo>
                  <a:pt x="216" y="275"/>
                </a:lnTo>
                <a:lnTo>
                  <a:pt x="253" y="278"/>
                </a:lnTo>
                <a:lnTo>
                  <a:pt x="202" y="2"/>
                </a:lnTo>
                <a:lnTo>
                  <a:pt x="299" y="275"/>
                </a:lnTo>
                <a:lnTo>
                  <a:pt x="367" y="275"/>
                </a:lnTo>
                <a:lnTo>
                  <a:pt x="383" y="2"/>
                </a:lnTo>
                <a:lnTo>
                  <a:pt x="415" y="275"/>
                </a:lnTo>
                <a:lnTo>
                  <a:pt x="569" y="275"/>
                </a:lnTo>
                <a:lnTo>
                  <a:pt x="588" y="2"/>
                </a:lnTo>
                <a:lnTo>
                  <a:pt x="618" y="275"/>
                </a:lnTo>
                <a:lnTo>
                  <a:pt x="707" y="275"/>
                </a:lnTo>
                <a:lnTo>
                  <a:pt x="777" y="0"/>
                </a:lnTo>
                <a:lnTo>
                  <a:pt x="753" y="275"/>
                </a:lnTo>
                <a:lnTo>
                  <a:pt x="780" y="275"/>
                </a:lnTo>
                <a:lnTo>
                  <a:pt x="975" y="8"/>
                </a:lnTo>
                <a:lnTo>
                  <a:pt x="845" y="275"/>
                </a:lnTo>
                <a:lnTo>
                  <a:pt x="975" y="275"/>
                </a:lnTo>
                <a:lnTo>
                  <a:pt x="975" y="486"/>
                </a:lnTo>
                <a:lnTo>
                  <a:pt x="8" y="483"/>
                </a:lnTo>
              </a:path>
            </a:pathLst>
          </a:custGeom>
          <a:solidFill>
            <a:schemeClr val="accent2"/>
          </a:solidFill>
          <a:ln w="12700" cap="rnd" cmpd="sng">
            <a:solidFill>
              <a:srgbClr val="000000"/>
            </a:solidFill>
            <a:prstDash val="solid"/>
            <a:round/>
            <a:headEnd type="none" w="sm" len="sm"/>
            <a:tailEnd type="none" w="sm" len="sm"/>
          </a:ln>
          <a:effectLst>
            <a:outerShdw dist="107763" dir="2700000" algn="ctr" rotWithShape="0">
              <a:schemeClr val="folHlink"/>
            </a:outerShdw>
          </a:effectLst>
        </p:spPr>
        <p:txBody>
          <a:bodyPr/>
          <a:lstStyle/>
          <a:p>
            <a:pPr>
              <a:defRPr/>
            </a:pPr>
            <a:endParaRPr lang="zh-TW" altLang="en-US"/>
          </a:p>
        </p:txBody>
      </p:sp>
      <p:sp>
        <p:nvSpPr>
          <p:cNvPr id="95" name="Rectangle 139"/>
          <p:cNvSpPr>
            <a:spLocks noChangeArrowheads="1"/>
          </p:cNvSpPr>
          <p:nvPr/>
        </p:nvSpPr>
        <p:spPr bwMode="auto">
          <a:xfrm>
            <a:off x="3563242" y="5319688"/>
            <a:ext cx="31591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grpSp>
        <p:nvGrpSpPr>
          <p:cNvPr id="96" name="Group 140"/>
          <p:cNvGrpSpPr>
            <a:grpSpLocks/>
          </p:cNvGrpSpPr>
          <p:nvPr/>
        </p:nvGrpSpPr>
        <p:grpSpPr bwMode="auto">
          <a:xfrm>
            <a:off x="2194817" y="5516538"/>
            <a:ext cx="2427288" cy="82550"/>
            <a:chOff x="2174" y="4293"/>
            <a:chExt cx="1147" cy="70"/>
          </a:xfrm>
        </p:grpSpPr>
        <p:sp>
          <p:nvSpPr>
            <p:cNvPr id="97" name="Rectangle 141"/>
            <p:cNvSpPr>
              <a:spLocks noChangeArrowheads="1"/>
            </p:cNvSpPr>
            <p:nvPr/>
          </p:nvSpPr>
          <p:spPr bwMode="auto">
            <a:xfrm>
              <a:off x="2371" y="4293"/>
              <a:ext cx="188"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98" name="Rectangle 142"/>
            <p:cNvSpPr>
              <a:spLocks noChangeArrowheads="1"/>
            </p:cNvSpPr>
            <p:nvPr/>
          </p:nvSpPr>
          <p:spPr bwMode="auto">
            <a:xfrm>
              <a:off x="2563" y="4293"/>
              <a:ext cx="178"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99" name="Rectangle 143"/>
            <p:cNvSpPr>
              <a:spLocks noChangeArrowheads="1"/>
            </p:cNvSpPr>
            <p:nvPr/>
          </p:nvSpPr>
          <p:spPr bwMode="auto">
            <a:xfrm>
              <a:off x="2174" y="4293"/>
              <a:ext cx="195"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100" name="Rectangle 144"/>
            <p:cNvSpPr>
              <a:spLocks noChangeArrowheads="1"/>
            </p:cNvSpPr>
            <p:nvPr/>
          </p:nvSpPr>
          <p:spPr bwMode="auto">
            <a:xfrm>
              <a:off x="2951" y="4293"/>
              <a:ext cx="189"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101" name="Rectangle 145"/>
            <p:cNvSpPr>
              <a:spLocks noChangeArrowheads="1"/>
            </p:cNvSpPr>
            <p:nvPr/>
          </p:nvSpPr>
          <p:spPr bwMode="auto">
            <a:xfrm>
              <a:off x="3143" y="4293"/>
              <a:ext cx="178"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102" name="Rectangle 146"/>
            <p:cNvSpPr>
              <a:spLocks noChangeArrowheads="1"/>
            </p:cNvSpPr>
            <p:nvPr/>
          </p:nvSpPr>
          <p:spPr bwMode="auto">
            <a:xfrm>
              <a:off x="2749" y="4293"/>
              <a:ext cx="195" cy="70"/>
            </a:xfrm>
            <a:prstGeom prst="rect">
              <a:avLst/>
            </a:prstGeom>
            <a:gradFill rotWithShape="0">
              <a:gsLst>
                <a:gs pos="0">
                  <a:srgbClr val="FFFFFF"/>
                </a:gs>
                <a:gs pos="100000">
                  <a:srgbClr val="00279F"/>
                </a:gs>
              </a:gsLst>
              <a:path path="shape">
                <a:fillToRect l="50000" t="50000" r="50000" b="50000"/>
              </a:path>
            </a:gra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grpSp>
      <p:sp>
        <p:nvSpPr>
          <p:cNvPr id="103" name="Line 147"/>
          <p:cNvSpPr>
            <a:spLocks noChangeShapeType="1"/>
          </p:cNvSpPr>
          <p:nvPr/>
        </p:nvSpPr>
        <p:spPr bwMode="auto">
          <a:xfrm>
            <a:off x="3874392" y="5433988"/>
            <a:ext cx="1057275" cy="22225"/>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Rectangle 148"/>
          <p:cNvSpPr>
            <a:spLocks noChangeArrowheads="1"/>
          </p:cNvSpPr>
          <p:nvPr/>
        </p:nvSpPr>
        <p:spPr bwMode="auto">
          <a:xfrm>
            <a:off x="3153667" y="5870551"/>
            <a:ext cx="679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2225" rIns="57150" bIns="22225">
            <a:spAutoFit/>
          </a:bodyPr>
          <a:lstStyle>
            <a:lvl1pPr defTabSz="739775" eaLnBrk="0" hangingPunct="0">
              <a:defRPr>
                <a:solidFill>
                  <a:schemeClr val="tx1"/>
                </a:solidFill>
                <a:latin typeface="Arial" panose="020B0604020202020204" pitchFamily="34" charset="0"/>
                <a:ea typeface="宋体" panose="02010600030101010101" pitchFamily="2" charset="-122"/>
              </a:defRPr>
            </a:lvl1pPr>
            <a:lvl2pPr marL="742950" indent="-285750" defTabSz="739775" eaLnBrk="0" hangingPunct="0">
              <a:defRPr>
                <a:solidFill>
                  <a:schemeClr val="tx1"/>
                </a:solidFill>
                <a:latin typeface="Arial" panose="020B0604020202020204" pitchFamily="34" charset="0"/>
                <a:ea typeface="宋体" panose="02010600030101010101" pitchFamily="2" charset="-122"/>
              </a:defRPr>
            </a:lvl2pPr>
            <a:lvl3pPr marL="1143000" indent="-228600" defTabSz="739775" eaLnBrk="0" hangingPunct="0">
              <a:defRPr>
                <a:solidFill>
                  <a:schemeClr val="tx1"/>
                </a:solidFill>
                <a:latin typeface="Arial" panose="020B0604020202020204" pitchFamily="34" charset="0"/>
                <a:ea typeface="宋体" panose="02010600030101010101" pitchFamily="2" charset="-122"/>
              </a:defRPr>
            </a:lvl3pPr>
            <a:lvl4pPr marL="1600200" indent="-228600" defTabSz="739775" eaLnBrk="0" hangingPunct="0">
              <a:defRPr>
                <a:solidFill>
                  <a:schemeClr val="tx1"/>
                </a:solidFill>
                <a:latin typeface="Arial" panose="020B0604020202020204" pitchFamily="34" charset="0"/>
                <a:ea typeface="宋体" panose="02010600030101010101" pitchFamily="2" charset="-122"/>
              </a:defRPr>
            </a:lvl4pPr>
            <a:lvl5pPr marL="2057400" indent="-228600" defTabSz="739775" eaLnBrk="0" hangingPunct="0">
              <a:defRPr>
                <a:solidFill>
                  <a:schemeClr val="tx1"/>
                </a:solidFill>
                <a:latin typeface="Arial" panose="020B0604020202020204" pitchFamily="34" charset="0"/>
                <a:ea typeface="宋体" panose="02010600030101010101" pitchFamily="2" charset="-122"/>
              </a:defRPr>
            </a:lvl5pPr>
            <a:lvl6pPr marL="25146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b="1">
                <a:solidFill>
                  <a:schemeClr val="bg1"/>
                </a:solidFill>
                <a:latin typeface="Times New Roman" panose="02020603050405020304" pitchFamily="18" charset="0"/>
              </a:rPr>
              <a:t>6</a:t>
            </a:r>
            <a:r>
              <a:rPr kumimoji="1" lang="en-US" altLang="zh-CN" b="1">
                <a:solidFill>
                  <a:schemeClr val="bg1"/>
                </a:solidFill>
                <a:latin typeface="Symbol" panose="05050102010706020507" pitchFamily="18" charset="2"/>
              </a:rPr>
              <a:t>s</a:t>
            </a:r>
          </a:p>
        </p:txBody>
      </p:sp>
      <p:sp>
        <p:nvSpPr>
          <p:cNvPr id="105" name="Freeform 149"/>
          <p:cNvSpPr>
            <a:spLocks/>
          </p:cNvSpPr>
          <p:nvPr/>
        </p:nvSpPr>
        <p:spPr bwMode="auto">
          <a:xfrm>
            <a:off x="1331217" y="4286226"/>
            <a:ext cx="2003425" cy="1081087"/>
          </a:xfrm>
          <a:custGeom>
            <a:avLst/>
            <a:gdLst/>
            <a:ahLst/>
            <a:cxnLst>
              <a:cxn ang="0">
                <a:pos x="859" y="121"/>
              </a:cxn>
              <a:cxn ang="0">
                <a:pos x="808" y="83"/>
              </a:cxn>
              <a:cxn ang="0">
                <a:pos x="746" y="52"/>
              </a:cxn>
              <a:cxn ang="0">
                <a:pos x="665" y="25"/>
              </a:cxn>
              <a:cxn ang="0">
                <a:pos x="595" y="10"/>
              </a:cxn>
              <a:cxn ang="0">
                <a:pos x="527" y="0"/>
              </a:cxn>
              <a:cxn ang="0">
                <a:pos x="451" y="0"/>
              </a:cxn>
              <a:cxn ang="0">
                <a:pos x="361" y="8"/>
              </a:cxn>
              <a:cxn ang="0">
                <a:pos x="283" y="24"/>
              </a:cxn>
              <a:cxn ang="0">
                <a:pos x="217" y="44"/>
              </a:cxn>
              <a:cxn ang="0">
                <a:pos x="138" y="81"/>
              </a:cxn>
              <a:cxn ang="0">
                <a:pos x="82" y="122"/>
              </a:cxn>
              <a:cxn ang="0">
                <a:pos x="27" y="183"/>
              </a:cxn>
              <a:cxn ang="0">
                <a:pos x="2" y="248"/>
              </a:cxn>
              <a:cxn ang="0">
                <a:pos x="2" y="305"/>
              </a:cxn>
              <a:cxn ang="0">
                <a:pos x="18" y="355"/>
              </a:cxn>
              <a:cxn ang="0">
                <a:pos x="63" y="418"/>
              </a:cxn>
              <a:cxn ang="0">
                <a:pos x="139" y="475"/>
              </a:cxn>
              <a:cxn ang="0">
                <a:pos x="204" y="512"/>
              </a:cxn>
              <a:cxn ang="0">
                <a:pos x="270" y="537"/>
              </a:cxn>
              <a:cxn ang="0">
                <a:pos x="269" y="636"/>
              </a:cxn>
              <a:cxn ang="0">
                <a:pos x="270" y="745"/>
              </a:cxn>
              <a:cxn ang="0">
                <a:pos x="261" y="907"/>
              </a:cxn>
              <a:cxn ang="0">
                <a:pos x="333" y="746"/>
              </a:cxn>
              <a:cxn ang="0">
                <a:pos x="331" y="636"/>
              </a:cxn>
              <a:cxn ang="0">
                <a:pos x="342" y="551"/>
              </a:cxn>
              <a:cxn ang="0">
                <a:pos x="428" y="562"/>
              </a:cxn>
              <a:cxn ang="0">
                <a:pos x="497" y="562"/>
              </a:cxn>
              <a:cxn ang="0">
                <a:pos x="561" y="554"/>
              </a:cxn>
              <a:cxn ang="0">
                <a:pos x="643" y="538"/>
              </a:cxn>
              <a:cxn ang="0">
                <a:pos x="721" y="517"/>
              </a:cxn>
              <a:cxn ang="0">
                <a:pos x="790" y="485"/>
              </a:cxn>
              <a:cxn ang="0">
                <a:pos x="855" y="440"/>
              </a:cxn>
              <a:cxn ang="0">
                <a:pos x="905" y="392"/>
              </a:cxn>
              <a:cxn ang="0">
                <a:pos x="939" y="320"/>
              </a:cxn>
              <a:cxn ang="0">
                <a:pos x="942" y="248"/>
              </a:cxn>
              <a:cxn ang="0">
                <a:pos x="927" y="201"/>
              </a:cxn>
              <a:cxn ang="0">
                <a:pos x="882" y="138"/>
              </a:cxn>
            </a:cxnLst>
            <a:rect l="0" t="0" r="r" b="b"/>
            <a:pathLst>
              <a:path w="947" h="908">
                <a:moveTo>
                  <a:pt x="882" y="138"/>
                </a:moveTo>
                <a:lnTo>
                  <a:pt x="859" y="121"/>
                </a:lnTo>
                <a:lnTo>
                  <a:pt x="835" y="101"/>
                </a:lnTo>
                <a:lnTo>
                  <a:pt x="808" y="83"/>
                </a:lnTo>
                <a:lnTo>
                  <a:pt x="784" y="71"/>
                </a:lnTo>
                <a:lnTo>
                  <a:pt x="746" y="52"/>
                </a:lnTo>
                <a:lnTo>
                  <a:pt x="700" y="35"/>
                </a:lnTo>
                <a:lnTo>
                  <a:pt x="665" y="25"/>
                </a:lnTo>
                <a:lnTo>
                  <a:pt x="627" y="15"/>
                </a:lnTo>
                <a:lnTo>
                  <a:pt x="595" y="10"/>
                </a:lnTo>
                <a:lnTo>
                  <a:pt x="557" y="4"/>
                </a:lnTo>
                <a:lnTo>
                  <a:pt x="527" y="0"/>
                </a:lnTo>
                <a:lnTo>
                  <a:pt x="487" y="0"/>
                </a:lnTo>
                <a:lnTo>
                  <a:pt x="451" y="0"/>
                </a:lnTo>
                <a:lnTo>
                  <a:pt x="401" y="2"/>
                </a:lnTo>
                <a:lnTo>
                  <a:pt x="361" y="8"/>
                </a:lnTo>
                <a:lnTo>
                  <a:pt x="326" y="15"/>
                </a:lnTo>
                <a:lnTo>
                  <a:pt x="283" y="24"/>
                </a:lnTo>
                <a:lnTo>
                  <a:pt x="252" y="32"/>
                </a:lnTo>
                <a:lnTo>
                  <a:pt x="217" y="44"/>
                </a:lnTo>
                <a:lnTo>
                  <a:pt x="173" y="62"/>
                </a:lnTo>
                <a:lnTo>
                  <a:pt x="138" y="81"/>
                </a:lnTo>
                <a:lnTo>
                  <a:pt x="106" y="103"/>
                </a:lnTo>
                <a:lnTo>
                  <a:pt x="82" y="122"/>
                </a:lnTo>
                <a:lnTo>
                  <a:pt x="62" y="140"/>
                </a:lnTo>
                <a:lnTo>
                  <a:pt x="27" y="183"/>
                </a:lnTo>
                <a:lnTo>
                  <a:pt x="14" y="212"/>
                </a:lnTo>
                <a:lnTo>
                  <a:pt x="2" y="248"/>
                </a:lnTo>
                <a:lnTo>
                  <a:pt x="0" y="274"/>
                </a:lnTo>
                <a:lnTo>
                  <a:pt x="2" y="305"/>
                </a:lnTo>
                <a:lnTo>
                  <a:pt x="9" y="327"/>
                </a:lnTo>
                <a:lnTo>
                  <a:pt x="18" y="355"/>
                </a:lnTo>
                <a:lnTo>
                  <a:pt x="36" y="386"/>
                </a:lnTo>
                <a:lnTo>
                  <a:pt x="63" y="418"/>
                </a:lnTo>
                <a:lnTo>
                  <a:pt x="99" y="449"/>
                </a:lnTo>
                <a:lnTo>
                  <a:pt x="139" y="475"/>
                </a:lnTo>
                <a:lnTo>
                  <a:pt x="174" y="497"/>
                </a:lnTo>
                <a:lnTo>
                  <a:pt x="204" y="512"/>
                </a:lnTo>
                <a:lnTo>
                  <a:pt x="235" y="526"/>
                </a:lnTo>
                <a:lnTo>
                  <a:pt x="270" y="537"/>
                </a:lnTo>
                <a:lnTo>
                  <a:pt x="307" y="590"/>
                </a:lnTo>
                <a:lnTo>
                  <a:pt x="269" y="636"/>
                </a:lnTo>
                <a:lnTo>
                  <a:pt x="315" y="697"/>
                </a:lnTo>
                <a:lnTo>
                  <a:pt x="270" y="745"/>
                </a:lnTo>
                <a:lnTo>
                  <a:pt x="332" y="813"/>
                </a:lnTo>
                <a:lnTo>
                  <a:pt x="261" y="907"/>
                </a:lnTo>
                <a:lnTo>
                  <a:pt x="388" y="800"/>
                </a:lnTo>
                <a:lnTo>
                  <a:pt x="333" y="746"/>
                </a:lnTo>
                <a:lnTo>
                  <a:pt x="380" y="700"/>
                </a:lnTo>
                <a:lnTo>
                  <a:pt x="331" y="636"/>
                </a:lnTo>
                <a:lnTo>
                  <a:pt x="369" y="584"/>
                </a:lnTo>
                <a:lnTo>
                  <a:pt x="342" y="551"/>
                </a:lnTo>
                <a:lnTo>
                  <a:pt x="390" y="560"/>
                </a:lnTo>
                <a:lnTo>
                  <a:pt x="428" y="562"/>
                </a:lnTo>
                <a:lnTo>
                  <a:pt x="466" y="562"/>
                </a:lnTo>
                <a:lnTo>
                  <a:pt x="497" y="562"/>
                </a:lnTo>
                <a:lnTo>
                  <a:pt x="528" y="559"/>
                </a:lnTo>
                <a:lnTo>
                  <a:pt x="561" y="554"/>
                </a:lnTo>
                <a:lnTo>
                  <a:pt x="600" y="548"/>
                </a:lnTo>
                <a:lnTo>
                  <a:pt x="643" y="538"/>
                </a:lnTo>
                <a:lnTo>
                  <a:pt x="687" y="526"/>
                </a:lnTo>
                <a:lnTo>
                  <a:pt x="721" y="517"/>
                </a:lnTo>
                <a:lnTo>
                  <a:pt x="762" y="497"/>
                </a:lnTo>
                <a:lnTo>
                  <a:pt x="790" y="485"/>
                </a:lnTo>
                <a:lnTo>
                  <a:pt x="822" y="466"/>
                </a:lnTo>
                <a:lnTo>
                  <a:pt x="855" y="440"/>
                </a:lnTo>
                <a:lnTo>
                  <a:pt x="882" y="417"/>
                </a:lnTo>
                <a:lnTo>
                  <a:pt x="905" y="392"/>
                </a:lnTo>
                <a:lnTo>
                  <a:pt x="926" y="359"/>
                </a:lnTo>
                <a:lnTo>
                  <a:pt x="939" y="320"/>
                </a:lnTo>
                <a:lnTo>
                  <a:pt x="946" y="287"/>
                </a:lnTo>
                <a:lnTo>
                  <a:pt x="942" y="248"/>
                </a:lnTo>
                <a:lnTo>
                  <a:pt x="936" y="224"/>
                </a:lnTo>
                <a:lnTo>
                  <a:pt x="927" y="201"/>
                </a:lnTo>
                <a:lnTo>
                  <a:pt x="908" y="171"/>
                </a:lnTo>
                <a:lnTo>
                  <a:pt x="882" y="138"/>
                </a:lnTo>
              </a:path>
            </a:pathLst>
          </a:custGeom>
          <a:solidFill>
            <a:schemeClr val="accent2"/>
          </a:solidFill>
          <a:ln w="12700" cap="rnd" cmpd="sng">
            <a:solidFill>
              <a:srgbClr val="000000"/>
            </a:solidFill>
            <a:prstDash val="solid"/>
            <a:round/>
            <a:headEnd type="none" w="sm" len="sm"/>
            <a:tailEnd type="none" w="sm" len="sm"/>
          </a:ln>
          <a:effectLst>
            <a:outerShdw dist="107763" dir="2700000" algn="ctr" rotWithShape="0">
              <a:schemeClr val="folHlink"/>
            </a:outerShdw>
          </a:effectLst>
        </p:spPr>
        <p:txBody>
          <a:bodyPr/>
          <a:lstStyle/>
          <a:p>
            <a:pPr>
              <a:defRPr/>
            </a:pPr>
            <a:endParaRPr lang="zh-TW" altLang="en-US"/>
          </a:p>
        </p:txBody>
      </p:sp>
      <p:sp>
        <p:nvSpPr>
          <p:cNvPr id="106" name="Rectangle 150"/>
          <p:cNvSpPr>
            <a:spLocks noChangeArrowheads="1"/>
          </p:cNvSpPr>
          <p:nvPr/>
        </p:nvSpPr>
        <p:spPr bwMode="auto">
          <a:xfrm>
            <a:off x="1582042" y="4503713"/>
            <a:ext cx="16478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2225" rIns="57150" bIns="22225">
            <a:spAutoFit/>
          </a:bodyPr>
          <a:lstStyle>
            <a:lvl1pPr defTabSz="739775" eaLnBrk="0" hangingPunct="0">
              <a:defRPr>
                <a:solidFill>
                  <a:schemeClr val="tx1"/>
                </a:solidFill>
                <a:latin typeface="Arial" panose="020B0604020202020204" pitchFamily="34" charset="0"/>
                <a:ea typeface="宋体" panose="02010600030101010101" pitchFamily="2" charset="-122"/>
              </a:defRPr>
            </a:lvl1pPr>
            <a:lvl2pPr marL="742950" indent="-285750" defTabSz="739775" eaLnBrk="0" hangingPunct="0">
              <a:defRPr>
                <a:solidFill>
                  <a:schemeClr val="tx1"/>
                </a:solidFill>
                <a:latin typeface="Arial" panose="020B0604020202020204" pitchFamily="34" charset="0"/>
                <a:ea typeface="宋体" panose="02010600030101010101" pitchFamily="2" charset="-122"/>
              </a:defRPr>
            </a:lvl2pPr>
            <a:lvl3pPr marL="1143000" indent="-228600" defTabSz="739775" eaLnBrk="0" hangingPunct="0">
              <a:defRPr>
                <a:solidFill>
                  <a:schemeClr val="tx1"/>
                </a:solidFill>
                <a:latin typeface="Arial" panose="020B0604020202020204" pitchFamily="34" charset="0"/>
                <a:ea typeface="宋体" panose="02010600030101010101" pitchFamily="2" charset="-122"/>
              </a:defRPr>
            </a:lvl3pPr>
            <a:lvl4pPr marL="1600200" indent="-228600" defTabSz="739775" eaLnBrk="0" hangingPunct="0">
              <a:defRPr>
                <a:solidFill>
                  <a:schemeClr val="tx1"/>
                </a:solidFill>
                <a:latin typeface="Arial" panose="020B0604020202020204" pitchFamily="34" charset="0"/>
                <a:ea typeface="宋体" panose="02010600030101010101" pitchFamily="2" charset="-122"/>
              </a:defRPr>
            </a:lvl4pPr>
            <a:lvl5pPr marL="2057400" indent="-228600" defTabSz="739775" eaLnBrk="0" hangingPunct="0">
              <a:defRPr>
                <a:solidFill>
                  <a:schemeClr val="tx1"/>
                </a:solidFill>
                <a:latin typeface="Arial" panose="020B0604020202020204" pitchFamily="34" charset="0"/>
                <a:ea typeface="宋体" panose="02010600030101010101" pitchFamily="2" charset="-122"/>
              </a:defRPr>
            </a:lvl5pPr>
            <a:lvl6pPr marL="25146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39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kumimoji="1" lang="zh-CN" altLang="en-US" sz="2000" b="1">
                <a:solidFill>
                  <a:schemeClr val="bg1"/>
                </a:solidFill>
                <a:latin typeface="Times New Roman" panose="02020603050405020304" pitchFamily="18" charset="0"/>
              </a:rPr>
              <a:t>出错机会减少</a:t>
            </a:r>
          </a:p>
        </p:txBody>
      </p:sp>
    </p:spTree>
    <p:custDataLst>
      <p:tags r:id="rId1"/>
    </p:custDataLst>
    <p:extLst>
      <p:ext uri="{BB962C8B-B14F-4D97-AF65-F5344CB8AC3E}">
        <p14:creationId xmlns:p14="http://schemas.microsoft.com/office/powerpoint/2010/main" val="1340967131"/>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nvSpPr>
        <p:spPr bwMode="auto">
          <a:xfrm>
            <a:off x="5651500" y="18864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a:solidFill>
                  <a:schemeClr val="bg1"/>
                </a:solidFill>
                <a:latin typeface="黑体" panose="02010609060101010101" pitchFamily="49" charset="-122"/>
                <a:ea typeface="黑体" panose="02010609060101010101" pitchFamily="49" charset="-122"/>
              </a:rPr>
              <a:t>航天电子系统设计</a:t>
            </a:r>
            <a:endParaRPr lang="zh-CN" altLang="en-US" dirty="0">
              <a:solidFill>
                <a:schemeClr val="bg1"/>
              </a:solidFill>
            </a:endParaRPr>
          </a:p>
          <a:p>
            <a:pPr algn="ctr">
              <a:spcBef>
                <a:spcPct val="0"/>
              </a:spcBef>
              <a:buFontTx/>
              <a:buNone/>
            </a:pPr>
            <a:endParaRPr lang="zh-CN" altLang="en-US" dirty="0">
              <a:solidFill>
                <a:schemeClr val="bg1"/>
              </a:solidFill>
            </a:endParaRPr>
          </a:p>
        </p:txBody>
      </p:sp>
      <p:pic>
        <p:nvPicPr>
          <p:cNvPr id="107" name="图片 106"/>
          <p:cNvPicPr>
            <a:picLocks noChangeAspect="1"/>
          </p:cNvPicPr>
          <p:nvPr/>
        </p:nvPicPr>
        <p:blipFill rotWithShape="1">
          <a:blip r:embed="rId4"/>
          <a:srcRect l="44916" t="19333" r="24750" b="38934"/>
          <a:stretch/>
        </p:blipFill>
        <p:spPr>
          <a:xfrm>
            <a:off x="539552" y="1556792"/>
            <a:ext cx="4090048" cy="3516992"/>
          </a:xfrm>
          <a:prstGeom prst="rect">
            <a:avLst/>
          </a:prstGeom>
        </p:spPr>
      </p:pic>
      <p:pic>
        <p:nvPicPr>
          <p:cNvPr id="108" name="图片 1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6056" y="1124744"/>
            <a:ext cx="3456226" cy="5138172"/>
          </a:xfrm>
          <a:prstGeom prst="rect">
            <a:avLst/>
          </a:prstGeom>
        </p:spPr>
      </p:pic>
      <p:sp>
        <p:nvSpPr>
          <p:cNvPr id="2" name="矩形 1"/>
          <p:cNvSpPr/>
          <p:nvPr/>
        </p:nvSpPr>
        <p:spPr>
          <a:xfrm>
            <a:off x="1763688" y="5301208"/>
            <a:ext cx="1891865" cy="400110"/>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低</a:t>
            </a:r>
            <a:r>
              <a:rPr lang="en-US" altLang="zh-CN" dirty="0" smtClean="0">
                <a:latin typeface="微软雅黑" panose="020B0503020204020204" pitchFamily="34" charset="-122"/>
                <a:ea typeface="微软雅黑" panose="020B0503020204020204" pitchFamily="34" charset="-122"/>
              </a:rPr>
              <a:t>σ</a:t>
            </a:r>
            <a:r>
              <a:rPr kumimoji="1" lang="zh-TW" altLang="en-US" dirty="0" smtClean="0">
                <a:latin typeface="微软雅黑" panose="020B0503020204020204" pitchFamily="34" charset="-122"/>
                <a:ea typeface="微软雅黑" panose="020B0503020204020204" pitchFamily="34" charset="-122"/>
              </a:rPr>
              <a:t>是</a:t>
            </a:r>
            <a:r>
              <a:rPr kumimoji="1" lang="zh-CN" altLang="en-US" dirty="0" smtClean="0">
                <a:latin typeface="微软雅黑" panose="020B0503020204020204" pitchFamily="34" charset="-122"/>
                <a:ea typeface="微软雅黑" panose="020B0503020204020204" pitchFamily="34" charset="-122"/>
              </a:rPr>
              <a:t>样机案例</a:t>
            </a:r>
            <a:endParaRPr lang="zh-CN" altLang="en-US" dirty="0"/>
          </a:p>
        </p:txBody>
      </p:sp>
    </p:spTree>
    <p:custDataLst>
      <p:tags r:id="rId1"/>
    </p:custDataLst>
    <p:extLst>
      <p:ext uri="{BB962C8B-B14F-4D97-AF65-F5344CB8AC3E}">
        <p14:creationId xmlns:p14="http://schemas.microsoft.com/office/powerpoint/2010/main" val="351508184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nvSpPr>
        <p:spPr bwMode="auto">
          <a:xfrm>
            <a:off x="5651500" y="18864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dirty="0">
                <a:solidFill>
                  <a:schemeClr val="bg1"/>
                </a:solidFill>
                <a:latin typeface="黑体" panose="02010609060101010101" pitchFamily="49" charset="-122"/>
                <a:ea typeface="黑体" panose="02010609060101010101" pitchFamily="49" charset="-122"/>
              </a:rPr>
              <a:t>工程概论</a:t>
            </a:r>
          </a:p>
          <a:p>
            <a:pPr algn="ctr">
              <a:spcBef>
                <a:spcPct val="0"/>
              </a:spcBef>
              <a:buFontTx/>
              <a:buNone/>
            </a:pPr>
            <a:endParaRPr lang="zh-CN" altLang="en-US" dirty="0">
              <a:solidFill>
                <a:schemeClr val="bg1"/>
              </a:solidFill>
            </a:endParaRPr>
          </a:p>
        </p:txBody>
      </p:sp>
      <p:sp>
        <p:nvSpPr>
          <p:cNvPr id="33" name="Rectangle 75"/>
          <p:cNvSpPr>
            <a:spLocks noChangeArrowheads="1"/>
          </p:cNvSpPr>
          <p:nvPr/>
        </p:nvSpPr>
        <p:spPr bwMode="auto">
          <a:xfrm>
            <a:off x="4930080" y="620688"/>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TW" altLang="zh-TW" sz="4000" b="1">
              <a:latin typeface="黑体" panose="02010609060101010101" pitchFamily="49" charset="-122"/>
              <a:ea typeface="黑体" panose="02010609060101010101" pitchFamily="49" charset="-122"/>
            </a:endParaRPr>
          </a:p>
        </p:txBody>
      </p:sp>
      <p:sp>
        <p:nvSpPr>
          <p:cNvPr id="4" name="Oval 2"/>
          <p:cNvSpPr>
            <a:spLocks noChangeArrowheads="1"/>
          </p:cNvSpPr>
          <p:nvPr/>
        </p:nvSpPr>
        <p:spPr bwMode="auto">
          <a:xfrm>
            <a:off x="1879600" y="1020763"/>
            <a:ext cx="2209800" cy="2209800"/>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 name="Oval 3"/>
          <p:cNvSpPr>
            <a:spLocks noChangeArrowheads="1"/>
          </p:cNvSpPr>
          <p:nvPr/>
        </p:nvSpPr>
        <p:spPr bwMode="auto">
          <a:xfrm>
            <a:off x="2236788" y="1419225"/>
            <a:ext cx="1466850" cy="1458913"/>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 name="Oval 4"/>
          <p:cNvSpPr>
            <a:spLocks noChangeArrowheads="1"/>
          </p:cNvSpPr>
          <p:nvPr/>
        </p:nvSpPr>
        <p:spPr bwMode="auto">
          <a:xfrm>
            <a:off x="2482850" y="1647825"/>
            <a:ext cx="1009650" cy="1014413"/>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 name="Oval 5"/>
          <p:cNvSpPr>
            <a:spLocks noChangeArrowheads="1"/>
          </p:cNvSpPr>
          <p:nvPr/>
        </p:nvSpPr>
        <p:spPr bwMode="auto">
          <a:xfrm>
            <a:off x="2709863" y="1858963"/>
            <a:ext cx="582612" cy="614362"/>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8" name="Oval 6"/>
          <p:cNvSpPr>
            <a:spLocks noChangeArrowheads="1"/>
          </p:cNvSpPr>
          <p:nvPr/>
        </p:nvSpPr>
        <p:spPr bwMode="auto">
          <a:xfrm>
            <a:off x="2887663" y="2052638"/>
            <a:ext cx="252412" cy="254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9" name="Line 7"/>
          <p:cNvSpPr>
            <a:spLocks noChangeShapeType="1"/>
          </p:cNvSpPr>
          <p:nvPr/>
        </p:nvSpPr>
        <p:spPr bwMode="auto">
          <a:xfrm>
            <a:off x="977900" y="3581400"/>
            <a:ext cx="7099300" cy="0"/>
          </a:xfrm>
          <a:prstGeom prst="line">
            <a:avLst/>
          </a:prstGeom>
          <a:noFill/>
          <a:ln w="57150">
            <a:solidFill>
              <a:srgbClr val="0033CC"/>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Oval 8"/>
          <p:cNvSpPr>
            <a:spLocks noChangeArrowheads="1"/>
          </p:cNvSpPr>
          <p:nvPr/>
        </p:nvSpPr>
        <p:spPr bwMode="auto">
          <a:xfrm>
            <a:off x="1887538" y="3962400"/>
            <a:ext cx="2209800" cy="2209800"/>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11" name="Oval 9"/>
          <p:cNvSpPr>
            <a:spLocks noChangeArrowheads="1"/>
          </p:cNvSpPr>
          <p:nvPr/>
        </p:nvSpPr>
        <p:spPr bwMode="auto">
          <a:xfrm>
            <a:off x="2244725" y="4360863"/>
            <a:ext cx="1466850" cy="1458912"/>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12" name="Oval 10"/>
          <p:cNvSpPr>
            <a:spLocks noChangeArrowheads="1"/>
          </p:cNvSpPr>
          <p:nvPr/>
        </p:nvSpPr>
        <p:spPr bwMode="auto">
          <a:xfrm>
            <a:off x="2490788" y="4589463"/>
            <a:ext cx="1009650" cy="1014412"/>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14" name="Oval 11"/>
          <p:cNvSpPr>
            <a:spLocks noChangeArrowheads="1"/>
          </p:cNvSpPr>
          <p:nvPr/>
        </p:nvSpPr>
        <p:spPr bwMode="auto">
          <a:xfrm>
            <a:off x="2717800" y="4800600"/>
            <a:ext cx="582613" cy="614363"/>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15" name="Oval 12"/>
          <p:cNvSpPr>
            <a:spLocks noChangeArrowheads="1"/>
          </p:cNvSpPr>
          <p:nvPr/>
        </p:nvSpPr>
        <p:spPr bwMode="auto">
          <a:xfrm>
            <a:off x="2895600" y="4994275"/>
            <a:ext cx="252413" cy="254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16" name="Oval 13"/>
          <p:cNvSpPr>
            <a:spLocks noChangeArrowheads="1"/>
          </p:cNvSpPr>
          <p:nvPr/>
        </p:nvSpPr>
        <p:spPr bwMode="auto">
          <a:xfrm>
            <a:off x="4818063" y="3957638"/>
            <a:ext cx="2209800" cy="2209800"/>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17" name="Oval 14"/>
          <p:cNvSpPr>
            <a:spLocks noChangeArrowheads="1"/>
          </p:cNvSpPr>
          <p:nvPr/>
        </p:nvSpPr>
        <p:spPr bwMode="auto">
          <a:xfrm>
            <a:off x="5175250" y="4356100"/>
            <a:ext cx="1466850" cy="1458913"/>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18" name="Oval 15"/>
          <p:cNvSpPr>
            <a:spLocks noChangeArrowheads="1"/>
          </p:cNvSpPr>
          <p:nvPr/>
        </p:nvSpPr>
        <p:spPr bwMode="auto">
          <a:xfrm>
            <a:off x="5421313" y="4584700"/>
            <a:ext cx="1009650" cy="1014413"/>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19" name="Oval 16"/>
          <p:cNvSpPr>
            <a:spLocks noChangeArrowheads="1"/>
          </p:cNvSpPr>
          <p:nvPr/>
        </p:nvSpPr>
        <p:spPr bwMode="auto">
          <a:xfrm>
            <a:off x="5648325" y="4795838"/>
            <a:ext cx="582613" cy="614362"/>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20" name="Oval 17"/>
          <p:cNvSpPr>
            <a:spLocks noChangeArrowheads="1"/>
          </p:cNvSpPr>
          <p:nvPr/>
        </p:nvSpPr>
        <p:spPr bwMode="auto">
          <a:xfrm>
            <a:off x="5826125" y="4989513"/>
            <a:ext cx="252413" cy="254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21" name="Oval 18"/>
          <p:cNvSpPr>
            <a:spLocks noChangeArrowheads="1"/>
          </p:cNvSpPr>
          <p:nvPr/>
        </p:nvSpPr>
        <p:spPr bwMode="auto">
          <a:xfrm>
            <a:off x="4818063" y="1019175"/>
            <a:ext cx="2209800" cy="2209800"/>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22" name="Oval 19"/>
          <p:cNvSpPr>
            <a:spLocks noChangeArrowheads="1"/>
          </p:cNvSpPr>
          <p:nvPr/>
        </p:nvSpPr>
        <p:spPr bwMode="auto">
          <a:xfrm>
            <a:off x="5175250" y="1417638"/>
            <a:ext cx="1466850" cy="1458912"/>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23" name="Oval 20"/>
          <p:cNvSpPr>
            <a:spLocks noChangeArrowheads="1"/>
          </p:cNvSpPr>
          <p:nvPr/>
        </p:nvSpPr>
        <p:spPr bwMode="auto">
          <a:xfrm>
            <a:off x="5421313" y="1646238"/>
            <a:ext cx="1009650" cy="1014412"/>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24" name="Oval 21"/>
          <p:cNvSpPr>
            <a:spLocks noChangeArrowheads="1"/>
          </p:cNvSpPr>
          <p:nvPr/>
        </p:nvSpPr>
        <p:spPr bwMode="auto">
          <a:xfrm>
            <a:off x="5648325" y="1857375"/>
            <a:ext cx="582613" cy="614363"/>
          </a:xfrm>
          <a:prstGeom prst="ellipse">
            <a:avLst/>
          </a:prstGeom>
          <a:solidFill>
            <a:schemeClr val="bg1"/>
          </a:solidFill>
          <a:ln w="38100">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25" name="Oval 22"/>
          <p:cNvSpPr>
            <a:spLocks noChangeArrowheads="1"/>
          </p:cNvSpPr>
          <p:nvPr/>
        </p:nvSpPr>
        <p:spPr bwMode="auto">
          <a:xfrm>
            <a:off x="5826125" y="2051050"/>
            <a:ext cx="252413" cy="254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26" name="Line 23"/>
          <p:cNvSpPr>
            <a:spLocks noChangeShapeType="1"/>
          </p:cNvSpPr>
          <p:nvPr/>
        </p:nvSpPr>
        <p:spPr bwMode="auto">
          <a:xfrm>
            <a:off x="4419600" y="990600"/>
            <a:ext cx="0" cy="5410200"/>
          </a:xfrm>
          <a:prstGeom prst="line">
            <a:avLst/>
          </a:prstGeom>
          <a:noFill/>
          <a:ln w="57150">
            <a:solidFill>
              <a:srgbClr val="0033CC"/>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 name="AutoShape 24"/>
          <p:cNvSpPr>
            <a:spLocks noChangeArrowheads="1"/>
          </p:cNvSpPr>
          <p:nvPr/>
        </p:nvSpPr>
        <p:spPr bwMode="auto">
          <a:xfrm flipV="1">
            <a:off x="3352800" y="3124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28" name="AutoShape 25"/>
          <p:cNvSpPr>
            <a:spLocks noChangeArrowheads="1"/>
          </p:cNvSpPr>
          <p:nvPr/>
        </p:nvSpPr>
        <p:spPr bwMode="auto">
          <a:xfrm flipV="1">
            <a:off x="2116138" y="2590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29" name="AutoShape 26"/>
          <p:cNvSpPr>
            <a:spLocks noChangeArrowheads="1"/>
          </p:cNvSpPr>
          <p:nvPr/>
        </p:nvSpPr>
        <p:spPr bwMode="auto">
          <a:xfrm flipV="1">
            <a:off x="2801938" y="13716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30" name="AutoShape 27"/>
          <p:cNvSpPr>
            <a:spLocks noChangeArrowheads="1"/>
          </p:cNvSpPr>
          <p:nvPr/>
        </p:nvSpPr>
        <p:spPr bwMode="auto">
          <a:xfrm flipV="1">
            <a:off x="2057400" y="1828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31" name="AutoShape 28"/>
          <p:cNvSpPr>
            <a:spLocks noChangeArrowheads="1"/>
          </p:cNvSpPr>
          <p:nvPr/>
        </p:nvSpPr>
        <p:spPr bwMode="auto">
          <a:xfrm flipV="1">
            <a:off x="3106738" y="1447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32" name="AutoShape 29"/>
          <p:cNvSpPr>
            <a:spLocks noChangeArrowheads="1"/>
          </p:cNvSpPr>
          <p:nvPr/>
        </p:nvSpPr>
        <p:spPr bwMode="auto">
          <a:xfrm flipV="1">
            <a:off x="3640138" y="15240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34" name="AutoShape 30"/>
          <p:cNvSpPr>
            <a:spLocks noChangeArrowheads="1"/>
          </p:cNvSpPr>
          <p:nvPr/>
        </p:nvSpPr>
        <p:spPr bwMode="auto">
          <a:xfrm flipV="1">
            <a:off x="3411538" y="1219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35" name="AutoShape 31"/>
          <p:cNvSpPr>
            <a:spLocks noChangeArrowheads="1"/>
          </p:cNvSpPr>
          <p:nvPr/>
        </p:nvSpPr>
        <p:spPr bwMode="auto">
          <a:xfrm flipV="1">
            <a:off x="3182938" y="11430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36" name="AutoShape 32"/>
          <p:cNvSpPr>
            <a:spLocks noChangeArrowheads="1"/>
          </p:cNvSpPr>
          <p:nvPr/>
        </p:nvSpPr>
        <p:spPr bwMode="auto">
          <a:xfrm flipV="1">
            <a:off x="3335338" y="1600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37" name="AutoShape 33"/>
          <p:cNvSpPr>
            <a:spLocks noChangeArrowheads="1"/>
          </p:cNvSpPr>
          <p:nvPr/>
        </p:nvSpPr>
        <p:spPr bwMode="auto">
          <a:xfrm flipV="1">
            <a:off x="3868738" y="19050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38" name="AutoShape 34"/>
          <p:cNvSpPr>
            <a:spLocks noChangeArrowheads="1"/>
          </p:cNvSpPr>
          <p:nvPr/>
        </p:nvSpPr>
        <p:spPr bwMode="auto">
          <a:xfrm flipV="1">
            <a:off x="3792538" y="25146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39" name="AutoShape 35"/>
          <p:cNvSpPr>
            <a:spLocks noChangeArrowheads="1"/>
          </p:cNvSpPr>
          <p:nvPr/>
        </p:nvSpPr>
        <p:spPr bwMode="auto">
          <a:xfrm flipV="1">
            <a:off x="3030538" y="19050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40" name="AutoShape 36"/>
          <p:cNvSpPr>
            <a:spLocks noChangeArrowheads="1"/>
          </p:cNvSpPr>
          <p:nvPr/>
        </p:nvSpPr>
        <p:spPr bwMode="auto">
          <a:xfrm flipV="1">
            <a:off x="3182938" y="20574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41" name="AutoShape 37"/>
          <p:cNvSpPr>
            <a:spLocks noChangeArrowheads="1"/>
          </p:cNvSpPr>
          <p:nvPr/>
        </p:nvSpPr>
        <p:spPr bwMode="auto">
          <a:xfrm flipV="1">
            <a:off x="5732463" y="20574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42" name="AutoShape 38"/>
          <p:cNvSpPr>
            <a:spLocks noChangeArrowheads="1"/>
          </p:cNvSpPr>
          <p:nvPr/>
        </p:nvSpPr>
        <p:spPr bwMode="auto">
          <a:xfrm flipV="1">
            <a:off x="5884863" y="16764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43" name="AutoShape 39"/>
          <p:cNvSpPr>
            <a:spLocks noChangeArrowheads="1"/>
          </p:cNvSpPr>
          <p:nvPr/>
        </p:nvSpPr>
        <p:spPr bwMode="auto">
          <a:xfrm flipV="1">
            <a:off x="6037263" y="2590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44" name="AutoShape 40"/>
          <p:cNvSpPr>
            <a:spLocks noChangeArrowheads="1"/>
          </p:cNvSpPr>
          <p:nvPr/>
        </p:nvSpPr>
        <p:spPr bwMode="auto">
          <a:xfrm flipV="1">
            <a:off x="6342063" y="20574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45" name="AutoShape 41"/>
          <p:cNvSpPr>
            <a:spLocks noChangeArrowheads="1"/>
          </p:cNvSpPr>
          <p:nvPr/>
        </p:nvSpPr>
        <p:spPr bwMode="auto">
          <a:xfrm flipV="1">
            <a:off x="5351463" y="2362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46" name="AutoShape 42"/>
          <p:cNvSpPr>
            <a:spLocks noChangeArrowheads="1"/>
          </p:cNvSpPr>
          <p:nvPr/>
        </p:nvSpPr>
        <p:spPr bwMode="auto">
          <a:xfrm flipV="1">
            <a:off x="5503863" y="16764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47" name="AutoShape 43"/>
          <p:cNvSpPr>
            <a:spLocks noChangeArrowheads="1"/>
          </p:cNvSpPr>
          <p:nvPr/>
        </p:nvSpPr>
        <p:spPr bwMode="auto">
          <a:xfrm flipV="1">
            <a:off x="5656263" y="2590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48" name="AutoShape 44"/>
          <p:cNvSpPr>
            <a:spLocks noChangeArrowheads="1"/>
          </p:cNvSpPr>
          <p:nvPr/>
        </p:nvSpPr>
        <p:spPr bwMode="auto">
          <a:xfrm flipV="1">
            <a:off x="6342063" y="22860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49" name="AutoShape 45"/>
          <p:cNvSpPr>
            <a:spLocks noChangeArrowheads="1"/>
          </p:cNvSpPr>
          <p:nvPr/>
        </p:nvSpPr>
        <p:spPr bwMode="auto">
          <a:xfrm flipV="1">
            <a:off x="6265863" y="16764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0" name="AutoShape 46"/>
          <p:cNvSpPr>
            <a:spLocks noChangeArrowheads="1"/>
          </p:cNvSpPr>
          <p:nvPr/>
        </p:nvSpPr>
        <p:spPr bwMode="auto">
          <a:xfrm flipV="1">
            <a:off x="5351463" y="20574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1" name="AutoShape 47"/>
          <p:cNvSpPr>
            <a:spLocks noChangeArrowheads="1"/>
          </p:cNvSpPr>
          <p:nvPr/>
        </p:nvSpPr>
        <p:spPr bwMode="auto">
          <a:xfrm flipV="1">
            <a:off x="6570663" y="2743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2" name="AutoShape 48"/>
          <p:cNvSpPr>
            <a:spLocks noChangeArrowheads="1"/>
          </p:cNvSpPr>
          <p:nvPr/>
        </p:nvSpPr>
        <p:spPr bwMode="auto">
          <a:xfrm flipV="1">
            <a:off x="5961063" y="2209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3" name="AutoShape 49"/>
          <p:cNvSpPr>
            <a:spLocks noChangeArrowheads="1"/>
          </p:cNvSpPr>
          <p:nvPr/>
        </p:nvSpPr>
        <p:spPr bwMode="auto">
          <a:xfrm flipV="1">
            <a:off x="5884863" y="13716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4" name="AutoShape 50"/>
          <p:cNvSpPr>
            <a:spLocks noChangeArrowheads="1"/>
          </p:cNvSpPr>
          <p:nvPr/>
        </p:nvSpPr>
        <p:spPr bwMode="auto">
          <a:xfrm flipV="1">
            <a:off x="2116138" y="45720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5" name="AutoShape 51"/>
          <p:cNvSpPr>
            <a:spLocks noChangeArrowheads="1"/>
          </p:cNvSpPr>
          <p:nvPr/>
        </p:nvSpPr>
        <p:spPr bwMode="auto">
          <a:xfrm flipV="1">
            <a:off x="2268538" y="47244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6" name="AutoShape 52"/>
          <p:cNvSpPr>
            <a:spLocks noChangeArrowheads="1"/>
          </p:cNvSpPr>
          <p:nvPr/>
        </p:nvSpPr>
        <p:spPr bwMode="auto">
          <a:xfrm flipV="1">
            <a:off x="2268538" y="44196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7" name="AutoShape 53"/>
          <p:cNvSpPr>
            <a:spLocks noChangeArrowheads="1"/>
          </p:cNvSpPr>
          <p:nvPr/>
        </p:nvSpPr>
        <p:spPr bwMode="auto">
          <a:xfrm flipV="1">
            <a:off x="2268538" y="45720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8" name="AutoShape 54"/>
          <p:cNvSpPr>
            <a:spLocks noChangeArrowheads="1"/>
          </p:cNvSpPr>
          <p:nvPr/>
        </p:nvSpPr>
        <p:spPr bwMode="auto">
          <a:xfrm flipV="1">
            <a:off x="2420938" y="4495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59" name="AutoShape 55"/>
          <p:cNvSpPr>
            <a:spLocks noChangeArrowheads="1"/>
          </p:cNvSpPr>
          <p:nvPr/>
        </p:nvSpPr>
        <p:spPr bwMode="auto">
          <a:xfrm flipV="1">
            <a:off x="2039938" y="48006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0" name="AutoShape 56"/>
          <p:cNvSpPr>
            <a:spLocks noChangeArrowheads="1"/>
          </p:cNvSpPr>
          <p:nvPr/>
        </p:nvSpPr>
        <p:spPr bwMode="auto">
          <a:xfrm flipV="1">
            <a:off x="2192338" y="4648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1" name="AutoShape 57"/>
          <p:cNvSpPr>
            <a:spLocks noChangeArrowheads="1"/>
          </p:cNvSpPr>
          <p:nvPr/>
        </p:nvSpPr>
        <p:spPr bwMode="auto">
          <a:xfrm flipV="1">
            <a:off x="2420938" y="47244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2" name="AutoShape 58"/>
          <p:cNvSpPr>
            <a:spLocks noChangeArrowheads="1"/>
          </p:cNvSpPr>
          <p:nvPr/>
        </p:nvSpPr>
        <p:spPr bwMode="auto">
          <a:xfrm flipV="1">
            <a:off x="2192338" y="4876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3" name="AutoShape 59"/>
          <p:cNvSpPr>
            <a:spLocks noChangeArrowheads="1"/>
          </p:cNvSpPr>
          <p:nvPr/>
        </p:nvSpPr>
        <p:spPr bwMode="auto">
          <a:xfrm flipV="1">
            <a:off x="2344738" y="4267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4" name="AutoShape 60"/>
          <p:cNvSpPr>
            <a:spLocks noChangeArrowheads="1"/>
          </p:cNvSpPr>
          <p:nvPr/>
        </p:nvSpPr>
        <p:spPr bwMode="auto">
          <a:xfrm flipV="1">
            <a:off x="2497138" y="45720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5" name="AutoShape 61"/>
          <p:cNvSpPr>
            <a:spLocks noChangeArrowheads="1"/>
          </p:cNvSpPr>
          <p:nvPr/>
        </p:nvSpPr>
        <p:spPr bwMode="auto">
          <a:xfrm flipV="1">
            <a:off x="2420938" y="44196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6" name="AutoShape 62"/>
          <p:cNvSpPr>
            <a:spLocks noChangeArrowheads="1"/>
          </p:cNvSpPr>
          <p:nvPr/>
        </p:nvSpPr>
        <p:spPr bwMode="auto">
          <a:xfrm flipV="1">
            <a:off x="2039938" y="4648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7" name="AutoShape 63"/>
          <p:cNvSpPr>
            <a:spLocks noChangeArrowheads="1"/>
          </p:cNvSpPr>
          <p:nvPr/>
        </p:nvSpPr>
        <p:spPr bwMode="auto">
          <a:xfrm flipV="1">
            <a:off x="5961063" y="4876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8" name="AutoShape 64"/>
          <p:cNvSpPr>
            <a:spLocks noChangeArrowheads="1"/>
          </p:cNvSpPr>
          <p:nvPr/>
        </p:nvSpPr>
        <p:spPr bwMode="auto">
          <a:xfrm flipV="1">
            <a:off x="6113463" y="51816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69" name="AutoShape 65"/>
          <p:cNvSpPr>
            <a:spLocks noChangeArrowheads="1"/>
          </p:cNvSpPr>
          <p:nvPr/>
        </p:nvSpPr>
        <p:spPr bwMode="auto">
          <a:xfrm flipV="1">
            <a:off x="5732463" y="51816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0" name="AutoShape 66"/>
          <p:cNvSpPr>
            <a:spLocks noChangeArrowheads="1"/>
          </p:cNvSpPr>
          <p:nvPr/>
        </p:nvSpPr>
        <p:spPr bwMode="auto">
          <a:xfrm flipV="1">
            <a:off x="5884863" y="51816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1" name="AutoShape 67"/>
          <p:cNvSpPr>
            <a:spLocks noChangeArrowheads="1"/>
          </p:cNvSpPr>
          <p:nvPr/>
        </p:nvSpPr>
        <p:spPr bwMode="auto">
          <a:xfrm flipV="1">
            <a:off x="6037263" y="5029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2" name="AutoShape 68"/>
          <p:cNvSpPr>
            <a:spLocks noChangeArrowheads="1"/>
          </p:cNvSpPr>
          <p:nvPr/>
        </p:nvSpPr>
        <p:spPr bwMode="auto">
          <a:xfrm flipV="1">
            <a:off x="5732463" y="49530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3" name="AutoShape 69"/>
          <p:cNvSpPr>
            <a:spLocks noChangeArrowheads="1"/>
          </p:cNvSpPr>
          <p:nvPr/>
        </p:nvSpPr>
        <p:spPr bwMode="auto">
          <a:xfrm flipV="1">
            <a:off x="5884863" y="4876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4" name="AutoShape 70"/>
          <p:cNvSpPr>
            <a:spLocks noChangeArrowheads="1"/>
          </p:cNvSpPr>
          <p:nvPr/>
        </p:nvSpPr>
        <p:spPr bwMode="auto">
          <a:xfrm flipV="1">
            <a:off x="5961063" y="5257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5" name="AutoShape 71"/>
          <p:cNvSpPr>
            <a:spLocks noChangeArrowheads="1"/>
          </p:cNvSpPr>
          <p:nvPr/>
        </p:nvSpPr>
        <p:spPr bwMode="auto">
          <a:xfrm flipV="1">
            <a:off x="6113463" y="48768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6" name="AutoShape 72"/>
          <p:cNvSpPr>
            <a:spLocks noChangeArrowheads="1"/>
          </p:cNvSpPr>
          <p:nvPr/>
        </p:nvSpPr>
        <p:spPr bwMode="auto">
          <a:xfrm flipV="1">
            <a:off x="5656263" y="5029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7" name="AutoShape 73"/>
          <p:cNvSpPr>
            <a:spLocks noChangeArrowheads="1"/>
          </p:cNvSpPr>
          <p:nvPr/>
        </p:nvSpPr>
        <p:spPr bwMode="auto">
          <a:xfrm flipV="1">
            <a:off x="6148388" y="5029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8" name="Rectangle 74"/>
          <p:cNvSpPr>
            <a:spLocks noChangeArrowheads="1"/>
          </p:cNvSpPr>
          <p:nvPr/>
        </p:nvSpPr>
        <p:spPr bwMode="auto">
          <a:xfrm>
            <a:off x="762000" y="838200"/>
            <a:ext cx="7543800" cy="5562600"/>
          </a:xfrm>
          <a:prstGeom prst="rect">
            <a:avLst/>
          </a:prstGeom>
          <a:noFill/>
          <a:ln w="5715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79" name="Oval 75"/>
          <p:cNvSpPr>
            <a:spLocks noChangeArrowheads="1"/>
          </p:cNvSpPr>
          <p:nvPr/>
        </p:nvSpPr>
        <p:spPr bwMode="auto">
          <a:xfrm>
            <a:off x="2970213" y="2135188"/>
            <a:ext cx="95250" cy="80962"/>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80" name="Oval 76"/>
          <p:cNvSpPr>
            <a:spLocks noChangeArrowheads="1"/>
          </p:cNvSpPr>
          <p:nvPr/>
        </p:nvSpPr>
        <p:spPr bwMode="auto">
          <a:xfrm>
            <a:off x="2978150" y="5076825"/>
            <a:ext cx="95250" cy="80963"/>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81" name="Oval 77"/>
          <p:cNvSpPr>
            <a:spLocks noChangeArrowheads="1"/>
          </p:cNvSpPr>
          <p:nvPr/>
        </p:nvSpPr>
        <p:spPr bwMode="auto">
          <a:xfrm>
            <a:off x="5908675" y="2122488"/>
            <a:ext cx="95250" cy="80962"/>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82" name="Oval 78"/>
          <p:cNvSpPr>
            <a:spLocks noChangeArrowheads="1"/>
          </p:cNvSpPr>
          <p:nvPr/>
        </p:nvSpPr>
        <p:spPr bwMode="auto">
          <a:xfrm>
            <a:off x="5905500" y="5083175"/>
            <a:ext cx="95250" cy="80963"/>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83" name="AutoShape 79"/>
          <p:cNvSpPr>
            <a:spLocks noChangeArrowheads="1"/>
          </p:cNvSpPr>
          <p:nvPr/>
        </p:nvSpPr>
        <p:spPr bwMode="auto">
          <a:xfrm flipV="1">
            <a:off x="5961063" y="51054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84" name="AutoShape 80"/>
          <p:cNvSpPr>
            <a:spLocks noChangeArrowheads="1"/>
          </p:cNvSpPr>
          <p:nvPr/>
        </p:nvSpPr>
        <p:spPr bwMode="auto">
          <a:xfrm flipV="1">
            <a:off x="5884863" y="5029200"/>
            <a:ext cx="76200" cy="76200"/>
          </a:xfrm>
          <a:prstGeom prst="octagon">
            <a:avLst>
              <a:gd name="adj" fmla="val 29287"/>
            </a:avLst>
          </a:prstGeom>
          <a:solidFill>
            <a:srgbClr val="008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85" name="Text Box 81"/>
          <p:cNvSpPr txBox="1">
            <a:spLocks noChangeArrowheads="1"/>
          </p:cNvSpPr>
          <p:nvPr/>
        </p:nvSpPr>
        <p:spPr bwMode="auto">
          <a:xfrm>
            <a:off x="806450" y="1524000"/>
            <a:ext cx="946150" cy="1881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b="1">
                <a:latin typeface="Times New Roman" panose="02020603050405020304" pitchFamily="18" charset="0"/>
                <a:ea typeface="黑体" panose="02010609060101010101" pitchFamily="49" charset="-122"/>
              </a:rPr>
              <a:t>平均发生偏移</a:t>
            </a:r>
          </a:p>
          <a:p>
            <a:pPr algn="ctr" eaLnBrk="1" hangingPunct="1">
              <a:spcBef>
                <a:spcPct val="50000"/>
              </a:spcBef>
            </a:pPr>
            <a:r>
              <a:rPr kumimoji="1" lang="zh-CN" altLang="en-US" sz="2000" b="1">
                <a:latin typeface="Times New Roman" panose="02020603050405020304" pitchFamily="18" charset="0"/>
                <a:ea typeface="黑体" panose="02010609060101010101" pitchFamily="49" charset="-122"/>
              </a:rPr>
              <a:t>波动（散布）大</a:t>
            </a:r>
          </a:p>
        </p:txBody>
      </p:sp>
      <p:sp>
        <p:nvSpPr>
          <p:cNvPr id="86" name="Text Box 82"/>
          <p:cNvSpPr txBox="1">
            <a:spLocks noChangeArrowheads="1"/>
          </p:cNvSpPr>
          <p:nvPr/>
        </p:nvSpPr>
        <p:spPr bwMode="auto">
          <a:xfrm>
            <a:off x="838200" y="4419600"/>
            <a:ext cx="946150" cy="1881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b="1">
                <a:latin typeface="Times New Roman" panose="02020603050405020304" pitchFamily="18" charset="0"/>
                <a:ea typeface="黑体" panose="02010609060101010101" pitchFamily="49" charset="-122"/>
              </a:rPr>
              <a:t>平均发生偏移</a:t>
            </a:r>
          </a:p>
          <a:p>
            <a:pPr algn="ctr" eaLnBrk="1" hangingPunct="1">
              <a:spcBef>
                <a:spcPct val="50000"/>
              </a:spcBef>
            </a:pPr>
            <a:r>
              <a:rPr kumimoji="1" lang="zh-CN" altLang="en-US" sz="2000" b="1">
                <a:latin typeface="Times New Roman" panose="02020603050405020304" pitchFamily="18" charset="0"/>
                <a:ea typeface="黑体" panose="02010609060101010101" pitchFamily="49" charset="-122"/>
              </a:rPr>
              <a:t>波动（散布）小</a:t>
            </a:r>
          </a:p>
        </p:txBody>
      </p:sp>
      <p:sp>
        <p:nvSpPr>
          <p:cNvPr id="87" name="Text Box 83"/>
          <p:cNvSpPr txBox="1">
            <a:spLocks noChangeArrowheads="1"/>
          </p:cNvSpPr>
          <p:nvPr/>
        </p:nvSpPr>
        <p:spPr bwMode="auto">
          <a:xfrm>
            <a:off x="7189788" y="1547813"/>
            <a:ext cx="946150" cy="1881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b="1">
                <a:latin typeface="Times New Roman" panose="02020603050405020304" pitchFamily="18" charset="0"/>
                <a:ea typeface="黑体" panose="02010609060101010101" pitchFamily="49" charset="-122"/>
              </a:rPr>
              <a:t>平均没有偏移</a:t>
            </a:r>
          </a:p>
          <a:p>
            <a:pPr algn="ctr" eaLnBrk="1" hangingPunct="1">
              <a:spcBef>
                <a:spcPct val="50000"/>
              </a:spcBef>
            </a:pPr>
            <a:r>
              <a:rPr kumimoji="1" lang="zh-CN" altLang="en-US" sz="2000" b="1">
                <a:latin typeface="Times New Roman" panose="02020603050405020304" pitchFamily="18" charset="0"/>
                <a:ea typeface="黑体" panose="02010609060101010101" pitchFamily="49" charset="-122"/>
              </a:rPr>
              <a:t>波动（散布）大</a:t>
            </a:r>
          </a:p>
        </p:txBody>
      </p:sp>
      <p:sp>
        <p:nvSpPr>
          <p:cNvPr id="88" name="Text Box 84"/>
          <p:cNvSpPr txBox="1">
            <a:spLocks noChangeArrowheads="1"/>
          </p:cNvSpPr>
          <p:nvPr/>
        </p:nvSpPr>
        <p:spPr bwMode="auto">
          <a:xfrm>
            <a:off x="7162800" y="4062413"/>
            <a:ext cx="946150" cy="1881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b="1">
                <a:latin typeface="Times New Roman" panose="02020603050405020304" pitchFamily="18" charset="0"/>
                <a:ea typeface="黑体" panose="02010609060101010101" pitchFamily="49" charset="-122"/>
              </a:rPr>
              <a:t>平均没有偏移</a:t>
            </a:r>
          </a:p>
          <a:p>
            <a:pPr algn="ctr" eaLnBrk="1" hangingPunct="1">
              <a:spcBef>
                <a:spcPct val="50000"/>
              </a:spcBef>
            </a:pPr>
            <a:r>
              <a:rPr kumimoji="1" lang="zh-CN" altLang="en-US" sz="2000" b="1">
                <a:latin typeface="Times New Roman" panose="02020603050405020304" pitchFamily="18" charset="0"/>
                <a:ea typeface="黑体" panose="02010609060101010101" pitchFamily="49" charset="-122"/>
              </a:rPr>
              <a:t>波动（散布）小</a:t>
            </a:r>
          </a:p>
        </p:txBody>
      </p:sp>
      <p:sp>
        <p:nvSpPr>
          <p:cNvPr id="89" name="Text Box 85"/>
          <p:cNvSpPr txBox="1">
            <a:spLocks noChangeArrowheads="1"/>
          </p:cNvSpPr>
          <p:nvPr/>
        </p:nvSpPr>
        <p:spPr bwMode="auto">
          <a:xfrm>
            <a:off x="1295400" y="1096963"/>
            <a:ext cx="419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TW" sz="3200">
                <a:latin typeface="Times New Roman" panose="02020603050405020304" pitchFamily="18" charset="0"/>
                <a:ea typeface="楷体_GB2312" pitchFamily="49" charset="-122"/>
                <a:sym typeface="Symbol" panose="05050102010706020507" pitchFamily="18" charset="2"/>
              </a:rPr>
              <a:t></a:t>
            </a:r>
            <a:endParaRPr lang="en-US" altLang="zh-CN" sz="3200">
              <a:latin typeface="Times New Roman" panose="02020603050405020304" pitchFamily="18" charset="0"/>
              <a:ea typeface="楷体_GB2312" pitchFamily="49" charset="-122"/>
              <a:sym typeface="Symbol" panose="05050102010706020507" pitchFamily="18" charset="2"/>
            </a:endParaRPr>
          </a:p>
        </p:txBody>
      </p:sp>
      <p:sp>
        <p:nvSpPr>
          <p:cNvPr id="90" name="Text Box 86"/>
          <p:cNvSpPr txBox="1">
            <a:spLocks noChangeArrowheads="1"/>
          </p:cNvSpPr>
          <p:nvPr/>
        </p:nvSpPr>
        <p:spPr bwMode="auto">
          <a:xfrm>
            <a:off x="866775" y="1020763"/>
            <a:ext cx="428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91" name="Text Box 87"/>
          <p:cNvSpPr txBox="1">
            <a:spLocks noChangeArrowheads="1"/>
          </p:cNvSpPr>
          <p:nvPr/>
        </p:nvSpPr>
        <p:spPr bwMode="auto">
          <a:xfrm>
            <a:off x="914400" y="3840163"/>
            <a:ext cx="428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92" name="Text Box 88"/>
          <p:cNvSpPr txBox="1">
            <a:spLocks noChangeArrowheads="1"/>
          </p:cNvSpPr>
          <p:nvPr/>
        </p:nvSpPr>
        <p:spPr bwMode="auto">
          <a:xfrm>
            <a:off x="1333500" y="3962400"/>
            <a:ext cx="419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TW" sz="3200">
                <a:latin typeface="Times New Roman" panose="02020603050405020304" pitchFamily="18" charset="0"/>
                <a:ea typeface="楷体_GB2312" pitchFamily="49" charset="-122"/>
                <a:sym typeface="Symbol" panose="05050102010706020507" pitchFamily="18" charset="2"/>
              </a:rPr>
              <a:t></a:t>
            </a:r>
            <a:endParaRPr lang="en-US" altLang="zh-CN" sz="3200">
              <a:latin typeface="Times New Roman" panose="02020603050405020304" pitchFamily="18" charset="0"/>
              <a:ea typeface="楷体_GB2312" pitchFamily="49" charset="-122"/>
              <a:sym typeface="Symbol" panose="05050102010706020507" pitchFamily="18" charset="2"/>
            </a:endParaRPr>
          </a:p>
        </p:txBody>
      </p:sp>
      <p:sp>
        <p:nvSpPr>
          <p:cNvPr id="93" name="Text Box 89"/>
          <p:cNvSpPr txBox="1">
            <a:spLocks noChangeArrowheads="1"/>
          </p:cNvSpPr>
          <p:nvPr/>
        </p:nvSpPr>
        <p:spPr bwMode="auto">
          <a:xfrm>
            <a:off x="7239000" y="1020763"/>
            <a:ext cx="428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94" name="Text Box 90"/>
          <p:cNvSpPr txBox="1">
            <a:spLocks noChangeArrowheads="1"/>
          </p:cNvSpPr>
          <p:nvPr/>
        </p:nvSpPr>
        <p:spPr bwMode="auto">
          <a:xfrm>
            <a:off x="7696200" y="1143000"/>
            <a:ext cx="419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TW" sz="3200">
                <a:latin typeface="Times New Roman" panose="02020603050405020304" pitchFamily="18" charset="0"/>
                <a:ea typeface="楷体_GB2312" pitchFamily="49" charset="-122"/>
                <a:sym typeface="Symbol" panose="05050102010706020507" pitchFamily="18" charset="2"/>
              </a:rPr>
              <a:t></a:t>
            </a:r>
            <a:endParaRPr lang="en-US" altLang="zh-CN" sz="3200">
              <a:latin typeface="Times New Roman" panose="02020603050405020304" pitchFamily="18" charset="0"/>
              <a:ea typeface="楷体_GB2312" pitchFamily="49" charset="-122"/>
              <a:sym typeface="Symbol" panose="05050102010706020507" pitchFamily="18" charset="2"/>
            </a:endParaRPr>
          </a:p>
        </p:txBody>
      </p:sp>
      <p:sp>
        <p:nvSpPr>
          <p:cNvPr id="95" name="Text Box 91"/>
          <p:cNvSpPr txBox="1">
            <a:spLocks noChangeArrowheads="1"/>
          </p:cNvSpPr>
          <p:nvPr/>
        </p:nvSpPr>
        <p:spPr bwMode="auto">
          <a:xfrm>
            <a:off x="7239000" y="3581400"/>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96" name="Text Box 92"/>
          <p:cNvSpPr txBox="1">
            <a:spLocks noChangeArrowheads="1"/>
          </p:cNvSpPr>
          <p:nvPr/>
        </p:nvSpPr>
        <p:spPr bwMode="auto">
          <a:xfrm>
            <a:off x="7696200" y="3687763"/>
            <a:ext cx="419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TW" sz="3200">
                <a:latin typeface="Times New Roman" panose="02020603050405020304" pitchFamily="18" charset="0"/>
                <a:ea typeface="楷体_GB2312" pitchFamily="49" charset="-122"/>
                <a:sym typeface="Symbol" panose="05050102010706020507" pitchFamily="18" charset="2"/>
              </a:rPr>
              <a:t></a:t>
            </a:r>
            <a:endParaRPr lang="en-US" altLang="zh-CN" sz="3200">
              <a:latin typeface="Times New Roman" panose="02020603050405020304" pitchFamily="18" charset="0"/>
              <a:ea typeface="楷体_GB2312" pitchFamily="49" charset="-122"/>
              <a:sym typeface="Symbol" panose="05050102010706020507" pitchFamily="18" charset="2"/>
            </a:endParaRPr>
          </a:p>
        </p:txBody>
      </p:sp>
      <p:sp>
        <p:nvSpPr>
          <p:cNvPr id="97" name="Text Box 93"/>
          <p:cNvSpPr txBox="1">
            <a:spLocks noChangeArrowheads="1"/>
          </p:cNvSpPr>
          <p:nvPr/>
        </p:nvSpPr>
        <p:spPr bwMode="auto">
          <a:xfrm>
            <a:off x="3540125" y="3121025"/>
            <a:ext cx="91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rgbClr val="CC0000"/>
                </a:solidFill>
                <a:latin typeface="Times New Roman" panose="02020603050405020304" pitchFamily="18" charset="0"/>
                <a:ea typeface="黑体" panose="02010609060101010101" pitchFamily="49" charset="-122"/>
              </a:rPr>
              <a:t>Bad!</a:t>
            </a:r>
          </a:p>
        </p:txBody>
      </p:sp>
      <p:sp>
        <p:nvSpPr>
          <p:cNvPr id="98" name="Text Box 94"/>
          <p:cNvSpPr txBox="1">
            <a:spLocks noChangeArrowheads="1"/>
          </p:cNvSpPr>
          <p:nvPr/>
        </p:nvSpPr>
        <p:spPr bwMode="auto">
          <a:xfrm>
            <a:off x="4419600" y="3581400"/>
            <a:ext cx="1133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rgbClr val="CC0000"/>
                </a:solidFill>
                <a:latin typeface="Times New Roman" panose="02020603050405020304" pitchFamily="18" charset="0"/>
                <a:ea typeface="黑体" panose="02010609060101010101" pitchFamily="49" charset="-122"/>
              </a:rPr>
              <a:t>Good!</a:t>
            </a:r>
          </a:p>
        </p:txBody>
      </p:sp>
    </p:spTree>
    <p:custDataLst>
      <p:tags r:id="rId1"/>
    </p:custDataLst>
    <p:extLst>
      <p:ext uri="{BB962C8B-B14F-4D97-AF65-F5344CB8AC3E}">
        <p14:creationId xmlns:p14="http://schemas.microsoft.com/office/powerpoint/2010/main" val="530667273"/>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b="7042"/>
          <a:stretch>
            <a:fillRect/>
          </a:stretch>
        </p:blipFill>
        <p:spPr bwMode="auto">
          <a:xfrm>
            <a:off x="323528" y="836712"/>
            <a:ext cx="8424863" cy="427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5"/>
          <p:cNvSpPr txBox="1">
            <a:spLocks noChangeArrowheads="1"/>
          </p:cNvSpPr>
          <p:nvPr/>
        </p:nvSpPr>
        <p:spPr bwMode="auto">
          <a:xfrm>
            <a:off x="8172128" y="1555849"/>
            <a:ext cx="828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200">
                <a:solidFill>
                  <a:schemeClr val="accent2"/>
                </a:solidFill>
              </a:rPr>
              <a:t>控制上限</a:t>
            </a:r>
          </a:p>
        </p:txBody>
      </p:sp>
      <p:sp>
        <p:nvSpPr>
          <p:cNvPr id="10" name="Text Box 6"/>
          <p:cNvSpPr txBox="1">
            <a:spLocks noChangeArrowheads="1"/>
          </p:cNvSpPr>
          <p:nvPr/>
        </p:nvSpPr>
        <p:spPr bwMode="auto">
          <a:xfrm>
            <a:off x="8172128" y="2578199"/>
            <a:ext cx="1368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200">
                <a:solidFill>
                  <a:schemeClr val="accent2"/>
                </a:solidFill>
              </a:rPr>
              <a:t>控制下限</a:t>
            </a:r>
          </a:p>
        </p:txBody>
      </p:sp>
      <p:sp>
        <p:nvSpPr>
          <p:cNvPr id="11" name="Text Box 8"/>
          <p:cNvSpPr txBox="1">
            <a:spLocks noChangeArrowheads="1"/>
          </p:cNvSpPr>
          <p:nvPr/>
        </p:nvSpPr>
        <p:spPr bwMode="auto">
          <a:xfrm>
            <a:off x="8172128" y="1890812"/>
            <a:ext cx="1042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200">
                <a:solidFill>
                  <a:schemeClr val="accent2"/>
                </a:solidFill>
              </a:rPr>
              <a:t>每批平均值的平均值</a:t>
            </a:r>
          </a:p>
        </p:txBody>
      </p:sp>
      <p:sp>
        <p:nvSpPr>
          <p:cNvPr id="12" name="Rectangle 10"/>
          <p:cNvSpPr>
            <a:spLocks noChangeArrowheads="1"/>
          </p:cNvSpPr>
          <p:nvPr/>
        </p:nvSpPr>
        <p:spPr bwMode="auto">
          <a:xfrm>
            <a:off x="250503" y="5516662"/>
            <a:ext cx="8748713"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600">
                <a:latin typeface="Times New Roman" panose="02020603050405020304" pitchFamily="18" charset="0"/>
              </a:rPr>
              <a:t>选择对工艺变化敏感且对产品性能敏感的工艺参数为关键工艺参数，无需对所有工艺参数进行监控</a:t>
            </a:r>
          </a:p>
          <a:p>
            <a:pPr eaLnBrk="1" hangingPunct="1">
              <a:lnSpc>
                <a:spcPct val="110000"/>
              </a:lnSpc>
            </a:pPr>
            <a:r>
              <a:rPr lang="zh-CN" altLang="en-US" sz="1600">
                <a:latin typeface="Times New Roman" panose="02020603050405020304" pitchFamily="18" charset="0"/>
              </a:rPr>
              <a:t>每批次关键工艺参数的变化图解化为工艺控制图（上图为</a:t>
            </a:r>
            <a:r>
              <a:rPr lang="en-US" altLang="zh-CN" sz="1600">
                <a:latin typeface="Times New Roman" panose="02020603050405020304" pitchFamily="18" charset="0"/>
              </a:rPr>
              <a:t>IC</a:t>
            </a:r>
            <a:r>
              <a:rPr lang="zh-CN" altLang="en-US" sz="1600">
                <a:latin typeface="Times New Roman" panose="02020603050405020304" pitchFamily="18" charset="0"/>
              </a:rPr>
              <a:t>工艺中炉温随批次的变化）</a:t>
            </a:r>
            <a:endParaRPr lang="zh-CN" altLang="en-US" sz="1400">
              <a:latin typeface="Times New Roman" panose="02020603050405020304" pitchFamily="18" charset="0"/>
            </a:endParaRPr>
          </a:p>
        </p:txBody>
      </p:sp>
      <p:sp>
        <p:nvSpPr>
          <p:cNvPr id="13" name="Text Box 11"/>
          <p:cNvSpPr txBox="1">
            <a:spLocks noChangeArrowheads="1"/>
          </p:cNvSpPr>
          <p:nvPr/>
        </p:nvSpPr>
        <p:spPr bwMode="auto">
          <a:xfrm>
            <a:off x="8172128" y="3429099"/>
            <a:ext cx="828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200">
                <a:solidFill>
                  <a:schemeClr val="accent2"/>
                </a:solidFill>
              </a:rPr>
              <a:t>控制上限</a:t>
            </a:r>
          </a:p>
        </p:txBody>
      </p:sp>
      <p:sp>
        <p:nvSpPr>
          <p:cNvPr id="14" name="Text Box 12"/>
          <p:cNvSpPr txBox="1">
            <a:spLocks noChangeArrowheads="1"/>
          </p:cNvSpPr>
          <p:nvPr/>
        </p:nvSpPr>
        <p:spPr bwMode="auto">
          <a:xfrm>
            <a:off x="8100691" y="4724499"/>
            <a:ext cx="1368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200">
                <a:solidFill>
                  <a:schemeClr val="accent2"/>
                </a:solidFill>
              </a:rPr>
              <a:t>控制下限</a:t>
            </a:r>
          </a:p>
        </p:txBody>
      </p:sp>
      <p:sp>
        <p:nvSpPr>
          <p:cNvPr id="15" name="Text Box 13"/>
          <p:cNvSpPr txBox="1">
            <a:spLocks noChangeArrowheads="1"/>
          </p:cNvSpPr>
          <p:nvPr/>
        </p:nvSpPr>
        <p:spPr bwMode="auto">
          <a:xfrm>
            <a:off x="8100691" y="4005362"/>
            <a:ext cx="1042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200">
                <a:solidFill>
                  <a:schemeClr val="accent2"/>
                </a:solidFill>
              </a:rPr>
              <a:t>每批平均值的平均值</a:t>
            </a:r>
          </a:p>
        </p:txBody>
      </p:sp>
      <p:sp>
        <p:nvSpPr>
          <p:cNvPr id="16" name="Text Box 14"/>
          <p:cNvSpPr txBox="1">
            <a:spLocks noChangeArrowheads="1"/>
          </p:cNvSpPr>
          <p:nvPr/>
        </p:nvSpPr>
        <p:spPr bwMode="auto">
          <a:xfrm>
            <a:off x="2915916" y="2852837"/>
            <a:ext cx="3600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400"/>
              <a:t>炉温平均值随批次的变化</a:t>
            </a:r>
          </a:p>
        </p:txBody>
      </p:sp>
      <p:sp>
        <p:nvSpPr>
          <p:cNvPr id="17" name="Text Box 15"/>
          <p:cNvSpPr txBox="1">
            <a:spLocks noChangeArrowheads="1"/>
          </p:cNvSpPr>
          <p:nvPr/>
        </p:nvSpPr>
        <p:spPr bwMode="auto">
          <a:xfrm>
            <a:off x="2339653" y="5084862"/>
            <a:ext cx="5184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400"/>
              <a:t>炉温峰</a:t>
            </a:r>
            <a:r>
              <a:rPr lang="en-US" altLang="zh-CN" sz="1400"/>
              <a:t>-</a:t>
            </a:r>
            <a:r>
              <a:rPr lang="zh-CN" altLang="en-US" sz="1400"/>
              <a:t>峰值（最高值</a:t>
            </a:r>
            <a:r>
              <a:rPr lang="en-US" altLang="zh-CN" sz="1400"/>
              <a:t>-</a:t>
            </a:r>
            <a:r>
              <a:rPr lang="zh-CN" altLang="en-US" sz="1400"/>
              <a:t>最低值）的平均值随批次的变化</a:t>
            </a:r>
          </a:p>
        </p:txBody>
      </p:sp>
    </p:spTree>
    <p:custDataLst>
      <p:tags r:id="rId1"/>
    </p:custDataLst>
    <p:extLst>
      <p:ext uri="{BB962C8B-B14F-4D97-AF65-F5344CB8AC3E}">
        <p14:creationId xmlns:p14="http://schemas.microsoft.com/office/powerpoint/2010/main" val="25140219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l="5997" r="6018" b="79597"/>
          <a:stretch>
            <a:fillRect/>
          </a:stretch>
        </p:blipFill>
        <p:spPr bwMode="auto">
          <a:xfrm>
            <a:off x="216025" y="1543985"/>
            <a:ext cx="6335712"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4"/>
          <p:cNvSpPr txBox="1">
            <a:spLocks noChangeArrowheads="1"/>
          </p:cNvSpPr>
          <p:nvPr/>
        </p:nvSpPr>
        <p:spPr bwMode="auto">
          <a:xfrm>
            <a:off x="6624762" y="1470960"/>
            <a:ext cx="201612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t>插孔安装（</a:t>
            </a:r>
            <a:r>
              <a:rPr lang="en-US" altLang="zh-CN" sz="1600"/>
              <a:t>TH</a:t>
            </a:r>
            <a:r>
              <a:rPr lang="zh-CN" altLang="en-US" sz="1600"/>
              <a:t>）和表面贴装</a:t>
            </a:r>
            <a:r>
              <a:rPr lang="en-US" altLang="zh-CN" sz="1600"/>
              <a:t>(SMT</a:t>
            </a:r>
            <a:r>
              <a:rPr lang="zh-CN" altLang="en-US" sz="1600"/>
              <a:t>）是目前元器件在</a:t>
            </a:r>
            <a:r>
              <a:rPr lang="en-US" altLang="zh-CN" sz="1600"/>
              <a:t>PCB</a:t>
            </a:r>
            <a:r>
              <a:rPr lang="zh-CN" altLang="en-US" sz="1600"/>
              <a:t>上的主要安装方式</a:t>
            </a:r>
          </a:p>
        </p:txBody>
      </p:sp>
      <p:pic>
        <p:nvPicPr>
          <p:cNvPr id="5" name="Picture 5" descr="011"/>
          <p:cNvPicPr>
            <a:picLocks noChangeAspect="1" noChangeArrowheads="1"/>
          </p:cNvPicPr>
          <p:nvPr/>
        </p:nvPicPr>
        <p:blipFill>
          <a:blip r:embed="rId5">
            <a:lum contrast="18000"/>
            <a:extLst>
              <a:ext uri="{28A0092B-C50C-407E-A947-70E740481C1C}">
                <a14:useLocalDpi xmlns:a14="http://schemas.microsoft.com/office/drawing/2010/main" val="0"/>
              </a:ext>
            </a:extLst>
          </a:blip>
          <a:srcRect/>
          <a:stretch>
            <a:fillRect/>
          </a:stretch>
        </p:blipFill>
        <p:spPr bwMode="auto">
          <a:xfrm>
            <a:off x="598612" y="2794912"/>
            <a:ext cx="7226300" cy="28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755775" y="6021214"/>
            <a:ext cx="7343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600"/>
              <a:t>适用于插孔安装的半导体分立器件与集成电路的封装形式</a:t>
            </a:r>
          </a:p>
        </p:txBody>
      </p:sp>
      <p:sp>
        <p:nvSpPr>
          <p:cNvPr id="7" name="Text Box 7"/>
          <p:cNvSpPr txBox="1">
            <a:spLocks noChangeArrowheads="1"/>
          </p:cNvSpPr>
          <p:nvPr/>
        </p:nvSpPr>
        <p:spPr bwMode="auto">
          <a:xfrm>
            <a:off x="1619375" y="3862214"/>
            <a:ext cx="1655762"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a:t>TO</a:t>
            </a:r>
            <a:r>
              <a:rPr lang="zh-CN" altLang="en-US" sz="1400"/>
              <a:t>金属封装</a:t>
            </a:r>
          </a:p>
        </p:txBody>
      </p:sp>
      <p:sp>
        <p:nvSpPr>
          <p:cNvPr id="8" name="Text Box 8"/>
          <p:cNvSpPr txBox="1">
            <a:spLocks noChangeArrowheads="1"/>
          </p:cNvSpPr>
          <p:nvPr/>
        </p:nvSpPr>
        <p:spPr bwMode="auto">
          <a:xfrm>
            <a:off x="5651625" y="3933652"/>
            <a:ext cx="1655762"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a:t>TO</a:t>
            </a:r>
            <a:r>
              <a:rPr lang="zh-CN" altLang="en-US" sz="1400"/>
              <a:t>塑料封装</a:t>
            </a:r>
          </a:p>
        </p:txBody>
      </p:sp>
      <p:sp>
        <p:nvSpPr>
          <p:cNvPr id="9" name="Text Box 9"/>
          <p:cNvSpPr txBox="1">
            <a:spLocks noChangeArrowheads="1"/>
          </p:cNvSpPr>
          <p:nvPr/>
        </p:nvSpPr>
        <p:spPr bwMode="auto">
          <a:xfrm>
            <a:off x="466850" y="5589414"/>
            <a:ext cx="1655762"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a:t>SIP</a:t>
            </a:r>
            <a:r>
              <a:rPr lang="zh-CN" altLang="en-US" sz="1400"/>
              <a:t>（单列直插）</a:t>
            </a:r>
          </a:p>
        </p:txBody>
      </p:sp>
      <p:sp>
        <p:nvSpPr>
          <p:cNvPr id="10" name="Text Box 10"/>
          <p:cNvSpPr txBox="1">
            <a:spLocks noChangeArrowheads="1"/>
          </p:cNvSpPr>
          <p:nvPr/>
        </p:nvSpPr>
        <p:spPr bwMode="auto">
          <a:xfrm>
            <a:off x="2556000" y="5589414"/>
            <a:ext cx="1655762"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a:t>DIP</a:t>
            </a:r>
            <a:r>
              <a:rPr lang="zh-CN" altLang="en-US" sz="1400"/>
              <a:t>（双列直插）</a:t>
            </a:r>
          </a:p>
        </p:txBody>
      </p:sp>
      <p:sp>
        <p:nvSpPr>
          <p:cNvPr id="11" name="Text Box 11"/>
          <p:cNvSpPr txBox="1">
            <a:spLocks noChangeArrowheads="1"/>
          </p:cNvSpPr>
          <p:nvPr/>
        </p:nvSpPr>
        <p:spPr bwMode="auto">
          <a:xfrm>
            <a:off x="4356105" y="5635703"/>
            <a:ext cx="1655762"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dirty="0"/>
              <a:t>ZIP</a:t>
            </a:r>
          </a:p>
        </p:txBody>
      </p:sp>
      <p:sp>
        <p:nvSpPr>
          <p:cNvPr id="12" name="Text Box 12"/>
          <p:cNvSpPr txBox="1">
            <a:spLocks noChangeArrowheads="1"/>
          </p:cNvSpPr>
          <p:nvPr/>
        </p:nvSpPr>
        <p:spPr bwMode="auto">
          <a:xfrm>
            <a:off x="6199738" y="5670331"/>
            <a:ext cx="1655762"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dirty="0"/>
              <a:t>PGA(</a:t>
            </a:r>
            <a:r>
              <a:rPr lang="zh-CN" altLang="en-US" sz="1400" dirty="0"/>
              <a:t>针栅阵列）</a:t>
            </a:r>
          </a:p>
        </p:txBody>
      </p:sp>
      <p:sp>
        <p:nvSpPr>
          <p:cNvPr id="13" name="矩形 12"/>
          <p:cNvSpPr/>
          <p:nvPr/>
        </p:nvSpPr>
        <p:spPr>
          <a:xfrm>
            <a:off x="323528" y="941863"/>
            <a:ext cx="1415772" cy="572464"/>
          </a:xfrm>
          <a:prstGeom prst="rect">
            <a:avLst/>
          </a:prstGeom>
          <a:solidFill>
            <a:srgbClr val="7030A0"/>
          </a:solidFill>
        </p:spPr>
        <p:txBody>
          <a:bodyPr wrap="none">
            <a:spAutoFit/>
          </a:bodyPr>
          <a:lstStyle/>
          <a:p>
            <a:pPr marL="0" lvl="1" algn="just" eaLnBrk="1" hangingPunct="1">
              <a:lnSpc>
                <a:spcPct val="130000"/>
              </a:lnSpc>
              <a:buClr>
                <a:schemeClr val="hlink"/>
              </a:buClr>
              <a:buSzPct val="55000"/>
            </a:pPr>
            <a:r>
              <a:rPr kumimoji="1" lang="zh-CN" altLang="en-US" sz="2400" dirty="0" smtClean="0">
                <a:solidFill>
                  <a:schemeClr val="bg1"/>
                </a:solidFill>
                <a:latin typeface="微软雅黑" panose="020B0503020204020204" pitchFamily="34" charset="-122"/>
                <a:ea typeface="微软雅黑" panose="020B0503020204020204" pitchFamily="34" charset="-122"/>
              </a:rPr>
              <a:t>封装考虑</a:t>
            </a:r>
            <a:endParaRPr kumimoji="1" lang="en-US" altLang="zh-CN" sz="2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597905660"/>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852936"/>
            <a:ext cx="5472113"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3"/>
          <p:cNvSpPr>
            <a:spLocks noChangeShapeType="1"/>
          </p:cNvSpPr>
          <p:nvPr/>
        </p:nvSpPr>
        <p:spPr bwMode="auto">
          <a:xfrm>
            <a:off x="251644" y="2564011"/>
            <a:ext cx="0" cy="3529012"/>
          </a:xfrm>
          <a:prstGeom prst="line">
            <a:avLst/>
          </a:prstGeom>
          <a:noFill/>
          <a:ln w="19050">
            <a:solidFill>
              <a:schemeClr val="accent2"/>
            </a:solidFill>
            <a:miter lim="80000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 name="Text Box 4"/>
          <p:cNvSpPr txBox="1">
            <a:spLocks noChangeArrowheads="1"/>
          </p:cNvSpPr>
          <p:nvPr/>
        </p:nvSpPr>
        <p:spPr bwMode="auto">
          <a:xfrm>
            <a:off x="251644" y="3860998"/>
            <a:ext cx="431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solidFill>
                  <a:schemeClr val="accent2"/>
                </a:solidFill>
              </a:rPr>
              <a:t>寄生电感</a:t>
            </a:r>
          </a:p>
        </p:txBody>
      </p:sp>
      <p:sp>
        <p:nvSpPr>
          <p:cNvPr id="6" name="Rectangle 6"/>
          <p:cNvSpPr txBox="1">
            <a:spLocks noChangeArrowheads="1"/>
          </p:cNvSpPr>
          <p:nvPr/>
        </p:nvSpPr>
        <p:spPr bwMode="auto">
          <a:xfrm>
            <a:off x="323082" y="836811"/>
            <a:ext cx="8496300"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10000"/>
              </a:lnSpc>
            </a:pPr>
            <a:r>
              <a:rPr kumimoji="1" lang="zh-CN" altLang="en-US" sz="1800" b="1" smtClean="0">
                <a:solidFill>
                  <a:srgbClr val="D60093"/>
                </a:solidFill>
              </a:rPr>
              <a:t>寄生参数典型值</a:t>
            </a:r>
          </a:p>
          <a:p>
            <a:pPr lvl="1" eaLnBrk="1" hangingPunct="1">
              <a:lnSpc>
                <a:spcPct val="110000"/>
              </a:lnSpc>
            </a:pPr>
            <a:r>
              <a:rPr kumimoji="1" lang="zh-CN" altLang="en-US" sz="1600" b="0" smtClean="0"/>
              <a:t>有引脚元件：寄生电感</a:t>
            </a:r>
            <a:r>
              <a:rPr kumimoji="1" lang="en-US" altLang="zh-CN" sz="1600" b="0" smtClean="0"/>
              <a:t>1nH/mm/</a:t>
            </a:r>
            <a:r>
              <a:rPr kumimoji="1" lang="zh-CN" altLang="en-US" sz="1600" b="0" smtClean="0"/>
              <a:t>引脚（越短越好），寄生电容</a:t>
            </a:r>
            <a:r>
              <a:rPr kumimoji="1" lang="en-US" altLang="zh-CN" sz="1600" b="0" smtClean="0"/>
              <a:t>4pF/</a:t>
            </a:r>
            <a:r>
              <a:rPr kumimoji="1" lang="zh-CN" altLang="en-US" sz="1600" b="0" smtClean="0"/>
              <a:t>引脚</a:t>
            </a:r>
          </a:p>
          <a:p>
            <a:pPr lvl="1" eaLnBrk="1" hangingPunct="1">
              <a:lnSpc>
                <a:spcPct val="110000"/>
              </a:lnSpc>
            </a:pPr>
            <a:r>
              <a:rPr kumimoji="1" lang="zh-CN" altLang="en-US" sz="1600" b="0" smtClean="0"/>
              <a:t>无引脚元件：寄生电感</a:t>
            </a:r>
            <a:r>
              <a:rPr kumimoji="1" lang="en-US" altLang="zh-CN" sz="1600" b="0" smtClean="0"/>
              <a:t>0.5nH/</a:t>
            </a:r>
            <a:r>
              <a:rPr kumimoji="1" lang="zh-CN" altLang="en-US" sz="1600" b="0" smtClean="0"/>
              <a:t>端口，寄生电容</a:t>
            </a:r>
            <a:r>
              <a:rPr kumimoji="1" lang="en-US" altLang="zh-CN" sz="1600" b="0" smtClean="0"/>
              <a:t>0.3pF/</a:t>
            </a:r>
            <a:r>
              <a:rPr kumimoji="1" lang="zh-CN" altLang="en-US" sz="1600" b="0" smtClean="0"/>
              <a:t>端口</a:t>
            </a:r>
          </a:p>
          <a:p>
            <a:pPr eaLnBrk="1" hangingPunct="1">
              <a:lnSpc>
                <a:spcPct val="110000"/>
              </a:lnSpc>
            </a:pPr>
            <a:r>
              <a:rPr kumimoji="1" lang="zh-CN" altLang="en-US" sz="1800" b="1" smtClean="0">
                <a:solidFill>
                  <a:srgbClr val="D60093"/>
                </a:solidFill>
              </a:rPr>
              <a:t>不同封装形式寄生效应的比较</a:t>
            </a:r>
            <a:r>
              <a:rPr kumimoji="1" lang="zh-CN" altLang="en-US" sz="1800" b="0" smtClean="0"/>
              <a:t>（寄生参数由小到大）</a:t>
            </a:r>
          </a:p>
          <a:p>
            <a:pPr lvl="1" eaLnBrk="1" hangingPunct="1">
              <a:lnSpc>
                <a:spcPct val="110000"/>
              </a:lnSpc>
            </a:pPr>
            <a:r>
              <a:rPr kumimoji="1" lang="zh-CN" altLang="en-US" sz="1600" b="0" smtClean="0"/>
              <a:t>无引脚贴装</a:t>
            </a:r>
            <a:r>
              <a:rPr kumimoji="1" lang="en-US" altLang="zh-CN" sz="1600" b="0" smtClean="0"/>
              <a:t>&lt;</a:t>
            </a:r>
            <a:r>
              <a:rPr kumimoji="1" lang="zh-CN" altLang="en-US" sz="1600" b="0" smtClean="0"/>
              <a:t>表面贴装</a:t>
            </a:r>
            <a:r>
              <a:rPr kumimoji="1" lang="en-US" altLang="zh-CN" sz="1600" b="0" smtClean="0"/>
              <a:t>&lt;</a:t>
            </a:r>
            <a:r>
              <a:rPr kumimoji="1" lang="zh-CN" altLang="en-US" sz="1600" b="0" smtClean="0"/>
              <a:t>放射状引脚</a:t>
            </a:r>
            <a:r>
              <a:rPr kumimoji="1" lang="en-US" altLang="zh-CN" sz="1600" b="0" smtClean="0"/>
              <a:t>&lt;</a:t>
            </a:r>
            <a:r>
              <a:rPr kumimoji="1" lang="zh-CN" altLang="en-US" sz="1600" b="0" smtClean="0"/>
              <a:t>轴面平行引脚</a:t>
            </a:r>
          </a:p>
          <a:p>
            <a:pPr lvl="1" eaLnBrk="1" hangingPunct="1">
              <a:lnSpc>
                <a:spcPct val="110000"/>
              </a:lnSpc>
            </a:pPr>
            <a:r>
              <a:rPr kumimoji="1" lang="en-US" altLang="zh-CN" sz="1600" b="0" smtClean="0"/>
              <a:t>CSP&gt;BGA&gt;QFP&gt;SMD&gt;DIP</a:t>
            </a:r>
          </a:p>
        </p:txBody>
      </p:sp>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0744" y="3068836"/>
            <a:ext cx="1804988"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8"/>
          <p:cNvSpPr txBox="1">
            <a:spLocks noChangeArrowheads="1"/>
          </p:cNvSpPr>
          <p:nvPr/>
        </p:nvSpPr>
        <p:spPr bwMode="auto">
          <a:xfrm>
            <a:off x="6444482" y="3284736"/>
            <a:ext cx="5762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a:t>表面贴装</a:t>
            </a:r>
          </a:p>
        </p:txBody>
      </p:sp>
      <p:sp>
        <p:nvSpPr>
          <p:cNvPr id="9" name="Text Box 9"/>
          <p:cNvSpPr txBox="1">
            <a:spLocks noChangeArrowheads="1"/>
          </p:cNvSpPr>
          <p:nvPr/>
        </p:nvSpPr>
        <p:spPr bwMode="auto">
          <a:xfrm>
            <a:off x="6444482" y="4292798"/>
            <a:ext cx="5762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400"/>
              <a:t>DIP</a:t>
            </a:r>
            <a:r>
              <a:rPr lang="zh-CN" altLang="en-US" sz="1400"/>
              <a:t>封装</a:t>
            </a:r>
          </a:p>
        </p:txBody>
      </p:sp>
      <p:sp>
        <p:nvSpPr>
          <p:cNvPr id="10" name="Text Box 10"/>
          <p:cNvSpPr txBox="1">
            <a:spLocks noChangeArrowheads="1"/>
          </p:cNvSpPr>
          <p:nvPr/>
        </p:nvSpPr>
        <p:spPr bwMode="auto">
          <a:xfrm>
            <a:off x="6444482" y="5373886"/>
            <a:ext cx="5762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a:t>引线插装</a:t>
            </a:r>
          </a:p>
        </p:txBody>
      </p:sp>
    </p:spTree>
    <p:custDataLst>
      <p:tags r:id="rId1"/>
    </p:custDataLst>
    <p:extLst>
      <p:ext uri="{BB962C8B-B14F-4D97-AF65-F5344CB8AC3E}">
        <p14:creationId xmlns:p14="http://schemas.microsoft.com/office/powerpoint/2010/main" val="1611395361"/>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844824"/>
            <a:ext cx="8135938"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4"/>
          <p:cNvSpPr txBox="1">
            <a:spLocks noChangeArrowheads="1"/>
          </p:cNvSpPr>
          <p:nvPr/>
        </p:nvSpPr>
        <p:spPr bwMode="auto">
          <a:xfrm>
            <a:off x="3779069" y="4365774"/>
            <a:ext cx="151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a:solidFill>
                  <a:srgbClr val="FF0000"/>
                </a:solidFill>
              </a:rPr>
              <a:t>SMT</a:t>
            </a:r>
            <a:r>
              <a:rPr lang="zh-CN" altLang="en-US" sz="1600">
                <a:solidFill>
                  <a:srgbClr val="FF0000"/>
                </a:solidFill>
              </a:rPr>
              <a:t>封装型号</a:t>
            </a:r>
          </a:p>
        </p:txBody>
      </p:sp>
      <p:sp>
        <p:nvSpPr>
          <p:cNvPr id="13" name="Text Box 5"/>
          <p:cNvSpPr txBox="1">
            <a:spLocks noChangeArrowheads="1"/>
          </p:cNvSpPr>
          <p:nvPr/>
        </p:nvSpPr>
        <p:spPr bwMode="auto">
          <a:xfrm>
            <a:off x="3636194" y="5300811"/>
            <a:ext cx="151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a:solidFill>
                  <a:srgbClr val="FF0000"/>
                </a:solidFill>
              </a:rPr>
              <a:t>ESL(pH)</a:t>
            </a:r>
          </a:p>
        </p:txBody>
      </p:sp>
      <p:sp>
        <p:nvSpPr>
          <p:cNvPr id="14" name="Text Box 6"/>
          <p:cNvSpPr txBox="1">
            <a:spLocks noChangeArrowheads="1"/>
          </p:cNvSpPr>
          <p:nvPr/>
        </p:nvSpPr>
        <p:spPr bwMode="auto">
          <a:xfrm>
            <a:off x="3779069" y="2133749"/>
            <a:ext cx="151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a:solidFill>
                  <a:srgbClr val="FF0000"/>
                </a:solidFill>
              </a:rPr>
              <a:t>SMT</a:t>
            </a:r>
            <a:r>
              <a:rPr lang="zh-CN" altLang="en-US" sz="1600">
                <a:solidFill>
                  <a:srgbClr val="FF0000"/>
                </a:solidFill>
              </a:rPr>
              <a:t>封装类型</a:t>
            </a:r>
          </a:p>
        </p:txBody>
      </p:sp>
      <p:sp>
        <p:nvSpPr>
          <p:cNvPr id="15" name="Text Box 7"/>
          <p:cNvSpPr txBox="1">
            <a:spLocks noChangeArrowheads="1"/>
          </p:cNvSpPr>
          <p:nvPr/>
        </p:nvSpPr>
        <p:spPr bwMode="auto">
          <a:xfrm>
            <a:off x="538982" y="1124099"/>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dirty="0"/>
              <a:t>电容器的寄生电感还与电容器的封装形式有关。</a:t>
            </a:r>
            <a:r>
              <a:rPr lang="zh-CN" altLang="en-US" sz="1800" dirty="0">
                <a:solidFill>
                  <a:srgbClr val="FF0000"/>
                </a:solidFill>
              </a:rPr>
              <a:t>管脚宽长比越大，寄生电感越小</a:t>
            </a:r>
          </a:p>
        </p:txBody>
      </p:sp>
      <p:sp>
        <p:nvSpPr>
          <p:cNvPr id="16" name="Text Box 8"/>
          <p:cNvSpPr txBox="1">
            <a:spLocks noChangeArrowheads="1"/>
          </p:cNvSpPr>
          <p:nvPr/>
        </p:nvSpPr>
        <p:spPr bwMode="auto">
          <a:xfrm>
            <a:off x="2628132" y="5805636"/>
            <a:ext cx="4319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t>电容器的串联电感与封装形式的关系</a:t>
            </a:r>
          </a:p>
        </p:txBody>
      </p:sp>
    </p:spTree>
    <p:custDataLst>
      <p:tags r:id="rId1"/>
    </p:custDataLst>
    <p:extLst>
      <p:ext uri="{BB962C8B-B14F-4D97-AF65-F5344CB8AC3E}">
        <p14:creationId xmlns:p14="http://schemas.microsoft.com/office/powerpoint/2010/main" val="2998151315"/>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nvSpPr>
        <p:spPr bwMode="auto">
          <a:xfrm>
            <a:off x="5683076"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系统可靠性设计</a:t>
            </a:r>
            <a:endParaRPr lang="zh-CN" altLang="en-US" sz="2800" dirty="0">
              <a:solidFill>
                <a:schemeClr val="bg1"/>
              </a:solidFill>
            </a:endParaRPr>
          </a:p>
        </p:txBody>
      </p:sp>
      <p:sp>
        <p:nvSpPr>
          <p:cNvPr id="9" name="Rectangle 49"/>
          <p:cNvSpPr>
            <a:spLocks noChangeArrowheads="1"/>
          </p:cNvSpPr>
          <p:nvPr/>
        </p:nvSpPr>
        <p:spPr bwMode="auto">
          <a:xfrm>
            <a:off x="13523910" y="4818093"/>
            <a:ext cx="945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251148" y="5517232"/>
            <a:ext cx="4176464" cy="553998"/>
          </a:xfrm>
          <a:prstGeom prst="rect">
            <a:avLst/>
          </a:prstGeom>
        </p:spPr>
        <p:txBody>
          <a:bodyPr wrap="square">
            <a:spAutoFit/>
          </a:bodyPr>
          <a:lstStyle/>
          <a:p>
            <a:pPr>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元器件等级决定了电路的可靠度</a:t>
            </a:r>
            <a:endParaRPr lang="zh-CN" altLang="en-US" dirty="0">
              <a:solidFill>
                <a:srgbClr val="0000FF"/>
              </a:solidFill>
              <a:latin typeface="微软雅黑" panose="020B0503020204020204" pitchFamily="34" charset="-122"/>
              <a:ea typeface="微软雅黑" panose="020B0503020204020204" pitchFamily="34" charset="-122"/>
            </a:endParaRPr>
          </a:p>
        </p:txBody>
      </p:sp>
      <p:pic>
        <p:nvPicPr>
          <p:cNvPr id="1026" name="Picture 2" descr="https://gimg2.baidu.com/image_search/src=http%3A%2F%2Fimg.c-c.com%2FTimg%2F2014%2F02%2F11%2F18%2Fcykcct1818360059.jpg&amp;refer=http%3A%2F%2Fimg.c-c.com&amp;app=2002&amp;size=f9999,10000&amp;q=a80&amp;n=0&amp;g=0n&amp;fmt=jpeg?sec=1643772844&amp;t=73325f676a01cc44ab3daf302a796bc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594271"/>
            <a:ext cx="3151135" cy="223410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gimg2.baidu.com/image_search/src=http%3A%2F%2Fwww.smtsmt.com%2Fwp-content%2Fuploads%2F2019%2F05%2F20190531_5cf1217228662.jpg&amp;refer=http%3A%2F%2Fwww.smtsmt.com&amp;app=2002&amp;size=f9999,10000&amp;q=a80&amp;n=0&amp;g=0n&amp;fmt=jpeg?sec=1643772962&amp;t=abd4ca8ba8d7e3550584d75fad80679a"/>
          <p:cNvPicPr>
            <a:picLocks noChangeAspect="1" noChangeArrowheads="1"/>
          </p:cNvPicPr>
          <p:nvPr/>
        </p:nvPicPr>
        <p:blipFill rotWithShape="1">
          <a:blip r:embed="rId3">
            <a:extLst>
              <a:ext uri="{28A0092B-C50C-407E-A947-70E740481C1C}">
                <a14:useLocalDpi xmlns:a14="http://schemas.microsoft.com/office/drawing/2010/main" val="0"/>
              </a:ext>
            </a:extLst>
          </a:blip>
          <a:srcRect r="33565" b="-394"/>
          <a:stretch/>
        </p:blipFill>
        <p:spPr bwMode="auto">
          <a:xfrm>
            <a:off x="4932040" y="885347"/>
            <a:ext cx="2592288" cy="23503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img2.baidu.com/image_search/src=http%3A%2F%2Fcbu01.alicdn.com%2Fimg%2Fibank%2F2018%2F516%2F779%2F9105977615_1697772062.400x400.jpg&amp;refer=http%3A%2F%2Fcbu01.alicdn.com&amp;app=2002&amp;size=f9999,10000&amp;q=a80&amp;n=0&amp;g=0n&amp;fmt=jpeg?sec=1643773009&amp;t=7da3249266f58e7847be120fa26153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537940"/>
            <a:ext cx="2692921" cy="2827213"/>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a:xfrm rot="9316393">
            <a:off x="3692937" y="2662898"/>
            <a:ext cx="980805" cy="402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11877189">
            <a:off x="3759775" y="4330225"/>
            <a:ext cx="967844" cy="402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1483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2"/>
          <p:cNvSpPr>
            <a:spLocks noChangeArrowheads="1"/>
          </p:cNvSpPr>
          <p:nvPr/>
        </p:nvSpPr>
        <p:spPr bwMode="auto">
          <a:xfrm>
            <a:off x="323528" y="908720"/>
            <a:ext cx="8353425"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SzPct val="60000"/>
            </a:pPr>
            <a:r>
              <a:rPr kumimoji="1" lang="zh-CN" altLang="en-US" sz="2000" b="1">
                <a:solidFill>
                  <a:srgbClr val="D60093"/>
                </a:solidFill>
                <a:latin typeface="Tahoma" panose="020B0604030504040204" pitchFamily="34" charset="0"/>
              </a:rPr>
              <a:t>塑料封装</a:t>
            </a:r>
          </a:p>
          <a:p>
            <a:pPr lvl="1" eaLnBrk="1" hangingPunct="1">
              <a:lnSpc>
                <a:spcPct val="110000"/>
              </a:lnSpc>
              <a:buClr>
                <a:schemeClr val="folHlink"/>
              </a:buClr>
              <a:buSzPct val="60000"/>
            </a:pPr>
            <a:r>
              <a:rPr kumimoji="1" lang="zh-CN" altLang="en-US" sz="1800">
                <a:latin typeface="Tahoma" panose="020B0604030504040204" pitchFamily="34" charset="0"/>
              </a:rPr>
              <a:t>优点：成本低（约为陶瓷封装的</a:t>
            </a:r>
            <a:r>
              <a:rPr kumimoji="1" lang="en-US" altLang="zh-CN" sz="1800">
                <a:latin typeface="Tahoma" panose="020B0604030504040204" pitchFamily="34" charset="0"/>
              </a:rPr>
              <a:t>55</a:t>
            </a:r>
            <a:r>
              <a:rPr kumimoji="1" lang="zh-CN" altLang="en-US" sz="1800">
                <a:latin typeface="Tahoma" panose="020B0604030504040204" pitchFamily="34" charset="0"/>
              </a:rPr>
              <a:t>％），重量轻（约为陶瓷封装的</a:t>
            </a:r>
            <a:r>
              <a:rPr kumimoji="1" lang="en-US" altLang="zh-CN" sz="1800">
                <a:latin typeface="Tahoma" panose="020B0604030504040204" pitchFamily="34" charset="0"/>
              </a:rPr>
              <a:t>1/2</a:t>
            </a:r>
            <a:r>
              <a:rPr kumimoji="1" lang="zh-CN" altLang="en-US" sz="1800">
                <a:latin typeface="Tahoma" panose="020B0604030504040204" pitchFamily="34" charset="0"/>
              </a:rPr>
              <a:t>），管脚数多，高频寄生效应弱，便于自动化生产</a:t>
            </a:r>
          </a:p>
          <a:p>
            <a:pPr lvl="1" eaLnBrk="1" hangingPunct="1">
              <a:lnSpc>
                <a:spcPct val="110000"/>
              </a:lnSpc>
              <a:buClr>
                <a:schemeClr val="folHlink"/>
              </a:buClr>
              <a:buSzPct val="60000"/>
            </a:pPr>
            <a:r>
              <a:rPr kumimoji="1" lang="zh-CN" altLang="en-US" sz="1800">
                <a:latin typeface="Tahoma" panose="020B0604030504040204" pitchFamily="34" charset="0"/>
              </a:rPr>
              <a:t>缺点：气密性差，吸潮，不易散热，易老化，对静电敏感</a:t>
            </a:r>
          </a:p>
          <a:p>
            <a:pPr lvl="1" eaLnBrk="1" hangingPunct="1">
              <a:lnSpc>
                <a:spcPct val="110000"/>
              </a:lnSpc>
              <a:buClr>
                <a:schemeClr val="folHlink"/>
              </a:buClr>
              <a:buSzPct val="60000"/>
            </a:pPr>
            <a:r>
              <a:rPr kumimoji="1" lang="zh-CN" altLang="en-US" sz="1800">
                <a:latin typeface="Tahoma" panose="020B0604030504040204" pitchFamily="34" charset="0"/>
              </a:rPr>
              <a:t>适用性：大多数半导体分立器件与集成电路常规产品</a:t>
            </a:r>
          </a:p>
          <a:p>
            <a:pPr eaLnBrk="1" hangingPunct="1">
              <a:lnSpc>
                <a:spcPct val="110000"/>
              </a:lnSpc>
              <a:buSzPct val="60000"/>
            </a:pPr>
            <a:r>
              <a:rPr kumimoji="1" lang="zh-CN" altLang="en-US" sz="2000" b="1">
                <a:solidFill>
                  <a:srgbClr val="D60093"/>
                </a:solidFill>
                <a:latin typeface="Tahoma" panose="020B0604030504040204" pitchFamily="34" charset="0"/>
              </a:rPr>
              <a:t>陶瓷封装</a:t>
            </a:r>
          </a:p>
          <a:p>
            <a:pPr lvl="1" eaLnBrk="1" hangingPunct="1">
              <a:lnSpc>
                <a:spcPct val="110000"/>
              </a:lnSpc>
              <a:buClr>
                <a:schemeClr val="folHlink"/>
              </a:buClr>
              <a:buSzPct val="60000"/>
            </a:pPr>
            <a:r>
              <a:rPr kumimoji="1" lang="zh-CN" altLang="en-US" sz="1800">
                <a:latin typeface="Tahoma" panose="020B0604030504040204" pitchFamily="34" charset="0"/>
              </a:rPr>
              <a:t>优点：气密性好，散热能力强（热导率高），高频绝缘性能好，承受功率大，布线密度高</a:t>
            </a:r>
          </a:p>
          <a:p>
            <a:pPr lvl="1" eaLnBrk="1" hangingPunct="1">
              <a:lnSpc>
                <a:spcPct val="110000"/>
              </a:lnSpc>
              <a:buClr>
                <a:schemeClr val="folHlink"/>
              </a:buClr>
              <a:buSzPct val="60000"/>
            </a:pPr>
            <a:r>
              <a:rPr kumimoji="1" lang="zh-CN" altLang="en-US" sz="1800">
                <a:latin typeface="Tahoma" panose="020B0604030504040204" pitchFamily="34" charset="0"/>
              </a:rPr>
              <a:t>缺点：成本高</a:t>
            </a:r>
          </a:p>
          <a:p>
            <a:pPr lvl="1" eaLnBrk="1" hangingPunct="1">
              <a:lnSpc>
                <a:spcPct val="110000"/>
              </a:lnSpc>
              <a:buClr>
                <a:schemeClr val="folHlink"/>
              </a:buClr>
              <a:buSzPct val="60000"/>
            </a:pPr>
            <a:r>
              <a:rPr kumimoji="1" lang="zh-CN" altLang="en-US" sz="1800">
                <a:latin typeface="Tahoma" panose="020B0604030504040204" pitchFamily="34" charset="0"/>
              </a:rPr>
              <a:t>适用性：航空、航天、军事等高端市场</a:t>
            </a:r>
          </a:p>
          <a:p>
            <a:pPr eaLnBrk="1" hangingPunct="1">
              <a:lnSpc>
                <a:spcPct val="110000"/>
              </a:lnSpc>
              <a:buSzPct val="60000"/>
            </a:pPr>
            <a:r>
              <a:rPr kumimoji="1" lang="zh-CN" altLang="en-US" sz="2000" b="1">
                <a:solidFill>
                  <a:srgbClr val="D60093"/>
                </a:solidFill>
                <a:latin typeface="Tahoma" panose="020B0604030504040204" pitchFamily="34" charset="0"/>
              </a:rPr>
              <a:t>金属封装</a:t>
            </a:r>
          </a:p>
          <a:p>
            <a:pPr lvl="1" eaLnBrk="1" hangingPunct="1">
              <a:lnSpc>
                <a:spcPct val="110000"/>
              </a:lnSpc>
              <a:buClr>
                <a:schemeClr val="folHlink"/>
              </a:buClr>
              <a:buSzPct val="60000"/>
            </a:pPr>
            <a:r>
              <a:rPr kumimoji="1" lang="zh-CN" altLang="en-US" sz="1800">
                <a:latin typeface="Tahoma" panose="020B0604030504040204" pitchFamily="34" charset="0"/>
              </a:rPr>
              <a:t>优点：气密性好，散热能力强，具有电磁屏蔽能力，可靠性高</a:t>
            </a:r>
          </a:p>
          <a:p>
            <a:pPr lvl="1" eaLnBrk="1" hangingPunct="1">
              <a:lnSpc>
                <a:spcPct val="110000"/>
              </a:lnSpc>
              <a:buClr>
                <a:schemeClr val="folHlink"/>
              </a:buClr>
              <a:buSzPct val="60000"/>
            </a:pPr>
            <a:r>
              <a:rPr kumimoji="1" lang="zh-CN" altLang="en-US" sz="1800">
                <a:latin typeface="Tahoma" panose="020B0604030504040204" pitchFamily="34" charset="0"/>
              </a:rPr>
              <a:t>缺点：成本高，管脚数有限</a:t>
            </a:r>
          </a:p>
          <a:p>
            <a:pPr lvl="1" eaLnBrk="1" hangingPunct="1">
              <a:lnSpc>
                <a:spcPct val="110000"/>
              </a:lnSpc>
              <a:buClr>
                <a:schemeClr val="folHlink"/>
              </a:buClr>
              <a:buSzPct val="60000"/>
            </a:pPr>
            <a:r>
              <a:rPr kumimoji="1" lang="zh-CN" altLang="en-US" sz="1800">
                <a:latin typeface="Tahoma" panose="020B0604030504040204" pitchFamily="34" charset="0"/>
              </a:rPr>
              <a:t>适用性：小规模高可靠器件  </a:t>
            </a:r>
          </a:p>
        </p:txBody>
      </p:sp>
      <p:pic>
        <p:nvPicPr>
          <p:cNvPr id="4" name="Picture 3" descr="PROGRAMM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6728" y="5228307"/>
            <a:ext cx="1873250" cy="1214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Text Box 5"/>
          <p:cNvSpPr txBox="1">
            <a:spLocks noChangeArrowheads="1"/>
          </p:cNvSpPr>
          <p:nvPr/>
        </p:nvSpPr>
        <p:spPr bwMode="auto">
          <a:xfrm>
            <a:off x="612453" y="6020470"/>
            <a:ext cx="7777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lang="zh-CN" altLang="en-US" sz="2000">
                <a:solidFill>
                  <a:schemeClr val="accent2"/>
                </a:solidFill>
              </a:rPr>
              <a:t>通常称塑封为非气密封装，陶瓷和金属为气密封装</a:t>
            </a:r>
          </a:p>
        </p:txBody>
      </p:sp>
    </p:spTree>
    <p:custDataLst>
      <p:tags r:id="rId1"/>
    </p:custDataLst>
    <p:extLst>
      <p:ext uri="{BB962C8B-B14F-4D97-AF65-F5344CB8AC3E}">
        <p14:creationId xmlns:p14="http://schemas.microsoft.com/office/powerpoint/2010/main" val="963992281"/>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2253038"/>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179511" y="2408672"/>
            <a:ext cx="3254417" cy="523220"/>
          </a:xfrm>
          <a:prstGeom prst="rect">
            <a:avLst/>
          </a:prstGeom>
        </p:spPr>
        <p:txBody>
          <a:bodyPr wrap="none">
            <a:spAutoFit/>
          </a:bodyPr>
          <a:lstStyle/>
          <a:p>
            <a:r>
              <a:rPr lang="en-US" altLang="zh-CN" sz="2800" dirty="0" smtClean="0">
                <a:solidFill>
                  <a:srgbClr val="FF0000"/>
                </a:solidFill>
                <a:latin typeface="黑体" panose="02010609060101010101" pitchFamily="49" charset="-122"/>
                <a:ea typeface="黑体" panose="02010609060101010101" pitchFamily="49" charset="-122"/>
              </a:rPr>
              <a:t>§2.1  </a:t>
            </a:r>
            <a:r>
              <a:rPr lang="zh-CN" altLang="en-US" sz="2800" dirty="0" smtClean="0">
                <a:solidFill>
                  <a:srgbClr val="FF0000"/>
                </a:solidFill>
                <a:latin typeface="黑体" panose="02010609060101010101" pitchFamily="49" charset="-122"/>
                <a:ea typeface="黑体" panose="02010609060101010101" pitchFamily="49" charset="-122"/>
              </a:rPr>
              <a:t>元器件等级</a:t>
            </a:r>
            <a:endParaRPr lang="zh-CN" altLang="en-US" sz="2800" dirty="0">
              <a:solidFill>
                <a:srgbClr val="FF0000"/>
              </a:solidFill>
            </a:endParaRPr>
          </a:p>
        </p:txBody>
      </p:sp>
      <p:sp>
        <p:nvSpPr>
          <p:cNvPr id="22" name="矩形 21"/>
          <p:cNvSpPr/>
          <p:nvPr/>
        </p:nvSpPr>
        <p:spPr>
          <a:xfrm>
            <a:off x="1923678" y="1048929"/>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3" name="矩形 22"/>
          <p:cNvSpPr/>
          <p:nvPr/>
        </p:nvSpPr>
        <p:spPr>
          <a:xfrm>
            <a:off x="1995686" y="1204563"/>
            <a:ext cx="4876656" cy="523220"/>
          </a:xfrm>
          <a:prstGeom prst="rect">
            <a:avLst/>
          </a:prstGeom>
        </p:spPr>
        <p:txBody>
          <a:bodyPr wrap="none">
            <a:spAutoFit/>
          </a:bodyPr>
          <a:lstStyle/>
          <a:p>
            <a:r>
              <a:rPr lang="zh-CN" altLang="en-US" sz="2800" dirty="0" smtClean="0">
                <a:solidFill>
                  <a:srgbClr val="0000FF"/>
                </a:solidFill>
                <a:latin typeface="黑体" panose="02010609060101010101" pitchFamily="49" charset="-122"/>
                <a:ea typeface="黑体" panose="02010609060101010101" pitchFamily="49" charset="-122"/>
              </a:rPr>
              <a:t>第</a:t>
            </a:r>
            <a:r>
              <a:rPr lang="en-US" altLang="zh-CN" sz="2800" dirty="0" smtClean="0">
                <a:solidFill>
                  <a:srgbClr val="0000FF"/>
                </a:solidFill>
                <a:latin typeface="黑体" panose="02010609060101010101" pitchFamily="49" charset="-122"/>
                <a:ea typeface="黑体" panose="02010609060101010101" pitchFamily="49" charset="-122"/>
              </a:rPr>
              <a:t>2</a:t>
            </a:r>
            <a:r>
              <a:rPr lang="zh-CN" altLang="en-US" sz="2800" dirty="0" smtClean="0">
                <a:solidFill>
                  <a:srgbClr val="0000FF"/>
                </a:solidFill>
                <a:latin typeface="黑体" panose="02010609060101010101" pitchFamily="49" charset="-122"/>
                <a:ea typeface="黑体" panose="02010609060101010101" pitchFamily="49" charset="-122"/>
              </a:rPr>
              <a:t>章   电子器件可靠性选用</a:t>
            </a:r>
            <a:endParaRPr lang="zh-CN" altLang="en-US" sz="2800" dirty="0">
              <a:solidFill>
                <a:srgbClr val="0000FF"/>
              </a:solidFill>
            </a:endParaRPr>
          </a:p>
        </p:txBody>
      </p:sp>
      <p:sp>
        <p:nvSpPr>
          <p:cNvPr id="24" name="矩形 23"/>
          <p:cNvSpPr/>
          <p:nvPr/>
        </p:nvSpPr>
        <p:spPr>
          <a:xfrm>
            <a:off x="107504" y="308752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矩形 25"/>
          <p:cNvSpPr/>
          <p:nvPr/>
        </p:nvSpPr>
        <p:spPr>
          <a:xfrm>
            <a:off x="107504"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1" name="矩形 10"/>
          <p:cNvSpPr/>
          <p:nvPr/>
        </p:nvSpPr>
        <p:spPr>
          <a:xfrm>
            <a:off x="107504" y="472514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3" name="矩形 12"/>
          <p:cNvSpPr/>
          <p:nvPr/>
        </p:nvSpPr>
        <p:spPr>
          <a:xfrm>
            <a:off x="158186" y="3177537"/>
            <a:ext cx="3975768"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§2.2  </a:t>
            </a:r>
            <a:r>
              <a:rPr lang="zh-CN" altLang="en-US" sz="2800" dirty="0" smtClean="0">
                <a:solidFill>
                  <a:srgbClr val="0000FF"/>
                </a:solidFill>
                <a:latin typeface="黑体" panose="02010609060101010101" pitchFamily="49" charset="-122"/>
                <a:ea typeface="黑体" panose="02010609060101010101" pitchFamily="49" charset="-122"/>
              </a:rPr>
              <a:t>元器件选择准则</a:t>
            </a:r>
            <a:endParaRPr lang="zh-CN" altLang="en-US" sz="2800" dirty="0">
              <a:solidFill>
                <a:srgbClr val="0000FF"/>
              </a:solidFill>
            </a:endParaRPr>
          </a:p>
        </p:txBody>
      </p:sp>
      <p:sp>
        <p:nvSpPr>
          <p:cNvPr id="14" name="矩形 13"/>
          <p:cNvSpPr/>
          <p:nvPr/>
        </p:nvSpPr>
        <p:spPr>
          <a:xfrm>
            <a:off x="179511" y="4004466"/>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§2.3  </a:t>
            </a:r>
            <a:r>
              <a:rPr lang="zh-CN" altLang="en-US" sz="2800" dirty="0" smtClean="0">
                <a:solidFill>
                  <a:srgbClr val="0000FF"/>
                </a:solidFill>
                <a:latin typeface="黑体" panose="02010609060101010101" pitchFamily="49" charset="-122"/>
                <a:ea typeface="黑体" panose="02010609060101010101" pitchFamily="49" charset="-122"/>
              </a:rPr>
              <a:t>电阻器选用</a:t>
            </a:r>
            <a:endParaRPr lang="zh-CN" altLang="en-US" sz="2800" dirty="0">
              <a:solidFill>
                <a:srgbClr val="0000FF"/>
              </a:solidFill>
            </a:endParaRPr>
          </a:p>
        </p:txBody>
      </p:sp>
      <p:sp>
        <p:nvSpPr>
          <p:cNvPr id="15" name="矩形 14"/>
          <p:cNvSpPr/>
          <p:nvPr/>
        </p:nvSpPr>
        <p:spPr>
          <a:xfrm>
            <a:off x="179511" y="4823574"/>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§2.4  </a:t>
            </a:r>
            <a:r>
              <a:rPr lang="zh-CN" altLang="en-US" sz="2800" dirty="0" smtClean="0">
                <a:solidFill>
                  <a:srgbClr val="0000FF"/>
                </a:solidFill>
                <a:latin typeface="黑体" panose="02010609060101010101" pitchFamily="49" charset="-122"/>
                <a:ea typeface="黑体" panose="02010609060101010101" pitchFamily="49" charset="-122"/>
              </a:rPr>
              <a:t>电容器选用</a:t>
            </a:r>
            <a:endParaRPr lang="zh-CN" altLang="en-US" sz="2800" dirty="0">
              <a:solidFill>
                <a:srgbClr val="0000FF"/>
              </a:solidFill>
            </a:endParaRPr>
          </a:p>
        </p:txBody>
      </p:sp>
      <p:sp>
        <p:nvSpPr>
          <p:cNvPr id="16" name="矩形 15"/>
          <p:cNvSpPr/>
          <p:nvPr/>
        </p:nvSpPr>
        <p:spPr>
          <a:xfrm>
            <a:off x="4587963" y="2243093"/>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7" name="矩形 16"/>
          <p:cNvSpPr/>
          <p:nvPr/>
        </p:nvSpPr>
        <p:spPr>
          <a:xfrm>
            <a:off x="4659970" y="2341523"/>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§2.5  </a:t>
            </a:r>
            <a:r>
              <a:rPr lang="zh-CN" altLang="en-US" sz="2800" dirty="0" smtClean="0">
                <a:solidFill>
                  <a:srgbClr val="0000FF"/>
                </a:solidFill>
                <a:latin typeface="黑体" panose="02010609060101010101" pitchFamily="49" charset="-122"/>
                <a:ea typeface="黑体" panose="02010609060101010101" pitchFamily="49" charset="-122"/>
              </a:rPr>
              <a:t>二极管选用</a:t>
            </a:r>
            <a:endParaRPr lang="zh-CN" altLang="en-US" sz="2800" dirty="0">
              <a:solidFill>
                <a:srgbClr val="0000FF"/>
              </a:solidFill>
            </a:endParaRPr>
          </a:p>
        </p:txBody>
      </p:sp>
      <p:sp>
        <p:nvSpPr>
          <p:cNvPr id="18" name="矩形 17"/>
          <p:cNvSpPr/>
          <p:nvPr/>
        </p:nvSpPr>
        <p:spPr>
          <a:xfrm>
            <a:off x="4587963" y="3068251"/>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9" name="矩形 18"/>
          <p:cNvSpPr/>
          <p:nvPr/>
        </p:nvSpPr>
        <p:spPr>
          <a:xfrm>
            <a:off x="4659970" y="3166681"/>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§2.6  </a:t>
            </a:r>
            <a:r>
              <a:rPr lang="zh-CN" altLang="en-US" sz="2800" dirty="0" smtClean="0">
                <a:solidFill>
                  <a:srgbClr val="0000FF"/>
                </a:solidFill>
                <a:latin typeface="黑体" panose="02010609060101010101" pitchFamily="49" charset="-122"/>
                <a:ea typeface="黑体" panose="02010609060101010101" pitchFamily="49" charset="-122"/>
              </a:rPr>
              <a:t>晶体管选用</a:t>
            </a:r>
            <a:endParaRPr lang="zh-CN" altLang="en-US" sz="2800" dirty="0">
              <a:solidFill>
                <a:srgbClr val="0000FF"/>
              </a:solidFill>
            </a:endParaRPr>
          </a:p>
        </p:txBody>
      </p:sp>
      <p:sp>
        <p:nvSpPr>
          <p:cNvPr id="20" name="矩形 19"/>
          <p:cNvSpPr/>
          <p:nvPr/>
        </p:nvSpPr>
        <p:spPr>
          <a:xfrm>
            <a:off x="4587963"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4659970" y="4004466"/>
            <a:ext cx="3615092"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§2.7  </a:t>
            </a:r>
            <a:r>
              <a:rPr lang="zh-CN" altLang="en-US" sz="2800" dirty="0" smtClean="0">
                <a:solidFill>
                  <a:srgbClr val="0000FF"/>
                </a:solidFill>
                <a:latin typeface="黑体" panose="02010609060101010101" pitchFamily="49" charset="-122"/>
                <a:ea typeface="黑体" panose="02010609060101010101" pitchFamily="49" charset="-122"/>
              </a:rPr>
              <a:t>集成电路选用</a:t>
            </a:r>
            <a:endParaRPr lang="zh-CN" altLang="en-US" sz="2800" dirty="0">
              <a:solidFill>
                <a:srgbClr val="0000FF"/>
              </a:solidFill>
            </a:endParaRPr>
          </a:p>
        </p:txBody>
      </p:sp>
      <p:sp>
        <p:nvSpPr>
          <p:cNvPr id="25" name="矩形 24"/>
          <p:cNvSpPr/>
          <p:nvPr/>
        </p:nvSpPr>
        <p:spPr>
          <a:xfrm>
            <a:off x="4587963" y="473119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7" name="矩形 26"/>
          <p:cNvSpPr/>
          <p:nvPr/>
        </p:nvSpPr>
        <p:spPr>
          <a:xfrm>
            <a:off x="4659970" y="4829624"/>
            <a:ext cx="3975768"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§2.8  </a:t>
            </a:r>
            <a:r>
              <a:rPr lang="zh-CN" altLang="en-US" sz="2800" dirty="0" smtClean="0">
                <a:solidFill>
                  <a:srgbClr val="0000FF"/>
                </a:solidFill>
                <a:latin typeface="黑体" panose="02010609060101010101" pitchFamily="49" charset="-122"/>
                <a:ea typeface="黑体" panose="02010609060101010101" pitchFamily="49" charset="-122"/>
              </a:rPr>
              <a:t>元器件降额使用</a:t>
            </a:r>
            <a:endParaRPr lang="zh-CN" altLang="en-US" sz="2800" dirty="0">
              <a:solidFill>
                <a:srgbClr val="0000FF"/>
              </a:solidFill>
            </a:endParaRPr>
          </a:p>
        </p:txBody>
      </p:sp>
    </p:spTree>
    <p:custDataLst>
      <p:tags r:id="rId1"/>
    </p:custDataLst>
    <p:extLst>
      <p:ext uri="{BB962C8B-B14F-4D97-AF65-F5344CB8AC3E}">
        <p14:creationId xmlns:p14="http://schemas.microsoft.com/office/powerpoint/2010/main" val="2437919377"/>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4" name="矩形 3"/>
          <p:cNvSpPr/>
          <p:nvPr/>
        </p:nvSpPr>
        <p:spPr>
          <a:xfrm>
            <a:off x="3068762" y="925287"/>
            <a:ext cx="4392488" cy="523220"/>
          </a:xfrm>
          <a:prstGeom prst="rect">
            <a:avLst/>
          </a:prstGeom>
        </p:spPr>
        <p:txBody>
          <a:bodyPr wrap="square">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等级存在世界的方方面面</a:t>
            </a:r>
            <a:endParaRPr lang="zh-CN" altLang="en-US" sz="2800" dirty="0">
              <a:solidFill>
                <a:srgbClr val="FF0000"/>
              </a:solidFill>
            </a:endParaRPr>
          </a:p>
        </p:txBody>
      </p:sp>
      <p:pic>
        <p:nvPicPr>
          <p:cNvPr id="3074" name="Picture 2" descr="https://gimg2.baidu.com/image_search/src=http%3A%2F%2Fwww.51docs.com%2Fwp-content%2Fuploads%2F2021%2F09%2F0-281.png&amp;refer=http%3A%2F%2Fwww.51docs.com&amp;app=2002&amp;size=f9999,10000&amp;q=a80&amp;n=0&amp;g=0n&amp;fmt=jpeg?sec=1643774600&amp;t=8bc3392adfaa620c312c542ee60d903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204864"/>
            <a:ext cx="4025567" cy="25443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mg2.baidu.com/image_search/src=http%3A%2F%2F5b0988e595225.cdn.sohucs.com%2Fq_70%2Cc_zoom%2Cw_640%2Fimages%2F20170818%2F4a1164ea547a4120a1fb0a323723647b.jpeg&amp;refer=http%3A%2F%2F5b0988e595225.cdn.sohucs.com&amp;app=2002&amp;size=f9999,10000&amp;q=a80&amp;n=0&amp;g=0n&amp;fmt=jpeg?sec=1643774666&amp;t=247add9178d26c5f53d4af13207a18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696406"/>
            <a:ext cx="3018837" cy="329567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85921" y="5023047"/>
            <a:ext cx="2800767" cy="525657"/>
          </a:xfrm>
          <a:prstGeom prst="rect">
            <a:avLst/>
          </a:prstGeom>
        </p:spPr>
        <p:txBody>
          <a:bodyPr wrap="none">
            <a:spAutoFit/>
          </a:bodyPr>
          <a:lstStyle/>
          <a:p>
            <a:pPr lvl="1" algn="just" eaLnBrk="1" hangingPunct="1">
              <a:lnSpc>
                <a:spcPct val="130000"/>
              </a:lnSpc>
              <a:buClr>
                <a:schemeClr val="hlink"/>
              </a:buClr>
              <a:buSzPct val="55000"/>
            </a:pPr>
            <a:r>
              <a:rPr kumimoji="1" lang="zh-CN" altLang="en-US" sz="2400" dirty="0" smtClean="0">
                <a:solidFill>
                  <a:srgbClr val="0000FF"/>
                </a:solidFill>
                <a:latin typeface="微软雅黑" panose="020B0503020204020204" pitchFamily="34" charset="-122"/>
                <a:ea typeface="微软雅黑" panose="020B0503020204020204" pitchFamily="34" charset="-122"/>
              </a:rPr>
              <a:t>自然界的生物链</a:t>
            </a:r>
            <a:endParaRPr kumimoji="1" lang="en-US" altLang="zh-CN" sz="2400"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5265006" y="4979943"/>
            <a:ext cx="3108543" cy="525657"/>
          </a:xfrm>
          <a:prstGeom prst="rect">
            <a:avLst/>
          </a:prstGeom>
        </p:spPr>
        <p:txBody>
          <a:bodyPr wrap="none">
            <a:spAutoFit/>
          </a:bodyPr>
          <a:lstStyle/>
          <a:p>
            <a:pPr lvl="1" algn="just" eaLnBrk="1" hangingPunct="1">
              <a:lnSpc>
                <a:spcPct val="130000"/>
              </a:lnSpc>
              <a:buClr>
                <a:schemeClr val="hlink"/>
              </a:buClr>
              <a:buSzPct val="55000"/>
            </a:pPr>
            <a:r>
              <a:rPr kumimoji="1" lang="zh-CN" altLang="en-US" sz="2400" dirty="0" smtClean="0">
                <a:solidFill>
                  <a:srgbClr val="0000FF"/>
                </a:solidFill>
                <a:latin typeface="微软雅黑" panose="020B0503020204020204" pitchFamily="34" charset="-122"/>
                <a:ea typeface="微软雅黑" panose="020B0503020204020204" pitchFamily="34" charset="-122"/>
              </a:rPr>
              <a:t>社会学的国家体量</a:t>
            </a:r>
            <a:endParaRPr kumimoji="1" lang="en-US" altLang="zh-CN" sz="2400" dirty="0">
              <a:solidFill>
                <a:srgbClr val="0000FF"/>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212034698"/>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28" name="Rectangle 3"/>
          <p:cNvSpPr>
            <a:spLocks noChangeArrowheads="1"/>
          </p:cNvSpPr>
          <p:nvPr/>
        </p:nvSpPr>
        <p:spPr bwMode="auto">
          <a:xfrm>
            <a:off x="539552" y="1484784"/>
            <a:ext cx="8208963" cy="511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SzPct val="60000"/>
            </a:pPr>
            <a:r>
              <a:rPr kumimoji="1" lang="zh-CN" altLang="en-US" sz="2000" b="1" dirty="0">
                <a:solidFill>
                  <a:srgbClr val="FF0000"/>
                </a:solidFill>
                <a:latin typeface="微软雅黑" panose="020B0503020204020204" pitchFamily="34" charset="-122"/>
                <a:ea typeface="微软雅黑" panose="020B0503020204020204" pitchFamily="34" charset="-122"/>
              </a:rPr>
              <a:t>按级别分</a:t>
            </a:r>
          </a:p>
          <a:p>
            <a:pPr lvl="1" algn="just" eaLnBrk="1" hangingPunct="1">
              <a:lnSpc>
                <a:spcPct val="130000"/>
              </a:lnSpc>
              <a:buClr>
                <a:schemeClr val="hlink"/>
              </a:buClr>
              <a:buSzPct val="55000"/>
            </a:pPr>
            <a:r>
              <a:rPr kumimoji="1" lang="zh-CN" altLang="en-US" sz="1800" b="1" dirty="0">
                <a:solidFill>
                  <a:srgbClr val="0000FF"/>
                </a:solidFill>
                <a:latin typeface="微软雅黑" panose="020B0503020204020204" pitchFamily="34" charset="-122"/>
                <a:ea typeface="微软雅黑" panose="020B0503020204020204" pitchFamily="34" charset="-122"/>
              </a:rPr>
              <a:t>国家</a:t>
            </a:r>
            <a:r>
              <a:rPr kumimoji="1" lang="zh-CN" altLang="en-US" sz="1800" dirty="0">
                <a:solidFill>
                  <a:srgbClr val="0000FF"/>
                </a:solidFill>
                <a:latin typeface="微软雅黑" panose="020B0503020204020204" pitchFamily="34" charset="-122"/>
                <a:ea typeface="微软雅黑" panose="020B0503020204020204" pitchFamily="34" charset="-122"/>
              </a:rPr>
              <a:t>标准</a:t>
            </a:r>
            <a:r>
              <a:rPr kumimoji="1" lang="en-US" altLang="zh-CN" sz="1800" dirty="0">
                <a:solidFill>
                  <a:srgbClr val="0000FF"/>
                </a:solidFill>
                <a:latin typeface="微软雅黑" panose="020B0503020204020204" pitchFamily="34" charset="-122"/>
                <a:ea typeface="微软雅黑" panose="020B0503020204020204" pitchFamily="34" charset="-122"/>
              </a:rPr>
              <a:t>GB</a:t>
            </a:r>
            <a:r>
              <a:rPr kumimoji="1" lang="zh-CN" altLang="en-US" sz="1800" dirty="0">
                <a:solidFill>
                  <a:srgbClr val="0000FF"/>
                </a:solidFill>
                <a:latin typeface="微软雅黑" panose="020B0503020204020204" pitchFamily="34" charset="-122"/>
                <a:ea typeface="微软雅黑" panose="020B0503020204020204" pitchFamily="34" charset="-122"/>
              </a:rPr>
              <a:t>、国家军用标准</a:t>
            </a:r>
            <a:r>
              <a:rPr kumimoji="1" lang="en-US" altLang="zh-CN" sz="1800" dirty="0">
                <a:solidFill>
                  <a:srgbClr val="0000FF"/>
                </a:solidFill>
                <a:latin typeface="微软雅黑" panose="020B0503020204020204" pitchFamily="34" charset="-122"/>
                <a:ea typeface="微软雅黑" panose="020B0503020204020204" pitchFamily="34" charset="-122"/>
              </a:rPr>
              <a:t>GJB</a:t>
            </a:r>
          </a:p>
          <a:p>
            <a:pPr lvl="1" algn="just" eaLnBrk="1" hangingPunct="1">
              <a:lnSpc>
                <a:spcPct val="130000"/>
              </a:lnSpc>
              <a:buClr>
                <a:schemeClr val="hlink"/>
              </a:buClr>
              <a:buSzPct val="55000"/>
            </a:pPr>
            <a:r>
              <a:rPr kumimoji="1" lang="zh-CN" altLang="en-US" sz="1800" b="1" dirty="0">
                <a:solidFill>
                  <a:srgbClr val="0000FF"/>
                </a:solidFill>
                <a:latin typeface="微软雅黑" panose="020B0503020204020204" pitchFamily="34" charset="-122"/>
                <a:ea typeface="微软雅黑" panose="020B0503020204020204" pitchFamily="34" charset="-122"/>
              </a:rPr>
              <a:t>行业</a:t>
            </a:r>
            <a:r>
              <a:rPr kumimoji="1" lang="zh-CN" altLang="en-US" sz="1800" dirty="0">
                <a:solidFill>
                  <a:srgbClr val="0000FF"/>
                </a:solidFill>
                <a:latin typeface="微软雅黑" panose="020B0503020204020204" pitchFamily="34" charset="-122"/>
                <a:ea typeface="微软雅黑" panose="020B0503020204020204" pitchFamily="34" charset="-122"/>
              </a:rPr>
              <a:t>标准、行业军用标准</a:t>
            </a:r>
          </a:p>
          <a:p>
            <a:pPr lvl="1" algn="just" eaLnBrk="1" hangingPunct="1">
              <a:lnSpc>
                <a:spcPct val="130000"/>
              </a:lnSpc>
              <a:buClr>
                <a:schemeClr val="hlink"/>
              </a:buClr>
              <a:buSzPct val="55000"/>
            </a:pPr>
            <a:r>
              <a:rPr kumimoji="1" lang="zh-CN" altLang="en-US" sz="1800" b="1" dirty="0">
                <a:solidFill>
                  <a:srgbClr val="0000FF"/>
                </a:solidFill>
                <a:latin typeface="微软雅黑" panose="020B0503020204020204" pitchFamily="34" charset="-122"/>
                <a:ea typeface="微软雅黑" panose="020B0503020204020204" pitchFamily="34" charset="-122"/>
              </a:rPr>
              <a:t>企业</a:t>
            </a:r>
            <a:r>
              <a:rPr kumimoji="1" lang="zh-CN" altLang="en-US" sz="1800" dirty="0">
                <a:solidFill>
                  <a:srgbClr val="0000FF"/>
                </a:solidFill>
                <a:latin typeface="微软雅黑" panose="020B0503020204020204" pitchFamily="34" charset="-122"/>
                <a:ea typeface="微软雅黑" panose="020B0503020204020204" pitchFamily="34" charset="-122"/>
              </a:rPr>
              <a:t>标准、企业军用标准</a:t>
            </a:r>
          </a:p>
          <a:p>
            <a:pPr lvl="1" algn="just" eaLnBrk="1" hangingPunct="1">
              <a:lnSpc>
                <a:spcPct val="130000"/>
              </a:lnSpc>
              <a:buClr>
                <a:schemeClr val="hlink"/>
              </a:buClr>
              <a:buSzPct val="55000"/>
            </a:pPr>
            <a:r>
              <a:rPr kumimoji="1" lang="zh-CN" altLang="en-US" sz="1800" b="1" dirty="0">
                <a:solidFill>
                  <a:srgbClr val="0000FF"/>
                </a:solidFill>
                <a:latin typeface="微软雅黑" panose="020B0503020204020204" pitchFamily="34" charset="-122"/>
                <a:ea typeface="微软雅黑" panose="020B0503020204020204" pitchFamily="34" charset="-122"/>
              </a:rPr>
              <a:t>七专</a:t>
            </a:r>
            <a:r>
              <a:rPr kumimoji="1" lang="zh-CN" altLang="en-US" sz="1800" dirty="0">
                <a:solidFill>
                  <a:srgbClr val="0000FF"/>
                </a:solidFill>
                <a:latin typeface="微软雅黑" panose="020B0503020204020204" pitchFamily="34" charset="-122"/>
                <a:ea typeface="微软雅黑" panose="020B0503020204020204" pitchFamily="34" charset="-122"/>
              </a:rPr>
              <a:t>技术条件</a:t>
            </a:r>
            <a:r>
              <a:rPr kumimoji="1" lang="en-US" altLang="zh-CN" sz="1800" dirty="0">
                <a:solidFill>
                  <a:srgbClr val="0000FF"/>
                </a:solidFill>
                <a:latin typeface="微软雅黑" panose="020B0503020204020204" pitchFamily="34" charset="-122"/>
                <a:ea typeface="微软雅黑" panose="020B0503020204020204" pitchFamily="34" charset="-122"/>
              </a:rPr>
              <a:t>QZT</a:t>
            </a:r>
            <a:r>
              <a:rPr kumimoji="1" lang="zh-CN" altLang="en-US" sz="1800" dirty="0">
                <a:solidFill>
                  <a:srgbClr val="0000FF"/>
                </a:solidFill>
                <a:latin typeface="微软雅黑" panose="020B0503020204020204" pitchFamily="34" charset="-122"/>
                <a:ea typeface="微软雅黑" panose="020B0503020204020204" pitchFamily="34" charset="-122"/>
              </a:rPr>
              <a:t>（专批、专技、专人、专机、专料、专检、专卡，</a:t>
            </a:r>
            <a:r>
              <a:rPr kumimoji="1" lang="en-US" altLang="zh-CN" sz="1800" dirty="0">
                <a:solidFill>
                  <a:srgbClr val="0000FF"/>
                </a:solidFill>
                <a:latin typeface="微软雅黑" panose="020B0503020204020204" pitchFamily="34" charset="-122"/>
                <a:ea typeface="微软雅黑" panose="020B0503020204020204" pitchFamily="34" charset="-122"/>
              </a:rPr>
              <a:t>QZJ8406</a:t>
            </a:r>
            <a:r>
              <a:rPr kumimoji="1" lang="zh-CN" altLang="en-US" sz="1800" dirty="0">
                <a:solidFill>
                  <a:srgbClr val="0000FF"/>
                </a:solidFill>
                <a:latin typeface="微软雅黑" panose="020B0503020204020204" pitchFamily="34" charset="-122"/>
                <a:ea typeface="微软雅黑" panose="020B0503020204020204" pitchFamily="34" charset="-122"/>
              </a:rPr>
              <a:t>）</a:t>
            </a:r>
          </a:p>
          <a:p>
            <a:pPr algn="just" eaLnBrk="1" hangingPunct="1">
              <a:lnSpc>
                <a:spcPct val="130000"/>
              </a:lnSpc>
              <a:buSzPct val="60000"/>
            </a:pPr>
            <a:r>
              <a:rPr kumimoji="1" lang="zh-CN" altLang="en-US" sz="2000" b="1" dirty="0">
                <a:solidFill>
                  <a:srgbClr val="FF0000"/>
                </a:solidFill>
                <a:latin typeface="微软雅黑" panose="020B0503020204020204" pitchFamily="34" charset="-122"/>
                <a:ea typeface="微软雅黑" panose="020B0503020204020204" pitchFamily="34" charset="-122"/>
              </a:rPr>
              <a:t>按类型分</a:t>
            </a:r>
          </a:p>
          <a:p>
            <a:pPr lvl="1" algn="just" eaLnBrk="1" hangingPunct="1">
              <a:lnSpc>
                <a:spcPct val="130000"/>
              </a:lnSpc>
              <a:buClr>
                <a:schemeClr val="folHlink"/>
              </a:buClr>
              <a:buSzPct val="60000"/>
            </a:pPr>
            <a:r>
              <a:rPr kumimoji="1" lang="zh-CN" altLang="en-US" sz="1800" b="1" dirty="0">
                <a:solidFill>
                  <a:srgbClr val="0000FF"/>
                </a:solidFill>
                <a:latin typeface="微软雅黑" panose="020B0503020204020204" pitchFamily="34" charset="-122"/>
                <a:ea typeface="微软雅黑" panose="020B0503020204020204" pitchFamily="34" charset="-122"/>
              </a:rPr>
              <a:t>规范</a:t>
            </a:r>
            <a:r>
              <a:rPr kumimoji="1" lang="zh-CN" altLang="en-US" sz="1800" dirty="0">
                <a:solidFill>
                  <a:srgbClr val="0000FF"/>
                </a:solidFill>
                <a:latin typeface="微软雅黑" panose="020B0503020204020204" pitchFamily="34" charset="-122"/>
                <a:ea typeface="微软雅黑" panose="020B0503020204020204" pitchFamily="34" charset="-122"/>
              </a:rPr>
              <a:t>：元器件的总规范和详细规范，统称产品规范</a:t>
            </a:r>
          </a:p>
          <a:p>
            <a:pPr lvl="1" algn="just" eaLnBrk="1" hangingPunct="1">
              <a:lnSpc>
                <a:spcPct val="130000"/>
              </a:lnSpc>
              <a:buClr>
                <a:schemeClr val="folHlink"/>
              </a:buClr>
              <a:buSzPct val="60000"/>
            </a:pPr>
            <a:r>
              <a:rPr kumimoji="1" lang="zh-CN" altLang="en-GB" sz="1800" b="1" dirty="0">
                <a:solidFill>
                  <a:srgbClr val="0000FF"/>
                </a:solidFill>
                <a:latin typeface="微软雅黑" panose="020B0503020204020204" pitchFamily="34" charset="-122"/>
                <a:ea typeface="微软雅黑" panose="020B0503020204020204" pitchFamily="34" charset="-122"/>
              </a:rPr>
              <a:t>标准</a:t>
            </a:r>
            <a:r>
              <a:rPr kumimoji="1" lang="zh-CN" altLang="en-GB" sz="1800" dirty="0">
                <a:solidFill>
                  <a:srgbClr val="0000FF"/>
                </a:solidFill>
                <a:latin typeface="微软雅黑" panose="020B0503020204020204" pitchFamily="34" charset="-122"/>
                <a:ea typeface="微软雅黑" panose="020B0503020204020204" pitchFamily="34" charset="-122"/>
              </a:rPr>
              <a:t>：</a:t>
            </a:r>
            <a:r>
              <a:rPr kumimoji="1" lang="zh-CN" altLang="en-US" sz="1800" dirty="0">
                <a:solidFill>
                  <a:srgbClr val="0000FF"/>
                </a:solidFill>
                <a:latin typeface="微软雅黑" panose="020B0503020204020204" pitchFamily="34" charset="-122"/>
                <a:ea typeface="微软雅黑" panose="020B0503020204020204" pitchFamily="34" charset="-122"/>
              </a:rPr>
              <a:t>试验和测量标准、质量保证大纲和生产线认证标准、元器件材料和零件标准、型号命名标准、文字和图形符号标准等</a:t>
            </a:r>
          </a:p>
          <a:p>
            <a:pPr lvl="1" algn="just" eaLnBrk="1" hangingPunct="1">
              <a:lnSpc>
                <a:spcPct val="130000"/>
              </a:lnSpc>
              <a:buClr>
                <a:schemeClr val="folHlink"/>
              </a:buClr>
              <a:buSzPct val="60000"/>
            </a:pPr>
            <a:r>
              <a:rPr kumimoji="1" lang="zh-CN" altLang="en-GB" sz="1800" b="1" dirty="0">
                <a:solidFill>
                  <a:srgbClr val="0000FF"/>
                </a:solidFill>
                <a:latin typeface="微软雅黑" panose="020B0503020204020204" pitchFamily="34" charset="-122"/>
                <a:ea typeface="微软雅黑" panose="020B0503020204020204" pitchFamily="34" charset="-122"/>
              </a:rPr>
              <a:t>指导性技术文件</a:t>
            </a:r>
            <a:r>
              <a:rPr kumimoji="1" lang="zh-CN" altLang="en-GB" sz="1800" dirty="0">
                <a:solidFill>
                  <a:srgbClr val="0000FF"/>
                </a:solidFill>
                <a:latin typeface="微软雅黑" panose="020B0503020204020204" pitchFamily="34" charset="-122"/>
                <a:ea typeface="微软雅黑" panose="020B0503020204020204" pitchFamily="34" charset="-122"/>
              </a:rPr>
              <a:t>：</a:t>
            </a:r>
            <a:r>
              <a:rPr kumimoji="1" lang="zh-CN" altLang="en-US" sz="1800" dirty="0">
                <a:solidFill>
                  <a:srgbClr val="0000FF"/>
                </a:solidFill>
                <a:latin typeface="微软雅黑" panose="020B0503020204020204" pitchFamily="34" charset="-122"/>
                <a:ea typeface="微软雅黑" panose="020B0503020204020204" pitchFamily="34" charset="-122"/>
              </a:rPr>
              <a:t>指导正确选择和使用元器件的指南、用于电子设备可靠性预计的手册、元器件系列型谱等</a:t>
            </a:r>
          </a:p>
        </p:txBody>
      </p:sp>
      <p:sp>
        <p:nvSpPr>
          <p:cNvPr id="29" name="矩形 28"/>
          <p:cNvSpPr/>
          <p:nvPr/>
        </p:nvSpPr>
        <p:spPr>
          <a:xfrm>
            <a:off x="571533" y="959127"/>
            <a:ext cx="3262432" cy="525657"/>
          </a:xfrm>
          <a:prstGeom prst="rect">
            <a:avLst/>
          </a:prstGeom>
          <a:solidFill>
            <a:srgbClr val="7030A0"/>
          </a:solidFill>
        </p:spPr>
        <p:txBody>
          <a:bodyPr wrap="none">
            <a:spAutoFit/>
          </a:bodyPr>
          <a:lstStyle/>
          <a:p>
            <a:pPr marL="0" lvl="1" algn="just" eaLnBrk="1" hangingPunct="1">
              <a:lnSpc>
                <a:spcPct val="130000"/>
              </a:lnSpc>
              <a:buClr>
                <a:schemeClr val="hlink"/>
              </a:buClr>
              <a:buSzPct val="55000"/>
            </a:pPr>
            <a:r>
              <a:rPr kumimoji="1" lang="zh-CN" altLang="en-US" sz="2400" dirty="0" smtClean="0">
                <a:solidFill>
                  <a:schemeClr val="bg1"/>
                </a:solidFill>
                <a:latin typeface="微软雅黑" panose="020B0503020204020204" pitchFamily="34" charset="-122"/>
                <a:ea typeface="微软雅黑" panose="020B0503020204020204" pitchFamily="34" charset="-122"/>
              </a:rPr>
              <a:t>元器件也存在等级之分</a:t>
            </a:r>
            <a:endParaRPr kumimoji="1" lang="en-US" altLang="zh-CN" sz="2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096770954"/>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62" y="2708920"/>
            <a:ext cx="2189714" cy="25922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00" name="Picture 4" descr="https://gimg2.baidu.com/image_search/src=http%3A%2F%2Fpreview.queshao.com%2Fgif%2F2019%2F6%2F7%2F258449%2F258449_1.png&amp;refer=http%3A%2F%2Fpreview.queshao.com&amp;app=2002&amp;size=f9999,10000&amp;q=a80&amp;n=0&amp;g=0n&amp;fmt=jpeg?sec=1643775027&amp;t=bb5ee3106d0f5dd3a9f978d4b9475b9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642" y="2924944"/>
            <a:ext cx="1231777" cy="1586682"/>
          </a:xfrm>
          <a:prstGeom prst="rect">
            <a:avLst/>
          </a:prstGeom>
          <a:noFill/>
          <a:extLst>
            <a:ext uri="{909E8E84-426E-40DD-AFC4-6F175D3DCCD1}">
              <a14:hiddenFill xmlns:a14="http://schemas.microsoft.com/office/drawing/2010/main">
                <a:solidFill>
                  <a:srgbClr val="FFFFFF"/>
                </a:solidFill>
              </a14:hiddenFill>
            </a:ext>
          </a:extLst>
        </p:spPr>
      </p:pic>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graphicFrame>
        <p:nvGraphicFramePr>
          <p:cNvPr id="5" name="Group 253">
            <a:extLst>
              <a:ext uri="{FF2B5EF4-FFF2-40B4-BE49-F238E27FC236}">
                <a16:creationId xmlns:a16="http://schemas.microsoft.com/office/drawing/2014/main" id="{BC9220FE-25C4-4868-BB37-757349C3A5A3}"/>
              </a:ext>
            </a:extLst>
          </p:cNvPr>
          <p:cNvGraphicFramePr>
            <a:graphicFrameLocks noGrp="1"/>
          </p:cNvGraphicFramePr>
          <p:nvPr>
            <p:extLst>
              <p:ext uri="{D42A27DB-BD31-4B8C-83A1-F6EECF244321}">
                <p14:modId xmlns:p14="http://schemas.microsoft.com/office/powerpoint/2010/main" val="1667282579"/>
              </p:ext>
            </p:extLst>
          </p:nvPr>
        </p:nvGraphicFramePr>
        <p:xfrm>
          <a:off x="2410398" y="1740978"/>
          <a:ext cx="6624737" cy="4389168"/>
        </p:xfrm>
        <a:graphic>
          <a:graphicData uri="http://schemas.openxmlformats.org/drawingml/2006/table">
            <a:tbl>
              <a:tblPr/>
              <a:tblGrid>
                <a:gridCol w="1576400">
                  <a:extLst>
                    <a:ext uri="{9D8B030D-6E8A-4147-A177-3AD203B41FA5}">
                      <a16:colId xmlns:a16="http://schemas.microsoft.com/office/drawing/2014/main" val="20000"/>
                    </a:ext>
                  </a:extLst>
                </a:gridCol>
                <a:gridCol w="2864542">
                  <a:extLst>
                    <a:ext uri="{9D8B030D-6E8A-4147-A177-3AD203B41FA5}">
                      <a16:colId xmlns:a16="http://schemas.microsoft.com/office/drawing/2014/main" val="20001"/>
                    </a:ext>
                  </a:extLst>
                </a:gridCol>
                <a:gridCol w="2183795">
                  <a:extLst>
                    <a:ext uri="{9D8B030D-6E8A-4147-A177-3AD203B41FA5}">
                      <a16:colId xmlns:a16="http://schemas.microsoft.com/office/drawing/2014/main" val="20002"/>
                    </a:ext>
                  </a:extLst>
                </a:gridCol>
              </a:tblGrid>
              <a:tr h="316716">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国军标</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国标编号</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国军标</a:t>
                      </a: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国标名称</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等效采用的美军标编号</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893">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GJB 33A-1997</a:t>
                      </a:r>
                      <a:endPar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半导体分立器件总规范</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MIL-S-19500H</a:t>
                      </a:r>
                      <a:endPar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2083">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GJB 597A-1996</a:t>
                      </a:r>
                      <a:endPar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半导体集成电路总规范</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MIL-M-38510G</a:t>
                      </a:r>
                      <a:endPar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83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GJB 2438A-2002</a:t>
                      </a:r>
                      <a:endPar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混合集成电路通用规范</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MIL-H-38534C</a:t>
                      </a:r>
                      <a:endPar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83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GJB 63B-2001</a:t>
                      </a:r>
                      <a:endPar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有可靠性指标的固体电解质钽电容器总规范</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MIL-C-39003</a:t>
                      </a:r>
                      <a:endPar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83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GJB 65B-1999</a:t>
                      </a:r>
                      <a:endPar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有可靠性指标的电磁继电器总规范</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MIL-R-39016</a:t>
                      </a:r>
                      <a:endPar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83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GB/T 4589.1-2006</a:t>
                      </a: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半导体器件 分立器件和集成电路总规范</a:t>
                      </a: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N/A</a:t>
                      </a: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83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GB/T 8976-1996</a:t>
                      </a: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膜集成电路和混合膜集成电路总规范</a:t>
                      </a: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N/A</a:t>
                      </a:r>
                    </a:p>
                  </a:txBody>
                  <a:tcPr marT="45723" marB="45723"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4098" name="Picture 2" descr="https://gimg2.baidu.com/image_search/src=http%3A%2F%2Fpreview.queshao.com%2Fgif%2F2019%2F5%2F30%2F443826%2F443826_1.png&amp;refer=http%3A%2F%2Fpreview.queshao.com&amp;app=2002&amp;size=f9999,10000&amp;q=a80&amp;n=0&amp;g=0n&amp;fmt=jpeg?sec=1643774915&amp;t=ffc1661049e49f8bf392d1d6e4e4625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849922">
            <a:off x="594866" y="2998999"/>
            <a:ext cx="1446937" cy="2037993"/>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3131840" y="930332"/>
            <a:ext cx="2954655" cy="572464"/>
          </a:xfrm>
          <a:prstGeom prst="rect">
            <a:avLst/>
          </a:prstGeom>
          <a:solidFill>
            <a:srgbClr val="7030A0"/>
          </a:solidFill>
        </p:spPr>
        <p:txBody>
          <a:bodyPr wrap="none">
            <a:spAutoFit/>
          </a:bodyPr>
          <a:lstStyle/>
          <a:p>
            <a:pPr marL="0" lvl="1" algn="just" eaLnBrk="1" hangingPunct="1">
              <a:lnSpc>
                <a:spcPct val="130000"/>
              </a:lnSpc>
              <a:buClr>
                <a:schemeClr val="hlink"/>
              </a:buClr>
              <a:buSzPct val="55000"/>
            </a:pPr>
            <a:r>
              <a:rPr kumimoji="1" lang="zh-CN" altLang="en-US" sz="2400" dirty="0" smtClean="0">
                <a:solidFill>
                  <a:schemeClr val="bg1"/>
                </a:solidFill>
                <a:latin typeface="微软雅黑" panose="020B0503020204020204" pitchFamily="34" charset="-122"/>
                <a:ea typeface="微软雅黑" panose="020B0503020204020204" pitchFamily="34" charset="-122"/>
              </a:rPr>
              <a:t>等级划分的指导文件</a:t>
            </a:r>
            <a:endParaRPr kumimoji="1" lang="en-US" altLang="zh-CN" sz="2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243166751"/>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9" name="矩形 8"/>
          <p:cNvSpPr/>
          <p:nvPr/>
        </p:nvSpPr>
        <p:spPr>
          <a:xfrm>
            <a:off x="3010472" y="805289"/>
            <a:ext cx="3570208" cy="572464"/>
          </a:xfrm>
          <a:prstGeom prst="rect">
            <a:avLst/>
          </a:prstGeom>
          <a:solidFill>
            <a:srgbClr val="7030A0"/>
          </a:solidFill>
        </p:spPr>
        <p:txBody>
          <a:bodyPr wrap="none">
            <a:spAutoFit/>
          </a:bodyPr>
          <a:lstStyle/>
          <a:p>
            <a:pPr marL="0" lvl="1" algn="just" eaLnBrk="1" hangingPunct="1">
              <a:lnSpc>
                <a:spcPct val="130000"/>
              </a:lnSpc>
              <a:buClr>
                <a:schemeClr val="hlink"/>
              </a:buClr>
              <a:buSzPct val="55000"/>
            </a:pPr>
            <a:r>
              <a:rPr kumimoji="1" lang="zh-CN" altLang="en-US" sz="2400" dirty="0" smtClean="0">
                <a:solidFill>
                  <a:schemeClr val="bg1"/>
                </a:solidFill>
                <a:latin typeface="微软雅黑" panose="020B0503020204020204" pitchFamily="34" charset="-122"/>
                <a:ea typeface="微软雅黑" panose="020B0503020204020204" pitchFamily="34" charset="-122"/>
              </a:rPr>
              <a:t>检验和筛选方法指导文件</a:t>
            </a:r>
            <a:endParaRPr kumimoji="1" lang="en-US" altLang="zh-CN" sz="2400" dirty="0">
              <a:solidFill>
                <a:schemeClr val="bg1"/>
              </a:solidFill>
              <a:latin typeface="微软雅黑" panose="020B0503020204020204" pitchFamily="34" charset="-122"/>
              <a:ea typeface="微软雅黑" panose="020B0503020204020204" pitchFamily="34" charset="-122"/>
            </a:endParaRPr>
          </a:p>
        </p:txBody>
      </p:sp>
      <p:graphicFrame>
        <p:nvGraphicFramePr>
          <p:cNvPr id="8" name="Group 422">
            <a:extLst>
              <a:ext uri="{FF2B5EF4-FFF2-40B4-BE49-F238E27FC236}">
                <a16:creationId xmlns:a16="http://schemas.microsoft.com/office/drawing/2014/main" id="{D3D38488-8A28-4525-8C30-9CE6C9DB6B13}"/>
              </a:ext>
            </a:extLst>
          </p:cNvPr>
          <p:cNvGraphicFramePr>
            <a:graphicFrameLocks noGrp="1"/>
          </p:cNvGraphicFramePr>
          <p:nvPr>
            <p:extLst>
              <p:ext uri="{D42A27DB-BD31-4B8C-83A1-F6EECF244321}">
                <p14:modId xmlns:p14="http://schemas.microsoft.com/office/powerpoint/2010/main" val="3102789772"/>
              </p:ext>
            </p:extLst>
          </p:nvPr>
        </p:nvGraphicFramePr>
        <p:xfrm>
          <a:off x="683568" y="1398191"/>
          <a:ext cx="8070596" cy="4934121"/>
        </p:xfrm>
        <a:graphic>
          <a:graphicData uri="http://schemas.openxmlformats.org/drawingml/2006/table">
            <a:tbl>
              <a:tblPr/>
              <a:tblGrid>
                <a:gridCol w="898624">
                  <a:extLst>
                    <a:ext uri="{9D8B030D-6E8A-4147-A177-3AD203B41FA5}">
                      <a16:colId xmlns:a16="http://schemas.microsoft.com/office/drawing/2014/main" val="20000"/>
                    </a:ext>
                  </a:extLst>
                </a:gridCol>
                <a:gridCol w="1753939">
                  <a:extLst>
                    <a:ext uri="{9D8B030D-6E8A-4147-A177-3AD203B41FA5}">
                      <a16:colId xmlns:a16="http://schemas.microsoft.com/office/drawing/2014/main" val="20001"/>
                    </a:ext>
                  </a:extLst>
                </a:gridCol>
                <a:gridCol w="3654814">
                  <a:extLst>
                    <a:ext uri="{9D8B030D-6E8A-4147-A177-3AD203B41FA5}">
                      <a16:colId xmlns:a16="http://schemas.microsoft.com/office/drawing/2014/main" val="20002"/>
                    </a:ext>
                  </a:extLst>
                </a:gridCol>
                <a:gridCol w="1763219">
                  <a:extLst>
                    <a:ext uri="{9D8B030D-6E8A-4147-A177-3AD203B41FA5}">
                      <a16:colId xmlns:a16="http://schemas.microsoft.com/office/drawing/2014/main" val="20003"/>
                    </a:ext>
                  </a:extLst>
                </a:gridCol>
              </a:tblGrid>
              <a:tr h="489494">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标准</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分类</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国军标</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国标编号</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国军标</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国标名称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等效采用的美军标编号</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797">
                <a:tc rowSpan="5">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可靠性试验方法</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GJB 128A-1997</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半导体分立器件试验方法</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MIL-STD-750H</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6797">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GJB 360A-1996</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电子及电气元件试验方法</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MIL-STD-202F</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6797">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GJB 548B-2005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微电子器件试验方法和程序</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MIL-STD-883D</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6797">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GJB 1217-1991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电连接器试验方法</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MIL-STD-1344A</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935">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GB2689</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寿命试验和加速寿命试验方法</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6797">
                <a:tc row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失效率鉴定方法</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GB-T 1772-1979</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电子元器件失效率试验方法</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6797">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GJB 2649-1996</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军用电子元件失效率抽样方案和程序</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6797">
                <a:tc rowSpan="3">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失效分析方法</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GJB 3157-1998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半导体分立器件失效分析方法和程序</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6797">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GJB 3233-1998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半导体集成电路失效分析程序和方法</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6797">
                <a:tc v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GJB 4027A-2006</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军用电子元器件破坏性物理分析方法</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MIL-STD-1580A</a:t>
                      </a: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ustDataLst>
      <p:tags r:id="rId1"/>
    </p:custDataLst>
    <p:extLst>
      <p:ext uri="{BB962C8B-B14F-4D97-AF65-F5344CB8AC3E}">
        <p14:creationId xmlns:p14="http://schemas.microsoft.com/office/powerpoint/2010/main" val="1005812073"/>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7" name="Picture 2" descr="https://gimg2.baidu.com/image_search/src=http%3A%2F%2Fpreview.queshao.com%2Fgif%2F2019%2F5%2F30%2F443826%2F443826_1.png&amp;refer=http%3A%2F%2Fpreview.queshao.com&amp;app=2002&amp;size=f9999,10000&amp;q=a80&amp;n=0&amp;g=0n&amp;fmt=jpeg?sec=1643774915&amp;t=ffc1661049e49f8bf392d1d6e4e462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6547" y="908720"/>
            <a:ext cx="2376264" cy="334693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716016" y="4535735"/>
            <a:ext cx="3960440" cy="1945148"/>
          </a:xfrm>
          <a:prstGeom prst="rect">
            <a:avLst/>
          </a:prstGeom>
          <a:ln w="25400">
            <a:noFill/>
          </a:ln>
        </p:spPr>
        <p:txBody>
          <a:bodyPr wrap="square">
            <a:spAutoFit/>
          </a:bodyPr>
          <a:lstStyle/>
          <a:p>
            <a:pPr eaLnBrk="1" hangingPunct="1">
              <a:spcBef>
                <a:spcPct val="30000"/>
              </a:spcBef>
              <a:buClrTx/>
              <a:buSzTx/>
              <a:buFontTx/>
              <a:buNone/>
            </a:pPr>
            <a:r>
              <a:rPr lang="zh-CN" altLang="en-US" sz="2800" dirty="0" smtClean="0">
                <a:solidFill>
                  <a:srgbClr val="0000FF"/>
                </a:solidFill>
                <a:latin typeface="微软雅黑" panose="020B0503020204020204" pitchFamily="34" charset="-122"/>
                <a:ea typeface="微软雅黑" panose="020B0503020204020204" pitchFamily="34" charset="-122"/>
              </a:rPr>
              <a:t>实验</a:t>
            </a:r>
            <a:r>
              <a:rPr lang="zh-CN" altLang="en-US" sz="2800" dirty="0">
                <a:solidFill>
                  <a:srgbClr val="0000FF"/>
                </a:solidFill>
                <a:latin typeface="微软雅黑" panose="020B0503020204020204" pitchFamily="34" charset="-122"/>
                <a:ea typeface="微软雅黑" panose="020B0503020204020204" pitchFamily="34" charset="-122"/>
              </a:rPr>
              <a:t>类规范为正确制订</a:t>
            </a:r>
            <a:r>
              <a:rPr lang="zh-CN" altLang="en-US" sz="2800" dirty="0">
                <a:solidFill>
                  <a:srgbClr val="FF0000"/>
                </a:solidFill>
                <a:latin typeface="微软雅黑" panose="020B0503020204020204" pitchFamily="34" charset="-122"/>
                <a:ea typeface="微软雅黑" panose="020B0503020204020204" pitchFamily="34" charset="-122"/>
              </a:rPr>
              <a:t>二次筛选或失效分析</a:t>
            </a:r>
            <a:r>
              <a:rPr lang="zh-CN" altLang="en-US" sz="2800" dirty="0">
                <a:solidFill>
                  <a:srgbClr val="0000FF"/>
                </a:solidFill>
                <a:latin typeface="微软雅黑" panose="020B0503020204020204" pitchFamily="34" charset="-122"/>
                <a:ea typeface="微软雅黑" panose="020B0503020204020204" pitchFamily="34" charset="-122"/>
              </a:rPr>
              <a:t>的规则提供了参考依据</a:t>
            </a:r>
            <a:endParaRPr lang="en-US" altLang="zh-CN" sz="2800" dirty="0">
              <a:solidFill>
                <a:srgbClr val="0000FF"/>
              </a:solidFill>
              <a:latin typeface="微软雅黑" panose="020B0503020204020204" pitchFamily="34" charset="-122"/>
              <a:ea typeface="微软雅黑" panose="020B0503020204020204" pitchFamily="34" charset="-122"/>
            </a:endParaRPr>
          </a:p>
          <a:p>
            <a:pPr eaLnBrk="1" hangingPunct="1">
              <a:spcBef>
                <a:spcPct val="30000"/>
              </a:spcBef>
              <a:buClrTx/>
              <a:buSzTx/>
              <a:buFontTx/>
              <a:buNone/>
            </a:pPr>
            <a:endParaRPr lang="en-US" altLang="zh-CN" sz="2800" dirty="0">
              <a:solidFill>
                <a:srgbClr val="0000FF"/>
              </a:solidFill>
              <a:latin typeface="微软雅黑" panose="020B0503020204020204" pitchFamily="34" charset="-122"/>
              <a:ea typeface="微软雅黑" panose="020B0503020204020204" pitchFamily="34" charset="-122"/>
            </a:endParaRPr>
          </a:p>
        </p:txBody>
      </p:sp>
      <p:sp>
        <p:nvSpPr>
          <p:cNvPr id="3" name="矩形 2"/>
          <p:cNvSpPr/>
          <p:nvPr/>
        </p:nvSpPr>
        <p:spPr>
          <a:xfrm>
            <a:off x="611560" y="4535735"/>
            <a:ext cx="3563888" cy="1384995"/>
          </a:xfrm>
          <a:prstGeom prst="rect">
            <a:avLst/>
          </a:prstGeom>
          <a:ln w="28575">
            <a:noFill/>
          </a:ln>
        </p:spPr>
        <p:txBody>
          <a:bodyPr wrap="square">
            <a:spAutoFit/>
          </a:bodyPr>
          <a:lstStyle/>
          <a:p>
            <a:pPr eaLnBrk="1" hangingPunct="1">
              <a:spcBef>
                <a:spcPct val="30000"/>
              </a:spcBef>
              <a:buClrTx/>
              <a:buSzTx/>
              <a:buFontTx/>
              <a:buNone/>
            </a:pPr>
            <a:r>
              <a:rPr lang="zh-CN" altLang="en-US" sz="2800" dirty="0" smtClean="0">
                <a:solidFill>
                  <a:srgbClr val="0000FF"/>
                </a:solidFill>
                <a:latin typeface="微软雅黑" panose="020B0503020204020204" pitchFamily="34" charset="-122"/>
                <a:ea typeface="微软雅黑" panose="020B0503020204020204" pitchFamily="34" charset="-122"/>
              </a:rPr>
              <a:t>产品类规范是</a:t>
            </a:r>
            <a:r>
              <a:rPr lang="zh-CN" altLang="en-US" sz="2800" dirty="0" smtClean="0">
                <a:solidFill>
                  <a:srgbClr val="FF0000"/>
                </a:solidFill>
                <a:latin typeface="微软雅黑" panose="020B0503020204020204" pitchFamily="34" charset="-122"/>
                <a:ea typeface="微软雅黑" panose="020B0503020204020204" pitchFamily="34" charset="-122"/>
              </a:rPr>
              <a:t>使用</a:t>
            </a:r>
            <a:r>
              <a:rPr lang="zh-CN" altLang="en-US" sz="2800" dirty="0">
                <a:solidFill>
                  <a:srgbClr val="FF0000"/>
                </a:solidFill>
                <a:latin typeface="微软雅黑" panose="020B0503020204020204" pitchFamily="34" charset="-122"/>
                <a:ea typeface="微软雅黑" panose="020B0503020204020204" pitchFamily="34" charset="-122"/>
              </a:rPr>
              <a:t>方</a:t>
            </a:r>
            <a:r>
              <a:rPr lang="zh-CN" altLang="en-US" sz="2800" dirty="0" smtClean="0">
                <a:solidFill>
                  <a:srgbClr val="FF0000"/>
                </a:solidFill>
                <a:latin typeface="微软雅黑" panose="020B0503020204020204" pitchFamily="34" charset="-122"/>
                <a:ea typeface="微软雅黑" panose="020B0503020204020204" pitchFamily="34" charset="-122"/>
              </a:rPr>
              <a:t>选择和采购</a:t>
            </a:r>
            <a:r>
              <a:rPr lang="zh-CN" altLang="en-US" sz="2800" dirty="0">
                <a:solidFill>
                  <a:srgbClr val="FF0000"/>
                </a:solidFill>
                <a:latin typeface="微软雅黑" panose="020B0503020204020204" pitchFamily="34" charset="-122"/>
                <a:ea typeface="微软雅黑" panose="020B0503020204020204" pitchFamily="34" charset="-122"/>
              </a:rPr>
              <a:t>元器件</a:t>
            </a:r>
            <a:r>
              <a:rPr lang="zh-CN" altLang="en-US" sz="2800" dirty="0">
                <a:solidFill>
                  <a:srgbClr val="0000FF"/>
                </a:solidFill>
                <a:latin typeface="微软雅黑" panose="020B0503020204020204" pitchFamily="34" charset="-122"/>
                <a:ea typeface="微软雅黑" panose="020B0503020204020204" pitchFamily="34" charset="-122"/>
              </a:rPr>
              <a:t>的主要依据</a:t>
            </a:r>
          </a:p>
        </p:txBody>
      </p:sp>
      <p:pic>
        <p:nvPicPr>
          <p:cNvPr id="6146" name="Picture 2" descr="https://gimg2.baidu.com/image_search/src=http%3A%2F%2Fview-cache.book118.com%2Fview3%2FM03%2F3B%2F26%2FwKh2BV7_5xyAV5yBAABg4_2uX3s405.png&amp;refer=http%3A%2F%2Fview-cache.book118.com&amp;app=2002&amp;size=f9999,10000&amp;q=a80&amp;n=0&amp;g=0n&amp;fmt=jpeg?sec=1643775736&amp;t=ea9dca964df8c82f84dcf3eece63bf0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932053"/>
            <a:ext cx="2419790" cy="342498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13511929"/>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0.9|0.7"/>
</p:tagLst>
</file>

<file path=ppt/tags/tag10.xml><?xml version="1.0" encoding="utf-8"?>
<p:tagLst xmlns:a="http://schemas.openxmlformats.org/drawingml/2006/main" xmlns:r="http://schemas.openxmlformats.org/officeDocument/2006/relationships" xmlns:p="http://schemas.openxmlformats.org/presentationml/2006/main">
  <p:tag name="TIMING" val="|1.1|0.9|0.7"/>
</p:tagLst>
</file>

<file path=ppt/tags/tag11.xml><?xml version="1.0" encoding="utf-8"?>
<p:tagLst xmlns:a="http://schemas.openxmlformats.org/drawingml/2006/main" xmlns:r="http://schemas.openxmlformats.org/officeDocument/2006/relationships" xmlns:p="http://schemas.openxmlformats.org/presentationml/2006/main">
  <p:tag name="TIMING" val="|1.1|0.9|0.7"/>
</p:tagLst>
</file>

<file path=ppt/tags/tag12.xml><?xml version="1.0" encoding="utf-8"?>
<p:tagLst xmlns:a="http://schemas.openxmlformats.org/drawingml/2006/main" xmlns:r="http://schemas.openxmlformats.org/officeDocument/2006/relationships" xmlns:p="http://schemas.openxmlformats.org/presentationml/2006/main">
  <p:tag name="TIMING" val="|1.1|0.9|0.7"/>
</p:tagLst>
</file>

<file path=ppt/tags/tag13.xml><?xml version="1.0" encoding="utf-8"?>
<p:tagLst xmlns:a="http://schemas.openxmlformats.org/drawingml/2006/main" xmlns:r="http://schemas.openxmlformats.org/officeDocument/2006/relationships" xmlns:p="http://schemas.openxmlformats.org/presentationml/2006/main">
  <p:tag name="TIMING" val="|1.1|0.9|0.7"/>
</p:tagLst>
</file>

<file path=ppt/tags/tag14.xml><?xml version="1.0" encoding="utf-8"?>
<p:tagLst xmlns:a="http://schemas.openxmlformats.org/drawingml/2006/main" xmlns:r="http://schemas.openxmlformats.org/officeDocument/2006/relationships" xmlns:p="http://schemas.openxmlformats.org/presentationml/2006/main">
  <p:tag name="TIMING" val="|1.1|0.9|0.7"/>
</p:tagLst>
</file>

<file path=ppt/tags/tag15.xml><?xml version="1.0" encoding="utf-8"?>
<p:tagLst xmlns:a="http://schemas.openxmlformats.org/drawingml/2006/main" xmlns:r="http://schemas.openxmlformats.org/officeDocument/2006/relationships" xmlns:p="http://schemas.openxmlformats.org/presentationml/2006/main">
  <p:tag name="TIMING" val="|1.1|0.9|0.7"/>
</p:tagLst>
</file>

<file path=ppt/tags/tag16.xml><?xml version="1.0" encoding="utf-8"?>
<p:tagLst xmlns:a="http://schemas.openxmlformats.org/drawingml/2006/main" xmlns:r="http://schemas.openxmlformats.org/officeDocument/2006/relationships" xmlns:p="http://schemas.openxmlformats.org/presentationml/2006/main">
  <p:tag name="TIMING" val="|1.1|0.9|0.7"/>
</p:tagLst>
</file>

<file path=ppt/tags/tag17.xml><?xml version="1.0" encoding="utf-8"?>
<p:tagLst xmlns:a="http://schemas.openxmlformats.org/drawingml/2006/main" xmlns:r="http://schemas.openxmlformats.org/officeDocument/2006/relationships" xmlns:p="http://schemas.openxmlformats.org/presentationml/2006/main">
  <p:tag name="TIMING" val="|1.1|0.9|0.7"/>
</p:tagLst>
</file>

<file path=ppt/tags/tag18.xml><?xml version="1.0" encoding="utf-8"?>
<p:tagLst xmlns:a="http://schemas.openxmlformats.org/drawingml/2006/main" xmlns:r="http://schemas.openxmlformats.org/officeDocument/2006/relationships" xmlns:p="http://schemas.openxmlformats.org/presentationml/2006/main">
  <p:tag name="TIMING" val="|1.1|0.9|0.7"/>
</p:tagLst>
</file>

<file path=ppt/tags/tag19.xml><?xml version="1.0" encoding="utf-8"?>
<p:tagLst xmlns:a="http://schemas.openxmlformats.org/drawingml/2006/main" xmlns:r="http://schemas.openxmlformats.org/officeDocument/2006/relationships" xmlns:p="http://schemas.openxmlformats.org/presentationml/2006/main">
  <p:tag name="TIMING" val="|1.1|0.9|0.7"/>
</p:tagLst>
</file>

<file path=ppt/tags/tag2.xml><?xml version="1.0" encoding="utf-8"?>
<p:tagLst xmlns:a="http://schemas.openxmlformats.org/drawingml/2006/main" xmlns:r="http://schemas.openxmlformats.org/officeDocument/2006/relationships" xmlns:p="http://schemas.openxmlformats.org/presentationml/2006/main">
  <p:tag name="TIMING" val="|1.1|0.9|0.7"/>
</p:tagLst>
</file>

<file path=ppt/tags/tag20.xml><?xml version="1.0" encoding="utf-8"?>
<p:tagLst xmlns:a="http://schemas.openxmlformats.org/drawingml/2006/main" xmlns:r="http://schemas.openxmlformats.org/officeDocument/2006/relationships" xmlns:p="http://schemas.openxmlformats.org/presentationml/2006/main">
  <p:tag name="TIMING" val="|1.1|0.9|0.7"/>
</p:tagLst>
</file>

<file path=ppt/tags/tag21.xml><?xml version="1.0" encoding="utf-8"?>
<p:tagLst xmlns:a="http://schemas.openxmlformats.org/drawingml/2006/main" xmlns:r="http://schemas.openxmlformats.org/officeDocument/2006/relationships" xmlns:p="http://schemas.openxmlformats.org/presentationml/2006/main">
  <p:tag name="TIMING" val="|1.1|0.9|0.7"/>
</p:tagLst>
</file>

<file path=ppt/tags/tag22.xml><?xml version="1.0" encoding="utf-8"?>
<p:tagLst xmlns:a="http://schemas.openxmlformats.org/drawingml/2006/main" xmlns:r="http://schemas.openxmlformats.org/officeDocument/2006/relationships" xmlns:p="http://schemas.openxmlformats.org/presentationml/2006/main">
  <p:tag name="TIMING" val="|1.1|0.9|0.7"/>
</p:tagLst>
</file>

<file path=ppt/tags/tag23.xml><?xml version="1.0" encoding="utf-8"?>
<p:tagLst xmlns:a="http://schemas.openxmlformats.org/drawingml/2006/main" xmlns:r="http://schemas.openxmlformats.org/officeDocument/2006/relationships" xmlns:p="http://schemas.openxmlformats.org/presentationml/2006/main">
  <p:tag name="TIMING" val="|1.1|0.9|0.7"/>
</p:tagLst>
</file>

<file path=ppt/tags/tag24.xml><?xml version="1.0" encoding="utf-8"?>
<p:tagLst xmlns:a="http://schemas.openxmlformats.org/drawingml/2006/main" xmlns:r="http://schemas.openxmlformats.org/officeDocument/2006/relationships" xmlns:p="http://schemas.openxmlformats.org/presentationml/2006/main">
  <p:tag name="TIMING" val="|1.1|0.9|0.7"/>
</p:tagLst>
</file>

<file path=ppt/tags/tag25.xml><?xml version="1.0" encoding="utf-8"?>
<p:tagLst xmlns:a="http://schemas.openxmlformats.org/drawingml/2006/main" xmlns:r="http://schemas.openxmlformats.org/officeDocument/2006/relationships" xmlns:p="http://schemas.openxmlformats.org/presentationml/2006/main">
  <p:tag name="TIMING" val="|1.1|0.9|0.7"/>
</p:tagLst>
</file>

<file path=ppt/tags/tag26.xml><?xml version="1.0" encoding="utf-8"?>
<p:tagLst xmlns:a="http://schemas.openxmlformats.org/drawingml/2006/main" xmlns:r="http://schemas.openxmlformats.org/officeDocument/2006/relationships" xmlns:p="http://schemas.openxmlformats.org/presentationml/2006/main">
  <p:tag name="TIMING" val="|1.1|0.9|0.7"/>
</p:tagLst>
</file>

<file path=ppt/tags/tag27.xml><?xml version="1.0" encoding="utf-8"?>
<p:tagLst xmlns:a="http://schemas.openxmlformats.org/drawingml/2006/main" xmlns:r="http://schemas.openxmlformats.org/officeDocument/2006/relationships" xmlns:p="http://schemas.openxmlformats.org/presentationml/2006/main">
  <p:tag name="TIMING" val="|1.1|0.9|0.7"/>
</p:tagLst>
</file>

<file path=ppt/tags/tag3.xml><?xml version="1.0" encoding="utf-8"?>
<p:tagLst xmlns:a="http://schemas.openxmlformats.org/drawingml/2006/main" xmlns:r="http://schemas.openxmlformats.org/officeDocument/2006/relationships" xmlns:p="http://schemas.openxmlformats.org/presentationml/2006/main">
  <p:tag name="TIMING" val="|1.1|0.9|0.7"/>
</p:tagLst>
</file>

<file path=ppt/tags/tag4.xml><?xml version="1.0" encoding="utf-8"?>
<p:tagLst xmlns:a="http://schemas.openxmlformats.org/drawingml/2006/main" xmlns:r="http://schemas.openxmlformats.org/officeDocument/2006/relationships" xmlns:p="http://schemas.openxmlformats.org/presentationml/2006/main">
  <p:tag name="TIMING" val="|1.1|0.9|0.7"/>
</p:tagLst>
</file>

<file path=ppt/tags/tag5.xml><?xml version="1.0" encoding="utf-8"?>
<p:tagLst xmlns:a="http://schemas.openxmlformats.org/drawingml/2006/main" xmlns:r="http://schemas.openxmlformats.org/officeDocument/2006/relationships" xmlns:p="http://schemas.openxmlformats.org/presentationml/2006/main">
  <p:tag name="TIMING" val="|1.1|0.9|0.7"/>
</p:tagLst>
</file>

<file path=ppt/tags/tag6.xml><?xml version="1.0" encoding="utf-8"?>
<p:tagLst xmlns:a="http://schemas.openxmlformats.org/drawingml/2006/main" xmlns:r="http://schemas.openxmlformats.org/officeDocument/2006/relationships" xmlns:p="http://schemas.openxmlformats.org/presentationml/2006/main">
  <p:tag name="TIMING" val="|1.1|0.9|0.7"/>
</p:tagLst>
</file>

<file path=ppt/tags/tag7.xml><?xml version="1.0" encoding="utf-8"?>
<p:tagLst xmlns:a="http://schemas.openxmlformats.org/drawingml/2006/main" xmlns:r="http://schemas.openxmlformats.org/officeDocument/2006/relationships" xmlns:p="http://schemas.openxmlformats.org/presentationml/2006/main">
  <p:tag name="TIMING" val="|1.1|0.9|0.7"/>
</p:tagLst>
</file>

<file path=ppt/tags/tag8.xml><?xml version="1.0" encoding="utf-8"?>
<p:tagLst xmlns:a="http://schemas.openxmlformats.org/drawingml/2006/main" xmlns:r="http://schemas.openxmlformats.org/officeDocument/2006/relationships" xmlns:p="http://schemas.openxmlformats.org/presentationml/2006/main">
  <p:tag name="TIMING" val="|1.1|0.9|0.7"/>
</p:tagLst>
</file>

<file path=ppt/tags/tag9.xml><?xml version="1.0" encoding="utf-8"?>
<p:tagLst xmlns:a="http://schemas.openxmlformats.org/drawingml/2006/main" xmlns:r="http://schemas.openxmlformats.org/officeDocument/2006/relationships" xmlns:p="http://schemas.openxmlformats.org/presentationml/2006/main">
  <p:tag name="TIMING" val="|1.1|0.9|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13611</TotalTime>
  <Words>2475</Words>
  <Application>Microsoft Office PowerPoint</Application>
  <PresentationFormat>全屏显示(4:3)</PresentationFormat>
  <Paragraphs>475</Paragraphs>
  <Slides>30</Slides>
  <Notes>27</Notes>
  <HiddenSlides>0</HiddenSlides>
  <MMClips>1</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30</vt:i4>
      </vt:variant>
    </vt:vector>
  </HeadingPairs>
  <TitlesOfParts>
    <vt:vector size="47" baseType="lpstr">
      <vt:lpstr>仿宋_GB2312</vt:lpstr>
      <vt:lpstr>黑体</vt:lpstr>
      <vt:lpstr>楷体_GB2312</vt:lpstr>
      <vt:lpstr>宋体</vt:lpstr>
      <vt:lpstr>微软雅黑</vt:lpstr>
      <vt:lpstr>幼圆</vt:lpstr>
      <vt:lpstr>Arial</vt:lpstr>
      <vt:lpstr>Calibri</vt:lpstr>
      <vt:lpstr>Symbol</vt:lpstr>
      <vt:lpstr>Tahoma</vt:lpstr>
      <vt:lpstr>Times New Roman</vt:lpstr>
      <vt:lpstr>Wingdings</vt:lpstr>
      <vt:lpstr>Office 主题</vt:lpstr>
      <vt:lpstr>Equation</vt:lpstr>
      <vt:lpstr>位图图像</vt:lpstr>
      <vt:lpstr>公式</vt:lpstr>
      <vt:lpstr>工作表</vt:lpstr>
      <vt:lpstr>航天电子系统设计             ----电子元器件选用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李卫帮</dc:creator>
  <cp:lastModifiedBy>sso8b</cp:lastModifiedBy>
  <cp:revision>1205</cp:revision>
  <dcterms:created xsi:type="dcterms:W3CDTF">2014-04-29T08:12:32Z</dcterms:created>
  <dcterms:modified xsi:type="dcterms:W3CDTF">2023-03-14T03:02:31Z</dcterms:modified>
</cp:coreProperties>
</file>