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19" r:id="rId2"/>
    <p:sldId id="547" r:id="rId3"/>
    <p:sldId id="565" r:id="rId4"/>
    <p:sldId id="563" r:id="rId5"/>
    <p:sldId id="564" r:id="rId6"/>
    <p:sldId id="562" r:id="rId7"/>
    <p:sldId id="561" r:id="rId8"/>
    <p:sldId id="560" r:id="rId9"/>
    <p:sldId id="559" r:id="rId10"/>
    <p:sldId id="558" r:id="rId11"/>
    <p:sldId id="557" r:id="rId12"/>
    <p:sldId id="556" r:id="rId13"/>
    <p:sldId id="566" r:id="rId14"/>
    <p:sldId id="555" r:id="rId15"/>
    <p:sldId id="554" r:id="rId16"/>
    <p:sldId id="553" r:id="rId17"/>
    <p:sldId id="552" r:id="rId18"/>
    <p:sldId id="551" r:id="rId19"/>
    <p:sldId id="567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C04C04"/>
    <a:srgbClr val="990000"/>
    <a:srgbClr val="FFFFCC"/>
    <a:srgbClr val="FFFF66"/>
    <a:srgbClr val="33CC33"/>
    <a:srgbClr val="CC00FF"/>
    <a:srgbClr val="FEE3D2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679" autoAdjust="0"/>
    <p:restoredTop sz="86834" autoAdjust="0"/>
  </p:normalViewPr>
  <p:slideViewPr>
    <p:cSldViewPr>
      <p:cViewPr varScale="1">
        <p:scale>
          <a:sx n="82" d="100"/>
          <a:sy n="82" d="100"/>
        </p:scale>
        <p:origin x="58" y="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5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21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87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44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26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28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51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24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94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8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1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57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8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161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55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10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>
            <a:extLst/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>
            <a:extLst/>
          </p:cNvPr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>
            <a:extLst/>
          </p:cNvPr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>
              <a:extLst/>
            </p:cNvPr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>
            <a:extLst/>
          </p:cNvPr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2.bin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9.wmf"/><Relationship Id="rId4" Type="http://schemas.openxmlformats.org/officeDocument/2006/relationships/notesSlide" Target="../notesSlides/notesSlide14.xml"/><Relationship Id="rId9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3231" y="1324000"/>
            <a:ext cx="8065269" cy="2372394"/>
          </a:xfrm>
        </p:spPr>
        <p:txBody>
          <a:bodyPr/>
          <a:lstStyle/>
          <a:p>
            <a:pPr algn="ctr">
              <a:defRPr/>
            </a:pPr>
            <a:r>
              <a:rPr lang="zh-CN" altLang="en-US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航天电子系统设计</a:t>
            </a: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  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电子元器件选用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1</a:t>
            </a:fld>
            <a:endParaRPr lang="zh-CN" altLang="en-US" sz="1200" b="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0375" y="3859460"/>
            <a:ext cx="5286375" cy="158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60813" y="3858319"/>
            <a:ext cx="457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8" name="标题 1">
            <a:extLst/>
          </p:cNvPr>
          <p:cNvSpPr txBox="1">
            <a:spLocks/>
          </p:cNvSpPr>
          <p:nvPr/>
        </p:nvSpPr>
        <p:spPr bwMode="auto">
          <a:xfrm>
            <a:off x="2411760" y="4548469"/>
            <a:ext cx="4601112" cy="7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空间科学与技术学院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4" descr="0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/>
          <a:stretch>
            <a:fillRect/>
          </a:stretch>
        </p:blipFill>
        <p:spPr bwMode="auto">
          <a:xfrm>
            <a:off x="179512" y="4345096"/>
            <a:ext cx="1944688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0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0" y="1689192"/>
            <a:ext cx="2223748" cy="236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09338"/>
              </p:ext>
            </p:extLst>
          </p:nvPr>
        </p:nvGraphicFramePr>
        <p:xfrm>
          <a:off x="2303240" y="5175987"/>
          <a:ext cx="1511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公式" r:id="rId7" imgW="952087" imgH="253890" progId="Equation.3">
                  <p:embed/>
                </p:oleObj>
              </mc:Choice>
              <mc:Fallback>
                <p:oleObj name="公式" r:id="rId7" imgW="952087" imgH="253890" progId="Equation.3">
                  <p:embed/>
                  <p:pic>
                    <p:nvPicPr>
                      <p:cNvPr id="7137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240" y="5175987"/>
                        <a:ext cx="15113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505516" y="2383985"/>
            <a:ext cx="163452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/>
              <a:t>过剩噪声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来自电阻内部的不连续性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303240" y="4599724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/>
              <a:t>热噪声</a:t>
            </a: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355803" y="1110457"/>
            <a:ext cx="4608512" cy="302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碳膜电阻内部结构不连续性大，是固有噪声最大的电阻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线绕电阻内部为体金属，不连续性很小，是固有噪声最小的电阻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金属膜电阻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的固有噪声介于碳膜电阻和线绕电阻之间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100k</a:t>
            </a:r>
            <a:r>
              <a:rPr lang="el-GR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Ω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27℃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5kHz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带宽的电阻器噪声电压的典型值为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8.3uV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353690" y="918855"/>
            <a:ext cx="2828074" cy="584775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微弱信号检测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296194" y="6019078"/>
            <a:ext cx="165601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 smtClean="0"/>
              <a:t>电路等效模型</a:t>
            </a:r>
            <a:endParaRPr lang="zh-CN" altLang="en-US" sz="18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211960" y="818070"/>
            <a:ext cx="0" cy="554264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 descr="https://img1.baidu.com/it/u=2686503931,1964115654&amp;fm=253&amp;fmt=auto&amp;app=120&amp;f=JPEG?w=750&amp;h=50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38" y="4221088"/>
            <a:ext cx="2149978" cy="120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img0.baidu.com/it/u=2801933133,929440800&amp;fm=26&amp;fmt=aut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221088"/>
            <a:ext cx="2101704" cy="118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848988" y="5540393"/>
            <a:ext cx="14507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医疗仪器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997478" y="5540393"/>
            <a:ext cx="1957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探测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侦察装备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242157" y="5909725"/>
            <a:ext cx="2835804" cy="646331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期望信号微弱，但背景噪声复杂的应用领域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7105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4213" y="1196975"/>
            <a:ext cx="77724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以下的比较次序为：优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→劣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阻值稳定性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直流负荷：线绕→碳膜→金属膜→金属氧化膜→合成膜→合成实芯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交流负荷：线绕→金属氧化膜→金属膜→碳膜→合成膜→合成实芯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工作频率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碳膜→金属氧化膜→金属膜→合成膜→合成实芯→线绕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承受脉冲功率能力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线绕→碳膜→金属膜→ 金属氧化膜→合成实芯→合成膜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R-V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非线性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线绕→金属膜→ 金属氧化膜→碳膜→玻璃釉→合成实芯→合成膜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固有噪声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线绕→ 金属氧化膜→金属膜→碳膜→玻璃釉→合成膜→ 合成实芯</a:t>
            </a:r>
            <a:endParaRPr lang="zh-CN" altLang="en-US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584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b="30343"/>
          <a:stretch/>
        </p:blipFill>
        <p:spPr bwMode="auto">
          <a:xfrm>
            <a:off x="179512" y="1703294"/>
            <a:ext cx="4992155" cy="264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53690" y="918855"/>
            <a:ext cx="5082406" cy="584775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电阻选用对电路的影响分析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36654" y="2078090"/>
            <a:ext cx="3419872" cy="1892826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即使</a:t>
            </a:r>
            <a:r>
              <a:rPr lang="en-US" altLang="zh-CN" sz="1800" dirty="0"/>
              <a:t>R1</a:t>
            </a:r>
            <a:r>
              <a:rPr lang="zh-CN" altLang="en-US" sz="1800" dirty="0"/>
              <a:t>和</a:t>
            </a:r>
            <a:r>
              <a:rPr lang="en-US" altLang="zh-CN" sz="1800" dirty="0"/>
              <a:t>R2</a:t>
            </a:r>
            <a:r>
              <a:rPr lang="zh-CN" altLang="en-US" sz="1800" dirty="0"/>
              <a:t>具有相同的温度系数（</a:t>
            </a:r>
            <a:r>
              <a:rPr lang="en-US" altLang="zh-CN" sz="1800" dirty="0"/>
              <a:t>TC</a:t>
            </a:r>
            <a:r>
              <a:rPr lang="zh-CN" altLang="en-US" sz="1800" dirty="0"/>
              <a:t>）和热阻，但因</a:t>
            </a:r>
            <a:r>
              <a:rPr lang="zh-CN" altLang="en-US" sz="1800" dirty="0">
                <a:solidFill>
                  <a:srgbClr val="FF0000"/>
                </a:solidFill>
              </a:rPr>
              <a:t>功耗不同</a:t>
            </a:r>
            <a:r>
              <a:rPr lang="zh-CN" altLang="en-US" sz="1800" dirty="0"/>
              <a:t>，也会导致温升不同</a:t>
            </a:r>
            <a:r>
              <a:rPr lang="zh-CN" altLang="en-US" sz="1800" dirty="0">
                <a:latin typeface="宋体" panose="02010600030101010101" pitchFamily="2" charset="-122"/>
              </a:rPr>
              <a:t>→阻值不同→增益发生</a:t>
            </a:r>
            <a:r>
              <a:rPr lang="en-US" altLang="zh-CN" sz="1800" dirty="0">
                <a:latin typeface="宋体" panose="02010600030101010101" pitchFamily="2" charset="-122"/>
              </a:rPr>
              <a:t>14bit</a:t>
            </a:r>
            <a:r>
              <a:rPr lang="zh-CN" altLang="en-US" sz="1800" dirty="0">
                <a:latin typeface="宋体" panose="02010600030101010101" pitchFamily="2" charset="-122"/>
              </a:rPr>
              <a:t>的变化，这对于</a:t>
            </a:r>
            <a:r>
              <a:rPr lang="en-US" altLang="zh-CN" sz="1800" dirty="0">
                <a:latin typeface="宋体" panose="02010600030101010101" pitchFamily="2" charset="-122"/>
              </a:rPr>
              <a:t>16bit</a:t>
            </a:r>
            <a:r>
              <a:rPr lang="zh-CN" altLang="en-US" sz="1800" dirty="0">
                <a:latin typeface="宋体" panose="02010600030101010101" pitchFamily="2" charset="-122"/>
              </a:rPr>
              <a:t>的电路是致命的！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353333" y="5389351"/>
            <a:ext cx="48259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结果：设计的电路温度适应性受限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Picture 2" descr="åæ¹äººå»åæ¹ææ¸¸,åºè¯¥æ³¨æäºä»ä¹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1" y="4754699"/>
            <a:ext cx="2262708" cy="173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è¿,è¿å°±å°´å°¬äº å°´å°¬è¡¨æ åè¡¨æ fabiaoqing.com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013176"/>
            <a:ext cx="1358039" cy="135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353690" y="4581128"/>
            <a:ext cx="8502836" cy="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602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201267" y="1043957"/>
            <a:ext cx="1914054" cy="584775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可调电阻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1506" name="Picture 2" descr="æ´»å¨åé¡¾ ç±èªç©º,æ¾èé£ ç å­¦åé£ä¸¤æ¥è¥,åé¡¾å°å°é£è¡åçæ¢ç´¢ä¹æ,ç»å­©å­ä»¬çæ¢¦æ³æä¸ç¿è é¾å¡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132856"/>
            <a:ext cx="2664296" cy="231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åå®³äº å¨çé¦æ¬¾å¤§åæ°ç¨è´§è¿æ äººæºè´è½½ä»æ¸­åè²åèµ·é£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132856"/>
            <a:ext cx="3168352" cy="231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ä¿ç½æ¯çäººBæ äººæºå°é¢ææ§ç«æå,æ¯å°ç¼ç©è¿çå½©è¹4ç®é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529" y="2132856"/>
            <a:ext cx="2519959" cy="231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908297" y="4694654"/>
            <a:ext cx="37451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连续量控制设备</a:t>
            </a: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41501" y="5591979"/>
            <a:ext cx="88786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航向角调整、舵面调整、载荷方位角调整等方面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135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97645" y="1417898"/>
            <a:ext cx="8748712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独有的失效模式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滑动电极因摩擦、氧化、污染、机械振动或者电化学腐蚀等原因，导致接触不良或开路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旋转寿命有限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电位器一般为数百次至数十万次，半固定电阻器为数次至数百次，因为所用电阻材料的耐磨性有限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具有动噪声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除了电阻本身的热噪声和过剩噪声之外，具有显著的滑动片动噪声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四极元件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额定电压除了要考虑端子之间的耐压外，还要考虑端子和金属转轴之间的耐压</a:t>
            </a:r>
          </a:p>
        </p:txBody>
      </p:sp>
      <p:pic>
        <p:nvPicPr>
          <p:cNvPr id="4" name="Picture 4" descr="0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4365104"/>
            <a:ext cx="3743326" cy="203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0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33056"/>
            <a:ext cx="2736850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95986" y="5733281"/>
            <a:ext cx="13684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accent2"/>
                </a:solidFill>
                <a:latin typeface="宋体" panose="02010600030101010101" pitchFamily="2" charset="-122"/>
              </a:rPr>
              <a:t>电位器滑动片的动噪声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9751" y="4148956"/>
            <a:ext cx="20161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accent2"/>
                </a:solidFill>
              </a:rPr>
              <a:t>电位器的金属转轴可能成为静电放电的通道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5004048" y="5014143"/>
            <a:ext cx="720725" cy="719138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5077073" y="5949181"/>
            <a:ext cx="1223963" cy="142875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587184" y="4124052"/>
            <a:ext cx="15128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chemeClr val="accent2"/>
                </a:solidFill>
                <a:latin typeface="宋体" panose="02010600030101010101" pitchFamily="2" charset="-122"/>
              </a:rPr>
              <a:t>电位器滑动片易接触不良或开路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7237660" y="4509120"/>
            <a:ext cx="503237" cy="216098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352898" y="833595"/>
            <a:ext cx="1914054" cy="584775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可调电阻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32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-245815" y="6134397"/>
            <a:ext cx="498476" cy="2762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BB4AE3-552D-4BA4-97FA-5DA8EB954F1F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000" smtClean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536" y="4107160"/>
            <a:ext cx="8353425" cy="22320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4098" y="1100435"/>
            <a:ext cx="8424863" cy="288131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pic>
        <p:nvPicPr>
          <p:cNvPr id="6" name="Picture 5" descr="0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4" t="34850" r="18799" b="14235"/>
          <a:stretch>
            <a:fillRect/>
          </a:stretch>
        </p:blipFill>
        <p:spPr bwMode="auto">
          <a:xfrm>
            <a:off x="539998" y="4251622"/>
            <a:ext cx="36718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9998" y="3405485"/>
            <a:ext cx="33845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Times New Roman" panose="02020603050405020304" pitchFamily="18" charset="0"/>
              </a:rPr>
              <a:t>理想情形：</a:t>
            </a:r>
            <a:r>
              <a:rPr lang="zh-CN" altLang="en-US" sz="1400" dirty="0">
                <a:latin typeface="Times New Roman" panose="02020603050405020304" pitchFamily="18" charset="0"/>
              </a:rPr>
              <a:t>由</a:t>
            </a:r>
            <a:r>
              <a:rPr lang="en-US" altLang="zh-CN" sz="1400" dirty="0">
                <a:latin typeface="Times New Roman" panose="02020603050405020304" pitchFamily="18" charset="0"/>
              </a:rPr>
              <a:t>R/R3</a:t>
            </a:r>
            <a:r>
              <a:rPr lang="zh-CN" altLang="en-US" sz="1400" dirty="0">
                <a:latin typeface="Times New Roman" panose="02020603050405020304" pitchFamily="18" charset="0"/>
              </a:rPr>
              <a:t>决定放大器增益，可变电阻器的滑动片接触电阻</a:t>
            </a:r>
            <a:r>
              <a:rPr lang="en-US" altLang="zh-CN" sz="1400" dirty="0">
                <a:latin typeface="Times New Roman" panose="02020603050405020304" pitchFamily="18" charset="0"/>
              </a:rPr>
              <a:t>r=0</a:t>
            </a:r>
          </a:p>
        </p:txBody>
      </p:sp>
      <p:pic>
        <p:nvPicPr>
          <p:cNvPr id="8" name="Picture 7" descr="00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3" r="59543" b="6432"/>
          <a:stretch>
            <a:fillRect/>
          </a:stretch>
        </p:blipFill>
        <p:spPr bwMode="auto">
          <a:xfrm>
            <a:off x="611436" y="1244897"/>
            <a:ext cx="30956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389768"/>
              </p:ext>
            </p:extLst>
          </p:nvPr>
        </p:nvGraphicFramePr>
        <p:xfrm>
          <a:off x="1259136" y="2397422"/>
          <a:ext cx="2238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公式" r:id="rId7" imgW="177646" imgH="228402" progId="Equation.3">
                  <p:embed/>
                </p:oleObj>
              </mc:Choice>
              <mc:Fallback>
                <p:oleObj name="公式" r:id="rId7" imgW="177646" imgH="228402" progId="Equation.3">
                  <p:embed/>
                  <p:pic>
                    <p:nvPicPr>
                      <p:cNvPr id="1146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136" y="2397422"/>
                        <a:ext cx="2238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429373" y="3386435"/>
            <a:ext cx="388778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Times New Roman" panose="02020603050405020304" pitchFamily="18" charset="0"/>
              </a:rPr>
              <a:t>实际情形：</a:t>
            </a:r>
            <a:r>
              <a:rPr lang="zh-CN" altLang="en-US" sz="1400" dirty="0">
                <a:latin typeface="Times New Roman" panose="02020603050405020304" pitchFamily="18" charset="0"/>
              </a:rPr>
              <a:t>由</a:t>
            </a:r>
            <a:r>
              <a:rPr lang="en-US" altLang="zh-CN" sz="1400" dirty="0">
                <a:latin typeface="Times New Roman" panose="02020603050405020304" pitchFamily="18" charset="0"/>
              </a:rPr>
              <a:t>R/R</a:t>
            </a:r>
            <a:r>
              <a:rPr lang="en-US" altLang="zh-CN" sz="1400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sz="1400" dirty="0">
                <a:latin typeface="Times New Roman" panose="02020603050405020304" pitchFamily="18" charset="0"/>
              </a:rPr>
              <a:t>决定放大器增益，可变电阻器的滑动片接触电阻</a:t>
            </a:r>
            <a:r>
              <a:rPr lang="en-US" altLang="zh-CN" sz="1400" dirty="0">
                <a:latin typeface="Times New Roman" panose="02020603050405020304" pitchFamily="18" charset="0"/>
              </a:rPr>
              <a:t>r&gt;0</a:t>
            </a:r>
            <a:r>
              <a:rPr lang="zh-CN" altLang="en-US" sz="1400" dirty="0">
                <a:latin typeface="Times New Roman" panose="02020603050405020304" pitchFamily="18" charset="0"/>
              </a:rPr>
              <a:t>影响增益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499223" y="4756447"/>
            <a:ext cx="3095625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latin typeface="Times New Roman" panose="02020603050405020304" pitchFamily="18" charset="0"/>
              </a:rPr>
              <a:t>改进情形</a:t>
            </a:r>
            <a:r>
              <a:rPr lang="zh-CN" altLang="en-US" sz="1400">
                <a:latin typeface="Times New Roman" panose="02020603050405020304" pitchFamily="18" charset="0"/>
              </a:rPr>
              <a:t>：由</a:t>
            </a:r>
            <a:r>
              <a:rPr lang="en-US" altLang="zh-CN" sz="1400">
                <a:latin typeface="Times New Roman" panose="02020603050405020304" pitchFamily="18" charset="0"/>
              </a:rPr>
              <a:t>R2/R1</a:t>
            </a:r>
            <a:r>
              <a:rPr lang="zh-CN" altLang="en-US" sz="1400">
                <a:latin typeface="Times New Roman" panose="02020603050405020304" pitchFamily="18" charset="0"/>
              </a:rPr>
              <a:t>决定放大器增益，可变电阻器的滑动片接触电阻</a:t>
            </a:r>
            <a:r>
              <a:rPr lang="en-US" altLang="zh-CN" sz="1400">
                <a:latin typeface="Times New Roman" panose="02020603050405020304" pitchFamily="18" charset="0"/>
              </a:rPr>
              <a:t>r&gt;0</a:t>
            </a:r>
            <a:r>
              <a:rPr lang="zh-CN" altLang="en-US" sz="1400">
                <a:latin typeface="Times New Roman" panose="02020603050405020304" pitchFamily="18" charset="0"/>
              </a:rPr>
              <a:t>但不影响增益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572248" y="1244897"/>
            <a:ext cx="3313113" cy="2160588"/>
            <a:chOff x="2971" y="799"/>
            <a:chExt cx="1950" cy="1361"/>
          </a:xfrm>
        </p:grpSpPr>
        <p:pic>
          <p:nvPicPr>
            <p:cNvPr id="13" name="Picture 12" descr="00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45" t="5836" r="13393" b="5902"/>
            <a:stretch>
              <a:fillRect/>
            </a:stretch>
          </p:blipFill>
          <p:spPr bwMode="auto">
            <a:xfrm>
              <a:off x="2971" y="799"/>
              <a:ext cx="1950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307" y="1493"/>
            <a:ext cx="14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5" name="公式" r:id="rId9" imgW="177646" imgH="228402" progId="Equation.3">
                    <p:embed/>
                  </p:oleObj>
                </mc:Choice>
                <mc:Fallback>
                  <p:oleObj name="公式" r:id="rId9" imgW="177646" imgH="228402" progId="Equation.3">
                    <p:embed/>
                    <p:pic>
                      <p:nvPicPr>
                        <p:cNvPr id="11470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7" y="1493"/>
                          <a:ext cx="14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378" y="1072"/>
              <a:ext cx="543" cy="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3851523" y="2181522"/>
            <a:ext cx="433388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95536" y="722610"/>
            <a:ext cx="8135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accent2"/>
                </a:solidFill>
              </a:rPr>
              <a:t>应注意滑动点存在的接触电阻是否会导致电路性能不期望的变化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048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536" y="1052736"/>
            <a:ext cx="8353425" cy="528644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55650" y="1341438"/>
            <a:ext cx="7920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/>
              <a:t>作为可变电阻用时，电位器的滑动点要与一端短接，使得</a:t>
            </a:r>
            <a:r>
              <a:rPr lang="zh-CN" altLang="en-US" sz="2000" dirty="0">
                <a:solidFill>
                  <a:srgbClr val="FF0000"/>
                </a:solidFill>
              </a:rPr>
              <a:t>流过滑动点（弧刷）的直流电流尽可能地少</a:t>
            </a:r>
            <a:r>
              <a:rPr lang="zh-CN" altLang="en-US" sz="2000" dirty="0"/>
              <a:t>，从而延长弧刷的寿命</a:t>
            </a:r>
          </a:p>
        </p:txBody>
      </p:sp>
      <p:pic>
        <p:nvPicPr>
          <p:cNvPr id="4" name="Picture 4" descr="0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0" r="62521" b="30595"/>
          <a:stretch>
            <a:fillRect/>
          </a:stretch>
        </p:blipFill>
        <p:spPr bwMode="auto">
          <a:xfrm>
            <a:off x="2339975" y="2565400"/>
            <a:ext cx="41767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0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0" t="10950" r="4359" b="30676"/>
          <a:stretch>
            <a:fillRect/>
          </a:stretch>
        </p:blipFill>
        <p:spPr bwMode="auto">
          <a:xfrm>
            <a:off x="2555875" y="4581525"/>
            <a:ext cx="3960813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948488" y="29972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正确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019925" y="50133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错误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23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4578" name="Picture 2" descr="ç»ç»§å»º æµè´æ¯å¨è½éå©ç¨çç ç©¶ç°ç¶ä¸å±æ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134846" cy="388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907704" y="5445224"/>
            <a:ext cx="604867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有时会面临在振动条件下使用滑动电阻，</a:t>
            </a:r>
            <a:endParaRPr lang="en-US" altLang="zh-CN" sz="24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电阻机械结构会导致该电阻出现非期望功能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620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13916" y="5837337"/>
            <a:ext cx="8207375" cy="6413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在振动环境或者温度变化剧烈的环境中，电位器的阻值变化可能非常显著，</a:t>
            </a:r>
            <a:r>
              <a:rPr lang="zh-CN" altLang="en-US" sz="1800" dirty="0">
                <a:solidFill>
                  <a:srgbClr val="FF0000"/>
                </a:solidFill>
              </a:rPr>
              <a:t>因此尽量不要使用电位器</a:t>
            </a:r>
            <a:r>
              <a:rPr lang="zh-CN" altLang="en-US" sz="1800" dirty="0"/>
              <a:t>。如必须使用，也应尽量减少阻值变化对电路的影响。</a:t>
            </a:r>
          </a:p>
        </p:txBody>
      </p:sp>
      <p:pic>
        <p:nvPicPr>
          <p:cNvPr id="4" name="Picture 7" descr="0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229"/>
          <a:stretch>
            <a:fillRect/>
          </a:stretch>
        </p:blipFill>
        <p:spPr bwMode="auto">
          <a:xfrm>
            <a:off x="755204" y="908150"/>
            <a:ext cx="33115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55204" y="2813150"/>
            <a:ext cx="34559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/>
              <a:t>反相放大器的增益可以在</a:t>
            </a:r>
            <a:r>
              <a:rPr lang="en-US" altLang="zh-CN" sz="1400"/>
              <a:t>0</a:t>
            </a:r>
            <a:r>
              <a:rPr lang="zh-CN" altLang="en-US" sz="1400"/>
              <a:t>～</a:t>
            </a:r>
            <a:r>
              <a:rPr lang="en-US" altLang="zh-CN" sz="1400"/>
              <a:t>200</a:t>
            </a:r>
            <a:r>
              <a:rPr lang="zh-CN" altLang="en-US" sz="1400"/>
              <a:t>％之间调整，实际上无必要</a:t>
            </a:r>
          </a:p>
        </p:txBody>
      </p:sp>
      <p:pic>
        <p:nvPicPr>
          <p:cNvPr id="6" name="Picture 9" descr="09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454" y="836712"/>
            <a:ext cx="3168650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787454" y="2813150"/>
            <a:ext cx="34559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</a:rPr>
              <a:t>调整范围</a:t>
            </a:r>
            <a:r>
              <a:rPr lang="zh-CN" altLang="en-US" sz="1400" dirty="0"/>
              <a:t>缩小到</a:t>
            </a:r>
            <a:r>
              <a:rPr lang="en-US" altLang="zh-CN" sz="1400" dirty="0"/>
              <a:t>97.6</a:t>
            </a:r>
            <a:r>
              <a:rPr lang="zh-CN" altLang="en-US" sz="1400" dirty="0"/>
              <a:t>％～</a:t>
            </a:r>
            <a:r>
              <a:rPr lang="en-US" altLang="zh-CN" sz="1400" dirty="0"/>
              <a:t>102.6</a:t>
            </a:r>
            <a:r>
              <a:rPr lang="zh-CN" altLang="en-US" sz="1400" dirty="0"/>
              <a:t>％，调整范围只有</a:t>
            </a:r>
            <a:r>
              <a:rPr lang="en-US" altLang="zh-CN" sz="1400" dirty="0">
                <a:latin typeface="宋体" panose="02010600030101010101" pitchFamily="2" charset="-122"/>
              </a:rPr>
              <a:t>±</a:t>
            </a:r>
            <a:r>
              <a:rPr lang="en-US" altLang="zh-CN" sz="1400" dirty="0"/>
              <a:t>2.5</a:t>
            </a:r>
            <a:r>
              <a:rPr lang="zh-CN" altLang="en-US" sz="1400" dirty="0"/>
              <a:t>％，但已可满足通常的应用</a:t>
            </a:r>
          </a:p>
        </p:txBody>
      </p:sp>
      <p:pic>
        <p:nvPicPr>
          <p:cNvPr id="8" name="Picture 12" descr="09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9" t="2411" b="5199"/>
          <a:stretch>
            <a:fillRect/>
          </a:stretch>
        </p:blipFill>
        <p:spPr bwMode="auto">
          <a:xfrm>
            <a:off x="828229" y="3284637"/>
            <a:ext cx="3097212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28229" y="5189637"/>
            <a:ext cx="30236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dirty="0"/>
              <a:t>与右上图调整范围相同，但滑动点接触电阻的影响减弱（如前述）</a:t>
            </a:r>
          </a:p>
        </p:txBody>
      </p:sp>
      <p:pic>
        <p:nvPicPr>
          <p:cNvPr id="10" name="Picture 14" descr="1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454" y="3260825"/>
            <a:ext cx="316865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414415" y="5205512"/>
            <a:ext cx="45500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dirty="0"/>
              <a:t>与右上图调整范围相同，但电位器容差的影响减弱（即使电位器有</a:t>
            </a:r>
            <a:r>
              <a:rPr lang="en-US" altLang="zh-CN" sz="1400" dirty="0"/>
              <a:t>10</a:t>
            </a:r>
            <a:r>
              <a:rPr lang="zh-CN" altLang="en-US" sz="1400" dirty="0"/>
              <a:t>％的容差，对电路的影响也只有</a:t>
            </a:r>
            <a:r>
              <a:rPr lang="en-US" altLang="zh-CN" sz="1400" dirty="0"/>
              <a:t>1</a:t>
            </a:r>
            <a:r>
              <a:rPr lang="zh-CN" altLang="en-US" sz="1400" dirty="0"/>
              <a:t>％）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122142" y="1882875"/>
            <a:ext cx="576263" cy="360363"/>
          </a:xfrm>
          <a:prstGeom prst="rightArrow">
            <a:avLst>
              <a:gd name="adj1" fmla="val 50000"/>
              <a:gd name="adj2" fmla="val 39978"/>
            </a:avLst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4068316" y="4110137"/>
            <a:ext cx="576263" cy="360363"/>
          </a:xfrm>
          <a:prstGeom prst="rightArrow">
            <a:avLst>
              <a:gd name="adj1" fmla="val 50000"/>
              <a:gd name="adj2" fmla="val 39978"/>
            </a:avLst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20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6626" name="Picture 2" descr="ç¾ååæ­GPS,ä¼æè¿éå¼å¯åæè§£å°,å¤§æ¹ç¾è°é´æ²éç¿»è¹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2952328" cy="194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å¤ªå¹³æ´æäºè½¬æç¹ ç¾æ¥ä¸å¤§ä¸»åèªæ¯å¯¹å³,è¶äºç¾æ¶ææºçææ¥æ¬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341" y="2811150"/>
            <a:ext cx="2837216" cy="200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é£æºèµ·é£éåº¦æä¹ç®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60" y="4725144"/>
            <a:ext cx="281999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563888" y="1387205"/>
            <a:ext cx="2970076" cy="646331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/>
              <a:t>在早期航空器的连续量控制机构质量一致性相对较差</a:t>
            </a:r>
            <a:endParaRPr lang="zh-CN" altLang="en-US" sz="18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187624" y="5111837"/>
            <a:ext cx="3672408" cy="92333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/>
              <a:t>起飞、俯冲、下滑阶段控制需要飞行员的高超操作技巧。因此，当时飞行员与飞机之间需要一定磨合期</a:t>
            </a:r>
            <a:endParaRPr lang="zh-CN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24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2253038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179511" y="2408672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元器件等级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23678" y="1048929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1995686" y="1204563"/>
            <a:ext cx="4876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电子器件可靠性选用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504" y="308752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107504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2514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158186" y="3177537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元器件选择准则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511" y="4004466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§2.3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电阻器选用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511" y="4823574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电容器选用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87963" y="2243093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4659970" y="2341523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二极管选用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7963" y="3068251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4659970" y="3166681"/>
            <a:ext cx="3254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晶体管选用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87963" y="3906036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1" name="矩形 20"/>
          <p:cNvSpPr/>
          <p:nvPr/>
        </p:nvSpPr>
        <p:spPr>
          <a:xfrm>
            <a:off x="4659970" y="4004466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集成电路选用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87963" y="4731194"/>
            <a:ext cx="440845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4659970" y="4829624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元器件降额使用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9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 descr="0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5"/>
          <a:stretch>
            <a:fillRect/>
          </a:stretch>
        </p:blipFill>
        <p:spPr bwMode="auto">
          <a:xfrm>
            <a:off x="3409553" y="1259358"/>
            <a:ext cx="46291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4356403" y="5595214"/>
            <a:ext cx="4305250" cy="707886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本质是闭环反馈电路，可用于光电平台、激光制导等高精度控制设备中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2" descr="https://gimg2.baidu.com/image_search/src=http%3A%2F%2Fp4.ssl.cdn.btime.com%2Ft01f22782a4611b96fd.jpg&amp;refer=http%3A%2F%2Fp4.ssl.cdn.btime.com&amp;app=2002&amp;size=f9999,10000&amp;q=a80&amp;n=0&amp;g=0n&amp;fmt=jpeg?sec=1643865942&amp;t=1f2be0824e968925b68f582a4b9ae56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19" y="1450650"/>
            <a:ext cx="2111623" cy="149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gimg2.baidu.com/image_search/src=http%3A%2F%2Fwwq.kubeiku.com%2Ffile%2Fphoto%2F1546420023.png&amp;refer=http%3A%2F%2Fwwq.kubeiku.com&amp;app=2002&amp;size=f9999,10000&amp;q=a80&amp;n=0&amp;g=0n&amp;fmt=jpeg?sec=1643865958&amp;t=3ca130ffcc851f6de28a992feb3abe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37" y="3417875"/>
            <a:ext cx="1643186" cy="219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648253" y="5711344"/>
            <a:ext cx="2411153" cy="400110"/>
          </a:xfrm>
          <a:prstGeom prst="rect">
            <a:avLst/>
          </a:prstGeom>
          <a:ln w="31750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捷联激光导引头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275856" y="1074651"/>
            <a:ext cx="0" cy="507284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标注 19"/>
          <p:cNvSpPr/>
          <p:nvPr/>
        </p:nvSpPr>
        <p:spPr>
          <a:xfrm>
            <a:off x="7699226" y="4365104"/>
            <a:ext cx="962427" cy="648072"/>
          </a:xfrm>
          <a:prstGeom prst="wedgeRoundRectCallout">
            <a:avLst>
              <a:gd name="adj1" fmla="val -116312"/>
              <a:gd name="adj2" fmla="val -8671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FF"/>
                </a:solidFill>
              </a:rPr>
              <a:t>光敏二极管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4716016" y="895016"/>
            <a:ext cx="30967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半导体激光器偏置电路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061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 descr="0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5"/>
          <a:stretch>
            <a:fillRect/>
          </a:stretch>
        </p:blipFill>
        <p:spPr bwMode="auto">
          <a:xfrm>
            <a:off x="251520" y="968715"/>
            <a:ext cx="5142077" cy="471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651500" y="980728"/>
            <a:ext cx="2808287" cy="3603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发现半导体激光器寿命缩短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7019925" y="133950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51500" y="1628428"/>
            <a:ext cx="2808287" cy="3603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观察到数</a:t>
            </a:r>
            <a:r>
              <a:rPr lang="en-US" altLang="zh-CN" sz="1400"/>
              <a:t>MHz</a:t>
            </a:r>
            <a:r>
              <a:rPr lang="zh-CN" altLang="en-US" sz="1400"/>
              <a:t>幅度很大的异常振荡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7019925" y="198879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651500" y="2276128"/>
            <a:ext cx="2808287" cy="360363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U</a:t>
            </a:r>
            <a:r>
              <a:rPr lang="en-US" altLang="zh-CN" sz="1400" baseline="-25000"/>
              <a:t>1</a:t>
            </a:r>
            <a:r>
              <a:rPr lang="zh-CN" altLang="en-US" sz="1400"/>
              <a:t>之前的回路未发现此类振荡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651500" y="2923828"/>
            <a:ext cx="2808287" cy="360363"/>
          </a:xfrm>
          <a:prstGeom prst="roundRect">
            <a:avLst>
              <a:gd name="adj" fmla="val 16667"/>
            </a:avLst>
          </a:prstGeom>
          <a:solidFill>
            <a:srgbClr val="FFC1E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振荡发生在</a:t>
            </a:r>
            <a:r>
              <a:rPr lang="en-US" altLang="zh-CN" sz="1400"/>
              <a:t>Tr</a:t>
            </a:r>
            <a:r>
              <a:rPr lang="en-US" altLang="zh-CN" sz="1400" baseline="-25000"/>
              <a:t>1</a:t>
            </a:r>
            <a:r>
              <a:rPr lang="zh-CN" altLang="en-US" sz="1400"/>
              <a:t>及其外围电路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5651500" y="3573116"/>
            <a:ext cx="2808287" cy="50482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将</a:t>
            </a:r>
            <a:r>
              <a:rPr lang="en-US" altLang="zh-CN" sz="1400"/>
              <a:t>R</a:t>
            </a:r>
            <a:r>
              <a:rPr lang="en-US" altLang="zh-CN" sz="1400" baseline="-25000"/>
              <a:t>3</a:t>
            </a:r>
            <a:r>
              <a:rPr lang="zh-CN" altLang="en-US" sz="1400"/>
              <a:t>由</a:t>
            </a:r>
            <a:r>
              <a:rPr lang="en-US" altLang="zh-CN" sz="1400"/>
              <a:t>5W</a:t>
            </a:r>
            <a:r>
              <a:rPr lang="zh-CN" altLang="en-US" sz="1400"/>
              <a:t>水泥电阻改为</a:t>
            </a:r>
            <a:r>
              <a:rPr lang="en-US" altLang="zh-CN" sz="1400"/>
              <a:t>2W</a:t>
            </a:r>
            <a:r>
              <a:rPr lang="zh-CN" altLang="en-US" sz="1400"/>
              <a:t>氧化金属膜电阻，振荡消失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5651500" y="4363691"/>
            <a:ext cx="2808287" cy="503237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/>
              <a:t>低阻值</a:t>
            </a:r>
            <a:r>
              <a:rPr lang="en-US" altLang="zh-CN" sz="1400"/>
              <a:t>5W</a:t>
            </a:r>
            <a:r>
              <a:rPr lang="zh-CN" altLang="en-US" sz="1400"/>
              <a:t>水泥电阻内部为线绕方式，具有较大的寄生电感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5651500" y="5155853"/>
            <a:ext cx="2808287" cy="504825"/>
          </a:xfrm>
          <a:prstGeom prst="roundRect">
            <a:avLst>
              <a:gd name="adj" fmla="val 16667"/>
            </a:avLst>
          </a:prstGeom>
          <a:solidFill>
            <a:srgbClr val="E8E8E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R</a:t>
            </a:r>
            <a:r>
              <a:rPr lang="en-US" altLang="zh-CN" sz="1400" baseline="-25000"/>
              <a:t>3</a:t>
            </a:r>
            <a:r>
              <a:rPr lang="zh-CN" altLang="en-US" sz="1400"/>
              <a:t>的寄生电感与</a:t>
            </a:r>
            <a:r>
              <a:rPr lang="en-US" altLang="zh-CN" sz="1400"/>
              <a:t>Tr</a:t>
            </a:r>
            <a:r>
              <a:rPr lang="en-US" altLang="zh-CN" sz="1400" baseline="-25000"/>
              <a:t>1</a:t>
            </a:r>
            <a:r>
              <a:rPr lang="zh-CN" altLang="en-US" sz="1400"/>
              <a:t>的寄生电容共同形成谐振产生电路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019925" y="263649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9925" y="328577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7019925" y="407635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7019925" y="486851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467544" y="6046351"/>
            <a:ext cx="83877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即使电阻是电路中最普通、最廉价的元器件，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使用不当也会引起重大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987824" y="1626840"/>
            <a:ext cx="1008112" cy="72072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538081" y="1016447"/>
            <a:ext cx="781551" cy="64611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214385" y="4138176"/>
            <a:ext cx="781551" cy="64611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36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3" descr="0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"/>
          <a:stretch>
            <a:fillRect/>
          </a:stretch>
        </p:blipFill>
        <p:spPr bwMode="auto">
          <a:xfrm>
            <a:off x="360197" y="3640137"/>
            <a:ext cx="8424862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40378" y="1335087"/>
            <a:ext cx="8064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C04C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温度系数的定义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每变化单位温度时阻值的变化比例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单位为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ppm/℃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700" baseline="30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℃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每摄氏度百万分之一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C04C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温度变化的来源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使用环境温度的变化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电阻耗散功率引起的自身散热过程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6761" y="6116637"/>
            <a:ext cx="87185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温度稳定性从优到劣的次序为金属箔</a:t>
            </a:r>
            <a:r>
              <a:rPr lang="en-US" altLang="zh-CN" sz="1800" dirty="0"/>
              <a:t>&gt;</a:t>
            </a:r>
            <a:r>
              <a:rPr lang="zh-CN" altLang="en-US" sz="1800" dirty="0"/>
              <a:t>线绕</a:t>
            </a:r>
            <a:r>
              <a:rPr lang="en-US" altLang="zh-CN" sz="1800" dirty="0"/>
              <a:t>&gt;</a:t>
            </a:r>
            <a:r>
              <a:rPr lang="zh-CN" altLang="en-US" sz="1800" dirty="0"/>
              <a:t>金属膜与金属氧化膜</a:t>
            </a:r>
            <a:r>
              <a:rPr lang="en-US" altLang="zh-CN" sz="1800" dirty="0"/>
              <a:t>&gt;</a:t>
            </a:r>
            <a:r>
              <a:rPr lang="zh-CN" altLang="en-US" sz="1800" dirty="0"/>
              <a:t>碳膜</a:t>
            </a:r>
            <a:r>
              <a:rPr lang="en-US" altLang="zh-CN" sz="1800" dirty="0"/>
              <a:t>&gt;</a:t>
            </a:r>
            <a:r>
              <a:rPr lang="zh-CN" altLang="en-US" sz="1800" dirty="0"/>
              <a:t>有机实芯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357943" y="750312"/>
            <a:ext cx="1944216" cy="584775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温度系数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3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 descr="0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"/>
          <a:stretch>
            <a:fillRect/>
          </a:stretch>
        </p:blipFill>
        <p:spPr bwMode="auto">
          <a:xfrm>
            <a:off x="468313" y="2636838"/>
            <a:ext cx="84963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68313" y="1308848"/>
            <a:ext cx="82089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000" dirty="0" smtClean="0">
                <a:solidFill>
                  <a:srgbClr val="C04C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：电阻可连续承受的最大功率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常用电阻器的功率为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0.25W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0.5W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，现代数字电路使用的电阻器的功率多在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1/8W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439862" y="5967413"/>
            <a:ext cx="64087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电阻器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的额定功率范围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357943" y="750312"/>
            <a:ext cx="1944216" cy="584775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额定功率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0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12" descr="0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/>
          <a:stretch>
            <a:fillRect/>
          </a:stretch>
        </p:blipFill>
        <p:spPr bwMode="auto">
          <a:xfrm>
            <a:off x="-55564" y="1356446"/>
            <a:ext cx="651827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137117" y="5933252"/>
            <a:ext cx="16151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&lt;70℃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时额定功率与环境温度无关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741967" y="5936982"/>
            <a:ext cx="22347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&gt;70℃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时额定功率随环境温度的上升而线性下降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419475" y="3717925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accent2"/>
                </a:solidFill>
              </a:rPr>
              <a:t>电阻排</a:t>
            </a:r>
            <a:endParaRPr lang="zh-CN" altLang="en-US" sz="16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498975" y="2349500"/>
            <a:ext cx="1512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accent2"/>
                </a:solidFill>
              </a:rPr>
              <a:t>分立贴片电阻</a:t>
            </a:r>
            <a:endParaRPr lang="zh-CN" altLang="en-US" sz="16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flipV="1">
            <a:off x="3851275" y="3286125"/>
            <a:ext cx="215900" cy="358775"/>
          </a:xfrm>
          <a:prstGeom prst="line">
            <a:avLst/>
          </a:prstGeom>
          <a:noFill/>
          <a:ln w="12700">
            <a:solidFill>
              <a:schemeClr val="accent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H="1">
            <a:off x="4643438" y="2709863"/>
            <a:ext cx="215900" cy="287337"/>
          </a:xfrm>
          <a:prstGeom prst="line">
            <a:avLst/>
          </a:prstGeom>
          <a:noFill/>
          <a:ln w="12700">
            <a:solidFill>
              <a:schemeClr val="accent2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AutoShape 15"/>
          <p:cNvSpPr>
            <a:spLocks/>
          </p:cNvSpPr>
          <p:nvPr/>
        </p:nvSpPr>
        <p:spPr bwMode="auto">
          <a:xfrm rot="5400000">
            <a:off x="1780382" y="4636294"/>
            <a:ext cx="328612" cy="2235200"/>
          </a:xfrm>
          <a:prstGeom prst="rightBrace">
            <a:avLst>
              <a:gd name="adj1" fmla="val 56683"/>
              <a:gd name="adj2" fmla="val 5371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sp>
        <p:nvSpPr>
          <p:cNvPr id="11" name="AutoShape 16"/>
          <p:cNvSpPr>
            <a:spLocks/>
          </p:cNvSpPr>
          <p:nvPr/>
        </p:nvSpPr>
        <p:spPr bwMode="auto">
          <a:xfrm rot="5400000">
            <a:off x="4551362" y="4241801"/>
            <a:ext cx="257175" cy="2952750"/>
          </a:xfrm>
          <a:prstGeom prst="rightBrace">
            <a:avLst>
              <a:gd name="adj1" fmla="val 95679"/>
              <a:gd name="adj2" fmla="val 5371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6462711" y="836712"/>
            <a:ext cx="2484437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电阻器的标称额定功率是指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70℃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及以下温度条件下的额定功率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电阻器的最高温度（称为热点温度）通常出现在该电阻的中部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分立电阻的最高温度为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155℃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，而电阻排为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125 ℃</a:t>
            </a:r>
          </a:p>
          <a:p>
            <a:pPr eaLnBrk="1" hangingPunct="1">
              <a:lnSpc>
                <a:spcPct val="140000"/>
              </a:lnSpc>
            </a:pP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H="1" flipV="1">
            <a:off x="5148263" y="5229225"/>
            <a:ext cx="1152525" cy="792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6084888" y="5229225"/>
            <a:ext cx="287337" cy="792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357942" y="750312"/>
            <a:ext cx="4501396" cy="584775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额定功率与温度的关系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459624" y="5718176"/>
            <a:ext cx="2213745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电子设备需要加散热装置的原因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00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-253529" y="2364543"/>
            <a:ext cx="3707904" cy="343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90000"/>
              </a:lnSpc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工作电压：电阻工作时能够承受的最大电压</a:t>
            </a:r>
          </a:p>
          <a:p>
            <a:pPr lvl="1" eaLnBrk="1" hangingPunct="1">
              <a:lnSpc>
                <a:spcPct val="19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最高负荷电压：在过负荷实验中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5s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内可能施加的电压最大值，亦称最高过载电压，通常为最高工作电压的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229026" y="1460624"/>
            <a:ext cx="396180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不同封装电阻的额定功率与额定电压示例</a:t>
            </a:r>
          </a:p>
        </p:txBody>
      </p:sp>
      <p:pic>
        <p:nvPicPr>
          <p:cNvPr id="5" name="Picture 8" descr="0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68" y="1740581"/>
            <a:ext cx="550912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323528" y="884169"/>
            <a:ext cx="1944216" cy="584775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额定电压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42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-30163" y="6537325"/>
            <a:ext cx="498476" cy="2762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0675D6-8FEE-4F5E-BF83-EAA3100AC8C4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00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19" y="3929033"/>
            <a:ext cx="2663825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97" b="14833"/>
          <a:stretch>
            <a:fillRect/>
          </a:stretch>
        </p:blipFill>
        <p:spPr bwMode="auto">
          <a:xfrm>
            <a:off x="1914525" y="1317625"/>
            <a:ext cx="128270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9" r="10855" b="13315"/>
          <a:stretch>
            <a:fillRect/>
          </a:stretch>
        </p:blipFill>
        <p:spPr bwMode="auto">
          <a:xfrm>
            <a:off x="4606925" y="1258888"/>
            <a:ext cx="4429125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68313" y="1595691"/>
            <a:ext cx="1150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低频模型</a:t>
            </a: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2195513" y="2100262"/>
            <a:ext cx="504825" cy="3206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6">
              <a:lumMod val="75000"/>
            </a:schemeClr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68313" y="2779713"/>
            <a:ext cx="1008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高频模型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555875" y="2636838"/>
            <a:ext cx="4318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000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496888" y="4127439"/>
            <a:ext cx="11223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电阻器阻抗公式</a:t>
            </a:r>
          </a:p>
        </p:txBody>
      </p: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1547813" y="2419350"/>
            <a:ext cx="3095625" cy="1201738"/>
            <a:chOff x="884" y="3490"/>
            <a:chExt cx="1950" cy="757"/>
          </a:xfrm>
        </p:grpSpPr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60"/>
            <a:stretch>
              <a:fillRect/>
            </a:stretch>
          </p:blipFill>
          <p:spPr bwMode="auto">
            <a:xfrm>
              <a:off x="884" y="3490"/>
              <a:ext cx="1451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063" y="3515"/>
              <a:ext cx="771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/>
                <a:t>并联寄生电容</a:t>
              </a: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020" y="3742"/>
              <a:ext cx="63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/>
                <a:t>串联寄生电感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2108" y="4060"/>
              <a:ext cx="454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200"/>
                <a:t>本征电阻</a:t>
              </a:r>
            </a:p>
          </p:txBody>
        </p:sp>
      </p:grp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5125951" y="4586496"/>
            <a:ext cx="396056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电阻器阻抗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频率特性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R=10</a:t>
            </a:r>
            <a:r>
              <a:rPr lang="el-GR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L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=50nH, C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=1nF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2203450" y="2587625"/>
            <a:ext cx="503238" cy="2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/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5148263" y="1911350"/>
            <a:ext cx="719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chemeClr val="accent2"/>
                </a:solidFill>
              </a:rPr>
              <a:t>电阻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6372225" y="2560638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chemeClr val="accent2"/>
                </a:solidFill>
              </a:rPr>
              <a:t>呈容性</a:t>
            </a: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8101013" y="2128838"/>
            <a:ext cx="792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chemeClr val="accent2"/>
                </a:solidFill>
              </a:rPr>
              <a:t>呈感性</a:t>
            </a:r>
          </a:p>
        </p:txBody>
      </p:sp>
      <p:sp>
        <p:nvSpPr>
          <p:cNvPr id="23" name="AutoShape 30"/>
          <p:cNvSpPr>
            <a:spLocks noChangeArrowheads="1"/>
          </p:cNvSpPr>
          <p:nvPr/>
        </p:nvSpPr>
        <p:spPr bwMode="auto">
          <a:xfrm>
            <a:off x="2180520" y="3677125"/>
            <a:ext cx="504825" cy="326549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6">
              <a:lumMod val="75000"/>
            </a:schemeClr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23528" y="884169"/>
            <a:ext cx="1944216" cy="584775"/>
          </a:xfrm>
          <a:prstGeom prst="rect">
            <a:avLst/>
          </a:prstGeom>
          <a:solidFill>
            <a:srgbClr val="7030A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工作频率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468313" y="5359370"/>
            <a:ext cx="8588020" cy="101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电磁兼容性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：寄生电感可形成感应磁场，对周边形成干扰</a:t>
            </a:r>
          </a:p>
          <a:p>
            <a:pPr lvl="1" eaLnBrk="1" hangingPunct="1"/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高频特性：寄生电感和寄生电容会使电阻器的高频特性变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坏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浪涌特性：浪涌电流通过寄生电感会转化成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浪涌电压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，形成显著的交流压降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85441" y="5451373"/>
            <a:ext cx="7532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C04C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zh-CN" altLang="en-US" sz="2400" dirty="0">
              <a:solidFill>
                <a:srgbClr val="C04C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>
            <a:stCxn id="4" idx="3"/>
          </p:cNvCxnSpPr>
          <p:nvPr/>
        </p:nvCxnSpPr>
        <p:spPr>
          <a:xfrm flipV="1">
            <a:off x="4177944" y="2947988"/>
            <a:ext cx="1689456" cy="15311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2622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15616</TotalTime>
  <Words>1313</Words>
  <Application>Microsoft Office PowerPoint</Application>
  <PresentationFormat>全屏显示(4:3)</PresentationFormat>
  <Paragraphs>157</Paragraphs>
  <Slides>19</Slides>
  <Notes>18</Notes>
  <HiddenSlides>0</HiddenSlides>
  <MMClips>1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仿宋_GB2312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公式</vt:lpstr>
      <vt:lpstr>航天电子系统设计             ----电子元器件选用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sso8b</cp:lastModifiedBy>
  <cp:revision>1225</cp:revision>
  <dcterms:created xsi:type="dcterms:W3CDTF">2014-04-29T08:12:32Z</dcterms:created>
  <dcterms:modified xsi:type="dcterms:W3CDTF">2023-03-14T03:02:27Z</dcterms:modified>
</cp:coreProperties>
</file>