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319" r:id="rId2"/>
    <p:sldId id="547" r:id="rId3"/>
    <p:sldId id="559" r:id="rId4"/>
    <p:sldId id="558" r:id="rId5"/>
    <p:sldId id="557" r:id="rId6"/>
    <p:sldId id="556" r:id="rId7"/>
    <p:sldId id="555" r:id="rId8"/>
    <p:sldId id="554" r:id="rId9"/>
    <p:sldId id="553" r:id="rId10"/>
    <p:sldId id="552" r:id="rId11"/>
    <p:sldId id="551" r:id="rId12"/>
    <p:sldId id="550" r:id="rId13"/>
    <p:sldId id="549" r:id="rId14"/>
    <p:sldId id="548" r:id="rId15"/>
    <p:sldId id="560" r:id="rId16"/>
    <p:sldId id="561" r:id="rId17"/>
    <p:sldId id="562" r:id="rId18"/>
    <p:sldId id="563" r:id="rId19"/>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0000FF"/>
    <a:srgbClr val="C04C04"/>
    <a:srgbClr val="800000"/>
    <a:srgbClr val="FF0000"/>
    <a:srgbClr val="FFFFCC"/>
    <a:srgbClr val="FFFF66"/>
    <a:srgbClr val="33CC33"/>
    <a:srgbClr val="CC00FF"/>
    <a:srgbClr val="FEE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679" autoAdjust="0"/>
    <p:restoredTop sz="86834" autoAdjust="0"/>
  </p:normalViewPr>
  <p:slideViewPr>
    <p:cSldViewPr>
      <p:cViewPr varScale="1">
        <p:scale>
          <a:sx n="82" d="100"/>
          <a:sy n="82" d="100"/>
        </p:scale>
        <p:origin x="58"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2023/3/21</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a:t>
            </a:fld>
            <a:endParaRPr lang="zh-CN" altLang="en-US"/>
          </a:p>
        </p:txBody>
      </p:sp>
    </p:spTree>
    <p:extLst>
      <p:ext uri="{BB962C8B-B14F-4D97-AF65-F5344CB8AC3E}">
        <p14:creationId xmlns:p14="http://schemas.microsoft.com/office/powerpoint/2010/main" val="4173056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11</a:t>
            </a:fld>
            <a:endParaRPr lang="zh-CN" altLang="en-US"/>
          </a:p>
        </p:txBody>
      </p:sp>
    </p:spTree>
    <p:extLst>
      <p:ext uri="{BB962C8B-B14F-4D97-AF65-F5344CB8AC3E}">
        <p14:creationId xmlns:p14="http://schemas.microsoft.com/office/powerpoint/2010/main" val="235662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12</a:t>
            </a:fld>
            <a:endParaRPr lang="zh-CN" altLang="en-US"/>
          </a:p>
        </p:txBody>
      </p:sp>
    </p:spTree>
    <p:extLst>
      <p:ext uri="{BB962C8B-B14F-4D97-AF65-F5344CB8AC3E}">
        <p14:creationId xmlns:p14="http://schemas.microsoft.com/office/powerpoint/2010/main" val="117057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13</a:t>
            </a:fld>
            <a:endParaRPr lang="zh-CN" altLang="en-US"/>
          </a:p>
        </p:txBody>
      </p:sp>
    </p:spTree>
    <p:extLst>
      <p:ext uri="{BB962C8B-B14F-4D97-AF65-F5344CB8AC3E}">
        <p14:creationId xmlns:p14="http://schemas.microsoft.com/office/powerpoint/2010/main" val="123320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14</a:t>
            </a:fld>
            <a:endParaRPr lang="zh-CN" altLang="en-US"/>
          </a:p>
        </p:txBody>
      </p:sp>
    </p:spTree>
    <p:extLst>
      <p:ext uri="{BB962C8B-B14F-4D97-AF65-F5344CB8AC3E}">
        <p14:creationId xmlns:p14="http://schemas.microsoft.com/office/powerpoint/2010/main" val="212300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15</a:t>
            </a:fld>
            <a:endParaRPr lang="zh-CN" altLang="en-US"/>
          </a:p>
        </p:txBody>
      </p:sp>
    </p:spTree>
    <p:extLst>
      <p:ext uri="{BB962C8B-B14F-4D97-AF65-F5344CB8AC3E}">
        <p14:creationId xmlns:p14="http://schemas.microsoft.com/office/powerpoint/2010/main" val="2865899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16</a:t>
            </a:fld>
            <a:endParaRPr lang="zh-CN" altLang="en-US"/>
          </a:p>
        </p:txBody>
      </p:sp>
    </p:spTree>
    <p:extLst>
      <p:ext uri="{BB962C8B-B14F-4D97-AF65-F5344CB8AC3E}">
        <p14:creationId xmlns:p14="http://schemas.microsoft.com/office/powerpoint/2010/main" val="1342971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17</a:t>
            </a:fld>
            <a:endParaRPr lang="zh-CN" altLang="en-US"/>
          </a:p>
        </p:txBody>
      </p:sp>
    </p:spTree>
    <p:extLst>
      <p:ext uri="{BB962C8B-B14F-4D97-AF65-F5344CB8AC3E}">
        <p14:creationId xmlns:p14="http://schemas.microsoft.com/office/powerpoint/2010/main" val="2900797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18</a:t>
            </a:fld>
            <a:endParaRPr lang="zh-CN" altLang="en-US"/>
          </a:p>
        </p:txBody>
      </p:sp>
    </p:spTree>
    <p:extLst>
      <p:ext uri="{BB962C8B-B14F-4D97-AF65-F5344CB8AC3E}">
        <p14:creationId xmlns:p14="http://schemas.microsoft.com/office/powerpoint/2010/main" val="360999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3</a:t>
            </a:fld>
            <a:endParaRPr lang="zh-CN" altLang="en-US"/>
          </a:p>
        </p:txBody>
      </p:sp>
    </p:spTree>
    <p:extLst>
      <p:ext uri="{BB962C8B-B14F-4D97-AF65-F5344CB8AC3E}">
        <p14:creationId xmlns:p14="http://schemas.microsoft.com/office/powerpoint/2010/main" val="169857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4</a:t>
            </a:fld>
            <a:endParaRPr lang="zh-CN" altLang="en-US"/>
          </a:p>
        </p:txBody>
      </p:sp>
    </p:spTree>
    <p:extLst>
      <p:ext uri="{BB962C8B-B14F-4D97-AF65-F5344CB8AC3E}">
        <p14:creationId xmlns:p14="http://schemas.microsoft.com/office/powerpoint/2010/main" val="1283097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5</a:t>
            </a:fld>
            <a:endParaRPr lang="zh-CN" altLang="en-US"/>
          </a:p>
        </p:txBody>
      </p:sp>
    </p:spTree>
    <p:extLst>
      <p:ext uri="{BB962C8B-B14F-4D97-AF65-F5344CB8AC3E}">
        <p14:creationId xmlns:p14="http://schemas.microsoft.com/office/powerpoint/2010/main" val="185714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6</a:t>
            </a:fld>
            <a:endParaRPr lang="zh-CN" altLang="en-US"/>
          </a:p>
        </p:txBody>
      </p:sp>
    </p:spTree>
    <p:extLst>
      <p:ext uri="{BB962C8B-B14F-4D97-AF65-F5344CB8AC3E}">
        <p14:creationId xmlns:p14="http://schemas.microsoft.com/office/powerpoint/2010/main" val="33365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7</a:t>
            </a:fld>
            <a:endParaRPr lang="zh-CN" altLang="en-US"/>
          </a:p>
        </p:txBody>
      </p:sp>
    </p:spTree>
    <p:extLst>
      <p:ext uri="{BB962C8B-B14F-4D97-AF65-F5344CB8AC3E}">
        <p14:creationId xmlns:p14="http://schemas.microsoft.com/office/powerpoint/2010/main" val="143023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8</a:t>
            </a:fld>
            <a:endParaRPr lang="zh-CN" altLang="en-US"/>
          </a:p>
        </p:txBody>
      </p:sp>
    </p:spTree>
    <p:extLst>
      <p:ext uri="{BB962C8B-B14F-4D97-AF65-F5344CB8AC3E}">
        <p14:creationId xmlns:p14="http://schemas.microsoft.com/office/powerpoint/2010/main" val="87982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9</a:t>
            </a:fld>
            <a:endParaRPr lang="zh-CN" altLang="en-US"/>
          </a:p>
        </p:txBody>
      </p:sp>
    </p:spTree>
    <p:extLst>
      <p:ext uri="{BB962C8B-B14F-4D97-AF65-F5344CB8AC3E}">
        <p14:creationId xmlns:p14="http://schemas.microsoft.com/office/powerpoint/2010/main" val="336085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10</a:t>
            </a:fld>
            <a:endParaRPr lang="zh-CN" altLang="en-US"/>
          </a:p>
        </p:txBody>
      </p:sp>
    </p:spTree>
    <p:extLst>
      <p:ext uri="{BB962C8B-B14F-4D97-AF65-F5344CB8AC3E}">
        <p14:creationId xmlns:p14="http://schemas.microsoft.com/office/powerpoint/2010/main" val="201294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2023/3/21</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2023/3/21</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2023/3/21</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2023/3/21</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2023/3/21</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2023/3/21</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2023/3/21</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2023/3/21</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2023/3/21</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2023/3/21</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2023/3/21</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2023/3/21</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2023/3/21</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jpeg"/><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18.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8.jpe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20.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notesSlide" Target="../notesSlides/notesSlide17.xml"/><Relationship Id="rId7" Type="http://schemas.openxmlformats.org/officeDocument/2006/relationships/image" Target="../media/image18.jpeg"/><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image" Target="../media/image12.emf"/><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4.emf"/><Relationship Id="rId5" Type="http://schemas.openxmlformats.org/officeDocument/2006/relationships/image" Target="../media/image15.png"/><Relationship Id="rId10" Type="http://schemas.openxmlformats.org/officeDocument/2006/relationships/oleObject" Target="../embeddings/oleObject3.bin"/><Relationship Id="rId4" Type="http://schemas.openxmlformats.org/officeDocument/2006/relationships/notesSlide" Target="../notesSlides/notesSlide7.xml"/><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253231" y="1324000"/>
            <a:ext cx="8065269" cy="2372394"/>
          </a:xfrm>
        </p:spPr>
        <p:txBody>
          <a:bodyPr/>
          <a:lstStyle/>
          <a:p>
            <a:pPr algn="ctr">
              <a:defRPr/>
            </a:pPr>
            <a:r>
              <a:rPr lang="zh-CN" altLang="en-US" sz="6000" dirty="0" smtClean="0">
                <a:solidFill>
                  <a:srgbClr val="0000FF"/>
                </a:solidFill>
                <a:latin typeface="黑体" pitchFamily="49" charset="-122"/>
                <a:ea typeface="黑体" pitchFamily="49" charset="-122"/>
              </a:rPr>
              <a:t>航天电子系统设计</a:t>
            </a:r>
            <a:r>
              <a:rPr lang="en-US" altLang="zh-CN" sz="6000" dirty="0" smtClean="0">
                <a:solidFill>
                  <a:srgbClr val="0000FF"/>
                </a:solidFill>
                <a:latin typeface="黑体" pitchFamily="49" charset="-122"/>
                <a:ea typeface="黑体" pitchFamily="49" charset="-122"/>
              </a:rPr>
              <a:t/>
            </a:r>
            <a:br>
              <a:rPr lang="en-US" altLang="zh-CN" sz="6000" dirty="0" smtClean="0">
                <a:solidFill>
                  <a:srgbClr val="0000FF"/>
                </a:solidFill>
                <a:latin typeface="黑体" pitchFamily="49" charset="-122"/>
                <a:ea typeface="黑体" pitchFamily="49" charset="-122"/>
              </a:rPr>
            </a:br>
            <a:r>
              <a:rPr lang="en-US" altLang="zh-CN" sz="6000" dirty="0" smtClean="0">
                <a:solidFill>
                  <a:srgbClr val="0000FF"/>
                </a:solidFill>
                <a:latin typeface="黑体" pitchFamily="49" charset="-122"/>
                <a:ea typeface="黑体" pitchFamily="49" charset="-122"/>
              </a:rPr>
              <a:t>            </a:t>
            </a:r>
            <a:r>
              <a:rPr lang="en-US" altLang="zh-CN" sz="2800" dirty="0" smtClean="0">
                <a:solidFill>
                  <a:srgbClr val="0000FF"/>
                </a:solidFill>
                <a:latin typeface="黑体" pitchFamily="49" charset="-122"/>
                <a:ea typeface="黑体" pitchFamily="49" charset="-122"/>
              </a:rPr>
              <a:t>----</a:t>
            </a:r>
            <a:r>
              <a:rPr lang="zh-CN" altLang="en-US" sz="2800" dirty="0" smtClean="0">
                <a:solidFill>
                  <a:srgbClr val="0000FF"/>
                </a:solidFill>
                <a:latin typeface="黑体" pitchFamily="49" charset="-122"/>
                <a:ea typeface="黑体" pitchFamily="49" charset="-122"/>
              </a:rPr>
              <a:t>电子元器件选用</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smtClean="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
        <p:nvSpPr>
          <p:cNvPr id="8" name="标题 1">
            <a:extLst/>
          </p:cNvPr>
          <p:cNvSpPr txBox="1">
            <a:spLocks/>
          </p:cNvSpPr>
          <p:nvPr/>
        </p:nvSpPr>
        <p:spPr bwMode="auto">
          <a:xfrm>
            <a:off x="2411760" y="4548469"/>
            <a:ext cx="4601112" cy="74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ctr">
              <a:defRPr/>
            </a:pPr>
            <a:r>
              <a:rPr lang="zh-CN" altLang="en-US" sz="3600" dirty="0" smtClean="0">
                <a:latin typeface="黑体" pitchFamily="49" charset="-122"/>
                <a:ea typeface="黑体" pitchFamily="49" charset="-122"/>
              </a:rPr>
              <a:t>空间科学与技术学院</a:t>
            </a:r>
            <a:endParaRPr lang="zh-CN" altLang="en-US" sz="1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4"/>
          <p:cNvSpPr>
            <a:spLocks noGrp="1"/>
          </p:cNvSpPr>
          <p:nvPr>
            <p:ph type="ftr" sz="quarter" idx="11"/>
          </p:nvPr>
        </p:nvSpPr>
        <p:spPr>
          <a:xfrm>
            <a:off x="-30163"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6E86E5-291F-47B0-8D13-B4A6F6B15CAF}" type="slidenum">
              <a:rPr lang="en-US" altLang="zh-CN" sz="1000" smtClean="0"/>
              <a:pPr>
                <a:spcBef>
                  <a:spcPct val="0"/>
                </a:spcBef>
                <a:buClrTx/>
                <a:buSzTx/>
                <a:buFontTx/>
                <a:buNone/>
              </a:pPr>
              <a:t>10</a:t>
            </a:fld>
            <a:endParaRPr lang="en-US" altLang="zh-CN" sz="1000" smtClean="0"/>
          </a:p>
        </p:txBody>
      </p:sp>
      <p:sp>
        <p:nvSpPr>
          <p:cNvPr id="4" name="Rectangle 13"/>
          <p:cNvSpPr txBox="1">
            <a:spLocks noChangeArrowheads="1"/>
          </p:cNvSpPr>
          <p:nvPr/>
        </p:nvSpPr>
        <p:spPr bwMode="auto">
          <a:xfrm>
            <a:off x="219075" y="1315710"/>
            <a:ext cx="84248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20000"/>
              </a:lnSpc>
            </a:pPr>
            <a:r>
              <a:rPr lang="zh-CN" altLang="en-US" sz="1800" b="0" dirty="0" smtClean="0">
                <a:latin typeface="Times New Roman" panose="02020603050405020304" pitchFamily="18" charset="0"/>
              </a:rPr>
              <a:t>不同容量、不同类型的电容因自谐振频率不同，所以具有不同的适用频率范围。如容量为</a:t>
            </a:r>
            <a:r>
              <a:rPr lang="en-US" altLang="zh-CN" sz="1800" b="0" dirty="0" smtClean="0">
                <a:latin typeface="Times New Roman" panose="02020603050405020304" pitchFamily="18" charset="0"/>
              </a:rPr>
              <a:t>10nF</a:t>
            </a:r>
            <a:r>
              <a:rPr lang="zh-CN" altLang="en-US" sz="1800" b="0" dirty="0" smtClean="0">
                <a:latin typeface="Times New Roman" panose="02020603050405020304" pitchFamily="18" charset="0"/>
              </a:rPr>
              <a:t>的陶瓷电容器的自谐振频率为</a:t>
            </a:r>
            <a:r>
              <a:rPr lang="en-US" altLang="zh-CN" sz="1800" b="0" dirty="0" smtClean="0">
                <a:latin typeface="Times New Roman" panose="02020603050405020304" pitchFamily="18" charset="0"/>
              </a:rPr>
              <a:t>10</a:t>
            </a:r>
            <a:r>
              <a:rPr lang="zh-CN" altLang="en-US" sz="1800" b="0" dirty="0" smtClean="0">
                <a:latin typeface="Times New Roman" panose="02020603050405020304" pitchFamily="18" charset="0"/>
              </a:rPr>
              <a:t>～</a:t>
            </a:r>
            <a:r>
              <a:rPr lang="en-US" altLang="zh-CN" sz="1800" b="0" dirty="0" smtClean="0">
                <a:latin typeface="Times New Roman" panose="02020603050405020304" pitchFamily="18" charset="0"/>
              </a:rPr>
              <a:t>100MHz</a:t>
            </a:r>
            <a:r>
              <a:rPr lang="zh-CN" altLang="en-US" sz="1800" b="0" dirty="0" smtClean="0">
                <a:latin typeface="Times New Roman" panose="02020603050405020304" pitchFamily="18" charset="0"/>
              </a:rPr>
              <a:t>，</a:t>
            </a:r>
            <a:r>
              <a:rPr lang="en-US" altLang="zh-CN" sz="1800" b="0" dirty="0" smtClean="0">
                <a:latin typeface="Times New Roman" panose="02020603050405020304" pitchFamily="18" charset="0"/>
              </a:rPr>
              <a:t>10uF</a:t>
            </a:r>
            <a:r>
              <a:rPr lang="zh-CN" altLang="en-US" sz="1800" b="0" dirty="0" smtClean="0">
                <a:latin typeface="Times New Roman" panose="02020603050405020304" pitchFamily="18" charset="0"/>
              </a:rPr>
              <a:t>钽电解电容自谐振频率为</a:t>
            </a:r>
            <a:r>
              <a:rPr lang="en-US" altLang="zh-CN" sz="1800" b="0" dirty="0" smtClean="0">
                <a:latin typeface="Times New Roman" panose="02020603050405020304" pitchFamily="18" charset="0"/>
              </a:rPr>
              <a:t>1MHz</a:t>
            </a:r>
          </a:p>
        </p:txBody>
      </p:sp>
      <p:sp>
        <p:nvSpPr>
          <p:cNvPr id="5" name="Text Box 21"/>
          <p:cNvSpPr txBox="1">
            <a:spLocks noChangeArrowheads="1"/>
          </p:cNvSpPr>
          <p:nvPr/>
        </p:nvSpPr>
        <p:spPr bwMode="auto">
          <a:xfrm>
            <a:off x="1475656" y="6033269"/>
            <a:ext cx="6891238"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Tx/>
              <a:buSzTx/>
              <a:buFontTx/>
              <a:buNone/>
            </a:pPr>
            <a:r>
              <a:rPr lang="zh-CN" altLang="en-US" sz="1600" dirty="0"/>
              <a:t>常见电容器的适用频率范围（虚线为由于制造工艺和容差引起的变化）</a:t>
            </a:r>
          </a:p>
        </p:txBody>
      </p:sp>
      <p:pic>
        <p:nvPicPr>
          <p:cNvPr id="6" name="Picture 23" descr="026"/>
          <p:cNvPicPr>
            <a:picLocks noChangeAspect="1" noChangeArrowheads="1"/>
          </p:cNvPicPr>
          <p:nvPr/>
        </p:nvPicPr>
        <p:blipFill>
          <a:blip r:embed="rId4" cstate="print">
            <a:extLst>
              <a:ext uri="{28A0092B-C50C-407E-A947-70E740481C1C}">
                <a14:useLocalDpi xmlns:a14="http://schemas.microsoft.com/office/drawing/2010/main" val="0"/>
              </a:ext>
            </a:extLst>
          </a:blip>
          <a:srcRect l="2260" t="1730" r="1915" b="2040"/>
          <a:stretch>
            <a:fillRect/>
          </a:stretch>
        </p:blipFill>
        <p:spPr bwMode="auto">
          <a:xfrm>
            <a:off x="1691680" y="2327146"/>
            <a:ext cx="6241438" cy="375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p:nvSpPr>
        <p:spPr bwMode="auto">
          <a:xfrm>
            <a:off x="107950" y="792490"/>
            <a:ext cx="363657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封装对容量的影响</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4558012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2050" name="Picture 2" descr="ä¾åºå¥å®¹å¸å¤©çéå¿å¾·éå±ææå åç±»çµå®¹å å·¥å¾ç é«æ¸å¾ ç»èå¾ å¥å®¹å¸å¤©çéå¿å¾·éå±ææå Hc360æ§èªç½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953" y="3512006"/>
            <a:ext cx="2660253" cy="21726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5V220uF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556792"/>
            <a:ext cx="2641550" cy="193568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3"/>
          <p:cNvSpPr txBox="1">
            <a:spLocks noChangeArrowheads="1"/>
          </p:cNvSpPr>
          <p:nvPr/>
        </p:nvSpPr>
        <p:spPr bwMode="auto">
          <a:xfrm>
            <a:off x="2699792" y="996222"/>
            <a:ext cx="4248472"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工程中常用的带极性电容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Text Box 21"/>
          <p:cNvSpPr txBox="1">
            <a:spLocks noChangeArrowheads="1"/>
          </p:cNvSpPr>
          <p:nvPr/>
        </p:nvSpPr>
        <p:spPr bwMode="auto">
          <a:xfrm>
            <a:off x="1979712" y="5704221"/>
            <a:ext cx="1872208"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Tx/>
              <a:buSzTx/>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铝电解电容</a:t>
            </a:r>
            <a:endParaRPr lang="zh-CN" altLang="en-US" sz="2400" dirty="0">
              <a:solidFill>
                <a:srgbClr val="0000FF"/>
              </a:solidFill>
              <a:latin typeface="微软雅黑" panose="020B0503020204020204" pitchFamily="34" charset="-122"/>
              <a:ea typeface="微软雅黑" panose="020B0503020204020204" pitchFamily="34" charset="-122"/>
            </a:endParaRPr>
          </a:p>
        </p:txBody>
      </p:sp>
      <p:pic>
        <p:nvPicPr>
          <p:cNvPr id="2054" name="Picture 6" descr="ä¾åºAVXé½çµå®¹"/>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3512006"/>
            <a:ext cx="2598404" cy="21726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çç«éå å æèå å éåé½"/>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51500" y="1620110"/>
            <a:ext cx="2522529" cy="1891896"/>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1"/>
          <p:cNvSpPr txBox="1">
            <a:spLocks noChangeArrowheads="1"/>
          </p:cNvSpPr>
          <p:nvPr/>
        </p:nvSpPr>
        <p:spPr bwMode="auto">
          <a:xfrm>
            <a:off x="6461646" y="5690906"/>
            <a:ext cx="1872208" cy="60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Tx/>
              <a:buSzTx/>
              <a:buFontTx/>
              <a:buNone/>
            </a:pPr>
            <a:r>
              <a:rPr lang="zh-CN" altLang="en-US" sz="2400" dirty="0" smtClean="0">
                <a:solidFill>
                  <a:srgbClr val="0000FF"/>
                </a:solidFill>
                <a:latin typeface="微软雅黑" panose="020B0503020204020204" pitchFamily="34" charset="-122"/>
                <a:ea typeface="微软雅黑" panose="020B0503020204020204" pitchFamily="34" charset="-122"/>
              </a:rPr>
              <a:t>钽电容</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10859274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2" descr="025"/>
          <p:cNvPicPr>
            <a:picLocks noChangeAspect="1" noChangeArrowheads="1"/>
          </p:cNvPicPr>
          <p:nvPr/>
        </p:nvPicPr>
        <p:blipFill>
          <a:blip r:embed="rId4" cstate="print">
            <a:extLst>
              <a:ext uri="{28A0092B-C50C-407E-A947-70E740481C1C}">
                <a14:useLocalDpi xmlns:a14="http://schemas.microsoft.com/office/drawing/2010/main" val="0"/>
              </a:ext>
            </a:extLst>
          </a:blip>
          <a:srcRect l="4427" t="16531"/>
          <a:stretch>
            <a:fillRect/>
          </a:stretch>
        </p:blipFill>
        <p:spPr bwMode="auto">
          <a:xfrm>
            <a:off x="3707904" y="4723037"/>
            <a:ext cx="4175820" cy="175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5004048" y="6311890"/>
            <a:ext cx="387007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1400" dirty="0"/>
              <a:t>铝电解电容器的温度与寿命的关系</a:t>
            </a:r>
          </a:p>
        </p:txBody>
      </p:sp>
      <p:sp>
        <p:nvSpPr>
          <p:cNvPr id="5" name="Rectangle 4"/>
          <p:cNvSpPr>
            <a:spLocks noChangeArrowheads="1"/>
          </p:cNvSpPr>
          <p:nvPr/>
        </p:nvSpPr>
        <p:spPr bwMode="auto">
          <a:xfrm>
            <a:off x="107504" y="1479852"/>
            <a:ext cx="849630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dirty="0" smtClean="0">
                <a:solidFill>
                  <a:srgbClr val="0000FF"/>
                </a:solidFill>
                <a:latin typeface="微软雅黑" panose="020B0503020204020204" pitchFamily="34" charset="-122"/>
                <a:ea typeface="微软雅黑" panose="020B0503020204020204" pitchFamily="34" charset="-122"/>
              </a:rPr>
              <a:t>     </a:t>
            </a:r>
            <a:r>
              <a:rPr lang="zh-CN" altLang="en-US" sz="1800" dirty="0" smtClean="0">
                <a:solidFill>
                  <a:srgbClr val="0000FF"/>
                </a:solidFill>
                <a:latin typeface="微软雅黑" panose="020B0503020204020204" pitchFamily="34" charset="-122"/>
                <a:ea typeface="微软雅黑" panose="020B0503020204020204" pitchFamily="34" charset="-122"/>
              </a:rPr>
              <a:t>铝电解电容器的</a:t>
            </a:r>
            <a:r>
              <a:rPr lang="zh-CN" altLang="en-US" sz="1800" dirty="0" smtClean="0">
                <a:solidFill>
                  <a:srgbClr val="FF0000"/>
                </a:solidFill>
                <a:latin typeface="微软雅黑" panose="020B0503020204020204" pitchFamily="34" charset="-122"/>
                <a:ea typeface="微软雅黑" panose="020B0503020204020204" pitchFamily="34" charset="-122"/>
              </a:rPr>
              <a:t>容量</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solidFill>
                  <a:srgbClr val="FF0000"/>
                </a:solidFill>
                <a:latin typeface="微软雅黑" panose="020B0503020204020204" pitchFamily="34" charset="-122"/>
                <a:ea typeface="微软雅黑" panose="020B0503020204020204" pitchFamily="34" charset="-122"/>
              </a:rPr>
              <a:t>体积比在所有电容器中是最高</a:t>
            </a:r>
            <a:r>
              <a:rPr lang="zh-CN" altLang="en-US" sz="1800" dirty="0" smtClean="0">
                <a:solidFill>
                  <a:srgbClr val="0000FF"/>
                </a:solidFill>
                <a:latin typeface="微软雅黑" panose="020B0503020204020204" pitchFamily="34" charset="-122"/>
                <a:ea typeface="微软雅黑" panose="020B0503020204020204" pitchFamily="34" charset="-122"/>
              </a:rPr>
              <a:t>的，而且</a:t>
            </a:r>
            <a:r>
              <a:rPr lang="zh-CN" altLang="en-US" sz="1800" dirty="0" smtClean="0">
                <a:solidFill>
                  <a:srgbClr val="FF0000"/>
                </a:solidFill>
                <a:latin typeface="微软雅黑" panose="020B0503020204020204" pitchFamily="34" charset="-122"/>
                <a:ea typeface="微软雅黑" panose="020B0503020204020204" pitchFamily="34" charset="-122"/>
              </a:rPr>
              <a:t>价格低</a:t>
            </a:r>
            <a:r>
              <a:rPr lang="zh-CN" altLang="en-US" sz="1800" dirty="0" smtClean="0">
                <a:solidFill>
                  <a:srgbClr val="0000FF"/>
                </a:solidFill>
                <a:latin typeface="微软雅黑" panose="020B0503020204020204" pitchFamily="34" charset="-122"/>
                <a:ea typeface="微软雅黑" panose="020B0503020204020204" pitchFamily="34" charset="-122"/>
              </a:rPr>
              <a:t>，因而成为大容量电容器的主角，但从可靠性角度看，存在以下问题：</a:t>
            </a:r>
            <a:endParaRPr lang="zh-CN" altLang="en-US" sz="1800" b="1" dirty="0" smtClean="0">
              <a:solidFill>
                <a:srgbClr val="0000FF"/>
              </a:solidFill>
              <a:latin typeface="微软雅黑" panose="020B0503020204020204" pitchFamily="34" charset="-122"/>
              <a:ea typeface="微软雅黑" panose="020B0503020204020204" pitchFamily="34" charset="-122"/>
            </a:endParaRPr>
          </a:p>
          <a:p>
            <a:pPr eaLnBrk="1" hangingPunct="1"/>
            <a:r>
              <a:rPr lang="zh-CN" altLang="en-US" sz="1800" b="1" dirty="0" smtClean="0">
                <a:solidFill>
                  <a:srgbClr val="0000FF"/>
                </a:solidFill>
                <a:latin typeface="微软雅黑" panose="020B0503020204020204" pitchFamily="34" charset="-122"/>
                <a:ea typeface="微软雅黑" panose="020B0503020204020204" pitchFamily="34" charset="-122"/>
              </a:rPr>
              <a:t>寿命较短</a:t>
            </a:r>
          </a:p>
          <a:p>
            <a:pPr lvl="1" eaLnBrk="1" hangingPunct="1"/>
            <a:r>
              <a:rPr lang="zh-CN" altLang="en-US" sz="1600" dirty="0" smtClean="0">
                <a:solidFill>
                  <a:srgbClr val="FF0000"/>
                </a:solidFill>
                <a:latin typeface="微软雅黑" panose="020B0503020204020204" pitchFamily="34" charset="-122"/>
                <a:ea typeface="微软雅黑" panose="020B0503020204020204" pitchFamily="34" charset="-122"/>
              </a:rPr>
              <a:t>工作寿命和储存寿命</a:t>
            </a:r>
            <a:r>
              <a:rPr lang="zh-CN" altLang="en-US" sz="1600" dirty="0" smtClean="0">
                <a:solidFill>
                  <a:srgbClr val="0000FF"/>
                </a:solidFill>
                <a:latin typeface="微软雅黑" panose="020B0503020204020204" pitchFamily="34" charset="-122"/>
                <a:ea typeface="微软雅黑" panose="020B0503020204020204" pitchFamily="34" charset="-122"/>
              </a:rPr>
              <a:t>都有限，因为内部的</a:t>
            </a:r>
            <a:r>
              <a:rPr lang="zh-CN" altLang="en-US" sz="1600" dirty="0" smtClean="0">
                <a:solidFill>
                  <a:srgbClr val="FF0000"/>
                </a:solidFill>
                <a:latin typeface="微软雅黑" panose="020B0503020204020204" pitchFamily="34" charset="-122"/>
                <a:ea typeface="微软雅黑" panose="020B0503020204020204" pitchFamily="34" charset="-122"/>
              </a:rPr>
              <a:t>电解液</a:t>
            </a:r>
            <a:r>
              <a:rPr lang="zh-CN" altLang="en-US" sz="1600" dirty="0" smtClean="0">
                <a:solidFill>
                  <a:srgbClr val="0000FF"/>
                </a:solidFill>
                <a:latin typeface="微软雅黑" panose="020B0503020204020204" pitchFamily="34" charset="-122"/>
                <a:ea typeface="微软雅黑" panose="020B0503020204020204" pitchFamily="34" charset="-122"/>
              </a:rPr>
              <a:t>逐渐干枯会导致电容量逐渐减少，是少数几种不使用也会退化的电子元件之一。在各类电容器中，受温度影响而老化的程度最高，也是储存</a:t>
            </a:r>
            <a:r>
              <a:rPr lang="zh-CN" altLang="en-US" sz="1600" dirty="0" smtClean="0">
                <a:solidFill>
                  <a:srgbClr val="FF0000"/>
                </a:solidFill>
                <a:latin typeface="微软雅黑" panose="020B0503020204020204" pitchFamily="34" charset="-122"/>
                <a:ea typeface="微软雅黑" panose="020B0503020204020204" pitchFamily="34" charset="-122"/>
              </a:rPr>
              <a:t>寿命最短的元器件之一</a:t>
            </a:r>
          </a:p>
          <a:p>
            <a:pPr lvl="1" eaLnBrk="1" hangingPunct="1"/>
            <a:r>
              <a:rPr lang="zh-CN" altLang="en-US" sz="1600" dirty="0" smtClean="0">
                <a:solidFill>
                  <a:srgbClr val="0000FF"/>
                </a:solidFill>
                <a:latin typeface="微软雅黑" panose="020B0503020204020204" pitchFamily="34" charset="-122"/>
                <a:ea typeface="微软雅黑" panose="020B0503020204020204" pitchFamily="34" charset="-122"/>
              </a:rPr>
              <a:t>影响寿命的因素有环境温度、自身发热、整体密封性、施加的电压等</a:t>
            </a:r>
          </a:p>
          <a:p>
            <a:pPr lvl="1" eaLnBrk="1" hangingPunct="1"/>
            <a:r>
              <a:rPr lang="zh-CN" altLang="en-US" sz="1600" dirty="0" smtClean="0">
                <a:solidFill>
                  <a:srgbClr val="FF0000"/>
                </a:solidFill>
                <a:latin typeface="微软雅黑" panose="020B0503020204020204" pitchFamily="34" charset="-122"/>
                <a:ea typeface="微软雅黑" panose="020B0503020204020204" pitchFamily="34" charset="-122"/>
              </a:rPr>
              <a:t>怕热，高温下可能有气体逸出</a:t>
            </a:r>
            <a:r>
              <a:rPr lang="zh-CN" altLang="en-US" sz="1600" dirty="0" smtClean="0">
                <a:solidFill>
                  <a:srgbClr val="0000FF"/>
                </a:solidFill>
                <a:latin typeface="微软雅黑" panose="020B0503020204020204" pitchFamily="34" charset="-122"/>
                <a:ea typeface="微软雅黑" panose="020B0503020204020204" pitchFamily="34" charset="-122"/>
              </a:rPr>
              <a:t>，不仅会影响周边元器件，而且有可能诱发电容器爆炸，因此工作温度严禁超过额定温度，安装时要使其远离热源</a:t>
            </a:r>
          </a:p>
          <a:p>
            <a:pPr lvl="1" eaLnBrk="1" hangingPunct="1"/>
            <a:r>
              <a:rPr lang="zh-CN" altLang="en-US" sz="1600" dirty="0" smtClean="0">
                <a:solidFill>
                  <a:srgbClr val="0000FF"/>
                </a:solidFill>
                <a:latin typeface="微软雅黑" panose="020B0503020204020204" pitchFamily="34" charset="-122"/>
                <a:ea typeface="微软雅黑" panose="020B0503020204020204" pitchFamily="34" charset="-122"/>
              </a:rPr>
              <a:t>普通电解电容器在</a:t>
            </a:r>
            <a:r>
              <a:rPr lang="en-US" altLang="zh-CN" sz="1600" dirty="0" smtClean="0">
                <a:solidFill>
                  <a:srgbClr val="0000FF"/>
                </a:solidFill>
                <a:latin typeface="微软雅黑" panose="020B0503020204020204" pitchFamily="34" charset="-122"/>
                <a:ea typeface="微软雅黑" panose="020B0503020204020204" pitchFamily="34" charset="-122"/>
              </a:rPr>
              <a:t>105 ℃</a:t>
            </a:r>
            <a:r>
              <a:rPr lang="zh-CN" altLang="en-US" sz="1600" dirty="0" smtClean="0">
                <a:solidFill>
                  <a:srgbClr val="0000FF"/>
                </a:solidFill>
                <a:latin typeface="微软雅黑" panose="020B0503020204020204" pitchFamily="34" charset="-122"/>
                <a:ea typeface="微软雅黑" panose="020B0503020204020204" pitchFamily="34" charset="-122"/>
              </a:rPr>
              <a:t>下的寿命约为</a:t>
            </a:r>
            <a:r>
              <a:rPr lang="en-US" altLang="zh-CN" sz="1600" dirty="0" smtClean="0">
                <a:solidFill>
                  <a:srgbClr val="0000FF"/>
                </a:solidFill>
                <a:latin typeface="微软雅黑" panose="020B0503020204020204" pitchFamily="34" charset="-122"/>
                <a:ea typeface="微软雅黑" panose="020B0503020204020204" pitchFamily="34" charset="-122"/>
              </a:rPr>
              <a:t>1000</a:t>
            </a:r>
            <a:r>
              <a:rPr lang="zh-CN" altLang="en-US" sz="1600" dirty="0" smtClean="0">
                <a:solidFill>
                  <a:srgbClr val="0000FF"/>
                </a:solidFill>
                <a:latin typeface="微软雅黑" panose="020B0503020204020204" pitchFamily="34" charset="-122"/>
                <a:ea typeface="微软雅黑" panose="020B0503020204020204" pitchFamily="34" charset="-122"/>
              </a:rPr>
              <a:t>～</a:t>
            </a:r>
            <a:r>
              <a:rPr lang="en-US" altLang="zh-CN" sz="1600" dirty="0" smtClean="0">
                <a:solidFill>
                  <a:srgbClr val="0000FF"/>
                </a:solidFill>
                <a:latin typeface="微软雅黑" panose="020B0503020204020204" pitchFamily="34" charset="-122"/>
                <a:ea typeface="微软雅黑" panose="020B0503020204020204" pitchFamily="34" charset="-122"/>
              </a:rPr>
              <a:t>2000h</a:t>
            </a:r>
            <a:r>
              <a:rPr lang="zh-CN" altLang="en-US" sz="1600" dirty="0" smtClean="0">
                <a:solidFill>
                  <a:srgbClr val="0000FF"/>
                </a:solidFill>
                <a:latin typeface="微软雅黑" panose="020B0503020204020204" pitchFamily="34" charset="-122"/>
                <a:ea typeface="微软雅黑" panose="020B0503020204020204" pitchFamily="34" charset="-122"/>
              </a:rPr>
              <a:t>，高可靠电容器可以达到</a:t>
            </a:r>
            <a:r>
              <a:rPr lang="en-US" altLang="zh-CN" sz="1600" dirty="0" smtClean="0">
                <a:solidFill>
                  <a:srgbClr val="0000FF"/>
                </a:solidFill>
                <a:latin typeface="微软雅黑" panose="020B0503020204020204" pitchFamily="34" charset="-122"/>
                <a:ea typeface="微软雅黑" panose="020B0503020204020204" pitchFamily="34" charset="-122"/>
              </a:rPr>
              <a:t>7000h</a:t>
            </a:r>
            <a:r>
              <a:rPr lang="zh-CN" altLang="en-US" sz="1600" dirty="0" smtClean="0">
                <a:solidFill>
                  <a:srgbClr val="0000FF"/>
                </a:solidFill>
                <a:latin typeface="微软雅黑" panose="020B0503020204020204" pitchFamily="34" charset="-122"/>
                <a:ea typeface="微软雅黑" panose="020B0503020204020204" pitchFamily="34" charset="-122"/>
              </a:rPr>
              <a:t>。在高温区满足</a:t>
            </a:r>
            <a:r>
              <a:rPr lang="en-US" altLang="zh-CN" sz="1600" dirty="0" smtClean="0">
                <a:solidFill>
                  <a:srgbClr val="0000FF"/>
                </a:solidFill>
                <a:latin typeface="微软雅黑" panose="020B0503020204020204" pitchFamily="34" charset="-122"/>
                <a:ea typeface="微软雅黑" panose="020B0503020204020204" pitchFamily="34" charset="-122"/>
              </a:rPr>
              <a:t>10℃</a:t>
            </a:r>
            <a:r>
              <a:rPr lang="zh-CN" altLang="en-US" sz="1600" dirty="0" smtClean="0">
                <a:solidFill>
                  <a:srgbClr val="0000FF"/>
                </a:solidFill>
                <a:latin typeface="微软雅黑" panose="020B0503020204020204" pitchFamily="34" charset="-122"/>
                <a:ea typeface="微软雅黑" panose="020B0503020204020204" pitchFamily="34" charset="-122"/>
              </a:rPr>
              <a:t>法则，即温度每升</a:t>
            </a:r>
            <a:r>
              <a:rPr lang="en-US" altLang="zh-CN" sz="1600" dirty="0" smtClean="0">
                <a:solidFill>
                  <a:srgbClr val="0000FF"/>
                </a:solidFill>
                <a:latin typeface="微软雅黑" panose="020B0503020204020204" pitchFamily="34" charset="-122"/>
                <a:ea typeface="微软雅黑" panose="020B0503020204020204" pitchFamily="34" charset="-122"/>
              </a:rPr>
              <a:t>10℃</a:t>
            </a:r>
            <a:r>
              <a:rPr lang="zh-CN" altLang="en-US" sz="1600" dirty="0" smtClean="0">
                <a:solidFill>
                  <a:srgbClr val="0000FF"/>
                </a:solidFill>
                <a:latin typeface="微软雅黑" panose="020B0503020204020204" pitchFamily="34" charset="-122"/>
                <a:ea typeface="微软雅黑" panose="020B0503020204020204" pitchFamily="34" charset="-122"/>
              </a:rPr>
              <a:t>寿命减半</a:t>
            </a:r>
            <a:endParaRPr lang="zh-CN" altLang="en-US" sz="1600" dirty="0">
              <a:solidFill>
                <a:srgbClr val="0000FF"/>
              </a:solidFill>
              <a:latin typeface="微软雅黑" panose="020B0503020204020204" pitchFamily="34" charset="-122"/>
              <a:ea typeface="微软雅黑" panose="020B0503020204020204" pitchFamily="34" charset="-122"/>
            </a:endParaRPr>
          </a:p>
        </p:txBody>
      </p:sp>
      <p:pic>
        <p:nvPicPr>
          <p:cNvPr id="6" name="Picture 2" descr="ä¾åºå¥å®¹å¸å¤©çéå¿å¾·éå±ææå åç±»çµå®¹å å·¥å¾ç é«æ¸å¾ ç»èå¾ å¥å®¹å¸å¤©çéå¿å¾·éå±ææå Hc360æ§èªç½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4790471"/>
            <a:ext cx="2051262" cy="16753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 y="798055"/>
            <a:ext cx="9143999" cy="694870"/>
          </a:xfrm>
          <a:prstGeom prst="rect">
            <a:avLst/>
          </a:prstGeom>
          <a:solidFill>
            <a:srgbClr val="7030A0"/>
          </a:solidFill>
        </p:spPr>
        <p:txBody>
          <a:bodyPr wrap="square">
            <a:spAutoFit/>
          </a:bodyPr>
          <a:lstStyle/>
          <a:p>
            <a:pPr eaLnBrk="1" hangingPunct="1">
              <a:lnSpc>
                <a:spcPct val="160000"/>
              </a:lnSpc>
              <a:spcBef>
                <a:spcPct val="50000"/>
              </a:spcBef>
              <a:buClrTx/>
              <a:buSzTx/>
              <a:buFontTx/>
              <a:buNone/>
            </a:pPr>
            <a:r>
              <a:rPr lang="zh-CN" altLang="en-US" sz="2800" dirty="0">
                <a:solidFill>
                  <a:srgbClr val="FFFF00"/>
                </a:solidFill>
                <a:latin typeface="微软雅黑" panose="020B0503020204020204" pitchFamily="34" charset="-122"/>
                <a:ea typeface="微软雅黑" panose="020B0503020204020204" pitchFamily="34" charset="-122"/>
              </a:rPr>
              <a:t>铝电解电容</a:t>
            </a:r>
            <a:endParaRPr lang="zh-CN" altLang="en-US" sz="2800"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34310120"/>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2"/>
          <p:cNvSpPr>
            <a:spLocks noChangeArrowheads="1"/>
          </p:cNvSpPr>
          <p:nvPr/>
        </p:nvSpPr>
        <p:spPr bwMode="auto">
          <a:xfrm>
            <a:off x="483339" y="1451206"/>
            <a:ext cx="8351837" cy="1769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工作温度范围较窄</a:t>
            </a:r>
          </a:p>
          <a:p>
            <a:pPr lvl="1" eaLnBrk="1" hangingPunct="1">
              <a:lnSpc>
                <a:spcPct val="130000"/>
              </a:lnSpc>
            </a:pPr>
            <a:r>
              <a:rPr lang="zh-CN" altLang="en-US" sz="1800" dirty="0">
                <a:solidFill>
                  <a:srgbClr val="0000FF"/>
                </a:solidFill>
                <a:latin typeface="微软雅黑" panose="020B0503020204020204" pitchFamily="34" charset="-122"/>
                <a:ea typeface="微软雅黑" panose="020B0503020204020204" pitchFamily="34" charset="-122"/>
              </a:rPr>
              <a:t>最大工作温度范围约为</a:t>
            </a:r>
            <a:r>
              <a:rPr lang="en-US" altLang="zh-CN" sz="1800" dirty="0">
                <a:solidFill>
                  <a:srgbClr val="0000FF"/>
                </a:solidFill>
                <a:latin typeface="微软雅黑" panose="020B0503020204020204" pitchFamily="34" charset="-122"/>
                <a:ea typeface="微软雅黑" panose="020B0503020204020204" pitchFamily="34" charset="-122"/>
              </a:rPr>
              <a:t>-40℃</a:t>
            </a:r>
            <a:r>
              <a:rPr lang="zh-CN" altLang="en-US" sz="1800" dirty="0">
                <a:solidFill>
                  <a:srgbClr val="0000FF"/>
                </a:solidFill>
                <a:latin typeface="微软雅黑" panose="020B0503020204020204" pitchFamily="34" charset="-122"/>
                <a:ea typeface="微软雅黑" panose="020B0503020204020204" pitchFamily="34" charset="-122"/>
              </a:rPr>
              <a:t>～＋</a:t>
            </a:r>
            <a:r>
              <a:rPr lang="en-US" altLang="zh-CN" sz="1800" dirty="0">
                <a:solidFill>
                  <a:srgbClr val="0000FF"/>
                </a:solidFill>
                <a:latin typeface="微软雅黑" panose="020B0503020204020204" pitchFamily="34" charset="-122"/>
                <a:ea typeface="微软雅黑" panose="020B0503020204020204" pitchFamily="34" charset="-122"/>
              </a:rPr>
              <a:t>85℃</a:t>
            </a:r>
            <a:r>
              <a:rPr lang="zh-CN" altLang="en-US" sz="1800" dirty="0">
                <a:solidFill>
                  <a:srgbClr val="0000FF"/>
                </a:solidFill>
                <a:latin typeface="微软雅黑" panose="020B0503020204020204" pitchFamily="34" charset="-122"/>
                <a:ea typeface="微软雅黑" panose="020B0503020204020204" pitchFamily="34" charset="-122"/>
              </a:rPr>
              <a:t>，典型工作温度范围</a:t>
            </a:r>
            <a:r>
              <a:rPr lang="en-US" altLang="zh-CN" sz="1800" dirty="0">
                <a:solidFill>
                  <a:srgbClr val="0000FF"/>
                </a:solidFill>
                <a:latin typeface="微软雅黑" panose="020B0503020204020204" pitchFamily="34" charset="-122"/>
                <a:ea typeface="微软雅黑" panose="020B0503020204020204" pitchFamily="34" charset="-122"/>
              </a:rPr>
              <a:t>0</a:t>
            </a:r>
            <a:r>
              <a:rPr lang="zh-CN" altLang="en-US" sz="1800" dirty="0">
                <a:solidFill>
                  <a:srgbClr val="0000FF"/>
                </a:solidFill>
                <a:latin typeface="微软雅黑" panose="020B0503020204020204" pitchFamily="34" charset="-122"/>
                <a:ea typeface="微软雅黑" panose="020B0503020204020204" pitchFamily="34" charset="-122"/>
              </a:rPr>
              <a:t>～</a:t>
            </a:r>
            <a:r>
              <a:rPr lang="en-US" altLang="zh-CN" sz="1800" dirty="0">
                <a:solidFill>
                  <a:srgbClr val="0000FF"/>
                </a:solidFill>
                <a:latin typeface="微软雅黑" panose="020B0503020204020204" pitchFamily="34" charset="-122"/>
                <a:ea typeface="微软雅黑" panose="020B0503020204020204" pitchFamily="34" charset="-122"/>
              </a:rPr>
              <a:t>60℃ </a:t>
            </a:r>
            <a:r>
              <a:rPr lang="zh-CN" altLang="en-US" sz="1800" dirty="0">
                <a:solidFill>
                  <a:srgbClr val="0000FF"/>
                </a:solidFill>
                <a:latin typeface="微软雅黑" panose="020B0503020204020204" pitchFamily="34" charset="-122"/>
                <a:ea typeface="微软雅黑" panose="020B0503020204020204" pitchFamily="34" charset="-122"/>
              </a:rPr>
              <a:t>（电容变化量</a:t>
            </a:r>
            <a:r>
              <a:rPr lang="en-US" altLang="zh-CN" sz="1800" dirty="0">
                <a:solidFill>
                  <a:srgbClr val="0000FF"/>
                </a:solidFill>
                <a:latin typeface="微软雅黑" panose="020B0503020204020204" pitchFamily="34" charset="-122"/>
                <a:ea typeface="微软雅黑" panose="020B0503020204020204" pitchFamily="34" charset="-122"/>
              </a:rPr>
              <a:t>±20</a:t>
            </a:r>
            <a:r>
              <a:rPr lang="zh-CN" altLang="en-US" sz="1800" dirty="0">
                <a:solidFill>
                  <a:srgbClr val="0000FF"/>
                </a:solidFill>
                <a:latin typeface="微软雅黑" panose="020B0503020204020204" pitchFamily="34" charset="-122"/>
                <a:ea typeface="微软雅黑" panose="020B0503020204020204" pitchFamily="34" charset="-122"/>
              </a:rPr>
              <a:t>％）</a:t>
            </a:r>
          </a:p>
          <a:p>
            <a:pPr lvl="1" eaLnBrk="1" hangingPunct="1">
              <a:lnSpc>
                <a:spcPct val="130000"/>
              </a:lnSpc>
            </a:pPr>
            <a:r>
              <a:rPr lang="zh-CN" altLang="en-US" sz="1800" dirty="0">
                <a:solidFill>
                  <a:srgbClr val="0000FF"/>
                </a:solidFill>
                <a:latin typeface="微软雅黑" panose="020B0503020204020204" pitchFamily="34" charset="-122"/>
                <a:ea typeface="微软雅黑" panose="020B0503020204020204" pitchFamily="34" charset="-122"/>
              </a:rPr>
              <a:t>电容量随温度↓而↓，相对于室温，</a:t>
            </a:r>
            <a:r>
              <a:rPr lang="en-US" altLang="zh-CN" sz="1800" dirty="0">
                <a:solidFill>
                  <a:srgbClr val="0000FF"/>
                </a:solidFill>
                <a:latin typeface="微软雅黑" panose="020B0503020204020204" pitchFamily="34" charset="-122"/>
                <a:ea typeface="微软雅黑" panose="020B0503020204020204" pitchFamily="34" charset="-122"/>
              </a:rPr>
              <a:t>-40℃</a:t>
            </a:r>
            <a:r>
              <a:rPr lang="zh-CN" altLang="en-US" sz="1800" dirty="0">
                <a:solidFill>
                  <a:srgbClr val="0000FF"/>
                </a:solidFill>
                <a:latin typeface="微软雅黑" panose="020B0503020204020204" pitchFamily="34" charset="-122"/>
                <a:ea typeface="微软雅黑" panose="020B0503020204020204" pitchFamily="34" charset="-122"/>
              </a:rPr>
              <a:t>时的容值可能会下降</a:t>
            </a:r>
            <a:r>
              <a:rPr lang="en-US" altLang="zh-CN" sz="1800" dirty="0">
                <a:solidFill>
                  <a:srgbClr val="0000FF"/>
                </a:solidFill>
                <a:latin typeface="微软雅黑" panose="020B0503020204020204" pitchFamily="34" charset="-122"/>
                <a:ea typeface="微软雅黑" panose="020B0503020204020204" pitchFamily="34" charset="-122"/>
              </a:rPr>
              <a:t>20%</a:t>
            </a:r>
            <a:r>
              <a:rPr lang="zh-CN" altLang="en-US" sz="1800" dirty="0">
                <a:solidFill>
                  <a:srgbClr val="0000FF"/>
                </a:solidFill>
                <a:latin typeface="微软雅黑" panose="020B0503020204020204" pitchFamily="34" charset="-122"/>
                <a:ea typeface="微软雅黑" panose="020B0503020204020204" pitchFamily="34" charset="-122"/>
              </a:rPr>
              <a:t>以上</a:t>
            </a:r>
          </a:p>
        </p:txBody>
      </p:sp>
      <p:sp>
        <p:nvSpPr>
          <p:cNvPr id="4" name="Text Box 9"/>
          <p:cNvSpPr txBox="1">
            <a:spLocks noChangeArrowheads="1"/>
          </p:cNvSpPr>
          <p:nvPr/>
        </p:nvSpPr>
        <p:spPr bwMode="auto">
          <a:xfrm>
            <a:off x="2699792" y="6132204"/>
            <a:ext cx="38164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铝电解电容器的容值随温度的相对变化</a:t>
            </a:r>
          </a:p>
        </p:txBody>
      </p:sp>
      <p:pic>
        <p:nvPicPr>
          <p:cNvPr id="5" name="Picture 11"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381630"/>
            <a:ext cx="5705263" cy="278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ä¾åºå¥å®¹å¸å¤©çéå¿å¾·éå±ææå åç±»çµå®¹å å·¥å¾ç é«æ¸å¾ ç»èå¾ å¥å®¹å¸å¤©çéå¿å¾·éå±ææå Hc360æ§èªç½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5" y="3787036"/>
            <a:ext cx="1866748" cy="15246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895077"/>
            <a:ext cx="9143999" cy="608756"/>
          </a:xfrm>
          <a:prstGeom prst="rect">
            <a:avLst/>
          </a:prstGeom>
          <a:solidFill>
            <a:srgbClr val="7030A0"/>
          </a:solidFill>
        </p:spPr>
        <p:txBody>
          <a:bodyPr wrap="square">
            <a:spAutoFit/>
          </a:bodyPr>
          <a:lstStyle/>
          <a:p>
            <a:pPr eaLnBrk="1" hangingPunct="1">
              <a:lnSpc>
                <a:spcPct val="160000"/>
              </a:lnSpc>
              <a:spcBef>
                <a:spcPct val="50000"/>
              </a:spcBef>
              <a:buClrTx/>
              <a:buSzTx/>
              <a:buFontTx/>
              <a:buNone/>
            </a:pPr>
            <a:r>
              <a:rPr lang="zh-CN" altLang="en-US" sz="2400" dirty="0">
                <a:solidFill>
                  <a:srgbClr val="FFFF00"/>
                </a:solidFill>
                <a:latin typeface="微软雅黑" panose="020B0503020204020204" pitchFamily="34" charset="-122"/>
                <a:ea typeface="微软雅黑" panose="020B0503020204020204" pitchFamily="34" charset="-122"/>
              </a:rPr>
              <a:t>铝电解电容</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89721534"/>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28" name="Rectangle 4"/>
          <p:cNvSpPr txBox="1">
            <a:spLocks noChangeArrowheads="1"/>
          </p:cNvSpPr>
          <p:nvPr/>
        </p:nvSpPr>
        <p:spPr bwMode="auto">
          <a:xfrm>
            <a:off x="25760" y="1340768"/>
            <a:ext cx="489711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10000"/>
              </a:lnSpc>
            </a:pPr>
            <a:r>
              <a:rPr lang="zh-CN" altLang="en-US" sz="1800" b="1" dirty="0" smtClean="0">
                <a:solidFill>
                  <a:srgbClr val="800000"/>
                </a:solidFill>
                <a:latin typeface="微软雅黑" panose="020B0503020204020204" pitchFamily="34" charset="-122"/>
                <a:ea typeface="微软雅黑" panose="020B0503020204020204" pitchFamily="34" charset="-122"/>
              </a:rPr>
              <a:t>寄生参数大</a:t>
            </a:r>
          </a:p>
          <a:p>
            <a:pPr lvl="1" eaLnBrk="1" hangingPunct="1">
              <a:lnSpc>
                <a:spcPct val="110000"/>
              </a:lnSpc>
            </a:pPr>
            <a:r>
              <a:rPr lang="zh-CN" altLang="en-US" sz="1600" b="0" dirty="0" smtClean="0">
                <a:solidFill>
                  <a:srgbClr val="0000FF"/>
                </a:solidFill>
                <a:latin typeface="微软雅黑" panose="020B0503020204020204" pitchFamily="34" charset="-122"/>
                <a:ea typeface="微软雅黑" panose="020B0503020204020204" pitchFamily="34" charset="-122"/>
              </a:rPr>
              <a:t>采用</a:t>
            </a:r>
            <a:r>
              <a:rPr lang="zh-CN" altLang="en-US" sz="1600" b="0" dirty="0" smtClean="0">
                <a:solidFill>
                  <a:srgbClr val="FF0000"/>
                </a:solidFill>
                <a:latin typeface="微软雅黑" panose="020B0503020204020204" pitchFamily="34" charset="-122"/>
                <a:ea typeface="微软雅黑" panose="020B0503020204020204" pitchFamily="34" charset="-122"/>
              </a:rPr>
              <a:t>卷绕式结构，分布电感大</a:t>
            </a:r>
            <a:r>
              <a:rPr lang="zh-CN" altLang="en-US" sz="1600" b="0" dirty="0" smtClean="0">
                <a:solidFill>
                  <a:srgbClr val="0000FF"/>
                </a:solidFill>
                <a:latin typeface="微软雅黑" panose="020B0503020204020204" pitchFamily="34" charset="-122"/>
                <a:ea typeface="微软雅黑" panose="020B0503020204020204" pitchFamily="34" charset="-122"/>
              </a:rPr>
              <a:t>，只能用于</a:t>
            </a:r>
            <a:r>
              <a:rPr lang="en-US" altLang="zh-CN" sz="1600" b="0" dirty="0" smtClean="0">
                <a:solidFill>
                  <a:srgbClr val="0000FF"/>
                </a:solidFill>
                <a:latin typeface="微软雅黑" panose="020B0503020204020204" pitchFamily="34" charset="-122"/>
                <a:ea typeface="微软雅黑" panose="020B0503020204020204" pitchFamily="34" charset="-122"/>
              </a:rPr>
              <a:t>25kHz</a:t>
            </a:r>
            <a:r>
              <a:rPr lang="zh-CN" altLang="en-US" sz="1600" b="0" dirty="0" smtClean="0">
                <a:solidFill>
                  <a:srgbClr val="0000FF"/>
                </a:solidFill>
                <a:latin typeface="微软雅黑" panose="020B0503020204020204" pitchFamily="34" charset="-122"/>
                <a:ea typeface="微软雅黑" panose="020B0503020204020204" pitchFamily="34" charset="-122"/>
              </a:rPr>
              <a:t>以下的低频旁路、滤波及耦合电路</a:t>
            </a:r>
          </a:p>
          <a:p>
            <a:pPr lvl="1" eaLnBrk="1" hangingPunct="1">
              <a:lnSpc>
                <a:spcPct val="110000"/>
              </a:lnSpc>
            </a:pPr>
            <a:r>
              <a:rPr lang="en-US" altLang="zh-CN" sz="1600" b="0" dirty="0" smtClean="0">
                <a:solidFill>
                  <a:srgbClr val="0000FF"/>
                </a:solidFill>
                <a:latin typeface="微软雅黑" panose="020B0503020204020204" pitchFamily="34" charset="-122"/>
                <a:ea typeface="微软雅黑" panose="020B0503020204020204" pitchFamily="34" charset="-122"/>
              </a:rPr>
              <a:t>ESR(</a:t>
            </a:r>
            <a:r>
              <a:rPr lang="zh-CN" altLang="en-US" sz="1600" b="0" dirty="0" smtClean="0">
                <a:solidFill>
                  <a:srgbClr val="0000FF"/>
                </a:solidFill>
                <a:latin typeface="微软雅黑" panose="020B0503020204020204" pitchFamily="34" charset="-122"/>
                <a:ea typeface="微软雅黑" panose="020B0503020204020204" pitchFamily="34" charset="-122"/>
              </a:rPr>
              <a:t>等效电阻</a:t>
            </a:r>
            <a:r>
              <a:rPr lang="en-US" altLang="zh-CN" sz="1600" b="0" dirty="0" smtClean="0">
                <a:solidFill>
                  <a:srgbClr val="0000FF"/>
                </a:solidFill>
                <a:latin typeface="微软雅黑" panose="020B0503020204020204" pitchFamily="34" charset="-122"/>
                <a:ea typeface="微软雅黑" panose="020B0503020204020204" pitchFamily="34" charset="-122"/>
              </a:rPr>
              <a:t>)</a:t>
            </a:r>
            <a:r>
              <a:rPr lang="zh-CN" altLang="en-US" sz="1600" b="0" dirty="0" smtClean="0">
                <a:solidFill>
                  <a:srgbClr val="0000FF"/>
                </a:solidFill>
                <a:latin typeface="微软雅黑" panose="020B0503020204020204" pitchFamily="34" charset="-122"/>
                <a:ea typeface="微软雅黑" panose="020B0503020204020204" pitchFamily="34" charset="-122"/>
              </a:rPr>
              <a:t>在所有电容器中最大，且</a:t>
            </a:r>
            <a:r>
              <a:rPr lang="zh-CN" altLang="en-US" sz="1600" b="0" dirty="0" smtClean="0">
                <a:solidFill>
                  <a:srgbClr val="FF0000"/>
                </a:solidFill>
                <a:latin typeface="微软雅黑" panose="020B0503020204020204" pitchFamily="34" charset="-122"/>
                <a:ea typeface="微软雅黑" panose="020B0503020204020204" pitchFamily="34" charset="-122"/>
              </a:rPr>
              <a:t>随温度变化剧烈</a:t>
            </a:r>
            <a:r>
              <a:rPr lang="zh-CN" altLang="en-US" sz="1600" b="0" dirty="0" smtClean="0">
                <a:solidFill>
                  <a:srgbClr val="0000FF"/>
                </a:solidFill>
                <a:latin typeface="微软雅黑" panose="020B0503020204020204" pitchFamily="34" charset="-122"/>
                <a:ea typeface="微软雅黑" panose="020B0503020204020204" pitchFamily="34" charset="-122"/>
              </a:rPr>
              <a:t>（</a:t>
            </a:r>
            <a:r>
              <a:rPr lang="en-US" altLang="zh-CN" sz="1600" b="0" dirty="0" smtClean="0">
                <a:solidFill>
                  <a:srgbClr val="0000FF"/>
                </a:solidFill>
                <a:latin typeface="微软雅黑" panose="020B0503020204020204" pitchFamily="34" charset="-122"/>
                <a:ea typeface="微软雅黑" panose="020B0503020204020204" pitchFamily="34" charset="-122"/>
              </a:rPr>
              <a:t>-40℃</a:t>
            </a:r>
            <a:r>
              <a:rPr lang="zh-CN" altLang="en-US" sz="1600" b="0" dirty="0" smtClean="0">
                <a:solidFill>
                  <a:srgbClr val="0000FF"/>
                </a:solidFill>
                <a:latin typeface="微软雅黑" panose="020B0503020204020204" pitchFamily="34" charset="-122"/>
                <a:ea typeface="微软雅黑" panose="020B0503020204020204" pitchFamily="34" charset="-122"/>
              </a:rPr>
              <a:t>的阻值可上升到</a:t>
            </a:r>
            <a:r>
              <a:rPr lang="en-US" altLang="zh-CN" sz="1600" b="0" dirty="0" smtClean="0">
                <a:solidFill>
                  <a:srgbClr val="0000FF"/>
                </a:solidFill>
                <a:latin typeface="微软雅黑" panose="020B0503020204020204" pitchFamily="34" charset="-122"/>
                <a:ea typeface="微软雅黑" panose="020B0503020204020204" pitchFamily="34" charset="-122"/>
              </a:rPr>
              <a:t>+25℃</a:t>
            </a:r>
            <a:r>
              <a:rPr lang="zh-CN" altLang="en-US" sz="1600" b="0" dirty="0" smtClean="0">
                <a:solidFill>
                  <a:srgbClr val="0000FF"/>
                </a:solidFill>
                <a:latin typeface="微软雅黑" panose="020B0503020204020204" pitchFamily="34" charset="-122"/>
                <a:ea typeface="微软雅黑" panose="020B0503020204020204" pitchFamily="34" charset="-122"/>
              </a:rPr>
              <a:t>时的</a:t>
            </a:r>
            <a:r>
              <a:rPr lang="en-US" altLang="zh-CN" sz="1600" b="0" dirty="0" smtClean="0">
                <a:solidFill>
                  <a:srgbClr val="0000FF"/>
                </a:solidFill>
                <a:latin typeface="微软雅黑" panose="020B0503020204020204" pitchFamily="34" charset="-122"/>
                <a:ea typeface="微软雅黑" panose="020B0503020204020204" pitchFamily="34" charset="-122"/>
              </a:rPr>
              <a:t>10</a:t>
            </a:r>
            <a:r>
              <a:rPr lang="zh-CN" altLang="en-US" sz="1600" b="0" dirty="0" smtClean="0">
                <a:solidFill>
                  <a:srgbClr val="0000FF"/>
                </a:solidFill>
                <a:latin typeface="微软雅黑" panose="020B0503020204020204" pitchFamily="34" charset="-122"/>
                <a:ea typeface="微软雅黑" panose="020B0503020204020204" pitchFamily="34" charset="-122"/>
              </a:rPr>
              <a:t>～</a:t>
            </a:r>
            <a:r>
              <a:rPr lang="en-US" altLang="zh-CN" sz="1600" b="0" dirty="0" smtClean="0">
                <a:solidFill>
                  <a:srgbClr val="0000FF"/>
                </a:solidFill>
                <a:latin typeface="微软雅黑" panose="020B0503020204020204" pitchFamily="34" charset="-122"/>
                <a:ea typeface="微软雅黑" panose="020B0503020204020204" pitchFamily="34" charset="-122"/>
              </a:rPr>
              <a:t>100</a:t>
            </a:r>
            <a:r>
              <a:rPr lang="zh-CN" altLang="en-US" sz="1600" b="0" dirty="0" smtClean="0">
                <a:solidFill>
                  <a:srgbClr val="0000FF"/>
                </a:solidFill>
                <a:latin typeface="微软雅黑" panose="020B0503020204020204" pitchFamily="34" charset="-122"/>
                <a:ea typeface="微软雅黑" panose="020B0503020204020204" pitchFamily="34" charset="-122"/>
              </a:rPr>
              <a:t>倍）</a:t>
            </a:r>
          </a:p>
          <a:p>
            <a:pPr lvl="1" eaLnBrk="1" hangingPunct="1">
              <a:lnSpc>
                <a:spcPct val="110000"/>
              </a:lnSpc>
            </a:pPr>
            <a:r>
              <a:rPr lang="zh-CN" altLang="en-US" sz="1600" b="0" dirty="0" smtClean="0">
                <a:solidFill>
                  <a:srgbClr val="0000FF"/>
                </a:solidFill>
                <a:latin typeface="微软雅黑" panose="020B0503020204020204" pitchFamily="34" charset="-122"/>
                <a:ea typeface="微软雅黑" panose="020B0503020204020204" pitchFamily="34" charset="-122"/>
              </a:rPr>
              <a:t>多个小容量电解电容器并联的串联阻抗要低于单个同容量电解电容器</a:t>
            </a:r>
          </a:p>
          <a:p>
            <a:pPr lvl="1" eaLnBrk="1" hangingPunct="1">
              <a:lnSpc>
                <a:spcPct val="110000"/>
              </a:lnSpc>
            </a:pPr>
            <a:r>
              <a:rPr lang="zh-CN" altLang="en-US" sz="1600" b="0" dirty="0" smtClean="0">
                <a:solidFill>
                  <a:srgbClr val="0000FF"/>
                </a:solidFill>
                <a:latin typeface="微软雅黑" panose="020B0503020204020204" pitchFamily="34" charset="-122"/>
                <a:ea typeface="微软雅黑" panose="020B0503020204020204" pitchFamily="34" charset="-122"/>
              </a:rPr>
              <a:t>自谐振频率有可能低于</a:t>
            </a:r>
            <a:r>
              <a:rPr lang="en-US" altLang="zh-CN" sz="1600" b="0" dirty="0" smtClean="0">
                <a:solidFill>
                  <a:srgbClr val="0000FF"/>
                </a:solidFill>
                <a:latin typeface="微软雅黑" panose="020B0503020204020204" pitchFamily="34" charset="-122"/>
                <a:ea typeface="微软雅黑" panose="020B0503020204020204" pitchFamily="34" charset="-122"/>
              </a:rPr>
              <a:t>100kHz</a:t>
            </a:r>
            <a:r>
              <a:rPr lang="zh-CN" altLang="en-US" sz="1600" b="0" dirty="0" smtClean="0">
                <a:solidFill>
                  <a:srgbClr val="0000FF"/>
                </a:solidFill>
                <a:latin typeface="微软雅黑" panose="020B0503020204020204" pitchFamily="34" charset="-122"/>
                <a:ea typeface="微软雅黑" panose="020B0503020204020204" pitchFamily="34" charset="-122"/>
              </a:rPr>
              <a:t>，</a:t>
            </a:r>
            <a:r>
              <a:rPr lang="zh-CN" altLang="en-US" sz="1600" b="0" dirty="0" smtClean="0">
                <a:solidFill>
                  <a:srgbClr val="FF0000"/>
                </a:solidFill>
                <a:latin typeface="微软雅黑" panose="020B0503020204020204" pitchFamily="34" charset="-122"/>
                <a:ea typeface="微软雅黑" panose="020B0503020204020204" pitchFamily="34" charset="-122"/>
              </a:rPr>
              <a:t>故只能用于低频电路</a:t>
            </a:r>
          </a:p>
          <a:p>
            <a:pPr eaLnBrk="1" hangingPunct="1">
              <a:lnSpc>
                <a:spcPct val="110000"/>
              </a:lnSpc>
            </a:pPr>
            <a:r>
              <a:rPr lang="zh-CN" altLang="en-US" sz="1800" b="1" dirty="0" smtClean="0">
                <a:solidFill>
                  <a:srgbClr val="800000"/>
                </a:solidFill>
                <a:latin typeface="微软雅黑" panose="020B0503020204020204" pitchFamily="34" charset="-122"/>
                <a:ea typeface="微软雅黑" panose="020B0503020204020204" pitchFamily="34" charset="-122"/>
              </a:rPr>
              <a:t>体积重量大</a:t>
            </a:r>
          </a:p>
          <a:p>
            <a:pPr lvl="1" eaLnBrk="1" hangingPunct="1">
              <a:lnSpc>
                <a:spcPct val="110000"/>
              </a:lnSpc>
            </a:pPr>
            <a:r>
              <a:rPr lang="zh-CN" altLang="en-US" sz="1600" b="0" dirty="0" smtClean="0">
                <a:solidFill>
                  <a:srgbClr val="0000FF"/>
                </a:solidFill>
                <a:latin typeface="微软雅黑" panose="020B0503020204020204" pitchFamily="34" charset="-122"/>
                <a:ea typeface="微软雅黑" panose="020B0503020204020204" pitchFamily="34" charset="-122"/>
              </a:rPr>
              <a:t>通常是电路中</a:t>
            </a:r>
            <a:r>
              <a:rPr lang="zh-CN" altLang="en-US" sz="1600" b="0" dirty="0" smtClean="0">
                <a:solidFill>
                  <a:srgbClr val="FF0000"/>
                </a:solidFill>
                <a:latin typeface="微软雅黑" panose="020B0503020204020204" pitchFamily="34" charset="-122"/>
                <a:ea typeface="微软雅黑" panose="020B0503020204020204" pitchFamily="34" charset="-122"/>
              </a:rPr>
              <a:t>体积最大和质量最大</a:t>
            </a:r>
            <a:r>
              <a:rPr lang="zh-CN" altLang="en-US" sz="1600" b="0" dirty="0" smtClean="0">
                <a:solidFill>
                  <a:srgbClr val="0000FF"/>
                </a:solidFill>
                <a:latin typeface="微软雅黑" panose="020B0503020204020204" pitchFamily="34" charset="-122"/>
                <a:ea typeface="微软雅黑" panose="020B0503020204020204" pitchFamily="34" charset="-122"/>
              </a:rPr>
              <a:t>的元件，抗振动能力较薄弱，因此需小心选择固定安装方式，保证其连接端的机械强度</a:t>
            </a:r>
          </a:p>
          <a:p>
            <a:pPr eaLnBrk="1" hangingPunct="1">
              <a:lnSpc>
                <a:spcPct val="110000"/>
              </a:lnSpc>
            </a:pPr>
            <a:r>
              <a:rPr lang="zh-CN" altLang="en-US" sz="1800" b="1" dirty="0" smtClean="0">
                <a:solidFill>
                  <a:srgbClr val="800000"/>
                </a:solidFill>
                <a:latin typeface="微软雅黑" panose="020B0503020204020204" pitchFamily="34" charset="-122"/>
                <a:ea typeface="微软雅黑" panose="020B0503020204020204" pitchFamily="34" charset="-122"/>
              </a:rPr>
              <a:t>具有自愈性</a:t>
            </a:r>
          </a:p>
          <a:p>
            <a:pPr lvl="1" eaLnBrk="1" hangingPunct="1">
              <a:lnSpc>
                <a:spcPct val="110000"/>
              </a:lnSpc>
            </a:pPr>
            <a:r>
              <a:rPr lang="zh-CN" altLang="en-US" sz="1600" b="0" dirty="0" smtClean="0">
                <a:solidFill>
                  <a:srgbClr val="0000FF"/>
                </a:solidFill>
                <a:latin typeface="微软雅黑" panose="020B0503020204020204" pitchFamily="34" charset="-122"/>
                <a:ea typeface="微软雅黑" panose="020B0503020204020204" pitchFamily="34" charset="-122"/>
              </a:rPr>
              <a:t>在偶然击穿后，由于电解质的作用，</a:t>
            </a:r>
            <a:r>
              <a:rPr lang="zh-CN" altLang="en-US" sz="1600" b="0" dirty="0" smtClean="0">
                <a:solidFill>
                  <a:srgbClr val="FF0000"/>
                </a:solidFill>
                <a:latin typeface="微软雅黑" panose="020B0503020204020204" pitchFamily="34" charset="-122"/>
                <a:ea typeface="微软雅黑" panose="020B0503020204020204" pitchFamily="34" charset="-122"/>
              </a:rPr>
              <a:t>击穿处将重新形成氧化膜，而自动恢复其绝缘性</a:t>
            </a:r>
          </a:p>
        </p:txBody>
      </p:sp>
      <p:pic>
        <p:nvPicPr>
          <p:cNvPr id="29" name="Picture 13" descr="091"/>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4915573" y="2854828"/>
            <a:ext cx="3779838"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4"/>
          <p:cNvSpPr txBox="1">
            <a:spLocks noChangeArrowheads="1"/>
          </p:cNvSpPr>
          <p:nvPr/>
        </p:nvSpPr>
        <p:spPr bwMode="auto">
          <a:xfrm>
            <a:off x="5220072" y="5949280"/>
            <a:ext cx="385298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50000"/>
              </a:spcBef>
              <a:buClrTx/>
              <a:buSzTx/>
              <a:buFontTx/>
              <a:buNone/>
            </a:pPr>
            <a:r>
              <a:rPr lang="zh-CN" altLang="en-US" sz="1800" dirty="0" smtClean="0">
                <a:latin typeface="微软雅黑" panose="020B0503020204020204" pitchFamily="34" charset="-122"/>
                <a:ea typeface="微软雅黑" panose="020B0503020204020204" pitchFamily="34" charset="-122"/>
              </a:rPr>
              <a:t>铝电解电容</a:t>
            </a:r>
            <a:r>
              <a:rPr lang="en-US" altLang="zh-CN" sz="1800" dirty="0" smtClean="0">
                <a:latin typeface="微软雅黑" panose="020B0503020204020204" pitchFamily="34" charset="-122"/>
                <a:ea typeface="微软雅黑" panose="020B0503020204020204" pitchFamily="34" charset="-122"/>
              </a:rPr>
              <a:t>ESR</a:t>
            </a:r>
            <a:r>
              <a:rPr lang="zh-CN" altLang="en-US" sz="1800" dirty="0">
                <a:latin typeface="微软雅黑" panose="020B0503020204020204" pitchFamily="34" charset="-122"/>
                <a:ea typeface="微软雅黑" panose="020B0503020204020204" pitchFamily="34" charset="-122"/>
              </a:rPr>
              <a:t>随环境温度变化</a:t>
            </a:r>
            <a:r>
              <a:rPr lang="zh-CN" altLang="en-US" sz="1800" dirty="0" smtClean="0">
                <a:latin typeface="微软雅黑" panose="020B0503020204020204" pitchFamily="34" charset="-122"/>
                <a:ea typeface="微软雅黑" panose="020B0503020204020204" pitchFamily="34" charset="-122"/>
              </a:rPr>
              <a:t>特性</a:t>
            </a:r>
            <a:endParaRPr lang="zh-CN" altLang="en-US" sz="1800" dirty="0">
              <a:latin typeface="微软雅黑" panose="020B0503020204020204" pitchFamily="34" charset="-122"/>
              <a:ea typeface="微软雅黑" panose="020B0503020204020204" pitchFamily="34" charset="-122"/>
            </a:endParaRPr>
          </a:p>
        </p:txBody>
      </p:sp>
      <p:sp>
        <p:nvSpPr>
          <p:cNvPr id="6" name="矩形 5"/>
          <p:cNvSpPr/>
          <p:nvPr/>
        </p:nvSpPr>
        <p:spPr>
          <a:xfrm>
            <a:off x="0" y="735866"/>
            <a:ext cx="9143999" cy="608756"/>
          </a:xfrm>
          <a:prstGeom prst="rect">
            <a:avLst/>
          </a:prstGeom>
          <a:solidFill>
            <a:srgbClr val="7030A0"/>
          </a:solidFill>
        </p:spPr>
        <p:txBody>
          <a:bodyPr wrap="square">
            <a:spAutoFit/>
          </a:bodyPr>
          <a:lstStyle/>
          <a:p>
            <a:pPr eaLnBrk="1" hangingPunct="1">
              <a:lnSpc>
                <a:spcPct val="160000"/>
              </a:lnSpc>
              <a:spcBef>
                <a:spcPct val="50000"/>
              </a:spcBef>
              <a:buClrTx/>
              <a:buSzTx/>
              <a:buFontTx/>
              <a:buNone/>
            </a:pPr>
            <a:r>
              <a:rPr lang="zh-CN" altLang="en-US" sz="2400" dirty="0">
                <a:solidFill>
                  <a:srgbClr val="FFFF00"/>
                </a:solidFill>
                <a:latin typeface="微软雅黑" panose="020B0503020204020204" pitchFamily="34" charset="-122"/>
                <a:ea typeface="微软雅黑" panose="020B0503020204020204" pitchFamily="34" charset="-122"/>
              </a:rPr>
              <a:t>铝电解电容</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8232033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6" name="页脚占位符 2"/>
          <p:cNvSpPr>
            <a:spLocks noGrp="1"/>
          </p:cNvSpPr>
          <p:nvPr>
            <p:ph type="ftr" sz="quarter" idx="11"/>
          </p:nvPr>
        </p:nvSpPr>
        <p:spPr>
          <a:xfrm>
            <a:off x="-30163"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478159-4215-4CE3-B78E-D21668553244}" type="slidenum">
              <a:rPr lang="en-US" altLang="zh-CN" sz="1000" smtClean="0"/>
              <a:pPr>
                <a:spcBef>
                  <a:spcPct val="0"/>
                </a:spcBef>
                <a:buClrTx/>
                <a:buSzTx/>
                <a:buFontTx/>
                <a:buNone/>
              </a:pPr>
              <a:t>15</a:t>
            </a:fld>
            <a:endParaRPr lang="en-US" altLang="zh-CN" sz="1000" smtClean="0"/>
          </a:p>
        </p:txBody>
      </p:sp>
      <p:sp>
        <p:nvSpPr>
          <p:cNvPr id="7" name="Rectangle 2"/>
          <p:cNvSpPr>
            <a:spLocks noChangeArrowheads="1"/>
          </p:cNvSpPr>
          <p:nvPr/>
        </p:nvSpPr>
        <p:spPr bwMode="auto">
          <a:xfrm>
            <a:off x="215587" y="1485007"/>
            <a:ext cx="4392613" cy="439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800" b="1" dirty="0">
                <a:solidFill>
                  <a:srgbClr val="C04C04"/>
                </a:solidFill>
                <a:latin typeface="微软雅黑" panose="020B0503020204020204" pitchFamily="34" charset="-122"/>
                <a:ea typeface="微软雅黑" panose="020B0503020204020204" pitchFamily="34" charset="-122"/>
              </a:rPr>
              <a:t>漏电大</a:t>
            </a:r>
          </a:p>
          <a:p>
            <a:pPr lvl="1" eaLnBrk="1" hangingPunct="1">
              <a:lnSpc>
                <a:spcPct val="120000"/>
              </a:lnSpc>
            </a:pPr>
            <a:r>
              <a:rPr lang="zh-CN" altLang="en-US" sz="1600" dirty="0">
                <a:solidFill>
                  <a:srgbClr val="0000FF"/>
                </a:solidFill>
                <a:latin typeface="微软雅黑" panose="020B0503020204020204" pitchFamily="34" charset="-122"/>
                <a:ea typeface="微软雅黑" panose="020B0503020204020204" pitchFamily="34" charset="-122"/>
              </a:rPr>
              <a:t>在所有电容器中</a:t>
            </a:r>
            <a:r>
              <a:rPr lang="zh-CN" altLang="en-US" sz="1600" dirty="0">
                <a:solidFill>
                  <a:srgbClr val="FF0000"/>
                </a:solidFill>
                <a:latin typeface="微软雅黑" panose="020B0503020204020204" pitchFamily="34" charset="-122"/>
                <a:ea typeface="微软雅黑" panose="020B0503020204020204" pitchFamily="34" charset="-122"/>
              </a:rPr>
              <a:t>漏电最大</a:t>
            </a:r>
          </a:p>
          <a:p>
            <a:pPr lvl="1" eaLnBrk="1" hangingPunct="1">
              <a:lnSpc>
                <a:spcPct val="120000"/>
              </a:lnSpc>
            </a:pPr>
            <a:r>
              <a:rPr lang="zh-CN" altLang="en-US" sz="1600" dirty="0" smtClean="0">
                <a:solidFill>
                  <a:srgbClr val="0000FF"/>
                </a:solidFill>
                <a:latin typeface="微软雅黑" panose="020B0503020204020204" pitchFamily="34" charset="-122"/>
                <a:ea typeface="微软雅黑" panose="020B0503020204020204" pitchFamily="34" charset="-122"/>
              </a:rPr>
              <a:t>与</a:t>
            </a:r>
            <a:r>
              <a:rPr lang="zh-CN" altLang="en-US" sz="1600" dirty="0">
                <a:solidFill>
                  <a:srgbClr val="0000FF"/>
                </a:solidFill>
                <a:latin typeface="微软雅黑" panose="020B0503020204020204" pitchFamily="34" charset="-122"/>
                <a:ea typeface="微软雅黑" panose="020B0503020204020204" pitchFamily="34" charset="-122"/>
              </a:rPr>
              <a:t>电压有关：工作电压</a:t>
            </a:r>
            <a:r>
              <a:rPr lang="en-US" altLang="zh-CN" sz="1600" dirty="0">
                <a:solidFill>
                  <a:srgbClr val="0000FF"/>
                </a:solidFill>
                <a:latin typeface="微软雅黑" panose="020B0503020204020204" pitchFamily="34" charset="-122"/>
                <a:ea typeface="微软雅黑" panose="020B0503020204020204" pitchFamily="34" charset="-122"/>
              </a:rPr>
              <a:t>=40</a:t>
            </a:r>
            <a:r>
              <a:rPr lang="zh-CN" altLang="en-US" sz="1600" dirty="0">
                <a:solidFill>
                  <a:srgbClr val="0000FF"/>
                </a:solidFill>
                <a:latin typeface="微软雅黑" panose="020B0503020204020204" pitchFamily="34" charset="-122"/>
                <a:ea typeface="微软雅黑" panose="020B0503020204020204" pitchFamily="34" charset="-122"/>
              </a:rPr>
              <a:t>％额定电压→漏电流</a:t>
            </a:r>
            <a:r>
              <a:rPr lang="en-US" altLang="zh-CN" sz="1600" dirty="0">
                <a:solidFill>
                  <a:srgbClr val="0000FF"/>
                </a:solidFill>
                <a:latin typeface="微软雅黑" panose="020B0503020204020204" pitchFamily="34" charset="-122"/>
                <a:ea typeface="微软雅黑" panose="020B0503020204020204" pitchFamily="34" charset="-122"/>
              </a:rPr>
              <a:t>=10%</a:t>
            </a:r>
            <a:r>
              <a:rPr lang="zh-CN" altLang="en-US" sz="1600" dirty="0">
                <a:solidFill>
                  <a:srgbClr val="0000FF"/>
                </a:solidFill>
                <a:latin typeface="微软雅黑" panose="020B0503020204020204" pitchFamily="34" charset="-122"/>
                <a:ea typeface="微软雅黑" panose="020B0503020204020204" pitchFamily="34" charset="-122"/>
              </a:rPr>
              <a:t>额定漏电流</a:t>
            </a:r>
          </a:p>
          <a:p>
            <a:pPr lvl="1" eaLnBrk="1" hangingPunct="1">
              <a:lnSpc>
                <a:spcPct val="120000"/>
              </a:lnSpc>
            </a:pPr>
            <a:r>
              <a:rPr lang="zh-CN" altLang="en-US" sz="1600" dirty="0">
                <a:solidFill>
                  <a:srgbClr val="0000FF"/>
                </a:solidFill>
                <a:latin typeface="微软雅黑" panose="020B0503020204020204" pitchFamily="34" charset="-122"/>
                <a:ea typeface="微软雅黑" panose="020B0503020204020204" pitchFamily="34" charset="-122"/>
              </a:rPr>
              <a:t>与温度有关：最高温度下的漏电流</a:t>
            </a:r>
            <a:r>
              <a:rPr lang="en-US" altLang="zh-CN" sz="1600" dirty="0">
                <a:solidFill>
                  <a:srgbClr val="0000FF"/>
                </a:solidFill>
                <a:latin typeface="微软雅黑" panose="020B0503020204020204" pitchFamily="34" charset="-122"/>
                <a:ea typeface="微软雅黑" panose="020B0503020204020204" pitchFamily="34" charset="-122"/>
              </a:rPr>
              <a:t>=10</a:t>
            </a:r>
            <a:r>
              <a:rPr lang="en-US" altLang="zh-CN" sz="1600" dirty="0">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600" dirty="0">
                <a:solidFill>
                  <a:srgbClr val="0000FF"/>
                </a:solidFill>
                <a:latin typeface="微软雅黑" panose="020B0503020204020204" pitchFamily="34" charset="-122"/>
                <a:ea typeface="微软雅黑" panose="020B0503020204020204" pitchFamily="34" charset="-122"/>
              </a:rPr>
              <a:t>25℃</a:t>
            </a:r>
            <a:r>
              <a:rPr lang="zh-CN" altLang="en-US" sz="1600" dirty="0">
                <a:solidFill>
                  <a:srgbClr val="0000FF"/>
                </a:solidFill>
                <a:latin typeface="微软雅黑" panose="020B0503020204020204" pitchFamily="34" charset="-122"/>
                <a:ea typeface="微软雅黑" panose="020B0503020204020204" pitchFamily="34" charset="-122"/>
              </a:rPr>
              <a:t>下的漏电流</a:t>
            </a:r>
          </a:p>
          <a:p>
            <a:pPr eaLnBrk="1" hangingPunct="1">
              <a:lnSpc>
                <a:spcPct val="120000"/>
              </a:lnSpc>
            </a:pPr>
            <a:r>
              <a:rPr lang="zh-CN" altLang="en-US" sz="1800" b="1" dirty="0">
                <a:solidFill>
                  <a:srgbClr val="C04C04"/>
                </a:solidFill>
                <a:latin typeface="微软雅黑" panose="020B0503020204020204" pitchFamily="34" charset="-122"/>
                <a:ea typeface="微软雅黑" panose="020B0503020204020204" pitchFamily="34" charset="-122"/>
              </a:rPr>
              <a:t>功耗大</a:t>
            </a:r>
          </a:p>
          <a:p>
            <a:pPr lvl="1" eaLnBrk="1" hangingPunct="1">
              <a:lnSpc>
                <a:spcPct val="120000"/>
              </a:lnSpc>
            </a:pPr>
            <a:r>
              <a:rPr lang="zh-CN" altLang="en-US" sz="1600" dirty="0">
                <a:solidFill>
                  <a:srgbClr val="0000FF"/>
                </a:solidFill>
                <a:latin typeface="微软雅黑" panose="020B0503020204020204" pitchFamily="34" charset="-122"/>
                <a:ea typeface="微软雅黑" panose="020B0503020204020204" pitchFamily="34" charset="-122"/>
              </a:rPr>
              <a:t>交变电流通过电容器</a:t>
            </a:r>
            <a:r>
              <a:rPr lang="zh-CN" altLang="en-US" sz="1600" dirty="0">
                <a:solidFill>
                  <a:srgbClr val="FF0000"/>
                </a:solidFill>
                <a:latin typeface="微软雅黑" panose="020B0503020204020204" pitchFamily="34" charset="-122"/>
                <a:ea typeface="微软雅黑" panose="020B0503020204020204" pitchFamily="34" charset="-122"/>
              </a:rPr>
              <a:t>等效串联电阻</a:t>
            </a:r>
            <a:r>
              <a:rPr lang="en-US" altLang="zh-CN" sz="1600" dirty="0">
                <a:solidFill>
                  <a:srgbClr val="FF0000"/>
                </a:solidFill>
                <a:latin typeface="微软雅黑" panose="020B0503020204020204" pitchFamily="34" charset="-122"/>
                <a:ea typeface="微软雅黑" panose="020B0503020204020204" pitchFamily="34" charset="-122"/>
              </a:rPr>
              <a:t>ESR</a:t>
            </a:r>
            <a:r>
              <a:rPr lang="zh-CN" altLang="en-US" sz="1600" dirty="0">
                <a:solidFill>
                  <a:srgbClr val="FF0000"/>
                </a:solidFill>
                <a:latin typeface="微软雅黑" panose="020B0503020204020204" pitchFamily="34" charset="-122"/>
                <a:ea typeface="微软雅黑" panose="020B0503020204020204" pitchFamily="34" charset="-122"/>
              </a:rPr>
              <a:t>会形成功耗</a:t>
            </a:r>
            <a:r>
              <a:rPr lang="zh-CN" altLang="en-US" sz="1600" dirty="0">
                <a:solidFill>
                  <a:srgbClr val="0000FF"/>
                </a:solidFill>
                <a:latin typeface="微软雅黑" panose="020B0503020204020204" pitchFamily="34" charset="-122"/>
                <a:ea typeface="微软雅黑" panose="020B0503020204020204" pitchFamily="34" charset="-122"/>
              </a:rPr>
              <a:t>→电容器内部的温升↑</a:t>
            </a:r>
          </a:p>
          <a:p>
            <a:pPr lvl="1" eaLnBrk="1" hangingPunct="1">
              <a:lnSpc>
                <a:spcPct val="120000"/>
              </a:lnSpc>
            </a:pPr>
            <a:r>
              <a:rPr lang="zh-CN" altLang="en-US" sz="1600" dirty="0">
                <a:solidFill>
                  <a:srgbClr val="0000FF"/>
                </a:solidFill>
                <a:latin typeface="微软雅黑" panose="020B0503020204020204" pitchFamily="34" charset="-122"/>
                <a:ea typeface="微软雅黑" panose="020B0503020204020204" pitchFamily="34" charset="-122"/>
              </a:rPr>
              <a:t>等效串联电阻</a:t>
            </a:r>
            <a:r>
              <a:rPr lang="en-US" altLang="zh-CN" sz="1600" dirty="0">
                <a:solidFill>
                  <a:srgbClr val="0000FF"/>
                </a:solidFill>
                <a:latin typeface="微软雅黑" panose="020B0503020204020204" pitchFamily="34" charset="-122"/>
                <a:ea typeface="微软雅黑" panose="020B0503020204020204" pitchFamily="34" charset="-122"/>
              </a:rPr>
              <a:t>ESR</a:t>
            </a:r>
            <a:r>
              <a:rPr lang="zh-CN" altLang="en-US" sz="1600" dirty="0">
                <a:solidFill>
                  <a:srgbClr val="0000FF"/>
                </a:solidFill>
                <a:latin typeface="微软雅黑" panose="020B0503020204020204" pitchFamily="34" charset="-122"/>
                <a:ea typeface="微软雅黑" panose="020B0503020204020204" pitchFamily="34" charset="-122"/>
              </a:rPr>
              <a:t>会随着工作温度降到</a:t>
            </a:r>
            <a:r>
              <a:rPr lang="en-US" altLang="zh-CN" sz="1600" dirty="0">
                <a:solidFill>
                  <a:srgbClr val="0000FF"/>
                </a:solidFill>
                <a:latin typeface="微软雅黑" panose="020B0503020204020204" pitchFamily="34" charset="-122"/>
                <a:ea typeface="微软雅黑" panose="020B0503020204020204" pitchFamily="34" charset="-122"/>
              </a:rPr>
              <a:t>0℃</a:t>
            </a:r>
            <a:r>
              <a:rPr lang="zh-CN" altLang="en-US" sz="1600" dirty="0">
                <a:solidFill>
                  <a:srgbClr val="0000FF"/>
                </a:solidFill>
                <a:latin typeface="微软雅黑" panose="020B0503020204020204" pitchFamily="34" charset="-122"/>
                <a:ea typeface="微软雅黑" panose="020B0503020204020204" pitchFamily="34" charset="-122"/>
              </a:rPr>
              <a:t>以下而急剧增加→功耗↑</a:t>
            </a:r>
          </a:p>
          <a:p>
            <a:pPr lvl="1" eaLnBrk="1" hangingPunct="1">
              <a:lnSpc>
                <a:spcPct val="120000"/>
              </a:lnSpc>
            </a:pPr>
            <a:r>
              <a:rPr lang="en-US" altLang="zh-CN" sz="1600" dirty="0">
                <a:solidFill>
                  <a:srgbClr val="0000FF"/>
                </a:solidFill>
                <a:latin typeface="微软雅黑" panose="020B0503020204020204" pitchFamily="34" charset="-122"/>
                <a:ea typeface="微软雅黑" panose="020B0503020204020204" pitchFamily="34" charset="-122"/>
              </a:rPr>
              <a:t>ESR</a:t>
            </a:r>
            <a:r>
              <a:rPr lang="zh-CN" altLang="en-US" sz="1600" dirty="0">
                <a:solidFill>
                  <a:srgbClr val="FF0000"/>
                </a:solidFill>
                <a:latin typeface="微软雅黑" panose="020B0503020204020204" pitchFamily="34" charset="-122"/>
                <a:ea typeface="微软雅黑" panose="020B0503020204020204" pitchFamily="34" charset="-122"/>
              </a:rPr>
              <a:t>随老化时间增长</a:t>
            </a:r>
            <a:r>
              <a:rPr lang="zh-CN" altLang="en-US" sz="1600" dirty="0">
                <a:solidFill>
                  <a:srgbClr val="0000FF"/>
                </a:solidFill>
                <a:latin typeface="微软雅黑" panose="020B0503020204020204" pitchFamily="34" charset="-122"/>
                <a:ea typeface="微软雅黑" panose="020B0503020204020204" pitchFamily="34" charset="-122"/>
              </a:rPr>
              <a:t>也会持续增大，</a:t>
            </a:r>
            <a:r>
              <a:rPr lang="zh-CN" altLang="en-US" sz="1600" dirty="0">
                <a:solidFill>
                  <a:srgbClr val="FF0000"/>
                </a:solidFill>
                <a:latin typeface="微软雅黑" panose="020B0503020204020204" pitchFamily="34" charset="-122"/>
                <a:ea typeface="微软雅黑" panose="020B0503020204020204" pitchFamily="34" charset="-122"/>
              </a:rPr>
              <a:t>有可能增加</a:t>
            </a:r>
            <a:r>
              <a:rPr lang="en-US" altLang="zh-CN" sz="1600" dirty="0">
                <a:solidFill>
                  <a:srgbClr val="FF0000"/>
                </a:solidFill>
                <a:latin typeface="微软雅黑" panose="020B0503020204020204" pitchFamily="34" charset="-122"/>
                <a:ea typeface="微软雅黑" panose="020B0503020204020204" pitchFamily="34" charset="-122"/>
              </a:rPr>
              <a:t>100%</a:t>
            </a:r>
            <a:r>
              <a:rPr lang="zh-CN" altLang="en-US" sz="1600" dirty="0">
                <a:solidFill>
                  <a:srgbClr val="FF0000"/>
                </a:solidFill>
                <a:latin typeface="微软雅黑" panose="020B0503020204020204" pitchFamily="34" charset="-122"/>
                <a:ea typeface="微软雅黑" panose="020B0503020204020204" pitchFamily="34" charset="-122"/>
              </a:rPr>
              <a:t>以上</a:t>
            </a:r>
          </a:p>
        </p:txBody>
      </p:sp>
      <p:sp>
        <p:nvSpPr>
          <p:cNvPr id="8" name="Text Box 5"/>
          <p:cNvSpPr txBox="1">
            <a:spLocks noChangeArrowheads="1"/>
          </p:cNvSpPr>
          <p:nvPr/>
        </p:nvSpPr>
        <p:spPr bwMode="auto">
          <a:xfrm>
            <a:off x="4972050" y="6093296"/>
            <a:ext cx="3600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不同环境温度下</a:t>
            </a:r>
            <a:r>
              <a:rPr lang="en-US" altLang="zh-CN" sz="1600" dirty="0"/>
              <a:t>ESR</a:t>
            </a:r>
            <a:r>
              <a:rPr lang="zh-CN" altLang="en-US" sz="1600" dirty="0"/>
              <a:t>的频率特性</a:t>
            </a:r>
          </a:p>
        </p:txBody>
      </p:sp>
      <p:pic>
        <p:nvPicPr>
          <p:cNvPr id="9" name="Picture 7" descr="014"/>
          <p:cNvPicPr>
            <a:picLocks noChangeAspect="1" noChangeArrowheads="1"/>
          </p:cNvPicPr>
          <p:nvPr/>
        </p:nvPicPr>
        <p:blipFill>
          <a:blip r:embed="rId4" cstate="print">
            <a:extLst>
              <a:ext uri="{28A0092B-C50C-407E-A947-70E740481C1C}">
                <a14:useLocalDpi xmlns:a14="http://schemas.microsoft.com/office/drawing/2010/main" val="0"/>
              </a:ext>
            </a:extLst>
          </a:blip>
          <a:srcRect l="3757" t="1688" r="4459" b="5252"/>
          <a:stretch>
            <a:fillRect/>
          </a:stretch>
        </p:blipFill>
        <p:spPr bwMode="auto">
          <a:xfrm>
            <a:off x="5130004" y="1786697"/>
            <a:ext cx="3284542" cy="430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895077"/>
            <a:ext cx="9143999" cy="608756"/>
          </a:xfrm>
          <a:prstGeom prst="rect">
            <a:avLst/>
          </a:prstGeom>
          <a:solidFill>
            <a:srgbClr val="7030A0"/>
          </a:solidFill>
        </p:spPr>
        <p:txBody>
          <a:bodyPr wrap="square">
            <a:spAutoFit/>
          </a:bodyPr>
          <a:lstStyle/>
          <a:p>
            <a:pPr eaLnBrk="1" hangingPunct="1">
              <a:lnSpc>
                <a:spcPct val="160000"/>
              </a:lnSpc>
              <a:spcBef>
                <a:spcPct val="50000"/>
              </a:spcBef>
              <a:buClrTx/>
              <a:buSzTx/>
              <a:buFontTx/>
              <a:buNone/>
            </a:pPr>
            <a:r>
              <a:rPr lang="zh-CN" altLang="en-US" sz="2400" dirty="0">
                <a:solidFill>
                  <a:srgbClr val="FFFF00"/>
                </a:solidFill>
                <a:latin typeface="微软雅黑" panose="020B0503020204020204" pitchFamily="34" charset="-122"/>
                <a:ea typeface="微软雅黑" panose="020B0503020204020204" pitchFamily="34" charset="-122"/>
              </a:rPr>
              <a:t>铝电解电容</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4430403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2"/>
          <p:cNvSpPr>
            <a:spLocks noChangeArrowheads="1"/>
          </p:cNvSpPr>
          <p:nvPr/>
        </p:nvSpPr>
        <p:spPr bwMode="auto">
          <a:xfrm>
            <a:off x="0" y="1667077"/>
            <a:ext cx="7775971" cy="460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800" dirty="0" smtClean="0">
                <a:solidFill>
                  <a:srgbClr val="990000"/>
                </a:solidFill>
              </a:rPr>
              <a:t>优点</a:t>
            </a:r>
            <a:r>
              <a:rPr lang="zh-CN" altLang="en-US" sz="1800" dirty="0">
                <a:solidFill>
                  <a:srgbClr val="990000"/>
                </a:solidFill>
              </a:rPr>
              <a:t>（与铝电解电容器相比</a:t>
            </a:r>
            <a:r>
              <a:rPr lang="zh-CN" altLang="en-US" sz="1800" dirty="0">
                <a:solidFill>
                  <a:srgbClr val="0000FF"/>
                </a:solidFill>
              </a:rPr>
              <a:t>）</a:t>
            </a:r>
          </a:p>
          <a:p>
            <a:pPr lvl="1" eaLnBrk="1" hangingPunct="1">
              <a:lnSpc>
                <a:spcPct val="110000"/>
              </a:lnSpc>
            </a:pPr>
            <a:r>
              <a:rPr lang="zh-CN" altLang="en-US" sz="1600" dirty="0">
                <a:solidFill>
                  <a:srgbClr val="FF0000"/>
                </a:solidFill>
              </a:rPr>
              <a:t>温度范围宽：可达</a:t>
            </a:r>
            <a:r>
              <a:rPr lang="en-US" altLang="zh-CN" sz="1600" dirty="0">
                <a:solidFill>
                  <a:srgbClr val="FF0000"/>
                </a:solidFill>
              </a:rPr>
              <a:t>-55℃</a:t>
            </a:r>
            <a:r>
              <a:rPr lang="zh-CN" altLang="en-US" sz="1600" dirty="0">
                <a:solidFill>
                  <a:srgbClr val="FF0000"/>
                </a:solidFill>
              </a:rPr>
              <a:t>～＋</a:t>
            </a:r>
            <a:r>
              <a:rPr lang="en-US" altLang="zh-CN" sz="1600" dirty="0">
                <a:solidFill>
                  <a:srgbClr val="FF0000"/>
                </a:solidFill>
              </a:rPr>
              <a:t>125℃</a:t>
            </a:r>
          </a:p>
          <a:p>
            <a:pPr lvl="1" eaLnBrk="1" hangingPunct="1">
              <a:lnSpc>
                <a:spcPct val="110000"/>
              </a:lnSpc>
            </a:pPr>
            <a:r>
              <a:rPr lang="zh-CN" altLang="en-US" sz="1600" dirty="0">
                <a:solidFill>
                  <a:srgbClr val="0000FF"/>
                </a:solidFill>
              </a:rPr>
              <a:t>漏电流小、绝缘电阻高：</a:t>
            </a:r>
            <a:r>
              <a:rPr lang="en-US" altLang="zh-CN" sz="1600" dirty="0">
                <a:solidFill>
                  <a:srgbClr val="0000FF"/>
                </a:solidFill>
              </a:rPr>
              <a:t>&lt;0.01CV[</a:t>
            </a:r>
            <a:r>
              <a:rPr lang="en-US" altLang="zh-CN" sz="1600" dirty="0" err="1">
                <a:solidFill>
                  <a:srgbClr val="0000FF"/>
                </a:solidFill>
              </a:rPr>
              <a:t>uA</a:t>
            </a:r>
            <a:r>
              <a:rPr lang="en-US" altLang="zh-CN" sz="1600" dirty="0">
                <a:solidFill>
                  <a:srgbClr val="0000FF"/>
                </a:solidFill>
              </a:rPr>
              <a:t>]</a:t>
            </a:r>
            <a:r>
              <a:rPr lang="zh-CN" altLang="en-US" sz="1600" dirty="0">
                <a:solidFill>
                  <a:srgbClr val="0000FF"/>
                </a:solidFill>
              </a:rPr>
              <a:t>，可与品质最好的铝电解电容相比</a:t>
            </a:r>
          </a:p>
          <a:p>
            <a:pPr lvl="1" eaLnBrk="1" hangingPunct="1">
              <a:lnSpc>
                <a:spcPct val="110000"/>
              </a:lnSpc>
            </a:pPr>
            <a:r>
              <a:rPr lang="zh-CN" altLang="en-US" sz="1600" dirty="0">
                <a:solidFill>
                  <a:srgbClr val="FF0000"/>
                </a:solidFill>
              </a:rPr>
              <a:t>损耗因数低：</a:t>
            </a:r>
            <a:r>
              <a:rPr lang="en-US" altLang="zh-CN" sz="1600" dirty="0">
                <a:solidFill>
                  <a:srgbClr val="FF0000"/>
                </a:solidFill>
              </a:rPr>
              <a:t>0.04~0.1</a:t>
            </a:r>
            <a:r>
              <a:rPr lang="zh-CN" altLang="en-US" sz="1600" dirty="0">
                <a:solidFill>
                  <a:srgbClr val="FF0000"/>
                </a:solidFill>
              </a:rPr>
              <a:t>，约比铝电解电容好两倍</a:t>
            </a:r>
          </a:p>
          <a:p>
            <a:pPr lvl="1" eaLnBrk="1" hangingPunct="1">
              <a:lnSpc>
                <a:spcPct val="110000"/>
              </a:lnSpc>
            </a:pPr>
            <a:r>
              <a:rPr lang="zh-CN" altLang="en-US" sz="1600" dirty="0">
                <a:solidFill>
                  <a:srgbClr val="0000FF"/>
                </a:solidFill>
              </a:rPr>
              <a:t>温度系数低：电容值在工作温度范围内的变化</a:t>
            </a:r>
            <a:r>
              <a:rPr lang="en-US" altLang="zh-CN" sz="1600" dirty="0">
                <a:solidFill>
                  <a:srgbClr val="0000FF"/>
                </a:solidFill>
              </a:rPr>
              <a:t>±3</a:t>
            </a:r>
            <a:r>
              <a:rPr lang="zh-CN" altLang="en-US" sz="1600" dirty="0">
                <a:solidFill>
                  <a:srgbClr val="0000FF"/>
                </a:solidFill>
              </a:rPr>
              <a:t>～ </a:t>
            </a:r>
            <a:r>
              <a:rPr lang="en-US" altLang="zh-CN" sz="1600" dirty="0">
                <a:solidFill>
                  <a:srgbClr val="0000FF"/>
                </a:solidFill>
              </a:rPr>
              <a:t>± 15</a:t>
            </a:r>
            <a:r>
              <a:rPr lang="zh-CN" altLang="en-US" sz="1600" dirty="0">
                <a:solidFill>
                  <a:srgbClr val="0000FF"/>
                </a:solidFill>
              </a:rPr>
              <a:t>％</a:t>
            </a:r>
          </a:p>
          <a:p>
            <a:pPr lvl="1" eaLnBrk="1" hangingPunct="1">
              <a:lnSpc>
                <a:spcPct val="110000"/>
              </a:lnSpc>
            </a:pPr>
            <a:r>
              <a:rPr lang="zh-CN" altLang="en-US" sz="1600" dirty="0">
                <a:solidFill>
                  <a:srgbClr val="FF0000"/>
                </a:solidFill>
              </a:rPr>
              <a:t>寄生参数小：自身电感小</a:t>
            </a:r>
            <a:r>
              <a:rPr lang="zh-CN" altLang="en-US" sz="1600" dirty="0">
                <a:solidFill>
                  <a:srgbClr val="0000FF"/>
                </a:solidFill>
              </a:rPr>
              <a:t>，串联电阻较低，工作频率可达</a:t>
            </a:r>
            <a:r>
              <a:rPr lang="en-US" altLang="zh-CN" sz="1600" dirty="0">
                <a:solidFill>
                  <a:srgbClr val="0000FF"/>
                </a:solidFill>
              </a:rPr>
              <a:t>50kHz</a:t>
            </a:r>
            <a:r>
              <a:rPr lang="zh-CN" altLang="en-US" sz="1600" dirty="0">
                <a:solidFill>
                  <a:srgbClr val="0000FF"/>
                </a:solidFill>
              </a:rPr>
              <a:t>以上</a:t>
            </a:r>
          </a:p>
          <a:p>
            <a:pPr lvl="1" eaLnBrk="1" hangingPunct="1">
              <a:lnSpc>
                <a:spcPct val="110000"/>
              </a:lnSpc>
            </a:pPr>
            <a:r>
              <a:rPr lang="zh-CN" altLang="en-US" sz="1600" dirty="0">
                <a:solidFill>
                  <a:srgbClr val="0000FF"/>
                </a:solidFill>
              </a:rPr>
              <a:t>有可能反极性使用：在某些工作电压范围内</a:t>
            </a:r>
          </a:p>
          <a:p>
            <a:pPr lvl="1" eaLnBrk="1" hangingPunct="1">
              <a:lnSpc>
                <a:spcPct val="110000"/>
              </a:lnSpc>
            </a:pPr>
            <a:r>
              <a:rPr lang="zh-CN" altLang="en-US" sz="1600" dirty="0">
                <a:solidFill>
                  <a:srgbClr val="0000FF"/>
                </a:solidFill>
              </a:rPr>
              <a:t>体积小：电容</a:t>
            </a:r>
            <a:r>
              <a:rPr lang="en-US" altLang="zh-CN" sz="1600" dirty="0">
                <a:solidFill>
                  <a:srgbClr val="0000FF"/>
                </a:solidFill>
              </a:rPr>
              <a:t>-</a:t>
            </a:r>
            <a:r>
              <a:rPr lang="zh-CN" altLang="en-US" sz="1600" dirty="0">
                <a:solidFill>
                  <a:srgbClr val="0000FF"/>
                </a:solidFill>
              </a:rPr>
              <a:t>体积比大于铝电解电容器，可以做成片状电容</a:t>
            </a:r>
          </a:p>
          <a:p>
            <a:pPr lvl="1" eaLnBrk="1" hangingPunct="1">
              <a:lnSpc>
                <a:spcPct val="110000"/>
              </a:lnSpc>
            </a:pPr>
            <a:r>
              <a:rPr lang="zh-CN" altLang="en-US" sz="1600" dirty="0">
                <a:solidFill>
                  <a:srgbClr val="FF0000"/>
                </a:solidFill>
              </a:rPr>
              <a:t>可靠性高：寿命长，失效率比铝电解电容器</a:t>
            </a:r>
          </a:p>
          <a:p>
            <a:pPr lvl="1" eaLnBrk="1" hangingPunct="1">
              <a:lnSpc>
                <a:spcPct val="110000"/>
              </a:lnSpc>
              <a:buFont typeface="Wingdings" panose="05000000000000000000" pitchFamily="2" charset="2"/>
              <a:buNone/>
            </a:pPr>
            <a:r>
              <a:rPr lang="zh-CN" altLang="en-US" sz="1600" dirty="0">
                <a:solidFill>
                  <a:srgbClr val="0000FF"/>
                </a:solidFill>
              </a:rPr>
              <a:t>     低</a:t>
            </a:r>
            <a:r>
              <a:rPr lang="en-US" altLang="zh-CN" sz="1600" dirty="0">
                <a:solidFill>
                  <a:srgbClr val="0000FF"/>
                </a:solidFill>
              </a:rPr>
              <a:t>1</a:t>
            </a:r>
            <a:r>
              <a:rPr lang="zh-CN" altLang="en-US" sz="1600" dirty="0">
                <a:solidFill>
                  <a:srgbClr val="0000FF"/>
                </a:solidFill>
              </a:rPr>
              <a:t>～</a:t>
            </a:r>
            <a:r>
              <a:rPr lang="en-US" altLang="zh-CN" sz="1600" dirty="0">
                <a:solidFill>
                  <a:srgbClr val="0000FF"/>
                </a:solidFill>
              </a:rPr>
              <a:t>2</a:t>
            </a:r>
            <a:r>
              <a:rPr lang="zh-CN" altLang="en-US" sz="1600" dirty="0">
                <a:solidFill>
                  <a:srgbClr val="0000FF"/>
                </a:solidFill>
              </a:rPr>
              <a:t>个数量级，常常作为军事用途</a:t>
            </a:r>
          </a:p>
          <a:p>
            <a:pPr eaLnBrk="1" hangingPunct="1">
              <a:lnSpc>
                <a:spcPct val="110000"/>
              </a:lnSpc>
            </a:pPr>
            <a:r>
              <a:rPr lang="zh-CN" altLang="en-US" sz="1800" dirty="0">
                <a:solidFill>
                  <a:srgbClr val="990000"/>
                </a:solidFill>
              </a:rPr>
              <a:t>缺点（与铝电解电容器相比）</a:t>
            </a:r>
          </a:p>
          <a:p>
            <a:pPr lvl="1" eaLnBrk="1" hangingPunct="1">
              <a:lnSpc>
                <a:spcPct val="110000"/>
              </a:lnSpc>
            </a:pPr>
            <a:r>
              <a:rPr lang="zh-CN" altLang="en-US" sz="1600" dirty="0">
                <a:solidFill>
                  <a:srgbClr val="0000FF"/>
                </a:solidFill>
              </a:rPr>
              <a:t>价格高，因为钽属于稀有金属</a:t>
            </a:r>
          </a:p>
          <a:p>
            <a:pPr lvl="1" eaLnBrk="1" hangingPunct="1">
              <a:lnSpc>
                <a:spcPct val="110000"/>
              </a:lnSpc>
            </a:pPr>
            <a:r>
              <a:rPr lang="zh-CN" altLang="en-US" sz="1600" dirty="0">
                <a:solidFill>
                  <a:srgbClr val="FF0000"/>
                </a:solidFill>
              </a:rPr>
              <a:t>对脉动电流的承受力差</a:t>
            </a:r>
          </a:p>
          <a:p>
            <a:pPr lvl="1" eaLnBrk="1" hangingPunct="1">
              <a:lnSpc>
                <a:spcPct val="110000"/>
              </a:lnSpc>
            </a:pPr>
            <a:r>
              <a:rPr lang="zh-CN" altLang="en-US" sz="1600" dirty="0">
                <a:solidFill>
                  <a:srgbClr val="0000FF"/>
                </a:solidFill>
              </a:rPr>
              <a:t>容量范围和工作电压范围相对较窄</a:t>
            </a:r>
          </a:p>
        </p:txBody>
      </p:sp>
      <p:pic>
        <p:nvPicPr>
          <p:cNvPr id="4" name="Picture 4" descr="0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128" y="4247997"/>
            <a:ext cx="2592312" cy="172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ä¾åºAVXé½çµå®¹"/>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2564904"/>
            <a:ext cx="1556731" cy="13016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46659" y="6085314"/>
            <a:ext cx="5283130" cy="380104"/>
          </a:xfrm>
          <a:prstGeom prst="rect">
            <a:avLst/>
          </a:prstGeom>
        </p:spPr>
        <p:txBody>
          <a:bodyPr wrap="square">
            <a:spAutoFit/>
          </a:bodyPr>
          <a:lstStyle/>
          <a:p>
            <a:pPr lvl="1" eaLnBrk="1" hangingPunct="1">
              <a:lnSpc>
                <a:spcPct val="110000"/>
              </a:lnSpc>
            </a:pPr>
            <a:r>
              <a:rPr lang="zh-CN" altLang="en-US" sz="1700" dirty="0">
                <a:solidFill>
                  <a:srgbClr val="990000"/>
                </a:solidFill>
              </a:rPr>
              <a:t>固体二氧化锰作为电介质，烧结的钽块作为阳极</a:t>
            </a:r>
          </a:p>
        </p:txBody>
      </p:sp>
      <p:sp>
        <p:nvSpPr>
          <p:cNvPr id="7" name="矩形 6"/>
          <p:cNvSpPr/>
          <p:nvPr/>
        </p:nvSpPr>
        <p:spPr>
          <a:xfrm>
            <a:off x="0" y="895077"/>
            <a:ext cx="9143999" cy="608756"/>
          </a:xfrm>
          <a:prstGeom prst="rect">
            <a:avLst/>
          </a:prstGeom>
          <a:solidFill>
            <a:srgbClr val="7030A0"/>
          </a:solidFill>
        </p:spPr>
        <p:txBody>
          <a:bodyPr wrap="square">
            <a:spAutoFit/>
          </a:bodyPr>
          <a:lstStyle/>
          <a:p>
            <a:pPr eaLnBrk="1" hangingPunct="1">
              <a:lnSpc>
                <a:spcPct val="160000"/>
              </a:lnSpc>
              <a:spcBef>
                <a:spcPct val="50000"/>
              </a:spcBef>
              <a:buClrTx/>
              <a:buSzTx/>
              <a:buFontTx/>
              <a:buNone/>
            </a:pPr>
            <a:r>
              <a:rPr lang="zh-CN" altLang="en-US" sz="2400" dirty="0" smtClean="0">
                <a:solidFill>
                  <a:srgbClr val="FFFF00"/>
                </a:solidFill>
                <a:latin typeface="微软雅黑" panose="020B0503020204020204" pitchFamily="34" charset="-122"/>
                <a:ea typeface="微软雅黑" panose="020B0503020204020204" pitchFamily="34" charset="-122"/>
              </a:rPr>
              <a:t>钽电容</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72889425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3"/>
          <p:cNvSpPr>
            <a:spLocks noChangeArrowheads="1"/>
          </p:cNvSpPr>
          <p:nvPr/>
        </p:nvSpPr>
        <p:spPr bwMode="auto">
          <a:xfrm>
            <a:off x="900113" y="1822450"/>
            <a:ext cx="7559675" cy="8858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
                <a:schemeClr val="hlink"/>
              </a:buClr>
              <a:buSzPct val="75000"/>
              <a:buFont typeface="Wingdings" panose="05000000000000000000" pitchFamily="2" charset="2"/>
              <a:buNone/>
            </a:pPr>
            <a:r>
              <a:rPr kumimoji="1" lang="zh-CN" altLang="en-US" sz="2000"/>
              <a:t>失效率：云母</a:t>
            </a:r>
            <a:r>
              <a:rPr kumimoji="1" lang="en-US" altLang="zh-CN" sz="2000"/>
              <a:t>&lt;</a:t>
            </a:r>
            <a:r>
              <a:rPr kumimoji="1" lang="zh-CN" altLang="en-US" sz="2000"/>
              <a:t>涤纶</a:t>
            </a:r>
            <a:r>
              <a:rPr kumimoji="1" lang="en-US" altLang="zh-CN" sz="2000"/>
              <a:t>&lt;</a:t>
            </a:r>
            <a:r>
              <a:rPr kumimoji="1" lang="zh-CN" altLang="en-US" sz="2000"/>
              <a:t>聚苯乙烯</a:t>
            </a:r>
            <a:r>
              <a:rPr kumimoji="1" lang="en-US" altLang="zh-CN" sz="2000"/>
              <a:t>&lt;</a:t>
            </a:r>
            <a:r>
              <a:rPr kumimoji="1" lang="zh-CN" altLang="en-US" sz="2000"/>
              <a:t>玻璃釉</a:t>
            </a:r>
            <a:r>
              <a:rPr kumimoji="1" lang="en-US" altLang="zh-CN" sz="2000"/>
              <a:t>&lt;</a:t>
            </a:r>
            <a:r>
              <a:rPr kumimoji="1" lang="zh-CN" altLang="en-US" sz="2000"/>
              <a:t>瓷片</a:t>
            </a:r>
            <a:r>
              <a:rPr kumimoji="1" lang="en-US" altLang="zh-CN" sz="2000"/>
              <a:t>&lt;</a:t>
            </a:r>
            <a:r>
              <a:rPr kumimoji="1" lang="zh-CN" altLang="en-US" sz="2000"/>
              <a:t>密封纸介</a:t>
            </a:r>
            <a:r>
              <a:rPr kumimoji="1" lang="en-US" altLang="zh-CN" sz="2000"/>
              <a:t>&lt;</a:t>
            </a:r>
            <a:r>
              <a:rPr kumimoji="1" lang="zh-CN" altLang="en-US" sz="2000"/>
              <a:t>金属化纸介</a:t>
            </a:r>
            <a:r>
              <a:rPr kumimoji="1" lang="en-US" altLang="zh-CN" sz="2000"/>
              <a:t>&lt;</a:t>
            </a:r>
            <a:r>
              <a:rPr kumimoji="1" lang="zh-CN" altLang="en-US" sz="2000"/>
              <a:t>固体钽电解</a:t>
            </a:r>
            <a:r>
              <a:rPr kumimoji="1" lang="en-US" altLang="zh-CN" sz="2000"/>
              <a:t>&lt;</a:t>
            </a:r>
            <a:r>
              <a:rPr kumimoji="1" lang="zh-CN" altLang="en-US" sz="2000"/>
              <a:t>液体钽电解</a:t>
            </a:r>
            <a:r>
              <a:rPr kumimoji="1" lang="en-US" altLang="zh-CN" sz="2000"/>
              <a:t>&lt;</a:t>
            </a:r>
            <a:r>
              <a:rPr kumimoji="1" lang="zh-CN" altLang="en-US" sz="2000"/>
              <a:t>铝电解</a:t>
            </a:r>
          </a:p>
        </p:txBody>
      </p:sp>
      <p:sp>
        <p:nvSpPr>
          <p:cNvPr id="4" name="Rectangle 4"/>
          <p:cNvSpPr>
            <a:spLocks noChangeArrowheads="1"/>
          </p:cNvSpPr>
          <p:nvPr/>
        </p:nvSpPr>
        <p:spPr bwMode="auto">
          <a:xfrm>
            <a:off x="893217" y="3263900"/>
            <a:ext cx="6321425" cy="4889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chemeClr val="hlink"/>
              </a:buClr>
              <a:buSzPct val="75000"/>
              <a:buFont typeface="Wingdings" panose="05000000000000000000" pitchFamily="2" charset="2"/>
              <a:buNone/>
            </a:pPr>
            <a:r>
              <a:rPr kumimoji="1" lang="zh-CN" altLang="en-US" sz="2000" dirty="0"/>
              <a:t>容量稳定性与低漏电：固体钽电解</a:t>
            </a:r>
            <a:r>
              <a:rPr kumimoji="1" lang="en-US" altLang="zh-CN" sz="2000" dirty="0"/>
              <a:t>&gt;</a:t>
            </a:r>
            <a:r>
              <a:rPr kumimoji="1" lang="zh-CN" altLang="en-US" sz="2000" dirty="0"/>
              <a:t>液体钽电解</a:t>
            </a:r>
            <a:r>
              <a:rPr kumimoji="1" lang="en-US" altLang="zh-CN" sz="2000" dirty="0"/>
              <a:t>&gt;</a:t>
            </a:r>
            <a:r>
              <a:rPr kumimoji="1" lang="zh-CN" altLang="en-US" sz="2000" dirty="0"/>
              <a:t>铝电解</a:t>
            </a:r>
          </a:p>
        </p:txBody>
      </p:sp>
      <p:sp>
        <p:nvSpPr>
          <p:cNvPr id="5" name="Rectangle 5"/>
          <p:cNvSpPr>
            <a:spLocks noChangeArrowheads="1"/>
          </p:cNvSpPr>
          <p:nvPr/>
        </p:nvSpPr>
        <p:spPr bwMode="auto">
          <a:xfrm>
            <a:off x="900113" y="4308475"/>
            <a:ext cx="581342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chemeClr val="hlink"/>
              </a:buClr>
              <a:buSzPct val="75000"/>
              <a:buFont typeface="Wingdings" panose="05000000000000000000" pitchFamily="2" charset="2"/>
              <a:buNone/>
            </a:pPr>
            <a:r>
              <a:rPr kumimoji="1" lang="zh-CN" altLang="en-US" sz="2000" dirty="0"/>
              <a:t>抗过流过压能力：无机介质</a:t>
            </a:r>
            <a:r>
              <a:rPr kumimoji="1" lang="en-US" altLang="zh-CN" sz="2000" dirty="0"/>
              <a:t>&gt;</a:t>
            </a:r>
            <a:r>
              <a:rPr kumimoji="1" lang="zh-CN" altLang="en-US" sz="2000" dirty="0"/>
              <a:t>高分子有机介质</a:t>
            </a:r>
            <a:r>
              <a:rPr kumimoji="1" lang="en-US" altLang="zh-CN" sz="2000" dirty="0"/>
              <a:t>&gt;</a:t>
            </a:r>
            <a:r>
              <a:rPr kumimoji="1" lang="zh-CN" altLang="en-US" sz="2000" dirty="0"/>
              <a:t>电解</a:t>
            </a:r>
          </a:p>
        </p:txBody>
      </p:sp>
    </p:spTree>
    <p:custDataLst>
      <p:tags r:id="rId1"/>
    </p:custDataLst>
    <p:extLst>
      <p:ext uri="{BB962C8B-B14F-4D97-AF65-F5344CB8AC3E}">
        <p14:creationId xmlns:p14="http://schemas.microsoft.com/office/powerpoint/2010/main" val="80675288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4" name="Picture 4" descr="006"/>
          <p:cNvPicPr>
            <a:picLocks noChangeAspect="1" noChangeArrowheads="1"/>
          </p:cNvPicPr>
          <p:nvPr/>
        </p:nvPicPr>
        <p:blipFill>
          <a:blip r:embed="rId4">
            <a:extLst>
              <a:ext uri="{28A0092B-C50C-407E-A947-70E740481C1C}">
                <a14:useLocalDpi xmlns:a14="http://schemas.microsoft.com/office/drawing/2010/main" val="0"/>
              </a:ext>
            </a:extLst>
          </a:blip>
          <a:srcRect l="2632" r="68396"/>
          <a:stretch>
            <a:fillRect/>
          </a:stretch>
        </p:blipFill>
        <p:spPr bwMode="auto">
          <a:xfrm>
            <a:off x="683568" y="2312339"/>
            <a:ext cx="1710162" cy="110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00765" y="1993795"/>
            <a:ext cx="1397039"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FF0000"/>
                </a:solidFill>
                <a:latin typeface="微软雅黑" panose="020B0503020204020204" pitchFamily="34" charset="-122"/>
                <a:ea typeface="微软雅黑" panose="020B0503020204020204" pitchFamily="34" charset="-122"/>
              </a:rPr>
              <a:t>功能框图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900765" y="3377797"/>
            <a:ext cx="1397039"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电容并联</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7" name="矩形 6"/>
          <p:cNvSpPr/>
          <p:nvPr/>
        </p:nvSpPr>
        <p:spPr>
          <a:xfrm>
            <a:off x="5148064" y="1844824"/>
            <a:ext cx="2720456" cy="400110"/>
          </a:xfrm>
          <a:prstGeom prst="rect">
            <a:avLst/>
          </a:prstGeom>
        </p:spPr>
        <p:txBody>
          <a:bodyPr wrap="square">
            <a:spAutoFit/>
          </a:bodyPr>
          <a:lstStyle/>
          <a:p>
            <a:pPr eaLnBrk="1" hangingPunct="1">
              <a:spcBef>
                <a:spcPct val="50000"/>
              </a:spcBef>
              <a:buClrTx/>
              <a:buSzTx/>
              <a:buFontTx/>
              <a:buNone/>
            </a:pPr>
            <a:r>
              <a:rPr lang="zh-CN" altLang="en-US" dirty="0" smtClean="0">
                <a:solidFill>
                  <a:srgbClr val="FF0000"/>
                </a:solidFill>
                <a:latin typeface="微软雅黑" panose="020B0503020204020204" pitchFamily="34" charset="-122"/>
                <a:ea typeface="微软雅黑" panose="020B0503020204020204" pitchFamily="34" charset="-122"/>
              </a:rPr>
              <a:t>可靠性模型框图</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8" name="Picture 5" descr="006"/>
          <p:cNvPicPr>
            <a:picLocks noChangeAspect="1" noChangeArrowheads="1"/>
          </p:cNvPicPr>
          <p:nvPr/>
        </p:nvPicPr>
        <p:blipFill>
          <a:blip r:embed="rId5">
            <a:extLst>
              <a:ext uri="{28A0092B-C50C-407E-A947-70E740481C1C}">
                <a14:useLocalDpi xmlns:a14="http://schemas.microsoft.com/office/drawing/2010/main" val="0"/>
              </a:ext>
            </a:extLst>
          </a:blip>
          <a:srcRect l="30714" r="37682"/>
          <a:stretch>
            <a:fillRect/>
          </a:stretch>
        </p:blipFill>
        <p:spPr bwMode="auto">
          <a:xfrm>
            <a:off x="3698599" y="2253610"/>
            <a:ext cx="1866099" cy="11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006"/>
          <p:cNvPicPr>
            <a:picLocks noChangeAspect="1" noChangeArrowheads="1"/>
          </p:cNvPicPr>
          <p:nvPr/>
        </p:nvPicPr>
        <p:blipFill>
          <a:blip r:embed="rId6">
            <a:extLst>
              <a:ext uri="{28A0092B-C50C-407E-A947-70E740481C1C}">
                <a14:useLocalDpi xmlns:a14="http://schemas.microsoft.com/office/drawing/2010/main" val="0"/>
              </a:ext>
            </a:extLst>
          </a:blip>
          <a:srcRect l="61429"/>
          <a:stretch>
            <a:fillRect/>
          </a:stretch>
        </p:blipFill>
        <p:spPr bwMode="auto">
          <a:xfrm>
            <a:off x="6152078" y="2340772"/>
            <a:ext cx="2020321" cy="97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771485" y="3336583"/>
            <a:ext cx="1870826" cy="400110"/>
          </a:xfrm>
          <a:prstGeom prst="rect">
            <a:avLst/>
          </a:prstGeom>
        </p:spPr>
        <p:txBody>
          <a:bodyPr wrap="square">
            <a:spAutoFit/>
          </a:bodyPr>
          <a:lstStyle/>
          <a:p>
            <a:pPr algn="ctr" eaLnBrk="1" hangingPunct="1">
              <a:spcBef>
                <a:spcPct val="50000"/>
              </a:spcBef>
              <a:buClrTx/>
              <a:buSzTx/>
              <a:buFontTx/>
              <a:buNone/>
            </a:pPr>
            <a:r>
              <a:rPr lang="zh-CN" altLang="en-US" dirty="0">
                <a:solidFill>
                  <a:srgbClr val="0000FF"/>
                </a:solidFill>
                <a:latin typeface="微软雅黑" panose="020B0503020204020204" pitchFamily="34" charset="-122"/>
                <a:ea typeface="微软雅黑" panose="020B0503020204020204" pitchFamily="34" charset="-122"/>
              </a:rPr>
              <a:t>开路失效模式</a:t>
            </a:r>
          </a:p>
        </p:txBody>
      </p:sp>
      <p:sp>
        <p:nvSpPr>
          <p:cNvPr id="11" name="矩形 10"/>
          <p:cNvSpPr/>
          <p:nvPr/>
        </p:nvSpPr>
        <p:spPr>
          <a:xfrm>
            <a:off x="6300192" y="3336583"/>
            <a:ext cx="1860444" cy="400110"/>
          </a:xfrm>
          <a:prstGeom prst="rect">
            <a:avLst/>
          </a:prstGeom>
        </p:spPr>
        <p:txBody>
          <a:bodyPr wrap="square">
            <a:spAutoFit/>
          </a:bodyPr>
          <a:lstStyle/>
          <a:p>
            <a:pPr algn="ctr" eaLnBrk="1" hangingPunct="1">
              <a:spcBef>
                <a:spcPct val="50000"/>
              </a:spcBef>
              <a:buClrTx/>
              <a:buSzTx/>
              <a:buFontTx/>
              <a:buNone/>
            </a:pPr>
            <a:r>
              <a:rPr lang="zh-CN" altLang="en-US" dirty="0" smtClean="0">
                <a:solidFill>
                  <a:srgbClr val="0000FF"/>
                </a:solidFill>
                <a:latin typeface="微软雅黑" panose="020B0503020204020204" pitchFamily="34" charset="-122"/>
                <a:ea typeface="微软雅黑" panose="020B0503020204020204" pitchFamily="34" charset="-122"/>
              </a:rPr>
              <a:t>短路失效模式</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12" name="右箭头 11"/>
          <p:cNvSpPr/>
          <p:nvPr/>
        </p:nvSpPr>
        <p:spPr>
          <a:xfrm>
            <a:off x="2393688" y="2763876"/>
            <a:ext cx="881560" cy="269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ä¾åºå¥å®¹å¸å¤©çéå¿å¾·éå±ææå åç±»çµå®¹å å·¥å¾ç é«æ¸å¾ ç»èå¾ å¥å®¹å¸å¤©çéå¿å¾·éå±ææå Hc360æ§èªç½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15243" y="4077072"/>
            <a:ext cx="2223890" cy="18162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ä¾åºAVXé½çµå®¹"/>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7554" y="4077073"/>
            <a:ext cx="2172185" cy="181629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5957684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§2.1  </a:t>
            </a:r>
            <a:r>
              <a:rPr lang="zh-CN" altLang="en-US" sz="2800" dirty="0" smtClean="0">
                <a:solidFill>
                  <a:srgbClr val="0000FF"/>
                </a:solidFill>
                <a:latin typeface="黑体" panose="02010609060101010101" pitchFamily="49" charset="-122"/>
                <a:ea typeface="黑体" panose="02010609060101010101" pitchFamily="49" charset="-122"/>
              </a:rPr>
              <a:t>元器件等级</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4876656"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章   电子器件可靠性选用</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§2.2  </a:t>
            </a:r>
            <a:r>
              <a:rPr lang="zh-CN" altLang="en-US" sz="2800" dirty="0" smtClean="0">
                <a:solidFill>
                  <a:srgbClr val="0000FF"/>
                </a:solidFill>
                <a:latin typeface="黑体" panose="02010609060101010101" pitchFamily="49" charset="-122"/>
                <a:ea typeface="黑体" panose="02010609060101010101" pitchFamily="49" charset="-122"/>
              </a:rPr>
              <a:t>元器件选择准则</a:t>
            </a:r>
            <a:endParaRPr lang="zh-CN" altLang="en-US" sz="2800" dirty="0">
              <a:solidFill>
                <a:srgbClr val="0000FF"/>
              </a:solidFill>
            </a:endParaRPr>
          </a:p>
        </p:txBody>
      </p:sp>
      <p:sp>
        <p:nvSpPr>
          <p:cNvPr id="14" name="矩形 13"/>
          <p:cNvSpPr/>
          <p:nvPr/>
        </p:nvSpPr>
        <p:spPr>
          <a:xfrm>
            <a:off x="179511" y="4004466"/>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§2.3  </a:t>
            </a:r>
            <a:r>
              <a:rPr lang="zh-CN" altLang="en-US" sz="2800" dirty="0" smtClean="0">
                <a:solidFill>
                  <a:srgbClr val="0000FF"/>
                </a:solidFill>
                <a:latin typeface="黑体" panose="02010609060101010101" pitchFamily="49" charset="-122"/>
                <a:ea typeface="黑体" panose="02010609060101010101" pitchFamily="49" charset="-122"/>
              </a:rPr>
              <a:t>电阻器选用</a:t>
            </a:r>
            <a:endParaRPr lang="zh-CN" altLang="en-US" sz="2800" dirty="0">
              <a:solidFill>
                <a:srgbClr val="0000FF"/>
              </a:solidFill>
            </a:endParaRPr>
          </a:p>
        </p:txBody>
      </p:sp>
      <p:sp>
        <p:nvSpPr>
          <p:cNvPr id="15" name="矩形 14"/>
          <p:cNvSpPr/>
          <p:nvPr/>
        </p:nvSpPr>
        <p:spPr>
          <a:xfrm>
            <a:off x="179511" y="4823574"/>
            <a:ext cx="3254417"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§2.4  </a:t>
            </a:r>
            <a:r>
              <a:rPr lang="zh-CN" altLang="en-US" sz="2800" dirty="0" smtClean="0">
                <a:solidFill>
                  <a:srgbClr val="FF0000"/>
                </a:solidFill>
                <a:latin typeface="黑体" panose="02010609060101010101" pitchFamily="49" charset="-122"/>
                <a:ea typeface="黑体" panose="02010609060101010101" pitchFamily="49" charset="-122"/>
              </a:rPr>
              <a:t>电容器选用</a:t>
            </a:r>
            <a:endParaRPr lang="zh-CN" altLang="en-US" sz="2800" dirty="0">
              <a:solidFill>
                <a:srgbClr val="FF0000"/>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二极管选用</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矩形 18"/>
          <p:cNvSpPr/>
          <p:nvPr/>
        </p:nvSpPr>
        <p:spPr>
          <a:xfrm>
            <a:off x="4659970" y="3166681"/>
            <a:ext cx="3254417"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晶体管选用</a:t>
            </a:r>
            <a:endParaRPr lang="zh-CN" altLang="en-US" sz="2800" dirty="0">
              <a:solidFill>
                <a:srgbClr val="0000FF"/>
              </a:solidFill>
            </a:endParaRPr>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70" y="4004466"/>
            <a:ext cx="3615092"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§2.5  </a:t>
            </a:r>
            <a:r>
              <a:rPr lang="zh-CN" altLang="en-US" sz="2800" dirty="0" smtClean="0">
                <a:solidFill>
                  <a:srgbClr val="0000FF"/>
                </a:solidFill>
                <a:latin typeface="黑体" panose="02010609060101010101" pitchFamily="49" charset="-122"/>
                <a:ea typeface="黑体" panose="02010609060101010101" pitchFamily="49" charset="-122"/>
              </a:rPr>
              <a:t>集成电路选用</a:t>
            </a:r>
            <a:endParaRPr lang="zh-CN" altLang="en-US" sz="2800" dirty="0">
              <a:solidFill>
                <a:srgbClr val="0000FF"/>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7" name="矩形 26"/>
          <p:cNvSpPr/>
          <p:nvPr/>
        </p:nvSpPr>
        <p:spPr>
          <a:xfrm>
            <a:off x="4659970" y="4829624"/>
            <a:ext cx="3975768"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§2.6  </a:t>
            </a:r>
            <a:r>
              <a:rPr lang="zh-CN" altLang="en-US" sz="2800" dirty="0" smtClean="0">
                <a:solidFill>
                  <a:srgbClr val="0000FF"/>
                </a:solidFill>
                <a:latin typeface="黑体" panose="02010609060101010101" pitchFamily="49" charset="-122"/>
                <a:ea typeface="黑体" panose="02010609060101010101" pitchFamily="49" charset="-122"/>
              </a:rPr>
              <a:t>元器件降额使用</a:t>
            </a:r>
            <a:endParaRPr lang="zh-CN" altLang="en-US" sz="2800" dirty="0">
              <a:solidFill>
                <a:srgbClr val="0000FF"/>
              </a:solidFill>
            </a:endParaRPr>
          </a:p>
        </p:txBody>
      </p:sp>
    </p:spTree>
    <p:custDataLst>
      <p:tags r:id="rId1"/>
    </p:custDataLst>
    <p:extLst>
      <p:ext uri="{BB962C8B-B14F-4D97-AF65-F5344CB8AC3E}">
        <p14:creationId xmlns:p14="http://schemas.microsoft.com/office/powerpoint/2010/main" val="243791937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3"/>
          <p:cNvSpPr txBox="1">
            <a:spLocks noChangeArrowheads="1"/>
          </p:cNvSpPr>
          <p:nvPr/>
        </p:nvSpPr>
        <p:spPr bwMode="auto">
          <a:xfrm>
            <a:off x="539552" y="1484784"/>
            <a:ext cx="7993063" cy="424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电容器的种类远比电阻器多</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电容器容量的容差比电阻器阻值的容差大，通用电容一般为</a:t>
            </a:r>
            <a:r>
              <a:rPr lang="en-US" altLang="zh-CN" sz="2000" dirty="0" smtClean="0">
                <a:solidFill>
                  <a:srgbClr val="FF0000"/>
                </a:solidFill>
                <a:latin typeface="微软雅黑" panose="020B0503020204020204" pitchFamily="34" charset="-122"/>
                <a:ea typeface="微软雅黑" panose="020B0503020204020204" pitchFamily="34" charset="-122"/>
              </a:rPr>
              <a:t>±5</a:t>
            </a:r>
            <a:r>
              <a:rPr lang="zh-CN" altLang="en-US" sz="2000" dirty="0" smtClean="0">
                <a:solidFill>
                  <a:srgbClr val="FF0000"/>
                </a:solidFill>
                <a:latin typeface="微软雅黑" panose="020B0503020204020204" pitchFamily="34" charset="-122"/>
                <a:ea typeface="微软雅黑" panose="020B0503020204020204" pitchFamily="34" charset="-122"/>
              </a:rPr>
              <a:t>％～ </a:t>
            </a:r>
            <a:r>
              <a:rPr lang="en-US" altLang="zh-CN" sz="2000" dirty="0" smtClean="0">
                <a:solidFill>
                  <a:srgbClr val="FF0000"/>
                </a:solidFill>
                <a:latin typeface="微软雅黑" panose="020B0503020204020204" pitchFamily="34" charset="-122"/>
                <a:ea typeface="微软雅黑" panose="020B0503020204020204" pitchFamily="34" charset="-122"/>
              </a:rPr>
              <a:t>±20</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0000FF"/>
                </a:solidFill>
                <a:latin typeface="微软雅黑" panose="020B0503020204020204" pitchFamily="34" charset="-122"/>
                <a:ea typeface="微软雅黑" panose="020B0503020204020204" pitchFamily="34" charset="-122"/>
              </a:rPr>
              <a:t>高容量的电解电容器或者高介电常数的陶瓷电容器可达</a:t>
            </a:r>
            <a:r>
              <a:rPr lang="en-US" altLang="zh-CN" sz="2000" dirty="0" smtClean="0">
                <a:solidFill>
                  <a:srgbClr val="FF0000"/>
                </a:solidFill>
                <a:latin typeface="微软雅黑" panose="020B0503020204020204" pitchFamily="34" charset="-122"/>
                <a:ea typeface="微软雅黑" panose="020B0503020204020204" pitchFamily="34" charset="-122"/>
              </a:rPr>
              <a:t>-20%</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+80%</a:t>
            </a:r>
            <a:r>
              <a:rPr lang="zh-CN" altLang="en-US" sz="2000" dirty="0" smtClean="0">
                <a:solidFill>
                  <a:srgbClr val="0000FF"/>
                </a:solidFill>
                <a:latin typeface="微软雅黑" panose="020B0503020204020204" pitchFamily="34" charset="-122"/>
                <a:ea typeface="微软雅黑" panose="020B0503020204020204" pitchFamily="34" charset="-122"/>
              </a:rPr>
              <a:t>，但多数应用场合对电容精度的要求低于电阻</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电容器的</a:t>
            </a:r>
            <a:r>
              <a:rPr lang="zh-CN" altLang="en-US" sz="2000" dirty="0" smtClean="0">
                <a:solidFill>
                  <a:srgbClr val="FF0000"/>
                </a:solidFill>
                <a:latin typeface="微软雅黑" panose="020B0503020204020204" pitchFamily="34" charset="-122"/>
                <a:ea typeface="微软雅黑" panose="020B0503020204020204" pitchFamily="34" charset="-122"/>
              </a:rPr>
              <a:t>温度系数</a:t>
            </a:r>
            <a:r>
              <a:rPr lang="zh-CN" altLang="en-US" sz="2000" dirty="0" smtClean="0">
                <a:solidFill>
                  <a:srgbClr val="0000FF"/>
                </a:solidFill>
                <a:latin typeface="微软雅黑" panose="020B0503020204020204" pitchFamily="34" charset="-122"/>
                <a:ea typeface="微软雅黑" panose="020B0503020204020204" pitchFamily="34" charset="-122"/>
              </a:rPr>
              <a:t>通常高于电阻器的温度系数</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电容器的</a:t>
            </a:r>
            <a:r>
              <a:rPr lang="zh-CN" altLang="en-US" sz="2000" dirty="0" smtClean="0">
                <a:solidFill>
                  <a:srgbClr val="FF0000"/>
                </a:solidFill>
                <a:latin typeface="微软雅黑" panose="020B0503020204020204" pitchFamily="34" charset="-122"/>
                <a:ea typeface="微软雅黑" panose="020B0503020204020204" pitchFamily="34" charset="-122"/>
              </a:rPr>
              <a:t>容量</a:t>
            </a:r>
            <a:r>
              <a:rPr lang="zh-CN" altLang="en-US" sz="2000" dirty="0" smtClean="0">
                <a:solidFill>
                  <a:srgbClr val="0000FF"/>
                </a:solidFill>
                <a:latin typeface="微软雅黑" panose="020B0503020204020204" pitchFamily="34" charset="-122"/>
                <a:ea typeface="微软雅黑" panose="020B0503020204020204" pitchFamily="34" charset="-122"/>
              </a:rPr>
              <a:t>有可能随工作频率、工作电压而变化</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有的电容器（如电解电容器）与二极管一样具有极性，不能反接</a:t>
            </a:r>
          </a:p>
          <a:p>
            <a:pPr eaLnBrk="1" hangingPunct="1">
              <a:lnSpc>
                <a:spcPct val="150000"/>
              </a:lnSpc>
            </a:pPr>
            <a:r>
              <a:rPr lang="zh-CN" altLang="en-US" sz="2000" dirty="0" smtClean="0">
                <a:solidFill>
                  <a:srgbClr val="0000FF"/>
                </a:solidFill>
                <a:latin typeface="微软雅黑" panose="020B0503020204020204" pitchFamily="34" charset="-122"/>
                <a:ea typeface="微软雅黑" panose="020B0503020204020204" pitchFamily="34" charset="-122"/>
              </a:rPr>
              <a:t>在直流和交流工作状态下的额定电压不同，通常后者低于前者</a:t>
            </a:r>
          </a:p>
        </p:txBody>
      </p:sp>
    </p:spTree>
    <p:custDataLst>
      <p:tags r:id="rId1"/>
    </p:custDataLst>
    <p:extLst>
      <p:ext uri="{BB962C8B-B14F-4D97-AF65-F5344CB8AC3E}">
        <p14:creationId xmlns:p14="http://schemas.microsoft.com/office/powerpoint/2010/main" val="3512336007"/>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836712"/>
            <a:ext cx="784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6"/>
          <p:cNvSpPr txBox="1">
            <a:spLocks noChangeArrowheads="1"/>
          </p:cNvSpPr>
          <p:nvPr/>
        </p:nvSpPr>
        <p:spPr bwMode="auto">
          <a:xfrm>
            <a:off x="1043360" y="3429099"/>
            <a:ext cx="936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solidFill>
                  <a:srgbClr val="0000FF"/>
                </a:solidFill>
              </a:rPr>
              <a:t>瓷片电容</a:t>
            </a:r>
          </a:p>
        </p:txBody>
      </p:sp>
      <p:sp>
        <p:nvSpPr>
          <p:cNvPr id="5" name="Text Box 7"/>
          <p:cNvSpPr txBox="1">
            <a:spLocks noChangeArrowheads="1"/>
          </p:cNvSpPr>
          <p:nvPr/>
        </p:nvSpPr>
        <p:spPr bwMode="auto">
          <a:xfrm>
            <a:off x="4500935" y="909737"/>
            <a:ext cx="1223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solidFill>
                  <a:srgbClr val="0000FF"/>
                </a:solidFill>
              </a:rPr>
              <a:t>铝电解电容</a:t>
            </a:r>
          </a:p>
        </p:txBody>
      </p:sp>
      <p:sp>
        <p:nvSpPr>
          <p:cNvPr id="6" name="Text Box 8"/>
          <p:cNvSpPr txBox="1">
            <a:spLocks noChangeArrowheads="1"/>
          </p:cNvSpPr>
          <p:nvPr/>
        </p:nvSpPr>
        <p:spPr bwMode="auto">
          <a:xfrm>
            <a:off x="6517060" y="1125637"/>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solidFill>
                  <a:srgbClr val="0000FF"/>
                </a:solidFill>
              </a:rPr>
              <a:t>聚苯乙烯电容</a:t>
            </a:r>
          </a:p>
        </p:txBody>
      </p:sp>
      <p:sp>
        <p:nvSpPr>
          <p:cNvPr id="7" name="Text Box 9"/>
          <p:cNvSpPr txBox="1">
            <a:spLocks noChangeArrowheads="1"/>
          </p:cNvSpPr>
          <p:nvPr/>
        </p:nvSpPr>
        <p:spPr bwMode="auto">
          <a:xfrm>
            <a:off x="2124447" y="5950049"/>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solidFill>
                  <a:srgbClr val="0000FF"/>
                </a:solidFill>
              </a:rPr>
              <a:t>金属化薄膜电容</a:t>
            </a:r>
          </a:p>
        </p:txBody>
      </p:sp>
      <p:sp>
        <p:nvSpPr>
          <p:cNvPr id="8" name="Text Box 10"/>
          <p:cNvSpPr txBox="1">
            <a:spLocks noChangeArrowheads="1"/>
          </p:cNvSpPr>
          <p:nvPr/>
        </p:nvSpPr>
        <p:spPr bwMode="auto">
          <a:xfrm>
            <a:off x="5580435" y="5950049"/>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solidFill>
                  <a:srgbClr val="0000FF"/>
                </a:solidFill>
              </a:rPr>
              <a:t>片式钽电容</a:t>
            </a:r>
          </a:p>
        </p:txBody>
      </p:sp>
    </p:spTree>
    <p:custDataLst>
      <p:tags r:id="rId1"/>
    </p:custDataLst>
    <p:extLst>
      <p:ext uri="{BB962C8B-B14F-4D97-AF65-F5344CB8AC3E}">
        <p14:creationId xmlns:p14="http://schemas.microsoft.com/office/powerpoint/2010/main" val="371645857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10"/>
          <p:cNvSpPr txBox="1">
            <a:spLocks noChangeArrowheads="1"/>
          </p:cNvSpPr>
          <p:nvPr/>
        </p:nvSpPr>
        <p:spPr bwMode="auto">
          <a:xfrm>
            <a:off x="4932040" y="1303570"/>
            <a:ext cx="396113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2000" dirty="0" smtClean="0">
                <a:solidFill>
                  <a:srgbClr val="0000FF"/>
                </a:solidFill>
                <a:latin typeface="微软雅黑" panose="020B0503020204020204" pitchFamily="34" charset="-122"/>
                <a:ea typeface="微软雅黑" panose="020B0503020204020204" pitchFamily="34" charset="-122"/>
              </a:rPr>
              <a:t>额定电压是指在额定温度与最小工作温度之间的任一温度下，可连续施加在电容器上的最大直流电压，或者最大交流电压的有效值，或者浪涌脉冲电压的峰值</a:t>
            </a:r>
          </a:p>
          <a:p>
            <a:pPr eaLnBrk="1" hangingPunct="1">
              <a:lnSpc>
                <a:spcPct val="130000"/>
              </a:lnSpc>
            </a:pPr>
            <a:r>
              <a:rPr lang="zh-CN" altLang="en-US" sz="2000" dirty="0" smtClean="0">
                <a:solidFill>
                  <a:srgbClr val="0000FF"/>
                </a:solidFill>
                <a:latin typeface="微软雅黑" panose="020B0503020204020204" pitchFamily="34" charset="-122"/>
                <a:ea typeface="微软雅黑" panose="020B0503020204020204" pitchFamily="34" charset="-122"/>
              </a:rPr>
              <a:t>额定交流电压</a:t>
            </a:r>
            <a:r>
              <a:rPr lang="en-US" altLang="zh-CN" sz="2000" dirty="0" smtClean="0">
                <a:solidFill>
                  <a:srgbClr val="0000FF"/>
                </a:solidFill>
                <a:latin typeface="微软雅黑" panose="020B0503020204020204" pitchFamily="34" charset="-122"/>
                <a:ea typeface="微软雅黑" panose="020B0503020204020204" pitchFamily="34" charset="-122"/>
              </a:rPr>
              <a:t>&lt;</a:t>
            </a:r>
            <a:r>
              <a:rPr lang="zh-CN" altLang="en-US" sz="2000" dirty="0" smtClean="0">
                <a:solidFill>
                  <a:srgbClr val="0000FF"/>
                </a:solidFill>
                <a:latin typeface="微软雅黑" panose="020B0503020204020204" pitchFamily="34" charset="-122"/>
                <a:ea typeface="微软雅黑" panose="020B0503020204020204" pitchFamily="34" charset="-122"/>
              </a:rPr>
              <a:t>额定直流电压</a:t>
            </a:r>
            <a:r>
              <a:rPr lang="en-US" altLang="zh-CN" sz="2000" dirty="0" smtClean="0">
                <a:solidFill>
                  <a:srgbClr val="0000FF"/>
                </a:solidFill>
                <a:latin typeface="微软雅黑" panose="020B0503020204020204" pitchFamily="34" charset="-122"/>
                <a:ea typeface="微软雅黑" panose="020B0503020204020204" pitchFamily="34" charset="-122"/>
              </a:rPr>
              <a:t>&lt;</a:t>
            </a:r>
            <a:r>
              <a:rPr lang="zh-CN" altLang="en-US" sz="2000" dirty="0" smtClean="0">
                <a:solidFill>
                  <a:srgbClr val="0000FF"/>
                </a:solidFill>
                <a:latin typeface="微软雅黑" panose="020B0503020204020204" pitchFamily="34" charset="-122"/>
                <a:ea typeface="微软雅黑" panose="020B0503020204020204" pitchFamily="34" charset="-122"/>
              </a:rPr>
              <a:t>能耐受的瞬态浪涌电压（通常是</a:t>
            </a:r>
            <a:r>
              <a:rPr lang="zh-CN" altLang="en-US" sz="2000" dirty="0" smtClean="0">
                <a:solidFill>
                  <a:srgbClr val="FF0000"/>
                </a:solidFill>
                <a:latin typeface="微软雅黑" panose="020B0503020204020204" pitchFamily="34" charset="-122"/>
                <a:ea typeface="微软雅黑" panose="020B0503020204020204" pitchFamily="34" charset="-122"/>
              </a:rPr>
              <a:t>直流耐压的</a:t>
            </a:r>
            <a:r>
              <a:rPr lang="en-US" altLang="zh-CN" sz="2000" dirty="0" smtClean="0">
                <a:solidFill>
                  <a:srgbClr val="FF0000"/>
                </a:solidFill>
                <a:latin typeface="微软雅黑" panose="020B0503020204020204" pitchFamily="34" charset="-122"/>
                <a:ea typeface="微软雅黑" panose="020B0503020204020204" pitchFamily="34" charset="-122"/>
              </a:rPr>
              <a:t>2.5</a:t>
            </a:r>
            <a:r>
              <a:rPr lang="zh-CN" altLang="en-US" sz="2000" dirty="0" smtClean="0">
                <a:solidFill>
                  <a:srgbClr val="FF0000"/>
                </a:solidFill>
                <a:latin typeface="微软雅黑" panose="020B0503020204020204" pitchFamily="34" charset="-122"/>
                <a:ea typeface="微软雅黑" panose="020B0503020204020204" pitchFamily="34" charset="-122"/>
              </a:rPr>
              <a:t>倍</a:t>
            </a:r>
            <a:r>
              <a:rPr lang="zh-CN" altLang="en-US" sz="2000" dirty="0" smtClean="0">
                <a:solidFill>
                  <a:srgbClr val="0000FF"/>
                </a:solidFill>
                <a:latin typeface="微软雅黑" panose="020B0503020204020204" pitchFamily="34" charset="-122"/>
                <a:ea typeface="微软雅黑" panose="020B0503020204020204" pitchFamily="34" charset="-122"/>
              </a:rPr>
              <a:t>以上）</a:t>
            </a:r>
          </a:p>
          <a:p>
            <a:pPr eaLnBrk="1" hangingPunct="1">
              <a:lnSpc>
                <a:spcPct val="130000"/>
              </a:lnSpc>
            </a:pPr>
            <a:r>
              <a:rPr lang="zh-CN" altLang="en-US" sz="2000" dirty="0" smtClean="0">
                <a:solidFill>
                  <a:srgbClr val="0000FF"/>
                </a:solidFill>
                <a:latin typeface="微软雅黑" panose="020B0503020204020204" pitchFamily="34" charset="-122"/>
                <a:ea typeface="微软雅黑" panose="020B0503020204020204" pitchFamily="34" charset="-122"/>
              </a:rPr>
              <a:t>引起电容器永久性损坏电压称为击穿电压。击穿电压通常是额定电压的</a:t>
            </a:r>
            <a:r>
              <a:rPr lang="en-US" altLang="zh-CN" sz="2000" dirty="0" smtClean="0">
                <a:solidFill>
                  <a:srgbClr val="0000FF"/>
                </a:solidFill>
                <a:latin typeface="微软雅黑" panose="020B0503020204020204" pitchFamily="34" charset="-122"/>
                <a:ea typeface="微软雅黑" panose="020B0503020204020204" pitchFamily="34" charset="-122"/>
              </a:rPr>
              <a:t>2</a:t>
            </a:r>
            <a:r>
              <a:rPr lang="zh-CN" altLang="en-US" sz="2000" dirty="0" smtClean="0">
                <a:solidFill>
                  <a:srgbClr val="0000FF"/>
                </a:solidFill>
                <a:latin typeface="微软雅黑" panose="020B0503020204020204" pitchFamily="34" charset="-122"/>
                <a:ea typeface="微软雅黑" panose="020B0503020204020204" pitchFamily="34" charset="-122"/>
              </a:rPr>
              <a:t>倍左右</a:t>
            </a:r>
          </a:p>
        </p:txBody>
      </p:sp>
      <p:pic>
        <p:nvPicPr>
          <p:cNvPr id="4" name="Picture 12" descr="057"/>
          <p:cNvPicPr>
            <a:picLocks noChangeAspect="1" noChangeArrowheads="1"/>
          </p:cNvPicPr>
          <p:nvPr/>
        </p:nvPicPr>
        <p:blipFill>
          <a:blip r:embed="rId4">
            <a:lum contrast="12000"/>
            <a:extLst>
              <a:ext uri="{28A0092B-C50C-407E-A947-70E740481C1C}">
                <a14:useLocalDpi xmlns:a14="http://schemas.microsoft.com/office/drawing/2010/main" val="0"/>
              </a:ext>
            </a:extLst>
          </a:blip>
          <a:srcRect/>
          <a:stretch>
            <a:fillRect/>
          </a:stretch>
        </p:blipFill>
        <p:spPr bwMode="auto">
          <a:xfrm>
            <a:off x="104776" y="2204864"/>
            <a:ext cx="46815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3"/>
          <p:cNvSpPr txBox="1">
            <a:spLocks noChangeArrowheads="1"/>
          </p:cNvSpPr>
          <p:nvPr/>
        </p:nvSpPr>
        <p:spPr bwMode="auto">
          <a:xfrm>
            <a:off x="609601" y="5791432"/>
            <a:ext cx="4176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600" dirty="0"/>
              <a:t>通常电容器的交流耐压低于直流耐压</a:t>
            </a:r>
          </a:p>
        </p:txBody>
      </p:sp>
      <p:sp>
        <p:nvSpPr>
          <p:cNvPr id="6" name="Text Box 13"/>
          <p:cNvSpPr txBox="1">
            <a:spLocks noChangeArrowheads="1"/>
          </p:cNvSpPr>
          <p:nvPr/>
        </p:nvSpPr>
        <p:spPr bwMode="auto">
          <a:xfrm>
            <a:off x="323528" y="1041960"/>
            <a:ext cx="223224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额定电压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7507691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9" name="Text Box 13"/>
          <p:cNvSpPr txBox="1">
            <a:spLocks noChangeArrowheads="1"/>
          </p:cNvSpPr>
          <p:nvPr/>
        </p:nvSpPr>
        <p:spPr bwMode="auto">
          <a:xfrm>
            <a:off x="354451" y="905996"/>
            <a:ext cx="223224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温度系数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2588284" y="5921171"/>
            <a:ext cx="4404221" cy="30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pic>
        <p:nvPicPr>
          <p:cNvPr id="12" name="Picture 6" descr="图片2"/>
          <p:cNvPicPr>
            <a:picLocks noChangeAspect="1" noChangeArrowheads="1"/>
          </p:cNvPicPr>
          <p:nvPr/>
        </p:nvPicPr>
        <p:blipFill>
          <a:blip r:embed="rId4">
            <a:extLst>
              <a:ext uri="{28A0092B-C50C-407E-A947-70E740481C1C}">
                <a14:useLocalDpi xmlns:a14="http://schemas.microsoft.com/office/drawing/2010/main" val="0"/>
              </a:ext>
            </a:extLst>
          </a:blip>
          <a:srcRect t="2533"/>
          <a:stretch>
            <a:fillRect/>
          </a:stretch>
        </p:blipFill>
        <p:spPr bwMode="auto">
          <a:xfrm>
            <a:off x="369319" y="3103636"/>
            <a:ext cx="5346338" cy="307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7"/>
          <p:cNvSpPr txBox="1">
            <a:spLocks noChangeArrowheads="1"/>
          </p:cNvSpPr>
          <p:nvPr/>
        </p:nvSpPr>
        <p:spPr bwMode="auto">
          <a:xfrm>
            <a:off x="1979712" y="6185450"/>
            <a:ext cx="30243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陶瓷电容器容量随温度的变化</a:t>
            </a:r>
          </a:p>
        </p:txBody>
      </p:sp>
      <p:sp>
        <p:nvSpPr>
          <p:cNvPr id="14" name="Text Box 8"/>
          <p:cNvSpPr txBox="1">
            <a:spLocks noChangeArrowheads="1"/>
          </p:cNvSpPr>
          <p:nvPr/>
        </p:nvSpPr>
        <p:spPr bwMode="auto">
          <a:xfrm>
            <a:off x="5004048" y="3594116"/>
            <a:ext cx="1043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dirty="0">
                <a:solidFill>
                  <a:schemeClr val="accent2"/>
                </a:solidFill>
              </a:rPr>
              <a:t>X7R</a:t>
            </a:r>
          </a:p>
        </p:txBody>
      </p:sp>
      <p:sp>
        <p:nvSpPr>
          <p:cNvPr id="15" name="Text Box 9"/>
          <p:cNvSpPr txBox="1">
            <a:spLocks noChangeArrowheads="1"/>
          </p:cNvSpPr>
          <p:nvPr/>
        </p:nvSpPr>
        <p:spPr bwMode="auto">
          <a:xfrm>
            <a:off x="3286389" y="4453354"/>
            <a:ext cx="1043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Y5V</a:t>
            </a:r>
          </a:p>
        </p:txBody>
      </p:sp>
      <p:sp>
        <p:nvSpPr>
          <p:cNvPr id="16" name="Rectangle 4"/>
          <p:cNvSpPr>
            <a:spLocks noChangeArrowheads="1"/>
          </p:cNvSpPr>
          <p:nvPr/>
        </p:nvSpPr>
        <p:spPr bwMode="auto">
          <a:xfrm>
            <a:off x="354451" y="1419715"/>
            <a:ext cx="8208962" cy="16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1800" dirty="0">
                <a:solidFill>
                  <a:srgbClr val="0000FF"/>
                </a:solidFill>
                <a:latin typeface="微软雅黑" panose="020B0503020204020204" pitchFamily="34" charset="-122"/>
                <a:ea typeface="微软雅黑" panose="020B0503020204020204" pitchFamily="34" charset="-122"/>
              </a:rPr>
              <a:t>电容器的温度特性：最大工作温度，最小工作温度，额定温度，温度系数。其中</a:t>
            </a:r>
            <a:r>
              <a:rPr lang="zh-CN" altLang="en-US" sz="1800" dirty="0">
                <a:solidFill>
                  <a:srgbClr val="FF0000"/>
                </a:solidFill>
                <a:latin typeface="微软雅黑" panose="020B0503020204020204" pitchFamily="34" charset="-122"/>
                <a:ea typeface="微软雅黑" panose="020B0503020204020204" pitchFamily="34" charset="-122"/>
              </a:rPr>
              <a:t>额定温度</a:t>
            </a:r>
            <a:r>
              <a:rPr lang="zh-CN" altLang="en-US" sz="1800" dirty="0">
                <a:solidFill>
                  <a:srgbClr val="0000FF"/>
                </a:solidFill>
                <a:latin typeface="微软雅黑" panose="020B0503020204020204" pitchFamily="34" charset="-122"/>
                <a:ea typeface="微软雅黑" panose="020B0503020204020204" pitchFamily="34" charset="-122"/>
              </a:rPr>
              <a:t>是指可以</a:t>
            </a:r>
            <a:r>
              <a:rPr lang="zh-CN" altLang="en-US" sz="1800" dirty="0">
                <a:solidFill>
                  <a:srgbClr val="FF0000"/>
                </a:solidFill>
                <a:latin typeface="微软雅黑" panose="020B0503020204020204" pitchFamily="34" charset="-122"/>
                <a:ea typeface="微软雅黑" panose="020B0503020204020204" pitchFamily="34" charset="-122"/>
              </a:rPr>
              <a:t>连续施加</a:t>
            </a:r>
            <a:r>
              <a:rPr lang="zh-CN" altLang="en-US" sz="1800" dirty="0">
                <a:solidFill>
                  <a:srgbClr val="0000FF"/>
                </a:solidFill>
                <a:latin typeface="微软雅黑" panose="020B0503020204020204" pitchFamily="34" charset="-122"/>
                <a:ea typeface="微软雅黑" panose="020B0503020204020204" pitchFamily="34" charset="-122"/>
              </a:rPr>
              <a:t>额定电压的最高环境温度</a:t>
            </a:r>
          </a:p>
          <a:p>
            <a:pPr eaLnBrk="1" hangingPunct="1">
              <a:lnSpc>
                <a:spcPct val="110000"/>
              </a:lnSpc>
            </a:pPr>
            <a:r>
              <a:rPr lang="zh-CN" altLang="en-US" sz="1800" dirty="0">
                <a:solidFill>
                  <a:srgbClr val="0000FF"/>
                </a:solidFill>
                <a:latin typeface="微软雅黑" panose="020B0503020204020204" pitchFamily="34" charset="-122"/>
                <a:ea typeface="微软雅黑" panose="020B0503020204020204" pitchFamily="34" charset="-122"/>
              </a:rPr>
              <a:t>不同的电容的温度特性可能相差甚大。如同为陶瓷电容，</a:t>
            </a:r>
            <a:r>
              <a:rPr lang="en-US" altLang="zh-CN" sz="1800" dirty="0">
                <a:solidFill>
                  <a:srgbClr val="0000FF"/>
                </a:solidFill>
                <a:latin typeface="微软雅黑" panose="020B0503020204020204" pitchFamily="34" charset="-122"/>
                <a:ea typeface="微软雅黑" panose="020B0503020204020204" pitchFamily="34" charset="-122"/>
              </a:rPr>
              <a:t>COG</a:t>
            </a:r>
            <a:r>
              <a:rPr lang="zh-CN" altLang="en-US" sz="1800" dirty="0">
                <a:solidFill>
                  <a:srgbClr val="0000FF"/>
                </a:solidFill>
                <a:latin typeface="微软雅黑" panose="020B0503020204020204" pitchFamily="34" charset="-122"/>
                <a:ea typeface="微软雅黑" panose="020B0503020204020204" pitchFamily="34" charset="-122"/>
              </a:rPr>
              <a:t>电容器的容量几乎不随温度变化，</a:t>
            </a:r>
            <a:r>
              <a:rPr lang="en-US" altLang="zh-CN" sz="1800" dirty="0">
                <a:solidFill>
                  <a:srgbClr val="0000FF"/>
                </a:solidFill>
                <a:latin typeface="微软雅黑" panose="020B0503020204020204" pitchFamily="34" charset="-122"/>
                <a:ea typeface="微软雅黑" panose="020B0503020204020204" pitchFamily="34" charset="-122"/>
              </a:rPr>
              <a:t>X7R</a:t>
            </a:r>
            <a:r>
              <a:rPr lang="zh-CN" altLang="en-US" sz="1800" dirty="0">
                <a:solidFill>
                  <a:srgbClr val="0000FF"/>
                </a:solidFill>
                <a:latin typeface="微软雅黑" panose="020B0503020204020204" pitchFamily="34" charset="-122"/>
                <a:ea typeface="微软雅黑" panose="020B0503020204020204" pitchFamily="34" charset="-122"/>
              </a:rPr>
              <a:t>的容量在额定工作温度范围内变化不超过</a:t>
            </a:r>
            <a:r>
              <a:rPr lang="en-US" altLang="zh-CN" sz="1800" dirty="0">
                <a:solidFill>
                  <a:srgbClr val="0000FF"/>
                </a:solidFill>
                <a:latin typeface="微软雅黑" panose="020B0503020204020204" pitchFamily="34" charset="-122"/>
                <a:ea typeface="微软雅黑" panose="020B0503020204020204" pitchFamily="34" charset="-122"/>
              </a:rPr>
              <a:t>12</a:t>
            </a:r>
            <a:r>
              <a:rPr lang="zh-CN" altLang="en-US" sz="1800" dirty="0">
                <a:solidFill>
                  <a:srgbClr val="0000FF"/>
                </a:solidFill>
                <a:latin typeface="微软雅黑" panose="020B0503020204020204" pitchFamily="34" charset="-122"/>
                <a:ea typeface="微软雅黑" panose="020B0503020204020204" pitchFamily="34" charset="-122"/>
              </a:rPr>
              <a:t>％，而</a:t>
            </a:r>
            <a:r>
              <a:rPr lang="en-US" altLang="zh-CN" sz="1800" dirty="0">
                <a:solidFill>
                  <a:srgbClr val="0000FF"/>
                </a:solidFill>
                <a:latin typeface="微软雅黑" panose="020B0503020204020204" pitchFamily="34" charset="-122"/>
                <a:ea typeface="微软雅黑" panose="020B0503020204020204" pitchFamily="34" charset="-122"/>
              </a:rPr>
              <a:t>Y5V</a:t>
            </a:r>
            <a:r>
              <a:rPr lang="zh-CN" altLang="en-US" sz="1800" dirty="0">
                <a:solidFill>
                  <a:srgbClr val="0000FF"/>
                </a:solidFill>
                <a:latin typeface="微软雅黑" panose="020B0503020204020204" pitchFamily="34" charset="-122"/>
                <a:ea typeface="微软雅黑" panose="020B0503020204020204" pitchFamily="34" charset="-122"/>
              </a:rPr>
              <a:t>的容量在额定工作温度范围内的变化可达</a:t>
            </a:r>
            <a:r>
              <a:rPr lang="en-US" altLang="zh-CN" sz="1800" dirty="0">
                <a:solidFill>
                  <a:srgbClr val="0000FF"/>
                </a:solidFill>
                <a:latin typeface="微软雅黑" panose="020B0503020204020204" pitchFamily="34" charset="-122"/>
                <a:ea typeface="微软雅黑" panose="020B0503020204020204" pitchFamily="34" charset="-122"/>
              </a:rPr>
              <a:t>70</a:t>
            </a:r>
            <a:r>
              <a:rPr lang="zh-CN" altLang="en-US" sz="1800" dirty="0">
                <a:solidFill>
                  <a:srgbClr val="0000FF"/>
                </a:solidFill>
                <a:latin typeface="微软雅黑" panose="020B0503020204020204" pitchFamily="34" charset="-122"/>
                <a:ea typeface="微软雅黑" panose="020B0503020204020204" pitchFamily="34" charset="-122"/>
              </a:rPr>
              <a:t>％以上</a:t>
            </a:r>
          </a:p>
        </p:txBody>
      </p:sp>
      <p:sp>
        <p:nvSpPr>
          <p:cNvPr id="2" name="矩形 1"/>
          <p:cNvSpPr/>
          <p:nvPr/>
        </p:nvSpPr>
        <p:spPr>
          <a:xfrm>
            <a:off x="5931775" y="4095265"/>
            <a:ext cx="2931949" cy="892552"/>
          </a:xfrm>
          <a:prstGeom prst="rect">
            <a:avLst/>
          </a:prstGeom>
          <a:solidFill>
            <a:srgbClr val="FFC000"/>
          </a:solidFill>
        </p:spPr>
        <p:txBody>
          <a:bodyPr wrap="square">
            <a:spAutoFit/>
          </a:bodyPr>
          <a:lstStyle/>
          <a:p>
            <a:pPr eaLnBrk="1" hangingPunct="1">
              <a:lnSpc>
                <a:spcPct val="130000"/>
              </a:lnSpc>
              <a:spcBef>
                <a:spcPct val="50000"/>
              </a:spcBef>
              <a:buClr>
                <a:schemeClr val="accent1"/>
              </a:buClr>
              <a:buSzPct val="85000"/>
            </a:pPr>
            <a:r>
              <a:rPr lang="zh-CN" altLang="en-US" dirty="0">
                <a:solidFill>
                  <a:srgbClr val="0000FF"/>
                </a:solidFill>
                <a:latin typeface="微软雅黑" panose="020B0503020204020204" pitchFamily="34" charset="-122"/>
                <a:ea typeface="微软雅黑" panose="020B0503020204020204" pitchFamily="34" charset="-122"/>
              </a:rPr>
              <a:t> 电容器的标称容量通常是在</a:t>
            </a:r>
            <a:r>
              <a:rPr lang="en-US" altLang="zh-CN" dirty="0">
                <a:solidFill>
                  <a:srgbClr val="0000FF"/>
                </a:solidFill>
                <a:latin typeface="微软雅黑" panose="020B0503020204020204" pitchFamily="34" charset="-122"/>
                <a:ea typeface="微软雅黑" panose="020B0503020204020204" pitchFamily="34" charset="-122"/>
              </a:rPr>
              <a:t>25℃</a:t>
            </a:r>
            <a:r>
              <a:rPr lang="zh-CN" altLang="en-US" dirty="0">
                <a:solidFill>
                  <a:srgbClr val="0000FF"/>
                </a:solidFill>
                <a:latin typeface="微软雅黑" panose="020B0503020204020204" pitchFamily="34" charset="-122"/>
                <a:ea typeface="微软雅黑" panose="020B0503020204020204" pitchFamily="34" charset="-122"/>
              </a:rPr>
              <a:t>下测量的容值</a:t>
            </a:r>
          </a:p>
        </p:txBody>
      </p:sp>
    </p:spTree>
    <p:custDataLst>
      <p:tags r:id="rId1"/>
    </p:custDataLst>
    <p:extLst>
      <p:ext uri="{BB962C8B-B14F-4D97-AF65-F5344CB8AC3E}">
        <p14:creationId xmlns:p14="http://schemas.microsoft.com/office/powerpoint/2010/main" val="190609119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8" name="页脚占位符 2"/>
          <p:cNvSpPr>
            <a:spLocks noGrp="1"/>
          </p:cNvSpPr>
          <p:nvPr>
            <p:ph type="ftr" sz="quarter" idx="11"/>
          </p:nvPr>
        </p:nvSpPr>
        <p:spPr>
          <a:xfrm>
            <a:off x="-30163"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3CECC-0FA9-497B-86E3-18B142ECE801}" type="slidenum">
              <a:rPr lang="en-US" altLang="zh-CN" sz="1000" smtClean="0"/>
              <a:pPr>
                <a:spcBef>
                  <a:spcPct val="0"/>
                </a:spcBef>
                <a:buClrTx/>
                <a:buSzTx/>
                <a:buFontTx/>
                <a:buNone/>
              </a:pPr>
              <a:t>7</a:t>
            </a:fld>
            <a:endParaRPr lang="en-US" altLang="zh-CN" sz="1000" smtClean="0"/>
          </a:p>
        </p:txBody>
      </p:sp>
      <p:pic>
        <p:nvPicPr>
          <p:cNvPr id="9"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3104" y="3082925"/>
            <a:ext cx="3137541"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060"/>
          <p:cNvPicPr>
            <a:picLocks noChangeAspect="1" noChangeArrowheads="1"/>
          </p:cNvPicPr>
          <p:nvPr/>
        </p:nvPicPr>
        <p:blipFill>
          <a:blip r:embed="rId5">
            <a:extLst>
              <a:ext uri="{28A0092B-C50C-407E-A947-70E740481C1C}">
                <a14:useLocalDpi xmlns:a14="http://schemas.microsoft.com/office/drawing/2010/main" val="0"/>
              </a:ext>
            </a:extLst>
          </a:blip>
          <a:srcRect l="1752" t="4463" r="1526" b="2505"/>
          <a:stretch>
            <a:fillRect/>
          </a:stretch>
        </p:blipFill>
        <p:spPr bwMode="auto">
          <a:xfrm>
            <a:off x="13591" y="2347612"/>
            <a:ext cx="5637909"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4"/>
          <p:cNvSpPr>
            <a:spLocks noChangeArrowheads="1"/>
          </p:cNvSpPr>
          <p:nvPr/>
        </p:nvSpPr>
        <p:spPr bwMode="auto">
          <a:xfrm>
            <a:off x="1851543" y="3585519"/>
            <a:ext cx="647700" cy="596900"/>
          </a:xfrm>
          <a:prstGeom prst="ellipse">
            <a:avLst/>
          </a:prstGeom>
          <a:noFill/>
          <a:ln w="19050">
            <a:solidFill>
              <a:schemeClr val="accent2"/>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12" name="Text Box 5"/>
          <p:cNvSpPr txBox="1">
            <a:spLocks noChangeArrowheads="1"/>
          </p:cNvSpPr>
          <p:nvPr/>
        </p:nvSpPr>
        <p:spPr bwMode="auto">
          <a:xfrm>
            <a:off x="1975876" y="4360862"/>
            <a:ext cx="1008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b="1" dirty="0">
                <a:solidFill>
                  <a:schemeClr val="accent2"/>
                </a:solidFill>
              </a:rPr>
              <a:t>本征参数</a:t>
            </a:r>
          </a:p>
        </p:txBody>
      </p:sp>
      <p:pic>
        <p:nvPicPr>
          <p:cNvPr id="14"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469" y="1195088"/>
            <a:ext cx="11652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20"/>
          <p:cNvSpPr txBox="1">
            <a:spLocks noChangeArrowheads="1"/>
          </p:cNvSpPr>
          <p:nvPr/>
        </p:nvSpPr>
        <p:spPr bwMode="auto">
          <a:xfrm>
            <a:off x="6787820" y="1938831"/>
            <a:ext cx="1008062" cy="336550"/>
          </a:xfrm>
          <a:prstGeom prst="rect">
            <a:avLst/>
          </a:prstGeom>
          <a:solidFill>
            <a:srgbClr val="FFC000"/>
          </a:solidFill>
          <a:ln>
            <a:noFill/>
          </a:ln>
          <a:effectLs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低频模型</a:t>
            </a:r>
          </a:p>
        </p:txBody>
      </p:sp>
      <p:sp>
        <p:nvSpPr>
          <p:cNvPr id="16" name="Text Box 23"/>
          <p:cNvSpPr txBox="1">
            <a:spLocks noChangeArrowheads="1"/>
          </p:cNvSpPr>
          <p:nvPr/>
        </p:nvSpPr>
        <p:spPr bwMode="auto">
          <a:xfrm>
            <a:off x="6666963" y="4341512"/>
            <a:ext cx="1433430" cy="336550"/>
          </a:xfrm>
          <a:prstGeom prst="rect">
            <a:avLst/>
          </a:prstGeom>
          <a:solidFill>
            <a:srgbClr val="FFC000"/>
          </a:solidFill>
          <a:ln>
            <a:noFill/>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高频简化模型</a:t>
            </a:r>
          </a:p>
        </p:txBody>
      </p:sp>
      <p:sp>
        <p:nvSpPr>
          <p:cNvPr id="18" name="AutoShape 25"/>
          <p:cNvSpPr>
            <a:spLocks noChangeArrowheads="1"/>
          </p:cNvSpPr>
          <p:nvPr/>
        </p:nvSpPr>
        <p:spPr bwMode="auto">
          <a:xfrm rot="12206884">
            <a:off x="4356100" y="3357563"/>
            <a:ext cx="504825" cy="287337"/>
          </a:xfrm>
          <a:prstGeom prst="downArrow">
            <a:avLst>
              <a:gd name="adj1" fmla="val 50000"/>
              <a:gd name="adj2" fmla="val 25000"/>
            </a:avLst>
          </a:prstGeom>
          <a:noFill/>
          <a:ln w="127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20" name="Text Box 27"/>
          <p:cNvSpPr txBox="1">
            <a:spLocks noChangeArrowheads="1"/>
          </p:cNvSpPr>
          <p:nvPr/>
        </p:nvSpPr>
        <p:spPr bwMode="auto">
          <a:xfrm>
            <a:off x="6599341" y="6007400"/>
            <a:ext cx="1620838" cy="336550"/>
          </a:xfrm>
          <a:prstGeom prst="rect">
            <a:avLst/>
          </a:prstGeom>
          <a:solidFill>
            <a:srgbClr val="FFC000"/>
          </a:solidFill>
          <a:ln>
            <a:noFill/>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t>电容器阻抗公式</a:t>
            </a:r>
          </a:p>
        </p:txBody>
      </p:sp>
      <p:sp>
        <p:nvSpPr>
          <p:cNvPr id="21" name="Text Box 28"/>
          <p:cNvSpPr txBox="1">
            <a:spLocks noChangeArrowheads="1"/>
          </p:cNvSpPr>
          <p:nvPr/>
        </p:nvSpPr>
        <p:spPr bwMode="auto">
          <a:xfrm>
            <a:off x="7795882" y="2928937"/>
            <a:ext cx="12239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a:t>等效串联电阻</a:t>
            </a:r>
          </a:p>
        </p:txBody>
      </p:sp>
      <p:sp>
        <p:nvSpPr>
          <p:cNvPr id="22" name="Text Box 29"/>
          <p:cNvSpPr txBox="1">
            <a:spLocks noChangeArrowheads="1"/>
          </p:cNvSpPr>
          <p:nvPr/>
        </p:nvSpPr>
        <p:spPr bwMode="auto">
          <a:xfrm>
            <a:off x="5729733" y="2962275"/>
            <a:ext cx="12239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t>等效串联电感</a:t>
            </a:r>
          </a:p>
        </p:txBody>
      </p:sp>
      <p:sp>
        <p:nvSpPr>
          <p:cNvPr id="23" name="Text Box 30"/>
          <p:cNvSpPr txBox="1">
            <a:spLocks noChangeArrowheads="1"/>
          </p:cNvSpPr>
          <p:nvPr/>
        </p:nvSpPr>
        <p:spPr bwMode="auto">
          <a:xfrm>
            <a:off x="7525543" y="4074469"/>
            <a:ext cx="7207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400" dirty="0"/>
              <a:t>泄漏电阻</a:t>
            </a:r>
          </a:p>
        </p:txBody>
      </p:sp>
      <p:pic>
        <p:nvPicPr>
          <p:cNvPr id="24"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5194" y="4796781"/>
            <a:ext cx="2881312"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 Box 13"/>
          <p:cNvSpPr txBox="1">
            <a:spLocks noChangeArrowheads="1"/>
          </p:cNvSpPr>
          <p:nvPr/>
        </p:nvSpPr>
        <p:spPr bwMode="auto">
          <a:xfrm>
            <a:off x="247659" y="926640"/>
            <a:ext cx="223224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电路模型</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5602457" y="1254125"/>
            <a:ext cx="63301" cy="506554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3178495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5"/>
          <p:cNvSpPr>
            <a:spLocks noGrp="1"/>
          </p:cNvSpPr>
          <p:nvPr>
            <p:ph type="ftr" sz="quarter" idx="11"/>
          </p:nvPr>
        </p:nvSpPr>
        <p:spPr>
          <a:xfrm>
            <a:off x="-252536"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DD9D5D-9E8E-4150-A56B-02FD25950C14}" type="slidenum">
              <a:rPr lang="en-US" altLang="zh-CN" sz="1000" smtClean="0"/>
              <a:pPr>
                <a:spcBef>
                  <a:spcPct val="0"/>
                </a:spcBef>
                <a:buClrTx/>
                <a:buSzTx/>
                <a:buFontTx/>
                <a:buNone/>
              </a:pPr>
              <a:t>8</a:t>
            </a:fld>
            <a:endParaRPr lang="en-US" altLang="zh-CN" sz="1000" smtClean="0"/>
          </a:p>
        </p:txBody>
      </p:sp>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141" y="1607390"/>
            <a:ext cx="4680223" cy="423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6"/>
          <p:cNvGraphicFramePr>
            <a:graphicFrameLocks noChangeAspect="1"/>
          </p:cNvGraphicFramePr>
          <p:nvPr>
            <p:extLst>
              <p:ext uri="{D42A27DB-BD31-4B8C-83A1-F6EECF244321}">
                <p14:modId xmlns:p14="http://schemas.microsoft.com/office/powerpoint/2010/main" val="992349845"/>
              </p:ext>
            </p:extLst>
          </p:nvPr>
        </p:nvGraphicFramePr>
        <p:xfrm>
          <a:off x="6042675" y="3634581"/>
          <a:ext cx="2906713" cy="884238"/>
        </p:xfrm>
        <a:graphic>
          <a:graphicData uri="http://schemas.openxmlformats.org/presentationml/2006/ole">
            <mc:AlternateContent xmlns:mc="http://schemas.openxmlformats.org/markup-compatibility/2006">
              <mc:Choice xmlns:v="urn:schemas-microsoft-com:vml" Requires="v">
                <p:oleObj spid="_x0000_s1092" name="公式" r:id="rId6" imgW="2476525" imgH="733561" progId="Equation.3">
                  <p:embed/>
                </p:oleObj>
              </mc:Choice>
              <mc:Fallback>
                <p:oleObj name="公式" r:id="rId6" imgW="2476525" imgH="733561" progId="Equation.3">
                  <p:embed/>
                  <p:pic>
                    <p:nvPicPr>
                      <p:cNvPr id="13414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2675" y="3634581"/>
                        <a:ext cx="2906713" cy="8842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7"/>
          <p:cNvSpPr txBox="1">
            <a:spLocks noChangeArrowheads="1"/>
          </p:cNvSpPr>
          <p:nvPr/>
        </p:nvSpPr>
        <p:spPr bwMode="auto">
          <a:xfrm>
            <a:off x="800281" y="2885615"/>
            <a:ext cx="360363"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t>阻抗</a:t>
            </a:r>
            <a:r>
              <a:rPr lang="en-US" altLang="zh-CN" sz="1800" dirty="0"/>
              <a:t>[</a:t>
            </a:r>
            <a:r>
              <a:rPr lang="el-GR" altLang="zh-CN" sz="1800" dirty="0">
                <a:cs typeface="Arial" panose="020B0604020202020204" pitchFamily="34" charset="0"/>
              </a:rPr>
              <a:t>Ω</a:t>
            </a:r>
            <a:r>
              <a:rPr lang="en-US" altLang="zh-CN" sz="1800" dirty="0">
                <a:cs typeface="Arial" panose="020B0604020202020204" pitchFamily="34" charset="0"/>
              </a:rPr>
              <a:t>]</a:t>
            </a:r>
            <a:endParaRPr lang="el-GR" altLang="zh-CN" sz="1800" dirty="0">
              <a:cs typeface="Arial" panose="020B0604020202020204" pitchFamily="34" charset="0"/>
            </a:endParaRPr>
          </a:p>
        </p:txBody>
      </p:sp>
      <p:sp>
        <p:nvSpPr>
          <p:cNvPr id="7" name="AutoShape 8"/>
          <p:cNvSpPr>
            <a:spLocks/>
          </p:cNvSpPr>
          <p:nvPr/>
        </p:nvSpPr>
        <p:spPr bwMode="auto">
          <a:xfrm rot="16200000">
            <a:off x="2765302" y="4148362"/>
            <a:ext cx="358775" cy="3384550"/>
          </a:xfrm>
          <a:prstGeom prst="leftBrace">
            <a:avLst>
              <a:gd name="adj1" fmla="val 78614"/>
              <a:gd name="adj2" fmla="val 5000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graphicFrame>
        <p:nvGraphicFramePr>
          <p:cNvPr id="8" name="Object 9"/>
          <p:cNvGraphicFramePr>
            <a:graphicFrameLocks noChangeAspect="1"/>
          </p:cNvGraphicFramePr>
          <p:nvPr>
            <p:extLst>
              <p:ext uri="{D42A27DB-BD31-4B8C-83A1-F6EECF244321}">
                <p14:modId xmlns:p14="http://schemas.microsoft.com/office/powerpoint/2010/main" val="1104600257"/>
              </p:ext>
            </p:extLst>
          </p:nvPr>
        </p:nvGraphicFramePr>
        <p:xfrm>
          <a:off x="172915" y="5949280"/>
          <a:ext cx="3455987" cy="568325"/>
        </p:xfrm>
        <a:graphic>
          <a:graphicData uri="http://schemas.openxmlformats.org/presentationml/2006/ole">
            <mc:AlternateContent xmlns:mc="http://schemas.openxmlformats.org/markup-compatibility/2006">
              <mc:Choice xmlns:v="urn:schemas-microsoft-com:vml" Requires="v">
                <p:oleObj spid="_x0000_s1093" name="Microsoft 公式 3.0" r:id="rId8" imgW="2514753" imgH="390661" progId="Equation.3">
                  <p:embed/>
                </p:oleObj>
              </mc:Choice>
              <mc:Fallback>
                <p:oleObj name="Microsoft 公式 3.0" r:id="rId8" imgW="2514753" imgH="390661" progId="Equation.3">
                  <p:embed/>
                  <p:pic>
                    <p:nvPicPr>
                      <p:cNvPr id="134152"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915" y="5949280"/>
                        <a:ext cx="345598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AutoShape 10"/>
          <p:cNvSpPr>
            <a:spLocks/>
          </p:cNvSpPr>
          <p:nvPr/>
        </p:nvSpPr>
        <p:spPr bwMode="auto">
          <a:xfrm rot="16200000">
            <a:off x="5033840" y="5337399"/>
            <a:ext cx="431800" cy="1079500"/>
          </a:xfrm>
          <a:prstGeom prst="leftBrace">
            <a:avLst>
              <a:gd name="adj1" fmla="val 20833"/>
              <a:gd name="adj2" fmla="val 50000"/>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graphicFrame>
        <p:nvGraphicFramePr>
          <p:cNvPr id="10" name="Object 11"/>
          <p:cNvGraphicFramePr>
            <a:graphicFrameLocks noChangeAspect="1"/>
          </p:cNvGraphicFramePr>
          <p:nvPr>
            <p:extLst>
              <p:ext uri="{D42A27DB-BD31-4B8C-83A1-F6EECF244321}">
                <p14:modId xmlns:p14="http://schemas.microsoft.com/office/powerpoint/2010/main" val="3859393651"/>
              </p:ext>
            </p:extLst>
          </p:nvPr>
        </p:nvGraphicFramePr>
        <p:xfrm>
          <a:off x="4068640" y="6093049"/>
          <a:ext cx="4051300" cy="319087"/>
        </p:xfrm>
        <a:graphic>
          <a:graphicData uri="http://schemas.openxmlformats.org/presentationml/2006/ole">
            <mc:AlternateContent xmlns:mc="http://schemas.openxmlformats.org/markup-compatibility/2006">
              <mc:Choice xmlns:v="urn:schemas-microsoft-com:vml" Requires="v">
                <p:oleObj spid="_x0000_s1094" name="公式" r:id="rId10" imgW="2886018" imgH="199923" progId="Equation.3">
                  <p:embed/>
                </p:oleObj>
              </mc:Choice>
              <mc:Fallback>
                <p:oleObj name="公式" r:id="rId10" imgW="2886018" imgH="199923" progId="Equation.3">
                  <p:embed/>
                  <p:pic>
                    <p:nvPicPr>
                      <p:cNvPr id="134154"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8640" y="6093049"/>
                        <a:ext cx="40513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2"/>
          <p:cNvSpPr txBox="1">
            <a:spLocks noChangeArrowheads="1"/>
          </p:cNvSpPr>
          <p:nvPr/>
        </p:nvSpPr>
        <p:spPr bwMode="auto">
          <a:xfrm>
            <a:off x="7395463" y="4076700"/>
            <a:ext cx="1512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12" name="Freeform 13"/>
          <p:cNvSpPr>
            <a:spLocks/>
          </p:cNvSpPr>
          <p:nvPr/>
        </p:nvSpPr>
        <p:spPr bwMode="auto">
          <a:xfrm>
            <a:off x="4613152" y="1773238"/>
            <a:ext cx="1104900" cy="2232025"/>
          </a:xfrm>
          <a:custGeom>
            <a:avLst/>
            <a:gdLst>
              <a:gd name="T0" fmla="*/ 2147483646 w 696"/>
              <a:gd name="T1" fmla="*/ 2147483646 h 1406"/>
              <a:gd name="T2" fmla="*/ 2147483646 w 696"/>
              <a:gd name="T3" fmla="*/ 2147483646 h 1406"/>
              <a:gd name="T4" fmla="*/ 2147483646 w 696"/>
              <a:gd name="T5" fmla="*/ 2147483646 h 1406"/>
              <a:gd name="T6" fmla="*/ 0 60000 65536"/>
              <a:gd name="T7" fmla="*/ 0 60000 65536"/>
              <a:gd name="T8" fmla="*/ 0 60000 65536"/>
            </a:gdLst>
            <a:ahLst/>
            <a:cxnLst>
              <a:cxn ang="T6">
                <a:pos x="T0" y="T1"/>
              </a:cxn>
              <a:cxn ang="T7">
                <a:pos x="T2" y="T3"/>
              </a:cxn>
              <a:cxn ang="T8">
                <a:pos x="T4" y="T5"/>
              </a:cxn>
            </a:cxnLst>
            <a:rect l="0" t="0" r="r" b="b"/>
            <a:pathLst>
              <a:path w="696" h="1406">
                <a:moveTo>
                  <a:pt x="696" y="45"/>
                </a:moveTo>
                <a:cubicBezTo>
                  <a:pt x="454" y="22"/>
                  <a:pt x="212" y="0"/>
                  <a:pt x="106" y="227"/>
                </a:cubicBezTo>
                <a:cubicBezTo>
                  <a:pt x="0" y="454"/>
                  <a:pt x="30" y="930"/>
                  <a:pt x="61" y="1406"/>
                </a:cubicBezTo>
              </a:path>
            </a:pathLst>
          </a:custGeom>
          <a:noFill/>
          <a:ln w="12700" cap="flat" cmpd="sng">
            <a:solidFill>
              <a:schemeClr val="accent2"/>
            </a:solidFill>
            <a:prstDash val="solid"/>
            <a:miter lim="800000"/>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14"/>
          <p:cNvSpPr txBox="1">
            <a:spLocks noChangeArrowheads="1"/>
          </p:cNvSpPr>
          <p:nvPr/>
        </p:nvSpPr>
        <p:spPr bwMode="auto">
          <a:xfrm>
            <a:off x="5955600" y="4772535"/>
            <a:ext cx="3188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dirty="0">
                <a:latin typeface="Times New Roman" panose="02020603050405020304" pitchFamily="18" charset="0"/>
              </a:rPr>
              <a:t>电容器阻抗随频率的变化（</a:t>
            </a:r>
            <a:r>
              <a:rPr lang="en-US" altLang="zh-CN" sz="1600" dirty="0">
                <a:latin typeface="Times New Roman" panose="02020603050405020304" pitchFamily="18" charset="0"/>
              </a:rPr>
              <a:t>C=10nF</a:t>
            </a:r>
            <a:r>
              <a:rPr lang="zh-CN" altLang="en-US" sz="1600" dirty="0">
                <a:latin typeface="Times New Roman" panose="02020603050405020304" pitchFamily="18" charset="0"/>
              </a:rPr>
              <a:t>，</a:t>
            </a:r>
            <a:r>
              <a:rPr lang="en-US" altLang="zh-CN" sz="1600" dirty="0">
                <a:latin typeface="Times New Roman" panose="02020603050405020304" pitchFamily="18" charset="0"/>
              </a:rPr>
              <a:t>L</a:t>
            </a:r>
            <a:r>
              <a:rPr lang="en-US" altLang="zh-CN" sz="1600" baseline="-25000" dirty="0">
                <a:latin typeface="Times New Roman" panose="02020603050405020304" pitchFamily="18" charset="0"/>
              </a:rPr>
              <a:t>S</a:t>
            </a:r>
            <a:r>
              <a:rPr lang="en-US" altLang="zh-CN" sz="1600" dirty="0">
                <a:latin typeface="Times New Roman" panose="02020603050405020304" pitchFamily="18" charset="0"/>
              </a:rPr>
              <a:t>=5nH</a:t>
            </a:r>
            <a:r>
              <a:rPr lang="zh-CN" altLang="en-US" sz="1600" dirty="0">
                <a:latin typeface="Times New Roman" panose="02020603050405020304" pitchFamily="18" charset="0"/>
              </a:rPr>
              <a:t>，</a:t>
            </a:r>
            <a:r>
              <a:rPr lang="en-US" altLang="zh-CN" sz="1600" dirty="0">
                <a:latin typeface="Times New Roman" panose="02020603050405020304" pitchFamily="18" charset="0"/>
              </a:rPr>
              <a:t>R</a:t>
            </a:r>
            <a:r>
              <a:rPr lang="en-US" altLang="zh-CN" sz="1600" baseline="-25000" dirty="0">
                <a:latin typeface="Times New Roman" panose="02020603050405020304" pitchFamily="18" charset="0"/>
              </a:rPr>
              <a:t>S</a:t>
            </a:r>
            <a:r>
              <a:rPr lang="en-US" altLang="zh-CN" sz="1600" dirty="0">
                <a:latin typeface="Times New Roman" panose="02020603050405020304" pitchFamily="18" charset="0"/>
              </a:rPr>
              <a:t>=2m</a:t>
            </a:r>
            <a:r>
              <a:rPr lang="el-GR" altLang="zh-CN" sz="1600" dirty="0">
                <a:latin typeface="Times New Roman" panose="02020603050405020304" pitchFamily="18" charset="0"/>
                <a:cs typeface="Arial" panose="020B0604020202020204" pitchFamily="34" charset="0"/>
              </a:rPr>
              <a:t>Ω</a:t>
            </a:r>
            <a:r>
              <a:rPr lang="zh-CN" altLang="en-US" sz="1600" dirty="0">
                <a:latin typeface="Times New Roman" panose="02020603050405020304" pitchFamily="18" charset="0"/>
                <a:cs typeface="Arial" panose="020B0604020202020204" pitchFamily="34" charset="0"/>
              </a:rPr>
              <a:t>）</a:t>
            </a:r>
            <a:endParaRPr lang="zh-CN" altLang="el-GR" sz="1600" dirty="0">
              <a:latin typeface="Times New Roman" panose="02020603050405020304" pitchFamily="18" charset="0"/>
              <a:cs typeface="Arial" panose="020B0604020202020204" pitchFamily="34" charset="0"/>
            </a:endParaRPr>
          </a:p>
        </p:txBody>
      </p:sp>
      <p:sp>
        <p:nvSpPr>
          <p:cNvPr id="14" name="Rectangle 20"/>
          <p:cNvSpPr txBox="1">
            <a:spLocks noChangeArrowheads="1"/>
          </p:cNvSpPr>
          <p:nvPr/>
        </p:nvSpPr>
        <p:spPr>
          <a:xfrm>
            <a:off x="6042675" y="1515071"/>
            <a:ext cx="2879725" cy="1656878"/>
          </a:xfrm>
          <a:prstGeom prst="rect">
            <a:avLst/>
          </a:prstGeom>
          <a:solidFill>
            <a:srgbClr val="FFC000"/>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30000"/>
              </a:lnSpc>
              <a:buNone/>
            </a:pPr>
            <a:r>
              <a:rPr lang="zh-CN" altLang="en-US" sz="1800" dirty="0" smtClean="0">
                <a:solidFill>
                  <a:srgbClr val="0000FF"/>
                </a:solidFill>
                <a:latin typeface="微软雅黑" panose="020B0503020204020204" pitchFamily="34" charset="-122"/>
                <a:ea typeface="微软雅黑" panose="020B0503020204020204" pitchFamily="34" charset="-122"/>
              </a:rPr>
              <a:t>电容器的工作频率范围应在自谐振频率之下，因此</a:t>
            </a:r>
            <a:r>
              <a:rPr lang="zh-CN" altLang="en-US" sz="1800" dirty="0" smtClean="0">
                <a:solidFill>
                  <a:srgbClr val="FF0000"/>
                </a:solidFill>
                <a:latin typeface="微软雅黑" panose="020B0503020204020204" pitchFamily="34" charset="-122"/>
                <a:ea typeface="微软雅黑" panose="020B0503020204020204" pitchFamily="34" charset="-122"/>
              </a:rPr>
              <a:t>高频寄生参数</a:t>
            </a:r>
            <a:r>
              <a:rPr lang="zh-CN" altLang="en-US" sz="1800" dirty="0" smtClean="0">
                <a:solidFill>
                  <a:srgbClr val="0000FF"/>
                </a:solidFill>
                <a:latin typeface="微软雅黑" panose="020B0503020204020204" pitchFamily="34" charset="-122"/>
                <a:ea typeface="微软雅黑" panose="020B0503020204020204" pitchFamily="34" charset="-122"/>
              </a:rPr>
              <a:t>的存在限制了电容器的使用频率范围</a:t>
            </a:r>
          </a:p>
        </p:txBody>
      </p:sp>
      <p:sp>
        <p:nvSpPr>
          <p:cNvPr id="15" name="Text Box 13"/>
          <p:cNvSpPr txBox="1">
            <a:spLocks noChangeArrowheads="1"/>
          </p:cNvSpPr>
          <p:nvPr/>
        </p:nvSpPr>
        <p:spPr bwMode="auto">
          <a:xfrm>
            <a:off x="247659" y="926640"/>
            <a:ext cx="223224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频率特性</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1629941013"/>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页脚占位符 4"/>
          <p:cNvSpPr>
            <a:spLocks noGrp="1"/>
          </p:cNvSpPr>
          <p:nvPr>
            <p:ph type="ftr" sz="quarter" idx="11"/>
          </p:nvPr>
        </p:nvSpPr>
        <p:spPr>
          <a:xfrm>
            <a:off x="-30163" y="6537325"/>
            <a:ext cx="498476" cy="276225"/>
          </a:xfrm>
          <a:noFill/>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CC8095-24F1-42CC-8BED-AD18FC1B3109}" type="slidenum">
              <a:rPr lang="en-US" altLang="zh-CN" sz="1000" smtClean="0"/>
              <a:pPr>
                <a:spcBef>
                  <a:spcPct val="0"/>
                </a:spcBef>
                <a:buClrTx/>
                <a:buSzTx/>
                <a:buFontTx/>
                <a:buNone/>
              </a:pPr>
              <a:t>9</a:t>
            </a:fld>
            <a:endParaRPr lang="en-US" altLang="zh-CN" sz="1000" smtClean="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r="2867" b="18253"/>
          <a:stretch>
            <a:fillRect/>
          </a:stretch>
        </p:blipFill>
        <p:spPr bwMode="auto">
          <a:xfrm>
            <a:off x="1151389" y="2312987"/>
            <a:ext cx="6985000"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1692275" y="2060575"/>
            <a:ext cx="611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600" b="1"/>
              <a:t>不同容量电容的自谐振频率估计值</a:t>
            </a:r>
          </a:p>
        </p:txBody>
      </p:sp>
      <p:sp>
        <p:nvSpPr>
          <p:cNvPr id="6" name="Rectangle 5"/>
          <p:cNvSpPr txBox="1">
            <a:spLocks noChangeArrowheads="1"/>
          </p:cNvSpPr>
          <p:nvPr/>
        </p:nvSpPr>
        <p:spPr bwMode="auto">
          <a:xfrm>
            <a:off x="424782" y="5162550"/>
            <a:ext cx="84978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zh-CN" altLang="en-US" sz="1600" b="0" dirty="0" smtClean="0">
                <a:latin typeface="微软雅黑" panose="020B0503020204020204" pitchFamily="34" charset="-122"/>
                <a:ea typeface="微软雅黑" panose="020B0503020204020204" pitchFamily="34" charset="-122"/>
              </a:rPr>
              <a:t>对相同类型的电容器，</a:t>
            </a:r>
            <a:r>
              <a:rPr lang="zh-CN" altLang="en-US" sz="1600" b="0" dirty="0" smtClean="0">
                <a:solidFill>
                  <a:srgbClr val="FF0000"/>
                </a:solidFill>
                <a:latin typeface="微软雅黑" panose="020B0503020204020204" pitchFamily="34" charset="-122"/>
                <a:ea typeface="微软雅黑" panose="020B0503020204020204" pitchFamily="34" charset="-122"/>
              </a:rPr>
              <a:t>容量越大，自谐振频率越低</a:t>
            </a:r>
            <a:r>
              <a:rPr lang="zh-CN" altLang="en-US" sz="1600" b="0" dirty="0" smtClean="0">
                <a:latin typeface="微软雅黑" panose="020B0503020204020204" pitchFamily="34" charset="-122"/>
                <a:ea typeface="微软雅黑" panose="020B0503020204020204" pitchFamily="34" charset="-122"/>
              </a:rPr>
              <a:t>，因此对于宽使用频带的电容器，必须使用小容量电容器和大容量电容器的并联</a:t>
            </a:r>
          </a:p>
          <a:p>
            <a:pPr eaLnBrk="1" hangingPunct="1">
              <a:lnSpc>
                <a:spcPct val="130000"/>
              </a:lnSpc>
            </a:pPr>
            <a:r>
              <a:rPr lang="zh-CN" altLang="en-US" sz="1600" b="0" dirty="0" smtClean="0">
                <a:latin typeface="微软雅黑" panose="020B0503020204020204" pitchFamily="34" charset="-122"/>
                <a:ea typeface="微软雅黑" panose="020B0503020204020204" pitchFamily="34" charset="-122"/>
              </a:rPr>
              <a:t>对相同容量的电容器，</a:t>
            </a:r>
            <a:r>
              <a:rPr lang="zh-CN" altLang="en-US" sz="1600" b="0" dirty="0" smtClean="0">
                <a:solidFill>
                  <a:srgbClr val="FF0000"/>
                </a:solidFill>
                <a:latin typeface="微软雅黑" panose="020B0503020204020204" pitchFamily="34" charset="-122"/>
                <a:ea typeface="微软雅黑" panose="020B0503020204020204" pitchFamily="34" charset="-122"/>
              </a:rPr>
              <a:t>电容尺寸越小，引线越短，则自感越小，自谐振频率越高</a:t>
            </a:r>
            <a:r>
              <a:rPr lang="zh-CN" altLang="en-US" sz="1600" b="0" dirty="0" smtClean="0">
                <a:latin typeface="微软雅黑" panose="020B0503020204020204" pitchFamily="34" charset="-122"/>
                <a:ea typeface="微软雅黑" panose="020B0503020204020204" pitchFamily="34" charset="-122"/>
              </a:rPr>
              <a:t>，因此表面贴装片式电容器的自谐振频率高于引线插装的电容器</a:t>
            </a:r>
          </a:p>
        </p:txBody>
      </p:sp>
      <p:sp>
        <p:nvSpPr>
          <p:cNvPr id="7" name="Text Box 7"/>
          <p:cNvSpPr txBox="1">
            <a:spLocks noChangeArrowheads="1"/>
          </p:cNvSpPr>
          <p:nvPr/>
        </p:nvSpPr>
        <p:spPr bwMode="auto">
          <a:xfrm>
            <a:off x="468313" y="1419225"/>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t>电容器的寄生电感、自谐振频率及其工作频率范围与电容量、电容器材料与结构形式有关</a:t>
            </a:r>
          </a:p>
        </p:txBody>
      </p:sp>
      <p:sp>
        <p:nvSpPr>
          <p:cNvPr id="8" name="Text Box 8"/>
          <p:cNvSpPr txBox="1">
            <a:spLocks noChangeArrowheads="1"/>
          </p:cNvSpPr>
          <p:nvPr/>
        </p:nvSpPr>
        <p:spPr bwMode="auto">
          <a:xfrm>
            <a:off x="5003800" y="2708275"/>
            <a:ext cx="911225" cy="517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spcBef>
                <a:spcPct val="50000"/>
              </a:spcBef>
              <a:buClrTx/>
              <a:buSzTx/>
              <a:buFontTx/>
              <a:buNone/>
            </a:pPr>
            <a:r>
              <a:rPr lang="en-US" altLang="zh-CN" sz="1400">
                <a:latin typeface="Times New Roman" panose="02020603050405020304" pitchFamily="18" charset="0"/>
              </a:rPr>
              <a:t>L=3.75nH</a:t>
            </a:r>
          </a:p>
          <a:p>
            <a:pPr algn="ctr" eaLnBrk="1" hangingPunct="1">
              <a:lnSpc>
                <a:spcPct val="60000"/>
              </a:lnSpc>
              <a:spcBef>
                <a:spcPct val="50000"/>
              </a:spcBef>
              <a:buClrTx/>
              <a:buSzTx/>
              <a:buFontTx/>
              <a:buNone/>
            </a:pPr>
            <a:r>
              <a:rPr lang="en-US" altLang="zh-CN" sz="1400">
                <a:latin typeface="Times New Roman" panose="02020603050405020304" pitchFamily="18" charset="0"/>
              </a:rPr>
              <a:t>(15nH/inch)</a:t>
            </a:r>
          </a:p>
        </p:txBody>
      </p:sp>
      <p:sp>
        <p:nvSpPr>
          <p:cNvPr id="9" name="Text Box 9"/>
          <p:cNvSpPr txBox="1">
            <a:spLocks noChangeArrowheads="1"/>
          </p:cNvSpPr>
          <p:nvPr/>
        </p:nvSpPr>
        <p:spPr bwMode="auto">
          <a:xfrm>
            <a:off x="7526338" y="2924175"/>
            <a:ext cx="574675" cy="215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60000"/>
              </a:lnSpc>
              <a:spcBef>
                <a:spcPct val="50000"/>
              </a:spcBef>
              <a:buClrTx/>
              <a:buSzTx/>
              <a:buFontTx/>
              <a:buNone/>
            </a:pPr>
            <a:r>
              <a:rPr lang="en-US" altLang="zh-CN" sz="1400">
                <a:latin typeface="Times New Roman" panose="02020603050405020304" pitchFamily="18" charset="0"/>
              </a:rPr>
              <a:t>L=1nH</a:t>
            </a:r>
          </a:p>
        </p:txBody>
      </p:sp>
      <p:sp>
        <p:nvSpPr>
          <p:cNvPr id="10" name="Text Box 13"/>
          <p:cNvSpPr txBox="1">
            <a:spLocks noChangeArrowheads="1"/>
          </p:cNvSpPr>
          <p:nvPr/>
        </p:nvSpPr>
        <p:spPr bwMode="auto">
          <a:xfrm>
            <a:off x="434691" y="896005"/>
            <a:ext cx="3636578" cy="523220"/>
          </a:xfrm>
          <a:prstGeom prst="rect">
            <a:avLst/>
          </a:prstGeom>
          <a:solidFill>
            <a:srgbClr val="7030A0"/>
          </a:solidFill>
          <a:ln w="9525">
            <a:solidFill>
              <a:schemeClr val="tx1"/>
            </a:solidFill>
            <a:miter lim="800000"/>
            <a:headEnd/>
            <a:tailEnd/>
          </a:ln>
          <a:effectLs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dirty="0" smtClean="0">
                <a:solidFill>
                  <a:schemeClr val="bg1"/>
                </a:solidFill>
                <a:latin typeface="微软雅黑" panose="020B0503020204020204" pitchFamily="34" charset="-122"/>
                <a:ea typeface="微软雅黑" panose="020B0503020204020204" pitchFamily="34" charset="-122"/>
              </a:rPr>
              <a:t>封装对容量的影响</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873506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9|0.7"/>
</p:tagLst>
</file>

<file path=ppt/tags/tag10.xml><?xml version="1.0" encoding="utf-8"?>
<p:tagLst xmlns:a="http://schemas.openxmlformats.org/drawingml/2006/main" xmlns:r="http://schemas.openxmlformats.org/officeDocument/2006/relationships" xmlns:p="http://schemas.openxmlformats.org/presentationml/2006/main">
  <p:tag name="TIMING" val="|1.1|0.9|0.7"/>
</p:tagLst>
</file>

<file path=ppt/tags/tag11.xml><?xml version="1.0" encoding="utf-8"?>
<p:tagLst xmlns:a="http://schemas.openxmlformats.org/drawingml/2006/main" xmlns:r="http://schemas.openxmlformats.org/officeDocument/2006/relationships" xmlns:p="http://schemas.openxmlformats.org/presentationml/2006/main">
  <p:tag name="TIMING" val="|1.1|0.9|0.7"/>
</p:tagLst>
</file>

<file path=ppt/tags/tag12.xml><?xml version="1.0" encoding="utf-8"?>
<p:tagLst xmlns:a="http://schemas.openxmlformats.org/drawingml/2006/main" xmlns:r="http://schemas.openxmlformats.org/officeDocument/2006/relationships" xmlns:p="http://schemas.openxmlformats.org/presentationml/2006/main">
  <p:tag name="TIMING" val="|1.1|0.9|0.7"/>
</p:tagLst>
</file>

<file path=ppt/tags/tag13.xml><?xml version="1.0" encoding="utf-8"?>
<p:tagLst xmlns:a="http://schemas.openxmlformats.org/drawingml/2006/main" xmlns:r="http://schemas.openxmlformats.org/officeDocument/2006/relationships" xmlns:p="http://schemas.openxmlformats.org/presentationml/2006/main">
  <p:tag name="TIMING" val="|1.1|0.9|0.7"/>
</p:tagLst>
</file>

<file path=ppt/tags/tag14.xml><?xml version="1.0" encoding="utf-8"?>
<p:tagLst xmlns:a="http://schemas.openxmlformats.org/drawingml/2006/main" xmlns:r="http://schemas.openxmlformats.org/officeDocument/2006/relationships" xmlns:p="http://schemas.openxmlformats.org/presentationml/2006/main">
  <p:tag name="TIMING" val="|1.1|0.9|0.7"/>
</p:tagLst>
</file>

<file path=ppt/tags/tag15.xml><?xml version="1.0" encoding="utf-8"?>
<p:tagLst xmlns:a="http://schemas.openxmlformats.org/drawingml/2006/main" xmlns:r="http://schemas.openxmlformats.org/officeDocument/2006/relationships" xmlns:p="http://schemas.openxmlformats.org/presentationml/2006/main">
  <p:tag name="TIMING" val="|1.1|0.9|0.7"/>
</p:tagLst>
</file>

<file path=ppt/tags/tag16.xml><?xml version="1.0" encoding="utf-8"?>
<p:tagLst xmlns:a="http://schemas.openxmlformats.org/drawingml/2006/main" xmlns:r="http://schemas.openxmlformats.org/officeDocument/2006/relationships" xmlns:p="http://schemas.openxmlformats.org/presentationml/2006/main">
  <p:tag name="TIMING" val="|1.1|0.9|0.7"/>
</p:tagLst>
</file>

<file path=ppt/tags/tag17.xml><?xml version="1.0" encoding="utf-8"?>
<p:tagLst xmlns:a="http://schemas.openxmlformats.org/drawingml/2006/main" xmlns:r="http://schemas.openxmlformats.org/officeDocument/2006/relationships" xmlns:p="http://schemas.openxmlformats.org/presentationml/2006/main">
  <p:tag name="TIMING" val="|1.1|0.9|0.7"/>
</p:tagLst>
</file>

<file path=ppt/tags/tag2.xml><?xml version="1.0" encoding="utf-8"?>
<p:tagLst xmlns:a="http://schemas.openxmlformats.org/drawingml/2006/main" xmlns:r="http://schemas.openxmlformats.org/officeDocument/2006/relationships" xmlns:p="http://schemas.openxmlformats.org/presentationml/2006/main">
  <p:tag name="TIMING" val="|1.1|0.9|0.7"/>
</p:tagLst>
</file>

<file path=ppt/tags/tag3.xml><?xml version="1.0" encoding="utf-8"?>
<p:tagLst xmlns:a="http://schemas.openxmlformats.org/drawingml/2006/main" xmlns:r="http://schemas.openxmlformats.org/officeDocument/2006/relationships" xmlns:p="http://schemas.openxmlformats.org/presentationml/2006/main">
  <p:tag name="TIMING" val="|1.1|0.9|0.7"/>
</p:tagLst>
</file>

<file path=ppt/tags/tag4.xml><?xml version="1.0" encoding="utf-8"?>
<p:tagLst xmlns:a="http://schemas.openxmlformats.org/drawingml/2006/main" xmlns:r="http://schemas.openxmlformats.org/officeDocument/2006/relationships" xmlns:p="http://schemas.openxmlformats.org/presentationml/2006/main">
  <p:tag name="TIMING" val="|1.1|0.9|0.7"/>
</p:tagLst>
</file>

<file path=ppt/tags/tag5.xml><?xml version="1.0" encoding="utf-8"?>
<p:tagLst xmlns:a="http://schemas.openxmlformats.org/drawingml/2006/main" xmlns:r="http://schemas.openxmlformats.org/officeDocument/2006/relationships" xmlns:p="http://schemas.openxmlformats.org/presentationml/2006/main">
  <p:tag name="TIMING" val="|1.1|0.9|0.7"/>
</p:tagLst>
</file>

<file path=ppt/tags/tag6.xml><?xml version="1.0" encoding="utf-8"?>
<p:tagLst xmlns:a="http://schemas.openxmlformats.org/drawingml/2006/main" xmlns:r="http://schemas.openxmlformats.org/officeDocument/2006/relationships" xmlns:p="http://schemas.openxmlformats.org/presentationml/2006/main">
  <p:tag name="TIMING" val="|1.1|0.9|0.7"/>
</p:tagLst>
</file>

<file path=ppt/tags/tag7.xml><?xml version="1.0" encoding="utf-8"?>
<p:tagLst xmlns:a="http://schemas.openxmlformats.org/drawingml/2006/main" xmlns:r="http://schemas.openxmlformats.org/officeDocument/2006/relationships" xmlns:p="http://schemas.openxmlformats.org/presentationml/2006/main">
  <p:tag name="TIMING" val="|1.1|0.9|0.7"/>
</p:tagLst>
</file>

<file path=ppt/tags/tag8.xml><?xml version="1.0" encoding="utf-8"?>
<p:tagLst xmlns:a="http://schemas.openxmlformats.org/drawingml/2006/main" xmlns:r="http://schemas.openxmlformats.org/officeDocument/2006/relationships" xmlns:p="http://schemas.openxmlformats.org/presentationml/2006/main">
  <p:tag name="TIMING" val="|1.1|0.9|0.7"/>
</p:tagLst>
</file>

<file path=ppt/tags/tag9.xml><?xml version="1.0" encoding="utf-8"?>
<p:tagLst xmlns:a="http://schemas.openxmlformats.org/drawingml/2006/main" xmlns:r="http://schemas.openxmlformats.org/officeDocument/2006/relationships" xmlns:p="http://schemas.openxmlformats.org/presentationml/2006/main">
  <p:tag name="TIMING" val="|1.1|0.9|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13560</TotalTime>
  <Words>1488</Words>
  <Application>Microsoft Office PowerPoint</Application>
  <PresentationFormat>全屏显示(4:3)</PresentationFormat>
  <Paragraphs>158</Paragraphs>
  <Slides>18</Slides>
  <Notes>17</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0" baseType="lpstr">
      <vt:lpstr>Arial Unicode MS</vt:lpstr>
      <vt:lpstr>仿宋_GB2312</vt:lpstr>
      <vt:lpstr>黑体</vt:lpstr>
      <vt:lpstr>宋体</vt:lpstr>
      <vt:lpstr>微软雅黑</vt:lpstr>
      <vt:lpstr>Arial</vt:lpstr>
      <vt:lpstr>Calibri</vt:lpstr>
      <vt:lpstr>Times New Roman</vt:lpstr>
      <vt:lpstr>Wingdings</vt:lpstr>
      <vt:lpstr>Office 主题</vt:lpstr>
      <vt:lpstr>公式</vt:lpstr>
      <vt:lpstr>Microsoft 公式 3.0</vt:lpstr>
      <vt:lpstr>航天电子系统设计             ----电子元器件选用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sso8b</cp:lastModifiedBy>
  <cp:revision>1223</cp:revision>
  <dcterms:created xsi:type="dcterms:W3CDTF">2014-04-29T08:12:32Z</dcterms:created>
  <dcterms:modified xsi:type="dcterms:W3CDTF">2023-03-21T04:23:35Z</dcterms:modified>
</cp:coreProperties>
</file>