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19" r:id="rId2"/>
    <p:sldId id="547" r:id="rId3"/>
    <p:sldId id="558" r:id="rId4"/>
    <p:sldId id="559" r:id="rId5"/>
    <p:sldId id="560" r:id="rId6"/>
    <p:sldId id="561" r:id="rId7"/>
    <p:sldId id="562" r:id="rId8"/>
    <p:sldId id="563" r:id="rId9"/>
    <p:sldId id="564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0000"/>
    <a:srgbClr val="C04C04"/>
    <a:srgbClr val="FF0000"/>
    <a:srgbClr val="FFFFCC"/>
    <a:srgbClr val="FFFF66"/>
    <a:srgbClr val="33CC33"/>
    <a:srgbClr val="CC00FF"/>
    <a:srgbClr val="FEE3D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79" autoAdjust="0"/>
    <p:restoredTop sz="86834" autoAdjust="0"/>
  </p:normalViewPr>
  <p:slideViewPr>
    <p:cSldViewPr>
      <p:cViewPr varScale="1">
        <p:scale>
          <a:sx n="82" d="100"/>
          <a:sy n="82" d="100"/>
        </p:scale>
        <p:origin x="5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6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8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9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1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0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电子元器件选用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元器件等级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4876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电子器件可靠性选用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元器件选择准则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电阻器选用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电容器选用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二极管选用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659970" y="3166681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4659970" y="4004466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集成电路选用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4659970" y="4829624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元器件降额使用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62" b="21559"/>
          <a:stretch>
            <a:fillRect/>
          </a:stretch>
        </p:blipFill>
        <p:spPr bwMode="auto">
          <a:xfrm>
            <a:off x="4427984" y="2204864"/>
            <a:ext cx="3984150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äºæç®¡ æçç¾ç§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46115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28454" y="544522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开关元件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14116" y="5445224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理想状态：导通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6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-30163" y="6248499"/>
            <a:ext cx="498476" cy="2762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9617B5-55D3-43D3-872E-0D8615DC138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smtClean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203549"/>
            <a:ext cx="424815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13341"/>
              </p:ext>
            </p:extLst>
          </p:nvPr>
        </p:nvGraphicFramePr>
        <p:xfrm>
          <a:off x="4170363" y="5381724"/>
          <a:ext cx="48260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公式" r:id="rId6" imgW="3314700" imgH="736600" progId="Equation.3">
                  <p:embed/>
                </p:oleObj>
              </mc:Choice>
              <mc:Fallback>
                <p:oleObj name="公式" r:id="rId6" imgW="3314700" imgH="736600" progId="Equation.3">
                  <p:embed/>
                  <p:pic>
                    <p:nvPicPr>
                      <p:cNvPr id="68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5381724"/>
                        <a:ext cx="4826000" cy="1071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72210"/>
              </p:ext>
            </p:extLst>
          </p:nvPr>
        </p:nvGraphicFramePr>
        <p:xfrm>
          <a:off x="3635375" y="836712"/>
          <a:ext cx="527843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公式" r:id="rId8" imgW="3686041" imgH="942975" progId="Equation.3">
                  <p:embed/>
                </p:oleObj>
              </mc:Choice>
              <mc:Fallback>
                <p:oleObj name="公式" r:id="rId8" imgW="3686041" imgH="942975" progId="Equation.3">
                  <p:embed/>
                  <p:pic>
                    <p:nvPicPr>
                      <p:cNvPr id="68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836712"/>
                        <a:ext cx="5278438" cy="13731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85918"/>
              </p:ext>
            </p:extLst>
          </p:nvPr>
        </p:nvGraphicFramePr>
        <p:xfrm>
          <a:off x="0" y="2924274"/>
          <a:ext cx="35147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10" imgW="2413000" imgH="482600" progId="Equation.3">
                  <p:embed/>
                </p:oleObj>
              </mc:Choice>
              <mc:Fallback>
                <p:oleObj name="公式" r:id="rId10" imgW="2413000" imgH="482600" progId="Equation.3">
                  <p:embed/>
                  <p:pic>
                    <p:nvPicPr>
                      <p:cNvPr id="68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24274"/>
                        <a:ext cx="3514725" cy="7032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31364"/>
              </p:ext>
            </p:extLst>
          </p:nvPr>
        </p:nvGraphicFramePr>
        <p:xfrm>
          <a:off x="8877" y="5372199"/>
          <a:ext cx="382969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公式" r:id="rId12" imgW="2755900" imgH="508000" progId="Equation.3">
                  <p:embed/>
                </p:oleObj>
              </mc:Choice>
              <mc:Fallback>
                <p:oleObj name="公式" r:id="rId12" imgW="2755900" imgH="508000" progId="Equation.3">
                  <p:embed/>
                  <p:pic>
                    <p:nvPicPr>
                      <p:cNvPr id="68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7" y="5372199"/>
                        <a:ext cx="3829697" cy="6969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492500" y="3356074"/>
            <a:ext cx="503238" cy="576263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851275" y="4292699"/>
            <a:ext cx="792163" cy="1079500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6732588" y="4076799"/>
            <a:ext cx="144462" cy="1223963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516688" y="2203549"/>
            <a:ext cx="0" cy="576263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12339" y="1393403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实际状态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92500" y="1268760"/>
            <a:ext cx="2087612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95739" y="5618470"/>
            <a:ext cx="1584374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0" y="3011511"/>
            <a:ext cx="1584374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30163" y="5468627"/>
            <a:ext cx="1042502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0579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" b="1665"/>
          <a:stretch>
            <a:fillRect/>
          </a:stretch>
        </p:blipFill>
        <p:spPr bwMode="auto">
          <a:xfrm>
            <a:off x="1385036" y="908918"/>
            <a:ext cx="63373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53236" y="4941168"/>
            <a:ext cx="7772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反向漏电流随温度上升而呈指数型上升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对于同种型号不同厂商生产的二极管，漏电流可能也会有明显的差异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整流二极管（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IN4004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）的漏电流甚至可能比小信号二极管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IN4148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还低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漏电流是可靠性敏感参数之一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869529"/>
            <a:ext cx="1266693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漏电流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8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79712" y="1077755"/>
            <a:ext cx="7777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不同温度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下二极管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正向导通特性（温度系数为−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～−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mV/°C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27200" y="5908446"/>
            <a:ext cx="784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可见，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结二极管的正向导通压降随温度的上升而减少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636527"/>
            <a:ext cx="6073775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869529"/>
            <a:ext cx="1627369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导通电压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1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9750" y="4869656"/>
            <a:ext cx="82804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产生功耗：在反向恢复期间，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8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·I</a:t>
            </a:r>
            <a:r>
              <a:rPr lang="en-US" altLang="zh-CN" sz="18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形成了一个相当大的功耗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，为此专门研制了“快速恢复”二极管，将反向恢复时间从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20us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减少到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0.2us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形成浪涌：在反向恢复期间，极高的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di/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会如果通过电感负载，会在电路中形成很大的浪涌电压，为此专门研制了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di/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较小的“软恢复”二极管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85234" y="1431627"/>
            <a:ext cx="3025032" cy="280729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</a:rPr>
              <a:t>当二极管所加电压从正偏</a:t>
            </a:r>
            <a:r>
              <a:rPr lang="en-US" altLang="zh-CN" sz="1800" dirty="0">
                <a:latin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宋体" panose="02010600030101010101" pitchFamily="2" charset="-122"/>
              </a:rPr>
              <a:t>F</a:t>
            </a:r>
            <a:r>
              <a:rPr lang="zh-CN" altLang="en-US" sz="1800" dirty="0">
                <a:latin typeface="宋体" panose="02010600030101010101" pitchFamily="2" charset="-122"/>
              </a:rPr>
              <a:t>转为反偏</a:t>
            </a:r>
            <a:r>
              <a:rPr lang="en-US" altLang="zh-CN" sz="1800" dirty="0">
                <a:latin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宋体" panose="02010600030101010101" pitchFamily="2" charset="-122"/>
              </a:rPr>
              <a:t>R</a:t>
            </a:r>
            <a:r>
              <a:rPr lang="zh-CN" altLang="en-US" sz="1800" dirty="0">
                <a:latin typeface="宋体" panose="02010600030101010101" pitchFamily="2" charset="-122"/>
              </a:rPr>
              <a:t>时，需要一段时间（反向恢复时间）的反向电流</a:t>
            </a:r>
            <a:r>
              <a:rPr lang="en-US" altLang="zh-CN" sz="1800" dirty="0">
                <a:latin typeface="宋体" panose="02010600030101010101" pitchFamily="2" charset="-122"/>
              </a:rPr>
              <a:t>I</a:t>
            </a:r>
            <a:r>
              <a:rPr lang="en-US" altLang="zh-CN" sz="1800" baseline="-25000" dirty="0">
                <a:latin typeface="宋体" panose="02010600030101010101" pitchFamily="2" charset="-122"/>
              </a:rPr>
              <a:t>R</a:t>
            </a:r>
            <a:r>
              <a:rPr lang="zh-CN" altLang="en-US" sz="1800" dirty="0">
                <a:latin typeface="宋体" panose="02010600030101010101" pitchFamily="2" charset="-122"/>
              </a:rPr>
              <a:t>来清除结内所有导电的载流子</a:t>
            </a:r>
          </a:p>
        </p:txBody>
      </p:sp>
      <p:pic>
        <p:nvPicPr>
          <p:cNvPr id="5" name="Picture 6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0682"/>
            <a:ext cx="4896247" cy="306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869529"/>
            <a:ext cx="2348720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反向恢复时间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8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" b="52299"/>
          <a:stretch>
            <a:fillRect/>
          </a:stretch>
        </p:blipFill>
        <p:spPr bwMode="auto">
          <a:xfrm>
            <a:off x="2475044" y="1357313"/>
            <a:ext cx="5985437" cy="300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4086" y="2190200"/>
            <a:ext cx="2592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3333FF"/>
                </a:solidFill>
              </a:rPr>
              <a:t>飞利浦</a:t>
            </a:r>
            <a:r>
              <a:rPr lang="en-US" altLang="zh-CN" sz="1400" b="1" dirty="0">
                <a:solidFill>
                  <a:srgbClr val="3333FF"/>
                </a:solidFill>
              </a:rPr>
              <a:t>BZX79</a:t>
            </a:r>
            <a:r>
              <a:rPr lang="zh-CN" altLang="en-US" sz="1400" b="1" dirty="0">
                <a:solidFill>
                  <a:srgbClr val="3333FF"/>
                </a:solidFill>
              </a:rPr>
              <a:t>系列稳压二极管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 rot="16200000">
            <a:off x="3521171" y="3840381"/>
            <a:ext cx="169208" cy="1235897"/>
          </a:xfrm>
          <a:prstGeom prst="leftBrace">
            <a:avLst>
              <a:gd name="adj1" fmla="val 61152"/>
              <a:gd name="adj2" fmla="val 5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64416" y="4589626"/>
            <a:ext cx="1655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2"/>
                </a:solidFill>
              </a:rPr>
              <a:t>负温度系数区：以齐纳击穿为主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360456" y="3814926"/>
            <a:ext cx="611188" cy="774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/>
              <a:t>稳定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/>
              <a:t>电压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/>
              <a:t>V</a:t>
            </a:r>
            <a:r>
              <a:rPr lang="en-US" altLang="zh-CN" sz="1600" b="1" baseline="-25000" dirty="0" err="1"/>
              <a:t>z</a:t>
            </a:r>
            <a:r>
              <a:rPr lang="en-US" altLang="zh-CN" sz="1600" b="1" dirty="0"/>
              <a:t>(V)</a:t>
            </a:r>
            <a:endParaRPr lang="en-US" altLang="zh-CN" sz="1600" b="1" baseline="-25000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6192330" y="2527659"/>
            <a:ext cx="215901" cy="3888605"/>
          </a:xfrm>
          <a:prstGeom prst="leftBrace">
            <a:avLst>
              <a:gd name="adj1" fmla="val 197365"/>
              <a:gd name="adj2" fmla="val 5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637389" y="4590568"/>
            <a:ext cx="1655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正温度系数区：以雪崩击穿为主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1520" y="5229200"/>
            <a:ext cx="86042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5.6V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附近具有最低的温度系数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，故对温度要求很高的场合可选用该稳压值的器件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通常在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5.6~5.9V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附近具有最接近普通二极管正偏电压的温度系数（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+2mV/℃),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故常用作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精密基准二极管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12" y="871877"/>
            <a:ext cx="1988045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稳压二极管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6626" name="Picture 2" descr="ç¨³åäºæç®¡çµè·¯åç¨³åäºçº§ç®¡ç¨³åçµè·¯åçåæ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7"/>
          <a:stretch/>
        </p:blipFill>
        <p:spPr bwMode="auto">
          <a:xfrm>
            <a:off x="16526" y="1951505"/>
            <a:ext cx="2458350" cy="14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14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871877"/>
            <a:ext cx="2348720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肖特基二极管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4" descr="0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6" b="8565"/>
          <a:stretch>
            <a:fillRect/>
          </a:stretch>
        </p:blipFill>
        <p:spPr bwMode="auto">
          <a:xfrm>
            <a:off x="683568" y="1662348"/>
            <a:ext cx="8280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2636912"/>
            <a:ext cx="8640440" cy="384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优点（与</a:t>
            </a:r>
            <a:r>
              <a:rPr lang="en-US" altLang="zh-CN" sz="2000" b="1" dirty="0" err="1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结二极管相比）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正向压降低：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0.5V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800" b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结二极管为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0.6~1V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故功耗低，常用在高效率开关电源或整流器中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速度快：无少数载流子的电荷存储效应，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基本无反向恢复效应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，故常用于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混频器或高速转换器，用作开关电源时的开关频率可达几百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kHz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缺点（与</a:t>
            </a:r>
            <a:r>
              <a:rPr lang="en-US" altLang="zh-CN" sz="2000" b="1" dirty="0" err="1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0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结二极管相比）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反向漏电流大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</a:t>
            </a:r>
            <a:r>
              <a:rPr lang="en-US" altLang="zh-CN" sz="1800" b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结二极管高一个数量级左右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击穿电压做不大：一般为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60V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800" b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结二极管可以达到</a:t>
            </a:r>
            <a:r>
              <a:rPr lang="en-US" altLang="zh-CN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1kV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易受静电、浪涌而被破坏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3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15013</TotalTime>
  <Words>506</Words>
  <Application>Microsoft Office PowerPoint</Application>
  <PresentationFormat>全屏显示(4:3)</PresentationFormat>
  <Paragraphs>61</Paragraphs>
  <Slides>9</Slides>
  <Notes>8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公式</vt:lpstr>
      <vt:lpstr>航天电子系统设计             ----电子元器件选用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1233</cp:revision>
  <dcterms:created xsi:type="dcterms:W3CDTF">2014-04-29T08:12:32Z</dcterms:created>
  <dcterms:modified xsi:type="dcterms:W3CDTF">2023-03-21T04:32:56Z</dcterms:modified>
</cp:coreProperties>
</file>