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319" r:id="rId2"/>
    <p:sldId id="547" r:id="rId3"/>
    <p:sldId id="565" r:id="rId4"/>
    <p:sldId id="580" r:id="rId5"/>
    <p:sldId id="566" r:id="rId6"/>
    <p:sldId id="578" r:id="rId7"/>
    <p:sldId id="579" r:id="rId8"/>
    <p:sldId id="569" r:id="rId9"/>
    <p:sldId id="570" r:id="rId10"/>
    <p:sldId id="571" r:id="rId11"/>
    <p:sldId id="572" r:id="rId12"/>
    <p:sldId id="573" r:id="rId13"/>
    <p:sldId id="574" r:id="rId14"/>
    <p:sldId id="575" r:id="rId15"/>
    <p:sldId id="576" r:id="rId16"/>
    <p:sldId id="577" r:id="rId17"/>
    <p:sldId id="581" r:id="rId18"/>
    <p:sldId id="582" r:id="rId19"/>
    <p:sldId id="584" r:id="rId20"/>
    <p:sldId id="585" r:id="rId21"/>
    <p:sldId id="586" r:id="rId22"/>
    <p:sldId id="587" r:id="rId23"/>
    <p:sldId id="588" r:id="rId24"/>
    <p:sldId id="589" r:id="rId25"/>
    <p:sldId id="590" r:id="rId26"/>
    <p:sldId id="591" r:id="rId27"/>
    <p:sldId id="592" r:id="rId28"/>
    <p:sldId id="593" r:id="rId29"/>
    <p:sldId id="594" r:id="rId30"/>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1pPr>
    <a:lvl2pPr marL="4572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2pPr>
    <a:lvl3pPr marL="9144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3pPr>
    <a:lvl4pPr marL="13716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4pPr>
    <a:lvl5pPr marL="18288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5pPr>
    <a:lvl6pPr marL="2286000" algn="l" defTabSz="914400" rtl="0" eaLnBrk="1" latinLnBrk="0" hangingPunct="1">
      <a:defRPr sz="2000" b="1" kern="1200">
        <a:solidFill>
          <a:schemeClr val="tx1"/>
        </a:solidFill>
        <a:latin typeface="仿宋_GB2312" pitchFamily="49" charset="-122"/>
        <a:ea typeface="仿宋_GB2312" pitchFamily="49" charset="-122"/>
        <a:cs typeface="+mn-cs"/>
      </a:defRPr>
    </a:lvl6pPr>
    <a:lvl7pPr marL="2743200" algn="l" defTabSz="914400" rtl="0" eaLnBrk="1" latinLnBrk="0" hangingPunct="1">
      <a:defRPr sz="2000" b="1" kern="1200">
        <a:solidFill>
          <a:schemeClr val="tx1"/>
        </a:solidFill>
        <a:latin typeface="仿宋_GB2312" pitchFamily="49" charset="-122"/>
        <a:ea typeface="仿宋_GB2312" pitchFamily="49" charset="-122"/>
        <a:cs typeface="+mn-cs"/>
      </a:defRPr>
    </a:lvl7pPr>
    <a:lvl8pPr marL="3200400" algn="l" defTabSz="914400" rtl="0" eaLnBrk="1" latinLnBrk="0" hangingPunct="1">
      <a:defRPr sz="2000" b="1" kern="1200">
        <a:solidFill>
          <a:schemeClr val="tx1"/>
        </a:solidFill>
        <a:latin typeface="仿宋_GB2312" pitchFamily="49" charset="-122"/>
        <a:ea typeface="仿宋_GB2312" pitchFamily="49" charset="-122"/>
        <a:cs typeface="+mn-cs"/>
      </a:defRPr>
    </a:lvl8pPr>
    <a:lvl9pPr marL="3657600" algn="l" defTabSz="914400" rtl="0" eaLnBrk="1" latinLnBrk="0" hangingPunct="1">
      <a:defRPr sz="2000" b="1" kern="1200">
        <a:solidFill>
          <a:schemeClr val="tx1"/>
        </a:solidFill>
        <a:latin typeface="仿宋_GB2312" pitchFamily="49" charset="-122"/>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0000"/>
    <a:srgbClr val="C04C04"/>
    <a:srgbClr val="FF0000"/>
    <a:srgbClr val="FFFFCC"/>
    <a:srgbClr val="FFFF66"/>
    <a:srgbClr val="33CC33"/>
    <a:srgbClr val="CC00FF"/>
    <a:srgbClr val="FEE3D2"/>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679" autoAdjust="0"/>
    <p:restoredTop sz="86834" autoAdjust="0"/>
  </p:normalViewPr>
  <p:slideViewPr>
    <p:cSldViewPr>
      <p:cViewPr varScale="1">
        <p:scale>
          <a:sx n="86" d="100"/>
          <a:sy n="86" d="100"/>
        </p:scale>
        <p:origin x="79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70" d="100"/>
          <a:sy n="70" d="100"/>
        </p:scale>
        <p:origin x="-21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3" name="日期占位符 2">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ea typeface="+mn-ea"/>
                <a:cs typeface="+mn-cs"/>
              </a:defRPr>
            </a:lvl1pPr>
          </a:lstStyle>
          <a:p>
            <a:pPr>
              <a:defRPr/>
            </a:pPr>
            <a:fld id="{BA202968-A12F-4FE4-8D44-D30AC87ADD91}" type="datetimeFigureOut">
              <a:rPr lang="zh-CN" altLang="en-US"/>
              <a:pPr>
                <a:defRPr/>
              </a:pPr>
              <a:t>2023/3/23</a:t>
            </a:fld>
            <a:endParaRPr lang="zh-CN" altLang="en-US"/>
          </a:p>
        </p:txBody>
      </p:sp>
      <p:sp>
        <p:nvSpPr>
          <p:cNvPr id="4" name="幻灯片图像占位符 3">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7" name="灯片编号占位符 6">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latin typeface="Calibri" pitchFamily="34" charset="0"/>
                <a:ea typeface="宋体" pitchFamily="2" charset="-122"/>
              </a:defRPr>
            </a:lvl1pPr>
          </a:lstStyle>
          <a:p>
            <a:pPr>
              <a:defRPr/>
            </a:pPr>
            <a:fld id="{775431AA-0E7E-4B48-8BFF-7B61E1422AA4}" type="slidenum">
              <a:rPr lang="zh-CN" altLang="en-US"/>
              <a:pPr>
                <a:defRPr/>
              </a:pPr>
              <a:t>‹#›</a:t>
            </a:fld>
            <a:endParaRPr lang="zh-CN" altLang="en-US"/>
          </a:p>
        </p:txBody>
      </p:sp>
    </p:spTree>
    <p:extLst>
      <p:ext uri="{BB962C8B-B14F-4D97-AF65-F5344CB8AC3E}">
        <p14:creationId xmlns:p14="http://schemas.microsoft.com/office/powerpoint/2010/main" val="3508637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a:t>
            </a:fld>
            <a:endParaRPr lang="zh-CN" altLang="en-US"/>
          </a:p>
        </p:txBody>
      </p:sp>
    </p:spTree>
    <p:extLst>
      <p:ext uri="{BB962C8B-B14F-4D97-AF65-F5344CB8AC3E}">
        <p14:creationId xmlns:p14="http://schemas.microsoft.com/office/powerpoint/2010/main" val="4173056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11</a:t>
            </a:fld>
            <a:endParaRPr lang="zh-CN" altLang="en-US"/>
          </a:p>
        </p:txBody>
      </p:sp>
    </p:spTree>
    <p:extLst>
      <p:ext uri="{BB962C8B-B14F-4D97-AF65-F5344CB8AC3E}">
        <p14:creationId xmlns:p14="http://schemas.microsoft.com/office/powerpoint/2010/main" val="3156152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12</a:t>
            </a:fld>
            <a:endParaRPr lang="zh-CN" altLang="en-US"/>
          </a:p>
        </p:txBody>
      </p:sp>
    </p:spTree>
    <p:extLst>
      <p:ext uri="{BB962C8B-B14F-4D97-AF65-F5344CB8AC3E}">
        <p14:creationId xmlns:p14="http://schemas.microsoft.com/office/powerpoint/2010/main" val="1175798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13</a:t>
            </a:fld>
            <a:endParaRPr lang="zh-CN" altLang="en-US"/>
          </a:p>
        </p:txBody>
      </p:sp>
    </p:spTree>
    <p:extLst>
      <p:ext uri="{BB962C8B-B14F-4D97-AF65-F5344CB8AC3E}">
        <p14:creationId xmlns:p14="http://schemas.microsoft.com/office/powerpoint/2010/main" val="950438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14</a:t>
            </a:fld>
            <a:endParaRPr lang="zh-CN" altLang="en-US"/>
          </a:p>
        </p:txBody>
      </p:sp>
    </p:spTree>
    <p:extLst>
      <p:ext uri="{BB962C8B-B14F-4D97-AF65-F5344CB8AC3E}">
        <p14:creationId xmlns:p14="http://schemas.microsoft.com/office/powerpoint/2010/main" val="4238037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15</a:t>
            </a:fld>
            <a:endParaRPr lang="zh-CN" altLang="en-US"/>
          </a:p>
        </p:txBody>
      </p:sp>
    </p:spTree>
    <p:extLst>
      <p:ext uri="{BB962C8B-B14F-4D97-AF65-F5344CB8AC3E}">
        <p14:creationId xmlns:p14="http://schemas.microsoft.com/office/powerpoint/2010/main" val="840426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16</a:t>
            </a:fld>
            <a:endParaRPr lang="zh-CN" altLang="en-US"/>
          </a:p>
        </p:txBody>
      </p:sp>
    </p:spTree>
    <p:extLst>
      <p:ext uri="{BB962C8B-B14F-4D97-AF65-F5344CB8AC3E}">
        <p14:creationId xmlns:p14="http://schemas.microsoft.com/office/powerpoint/2010/main" val="3193804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17</a:t>
            </a:fld>
            <a:endParaRPr lang="zh-CN" altLang="en-US"/>
          </a:p>
        </p:txBody>
      </p:sp>
    </p:spTree>
    <p:extLst>
      <p:ext uri="{BB962C8B-B14F-4D97-AF65-F5344CB8AC3E}">
        <p14:creationId xmlns:p14="http://schemas.microsoft.com/office/powerpoint/2010/main" val="13687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18</a:t>
            </a:fld>
            <a:endParaRPr lang="zh-CN" altLang="en-US"/>
          </a:p>
        </p:txBody>
      </p:sp>
    </p:spTree>
    <p:extLst>
      <p:ext uri="{BB962C8B-B14F-4D97-AF65-F5344CB8AC3E}">
        <p14:creationId xmlns:p14="http://schemas.microsoft.com/office/powerpoint/2010/main" val="2705387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19</a:t>
            </a:fld>
            <a:endParaRPr lang="zh-CN" altLang="en-US"/>
          </a:p>
        </p:txBody>
      </p:sp>
    </p:spTree>
    <p:extLst>
      <p:ext uri="{BB962C8B-B14F-4D97-AF65-F5344CB8AC3E}">
        <p14:creationId xmlns:p14="http://schemas.microsoft.com/office/powerpoint/2010/main" val="2464860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20</a:t>
            </a:fld>
            <a:endParaRPr lang="zh-CN" altLang="en-US"/>
          </a:p>
        </p:txBody>
      </p:sp>
    </p:spTree>
    <p:extLst>
      <p:ext uri="{BB962C8B-B14F-4D97-AF65-F5344CB8AC3E}">
        <p14:creationId xmlns:p14="http://schemas.microsoft.com/office/powerpoint/2010/main" val="427771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3</a:t>
            </a:fld>
            <a:endParaRPr lang="zh-CN" altLang="en-US"/>
          </a:p>
        </p:txBody>
      </p:sp>
    </p:spTree>
    <p:extLst>
      <p:ext uri="{BB962C8B-B14F-4D97-AF65-F5344CB8AC3E}">
        <p14:creationId xmlns:p14="http://schemas.microsoft.com/office/powerpoint/2010/main" val="127604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21</a:t>
            </a:fld>
            <a:endParaRPr lang="zh-CN" altLang="en-US"/>
          </a:p>
        </p:txBody>
      </p:sp>
    </p:spTree>
    <p:extLst>
      <p:ext uri="{BB962C8B-B14F-4D97-AF65-F5344CB8AC3E}">
        <p14:creationId xmlns:p14="http://schemas.microsoft.com/office/powerpoint/2010/main" val="2298078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22</a:t>
            </a:fld>
            <a:endParaRPr lang="zh-CN" altLang="en-US"/>
          </a:p>
        </p:txBody>
      </p:sp>
    </p:spTree>
    <p:extLst>
      <p:ext uri="{BB962C8B-B14F-4D97-AF65-F5344CB8AC3E}">
        <p14:creationId xmlns:p14="http://schemas.microsoft.com/office/powerpoint/2010/main" val="3278181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23</a:t>
            </a:fld>
            <a:endParaRPr lang="zh-CN" altLang="en-US"/>
          </a:p>
        </p:txBody>
      </p:sp>
    </p:spTree>
    <p:extLst>
      <p:ext uri="{BB962C8B-B14F-4D97-AF65-F5344CB8AC3E}">
        <p14:creationId xmlns:p14="http://schemas.microsoft.com/office/powerpoint/2010/main" val="740706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24</a:t>
            </a:fld>
            <a:endParaRPr lang="zh-CN" altLang="en-US"/>
          </a:p>
        </p:txBody>
      </p:sp>
    </p:spTree>
    <p:extLst>
      <p:ext uri="{BB962C8B-B14F-4D97-AF65-F5344CB8AC3E}">
        <p14:creationId xmlns:p14="http://schemas.microsoft.com/office/powerpoint/2010/main" val="1127350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25</a:t>
            </a:fld>
            <a:endParaRPr lang="zh-CN" altLang="en-US"/>
          </a:p>
        </p:txBody>
      </p:sp>
    </p:spTree>
    <p:extLst>
      <p:ext uri="{BB962C8B-B14F-4D97-AF65-F5344CB8AC3E}">
        <p14:creationId xmlns:p14="http://schemas.microsoft.com/office/powerpoint/2010/main" val="2233133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26</a:t>
            </a:fld>
            <a:endParaRPr lang="zh-CN" altLang="en-US"/>
          </a:p>
        </p:txBody>
      </p:sp>
    </p:spTree>
    <p:extLst>
      <p:ext uri="{BB962C8B-B14F-4D97-AF65-F5344CB8AC3E}">
        <p14:creationId xmlns:p14="http://schemas.microsoft.com/office/powerpoint/2010/main" val="2253890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27</a:t>
            </a:fld>
            <a:endParaRPr lang="zh-CN" altLang="en-US"/>
          </a:p>
        </p:txBody>
      </p:sp>
    </p:spTree>
    <p:extLst>
      <p:ext uri="{BB962C8B-B14F-4D97-AF65-F5344CB8AC3E}">
        <p14:creationId xmlns:p14="http://schemas.microsoft.com/office/powerpoint/2010/main" val="475775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28</a:t>
            </a:fld>
            <a:endParaRPr lang="zh-CN" altLang="en-US"/>
          </a:p>
        </p:txBody>
      </p:sp>
    </p:spTree>
    <p:extLst>
      <p:ext uri="{BB962C8B-B14F-4D97-AF65-F5344CB8AC3E}">
        <p14:creationId xmlns:p14="http://schemas.microsoft.com/office/powerpoint/2010/main" val="3451925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29</a:t>
            </a:fld>
            <a:endParaRPr lang="zh-CN" altLang="en-US"/>
          </a:p>
        </p:txBody>
      </p:sp>
    </p:spTree>
    <p:extLst>
      <p:ext uri="{BB962C8B-B14F-4D97-AF65-F5344CB8AC3E}">
        <p14:creationId xmlns:p14="http://schemas.microsoft.com/office/powerpoint/2010/main" val="58655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4</a:t>
            </a:fld>
            <a:endParaRPr lang="zh-CN" altLang="en-US"/>
          </a:p>
        </p:txBody>
      </p:sp>
    </p:spTree>
    <p:extLst>
      <p:ext uri="{BB962C8B-B14F-4D97-AF65-F5344CB8AC3E}">
        <p14:creationId xmlns:p14="http://schemas.microsoft.com/office/powerpoint/2010/main" val="85437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5</a:t>
            </a:fld>
            <a:endParaRPr lang="zh-CN" altLang="en-US"/>
          </a:p>
        </p:txBody>
      </p:sp>
    </p:spTree>
    <p:extLst>
      <p:ext uri="{BB962C8B-B14F-4D97-AF65-F5344CB8AC3E}">
        <p14:creationId xmlns:p14="http://schemas.microsoft.com/office/powerpoint/2010/main" val="92751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6</a:t>
            </a:fld>
            <a:endParaRPr lang="zh-CN" altLang="en-US"/>
          </a:p>
        </p:txBody>
      </p:sp>
    </p:spTree>
    <p:extLst>
      <p:ext uri="{BB962C8B-B14F-4D97-AF65-F5344CB8AC3E}">
        <p14:creationId xmlns:p14="http://schemas.microsoft.com/office/powerpoint/2010/main" val="248111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7</a:t>
            </a:fld>
            <a:endParaRPr lang="zh-CN" altLang="en-US"/>
          </a:p>
        </p:txBody>
      </p:sp>
    </p:spTree>
    <p:extLst>
      <p:ext uri="{BB962C8B-B14F-4D97-AF65-F5344CB8AC3E}">
        <p14:creationId xmlns:p14="http://schemas.microsoft.com/office/powerpoint/2010/main" val="62765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8</a:t>
            </a:fld>
            <a:endParaRPr lang="zh-CN" altLang="en-US"/>
          </a:p>
        </p:txBody>
      </p:sp>
    </p:spTree>
    <p:extLst>
      <p:ext uri="{BB962C8B-B14F-4D97-AF65-F5344CB8AC3E}">
        <p14:creationId xmlns:p14="http://schemas.microsoft.com/office/powerpoint/2010/main" val="305158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9</a:t>
            </a:fld>
            <a:endParaRPr lang="zh-CN" altLang="en-US"/>
          </a:p>
        </p:txBody>
      </p:sp>
    </p:spTree>
    <p:extLst>
      <p:ext uri="{BB962C8B-B14F-4D97-AF65-F5344CB8AC3E}">
        <p14:creationId xmlns:p14="http://schemas.microsoft.com/office/powerpoint/2010/main" val="255412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10</a:t>
            </a:fld>
            <a:endParaRPr lang="zh-CN" altLang="en-US"/>
          </a:p>
        </p:txBody>
      </p:sp>
    </p:spTree>
    <p:extLst>
      <p:ext uri="{BB962C8B-B14F-4D97-AF65-F5344CB8AC3E}">
        <p14:creationId xmlns:p14="http://schemas.microsoft.com/office/powerpoint/2010/main" val="912994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5" name="灯片编号占位符 5">
            <a:extLst/>
          </p:cNvPr>
          <p:cNvSpPr txBox="1">
            <a:spLocks/>
          </p:cNvSpPr>
          <p:nvPr userDrawn="1"/>
        </p:nvSpPr>
        <p:spPr>
          <a:xfrm>
            <a:off x="7019925" y="6553200"/>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1DF31B22-8973-4EFC-94CF-ECA29AE1F7D0}"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pic>
        <p:nvPicPr>
          <p:cNvPr id="6" name="图片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8" name="灯片编号占位符 5">
            <a:extLst/>
          </p:cNvPr>
          <p:cNvSpPr txBox="1">
            <a:spLocks/>
          </p:cNvSpPr>
          <p:nvPr userDrawn="1"/>
        </p:nvSpPr>
        <p:spPr>
          <a:xfrm>
            <a:off x="7019925" y="6553200"/>
            <a:ext cx="2133600" cy="365125"/>
          </a:xfrm>
          <a:prstGeom prst="rect">
            <a:avLst/>
          </a:prstGeom>
        </p:spPr>
        <p:txBody>
          <a:bodyPr anchor="ct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6F980787-70AC-4EA4-9E72-81DF5C586621}"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9" name="日期占位符 2">
            <a:extLst/>
          </p:cNvPr>
          <p:cNvSpPr>
            <a:spLocks noGrp="1"/>
          </p:cNvSpPr>
          <p:nvPr>
            <p:ph type="dt" sz="half" idx="10"/>
          </p:nvPr>
        </p:nvSpPr>
        <p:spPr/>
        <p:txBody>
          <a:bodyPr/>
          <a:lstStyle>
            <a:lvl1pPr>
              <a:defRPr/>
            </a:lvl1pPr>
          </a:lstStyle>
          <a:p>
            <a:pPr>
              <a:defRPr/>
            </a:pPr>
            <a:fld id="{EE2FC936-9101-40B4-81FB-5C8B5B68CA7C}" type="datetime1">
              <a:rPr lang="zh-CN" altLang="en-US"/>
              <a:pPr>
                <a:defRPr/>
              </a:pPr>
              <a:t>2023/3/23</a:t>
            </a:fld>
            <a:endParaRPr lang="zh-CN" altLang="en-US"/>
          </a:p>
        </p:txBody>
      </p:sp>
      <p:sp>
        <p:nvSpPr>
          <p:cNvPr id="10" name="页脚占位符 3">
            <a:extLst/>
          </p:cNvPr>
          <p:cNvSpPr>
            <a:spLocks noGrp="1"/>
          </p:cNvSpPr>
          <p:nvPr>
            <p:ph type="ftr" sz="quarter" idx="11"/>
          </p:nvPr>
        </p:nvSpPr>
        <p:spPr/>
        <p:txBody>
          <a:bodyPr/>
          <a:lstStyle>
            <a:lvl1pPr>
              <a:defRPr/>
            </a:lvl1pPr>
          </a:lstStyle>
          <a:p>
            <a:pPr>
              <a:defRPr/>
            </a:pPr>
            <a:endParaRPr lang="en-US" altLang="zh-CN"/>
          </a:p>
        </p:txBody>
      </p:sp>
      <p:sp>
        <p:nvSpPr>
          <p:cNvPr id="11" name="灯片编号占位符 4">
            <a:extLst/>
          </p:cNvPr>
          <p:cNvSpPr>
            <a:spLocks noGrp="1"/>
          </p:cNvSpPr>
          <p:nvPr>
            <p:ph type="sldNum" sz="quarter" idx="12"/>
          </p:nvPr>
        </p:nvSpPr>
        <p:spPr/>
        <p:txBody>
          <a:bodyPr/>
          <a:lstStyle>
            <a:lvl1pPr>
              <a:defRPr/>
            </a:lvl1pPr>
          </a:lstStyle>
          <a:p>
            <a:pPr>
              <a:defRPr/>
            </a:pPr>
            <a:fld id="{40B32E0E-4A0F-4DFA-9A92-97DD5339E610}" type="slidenum">
              <a:rPr lang="zh-CN" altLang="en-US"/>
              <a:pPr>
                <a:defRPr/>
              </a:pPr>
              <a:t>‹#›</a:t>
            </a:fld>
            <a:endParaRPr lang="zh-CN" altLang="en-US"/>
          </a:p>
        </p:txBody>
      </p:sp>
    </p:spTree>
    <p:extLst>
      <p:ext uri="{BB962C8B-B14F-4D97-AF65-F5344CB8AC3E}">
        <p14:creationId xmlns:p14="http://schemas.microsoft.com/office/powerpoint/2010/main" val="25308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43D3420B-D0AF-4AB4-90F8-FC4FF80E4987}" type="datetime1">
              <a:rPr lang="zh-CN" altLang="en-US"/>
              <a:pPr>
                <a:defRPr/>
              </a:pPr>
              <a:t>2023/3/23</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E2A4736F-15C1-4CEB-9852-59E4EBD1EF87}" type="slidenum">
              <a:rPr lang="zh-CN" altLang="en-US"/>
              <a:pPr>
                <a:defRPr/>
              </a:pPr>
              <a:t>‹#›</a:t>
            </a:fld>
            <a:endParaRPr lang="zh-CN" altLang="en-US"/>
          </a:p>
        </p:txBody>
      </p:sp>
    </p:spTree>
    <p:extLst>
      <p:ext uri="{BB962C8B-B14F-4D97-AF65-F5344CB8AC3E}">
        <p14:creationId xmlns:p14="http://schemas.microsoft.com/office/powerpoint/2010/main" val="169426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4630BB5B-145C-419F-8A7D-F1FC09DE92EC}" type="datetime1">
              <a:rPr lang="zh-CN" altLang="en-US"/>
              <a:pPr>
                <a:defRPr/>
              </a:pPr>
              <a:t>2023/3/23</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9987881E-9B02-4893-B5C9-A984691B5AE0}" type="slidenum">
              <a:rPr lang="zh-CN" altLang="en-US"/>
              <a:pPr>
                <a:defRPr/>
              </a:pPr>
              <a:t>‹#›</a:t>
            </a:fld>
            <a:endParaRPr lang="zh-CN" altLang="en-US"/>
          </a:p>
        </p:txBody>
      </p:sp>
    </p:spTree>
    <p:extLst>
      <p:ext uri="{BB962C8B-B14F-4D97-AF65-F5344CB8AC3E}">
        <p14:creationId xmlns:p14="http://schemas.microsoft.com/office/powerpoint/2010/main" val="359427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6FB6A2B7-AD0A-4780-BBF8-9287ACF66C9C}" type="datetime1">
              <a:rPr lang="zh-CN" altLang="en-US"/>
              <a:pPr>
                <a:defRPr/>
              </a:pPr>
              <a:t>2023/3/23</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3A047927-14BB-4FFE-93DF-9E20ECBE13A7}" type="slidenum">
              <a:rPr lang="zh-CN" altLang="en-US"/>
              <a:pPr>
                <a:defRPr/>
              </a:pPr>
              <a:t>‹#›</a:t>
            </a:fld>
            <a:endParaRPr lang="zh-CN" altLang="en-US"/>
          </a:p>
        </p:txBody>
      </p:sp>
    </p:spTree>
    <p:extLst>
      <p:ext uri="{BB962C8B-B14F-4D97-AF65-F5344CB8AC3E}">
        <p14:creationId xmlns:p14="http://schemas.microsoft.com/office/powerpoint/2010/main" val="114088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4" name="灯片编号占位符 5">
            <a:extLst/>
          </p:cNvPr>
          <p:cNvSpPr txBox="1">
            <a:spLocks/>
          </p:cNvSpPr>
          <p:nvPr userDrawn="1"/>
        </p:nvSpPr>
        <p:spPr>
          <a:xfrm>
            <a:off x="7010400" y="6492875"/>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B078231B-CF02-46B2-86EB-9D46AE937C94}"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5" name="日期占位符 3">
            <a:extLst/>
          </p:cNvPr>
          <p:cNvSpPr>
            <a:spLocks noGrp="1"/>
          </p:cNvSpPr>
          <p:nvPr>
            <p:ph type="dt" sz="half" idx="10"/>
          </p:nvPr>
        </p:nvSpPr>
        <p:spPr/>
        <p:txBody>
          <a:bodyPr/>
          <a:lstStyle>
            <a:lvl1pPr>
              <a:defRPr/>
            </a:lvl1pPr>
          </a:lstStyle>
          <a:p>
            <a:pPr>
              <a:defRPr/>
            </a:pPr>
            <a:fld id="{A4D5BFCF-3408-4F18-9FB0-893381C24863}" type="datetime1">
              <a:rPr lang="zh-CN" altLang="en-US"/>
              <a:pPr>
                <a:defRPr/>
              </a:pPr>
              <a:t>2023/3/23</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64866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DFF74909-3C41-4097-BBAA-8B7D3EAD58CF}" type="datetime1">
              <a:rPr lang="zh-CN" altLang="en-US"/>
              <a:pPr>
                <a:defRPr/>
              </a:pPr>
              <a:t>2023/3/23</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F5C338C-E8F9-4BC5-BEFF-77D1C3A691E7}" type="slidenum">
              <a:rPr lang="zh-CN" altLang="en-US"/>
              <a:pPr>
                <a:defRPr/>
              </a:pPr>
              <a:t>‹#›</a:t>
            </a:fld>
            <a:endParaRPr lang="zh-CN" altLang="en-US"/>
          </a:p>
        </p:txBody>
      </p:sp>
    </p:spTree>
    <p:extLst>
      <p:ext uri="{BB962C8B-B14F-4D97-AF65-F5344CB8AC3E}">
        <p14:creationId xmlns:p14="http://schemas.microsoft.com/office/powerpoint/2010/main" val="274599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p:cNvPr>
          <p:cNvSpPr>
            <a:spLocks noGrp="1"/>
          </p:cNvSpPr>
          <p:nvPr>
            <p:ph type="dt" sz="half" idx="10"/>
          </p:nvPr>
        </p:nvSpPr>
        <p:spPr/>
        <p:txBody>
          <a:bodyPr/>
          <a:lstStyle>
            <a:lvl1pPr>
              <a:defRPr/>
            </a:lvl1pPr>
          </a:lstStyle>
          <a:p>
            <a:pPr>
              <a:defRPr/>
            </a:pPr>
            <a:fld id="{A595C567-7838-489D-8409-7066312DEDDB}" type="datetime1">
              <a:rPr lang="zh-CN" altLang="en-US"/>
              <a:pPr>
                <a:defRPr/>
              </a:pPr>
              <a:t>2023/3/23</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AB13300-D6D1-41CA-A125-F183E322BAA4}" type="slidenum">
              <a:rPr lang="zh-CN" altLang="en-US"/>
              <a:pPr>
                <a:defRPr/>
              </a:pPr>
              <a:t>‹#›</a:t>
            </a:fld>
            <a:endParaRPr lang="zh-CN" altLang="en-US"/>
          </a:p>
        </p:txBody>
      </p:sp>
    </p:spTree>
    <p:extLst>
      <p:ext uri="{BB962C8B-B14F-4D97-AF65-F5344CB8AC3E}">
        <p14:creationId xmlns:p14="http://schemas.microsoft.com/office/powerpoint/2010/main" val="26256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p:cNvPr>
          <p:cNvSpPr>
            <a:spLocks noGrp="1"/>
          </p:cNvSpPr>
          <p:nvPr>
            <p:ph type="dt" sz="half" idx="10"/>
          </p:nvPr>
        </p:nvSpPr>
        <p:spPr/>
        <p:txBody>
          <a:bodyPr/>
          <a:lstStyle>
            <a:lvl1pPr>
              <a:defRPr/>
            </a:lvl1pPr>
          </a:lstStyle>
          <a:p>
            <a:pPr>
              <a:defRPr/>
            </a:pPr>
            <a:fld id="{A857A0B7-412A-4E80-AE82-1B0A13BD0216}" type="datetime1">
              <a:rPr lang="zh-CN" altLang="en-US"/>
              <a:pPr>
                <a:defRPr/>
              </a:pPr>
              <a:t>2023/3/23</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3EA2CC0A-A4D4-4F43-AC6D-BAE94F0BB94A}" type="slidenum">
              <a:rPr lang="zh-CN" altLang="en-US"/>
              <a:pPr>
                <a:defRPr/>
              </a:pPr>
              <a:t>‹#›</a:t>
            </a:fld>
            <a:endParaRPr lang="zh-CN" altLang="en-US"/>
          </a:p>
        </p:txBody>
      </p:sp>
    </p:spTree>
    <p:extLst>
      <p:ext uri="{BB962C8B-B14F-4D97-AF65-F5344CB8AC3E}">
        <p14:creationId xmlns:p14="http://schemas.microsoft.com/office/powerpoint/2010/main" val="218029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p:cNvPr>
          <p:cNvSpPr>
            <a:spLocks noGrp="1"/>
          </p:cNvSpPr>
          <p:nvPr>
            <p:ph type="dt" sz="half" idx="10"/>
          </p:nvPr>
        </p:nvSpPr>
        <p:spPr/>
        <p:txBody>
          <a:bodyPr/>
          <a:lstStyle>
            <a:lvl1pPr>
              <a:defRPr/>
            </a:lvl1pPr>
          </a:lstStyle>
          <a:p>
            <a:pPr>
              <a:defRPr/>
            </a:pPr>
            <a:fld id="{8974D219-8AE8-47C3-BA28-FA55640F2FD7}" type="datetime1">
              <a:rPr lang="zh-CN" altLang="en-US"/>
              <a:pPr>
                <a:defRPr/>
              </a:pPr>
              <a:t>2023/3/23</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p:cNvPr>
          <p:cNvSpPr>
            <a:spLocks noGrp="1"/>
          </p:cNvSpPr>
          <p:nvPr>
            <p:ph type="sldNum" sz="quarter" idx="12"/>
          </p:nvPr>
        </p:nvSpPr>
        <p:spPr/>
        <p:txBody>
          <a:bodyPr/>
          <a:lstStyle>
            <a:lvl1pPr>
              <a:defRPr/>
            </a:lvl1pPr>
          </a:lstStyle>
          <a:p>
            <a:pPr>
              <a:defRPr/>
            </a:pPr>
            <a:fld id="{F3117308-9844-486A-AAAA-F4B173CC9A2D}" type="slidenum">
              <a:rPr lang="zh-CN" altLang="en-US"/>
              <a:pPr>
                <a:defRPr/>
              </a:pPr>
              <a:t>‹#›</a:t>
            </a:fld>
            <a:endParaRPr lang="zh-CN" altLang="en-US"/>
          </a:p>
        </p:txBody>
      </p:sp>
    </p:spTree>
    <p:extLst>
      <p:ext uri="{BB962C8B-B14F-4D97-AF65-F5344CB8AC3E}">
        <p14:creationId xmlns:p14="http://schemas.microsoft.com/office/powerpoint/2010/main" val="206113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9C3A11B6-5D75-4785-A980-3C3F7FF01FDB}" type="datetime1">
              <a:rPr lang="zh-CN" altLang="en-US"/>
              <a:pPr>
                <a:defRPr/>
              </a:pPr>
              <a:t>2023/3/23</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p:cNvPr>
          <p:cNvSpPr>
            <a:spLocks noGrp="1"/>
          </p:cNvSpPr>
          <p:nvPr>
            <p:ph type="sldNum" sz="quarter" idx="12"/>
          </p:nvPr>
        </p:nvSpPr>
        <p:spPr/>
        <p:txBody>
          <a:bodyPr/>
          <a:lstStyle>
            <a:lvl1pPr>
              <a:defRPr/>
            </a:lvl1pPr>
          </a:lstStyle>
          <a:p>
            <a:pPr>
              <a:defRPr/>
            </a:pPr>
            <a:fld id="{4D6A252F-32F5-4947-A1EC-BB47BBD025FF}" type="slidenum">
              <a:rPr lang="zh-CN" altLang="en-US"/>
              <a:pPr>
                <a:defRPr/>
              </a:pPr>
              <a:t>‹#›</a:t>
            </a:fld>
            <a:endParaRPr lang="zh-CN" altLang="en-US"/>
          </a:p>
        </p:txBody>
      </p:sp>
    </p:spTree>
    <p:extLst>
      <p:ext uri="{BB962C8B-B14F-4D97-AF65-F5344CB8AC3E}">
        <p14:creationId xmlns:p14="http://schemas.microsoft.com/office/powerpoint/2010/main" val="55047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87E4504-F22F-4CEF-9F66-8F56FAF72378}" type="datetime1">
              <a:rPr lang="zh-CN" altLang="en-US"/>
              <a:pPr>
                <a:defRPr/>
              </a:pPr>
              <a:t>2023/3/23</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p:cNvPr>
          <p:cNvSpPr>
            <a:spLocks noGrp="1"/>
          </p:cNvSpPr>
          <p:nvPr>
            <p:ph type="sldNum" sz="quarter" idx="12"/>
          </p:nvPr>
        </p:nvSpPr>
        <p:spPr/>
        <p:txBody>
          <a:bodyPr/>
          <a:lstStyle>
            <a:lvl1pPr>
              <a:defRPr/>
            </a:lvl1pPr>
          </a:lstStyle>
          <a:p>
            <a:pPr>
              <a:defRPr/>
            </a:pPr>
            <a:fld id="{F8B54EFB-1DA4-4A7B-BF17-8DEF39A36DC4}" type="slidenum">
              <a:rPr lang="zh-CN" altLang="en-US"/>
              <a:pPr>
                <a:defRPr/>
              </a:pPr>
              <a:t>‹#›</a:t>
            </a:fld>
            <a:endParaRPr lang="zh-CN" altLang="en-US"/>
          </a:p>
        </p:txBody>
      </p:sp>
    </p:spTree>
    <p:extLst>
      <p:ext uri="{BB962C8B-B14F-4D97-AF65-F5344CB8AC3E}">
        <p14:creationId xmlns:p14="http://schemas.microsoft.com/office/powerpoint/2010/main" val="270455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CCC997C2-48D7-4C4F-9CE6-76B99AEE7154}" type="datetime1">
              <a:rPr lang="zh-CN" altLang="en-US"/>
              <a:pPr>
                <a:defRPr/>
              </a:pPr>
              <a:t>2023/3/23</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04CE282F-16C3-40A0-96BD-78729231EC93}" type="slidenum">
              <a:rPr lang="zh-CN" altLang="en-US"/>
              <a:pPr>
                <a:defRPr/>
              </a:pPr>
              <a:t>‹#›</a:t>
            </a:fld>
            <a:endParaRPr lang="zh-CN" altLang="en-US"/>
          </a:p>
        </p:txBody>
      </p:sp>
    </p:spTree>
    <p:extLst>
      <p:ext uri="{BB962C8B-B14F-4D97-AF65-F5344CB8AC3E}">
        <p14:creationId xmlns:p14="http://schemas.microsoft.com/office/powerpoint/2010/main" val="6559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492FB4D6-7C32-44E5-8E20-43AC0654A7FC}" type="datetime1">
              <a:rPr lang="zh-CN" altLang="en-US"/>
              <a:pPr>
                <a:defRPr/>
              </a:pPr>
              <a:t>2023/3/23</a:t>
            </a:fld>
            <a:endParaRPr lang="zh-CN" altLang="en-US"/>
          </a:p>
        </p:txBody>
      </p:sp>
      <p:sp>
        <p:nvSpPr>
          <p:cNvPr id="5" name="页脚占位符 4">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b="0">
                <a:solidFill>
                  <a:srgbClr val="898989"/>
                </a:solidFill>
                <a:latin typeface="Calibri" pitchFamily="34" charset="0"/>
                <a:ea typeface="宋体" pitchFamily="2" charset="-122"/>
                <a:cs typeface="+mn-cs"/>
              </a:defRPr>
            </a:lvl1pPr>
          </a:lstStyle>
          <a:p>
            <a:pPr>
              <a:defRPr/>
            </a:pPr>
            <a:endParaRPr lang="en-US" altLang="zh-CN"/>
          </a:p>
        </p:txBody>
      </p:sp>
      <p:sp>
        <p:nvSpPr>
          <p:cNvPr id="6" name="灯片编号占位符 5">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898989"/>
                </a:solidFill>
                <a:latin typeface="Calibri" pitchFamily="34" charset="0"/>
                <a:ea typeface="宋体" pitchFamily="2" charset="-122"/>
              </a:defRPr>
            </a:lvl1pPr>
          </a:lstStyle>
          <a:p>
            <a:pPr>
              <a:defRPr/>
            </a:pPr>
            <a:fld id="{60113325-0AB1-4A35-A860-0D1149D7B844}" type="slidenum">
              <a:rPr lang="zh-CN" altLang="en-US"/>
              <a:pPr>
                <a:defRPr/>
              </a:pPr>
              <a:t>‹#›</a:t>
            </a:fld>
            <a:endParaRPr lang="zh-CN" altLang="en-US"/>
          </a:p>
        </p:txBody>
      </p:sp>
      <p:pic>
        <p:nvPicPr>
          <p:cNvPr id="1031" name="图片 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灯片编号占位符 5">
            <a:extLst/>
          </p:cNvPr>
          <p:cNvSpPr txBox="1">
            <a:spLocks/>
          </p:cNvSpPr>
          <p:nvPr/>
        </p:nvSpPr>
        <p:spPr bwMode="auto">
          <a:xfrm>
            <a:off x="7019925" y="6553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仿宋_GB2312" charset="-122"/>
                <a:ea typeface="仿宋_GB2312" charset="-122"/>
              </a:defRPr>
            </a:lvl1pPr>
            <a:lvl2pPr marL="742950" indent="-285750" eaLnBrk="0" hangingPunct="0">
              <a:defRPr sz="2000" b="1">
                <a:solidFill>
                  <a:schemeClr val="tx1"/>
                </a:solidFill>
                <a:latin typeface="仿宋_GB2312" charset="-122"/>
                <a:ea typeface="仿宋_GB2312" charset="-122"/>
              </a:defRPr>
            </a:lvl2pPr>
            <a:lvl3pPr marL="1143000" indent="-228600" eaLnBrk="0" hangingPunct="0">
              <a:defRPr sz="2000" b="1">
                <a:solidFill>
                  <a:schemeClr val="tx1"/>
                </a:solidFill>
                <a:latin typeface="仿宋_GB2312" charset="-122"/>
                <a:ea typeface="仿宋_GB2312" charset="-122"/>
              </a:defRPr>
            </a:lvl3pPr>
            <a:lvl4pPr marL="1600200" indent="-228600" eaLnBrk="0" hangingPunct="0">
              <a:defRPr sz="2000" b="1">
                <a:solidFill>
                  <a:schemeClr val="tx1"/>
                </a:solidFill>
                <a:latin typeface="仿宋_GB2312" charset="-122"/>
                <a:ea typeface="仿宋_GB2312" charset="-122"/>
              </a:defRPr>
            </a:lvl4pPr>
            <a:lvl5pPr marL="2057400" indent="-228600" eaLnBrk="0" hangingPunct="0">
              <a:defRPr sz="2000" b="1">
                <a:solidFill>
                  <a:schemeClr val="tx1"/>
                </a:solidFill>
                <a:latin typeface="仿宋_GB2312" charset="-122"/>
                <a:ea typeface="仿宋_GB2312" charset="-122"/>
              </a:defRPr>
            </a:lvl5pPr>
            <a:lvl6pPr marL="2514600" indent="-228600" eaLnBrk="0" fontAlgn="base" hangingPunct="0">
              <a:spcBef>
                <a:spcPct val="0"/>
              </a:spcBef>
              <a:spcAft>
                <a:spcPct val="0"/>
              </a:spcAft>
              <a:defRPr sz="2000" b="1">
                <a:solidFill>
                  <a:schemeClr val="tx1"/>
                </a:solidFill>
                <a:latin typeface="仿宋_GB2312" charset="-122"/>
                <a:ea typeface="仿宋_GB2312" charset="-122"/>
              </a:defRPr>
            </a:lvl6pPr>
            <a:lvl7pPr marL="2971800" indent="-228600" eaLnBrk="0" fontAlgn="base" hangingPunct="0">
              <a:spcBef>
                <a:spcPct val="0"/>
              </a:spcBef>
              <a:spcAft>
                <a:spcPct val="0"/>
              </a:spcAft>
              <a:defRPr sz="2000" b="1">
                <a:solidFill>
                  <a:schemeClr val="tx1"/>
                </a:solidFill>
                <a:latin typeface="仿宋_GB2312" charset="-122"/>
                <a:ea typeface="仿宋_GB2312" charset="-122"/>
              </a:defRPr>
            </a:lvl7pPr>
            <a:lvl8pPr marL="3429000" indent="-228600" eaLnBrk="0" fontAlgn="base" hangingPunct="0">
              <a:spcBef>
                <a:spcPct val="0"/>
              </a:spcBef>
              <a:spcAft>
                <a:spcPct val="0"/>
              </a:spcAft>
              <a:defRPr sz="2000" b="1">
                <a:solidFill>
                  <a:schemeClr val="tx1"/>
                </a:solidFill>
                <a:latin typeface="仿宋_GB2312" charset="-122"/>
                <a:ea typeface="仿宋_GB2312" charset="-122"/>
              </a:defRPr>
            </a:lvl8pPr>
            <a:lvl9pPr marL="3886200" indent="-228600" eaLnBrk="0" fontAlgn="base" hangingPunct="0">
              <a:spcBef>
                <a:spcPct val="0"/>
              </a:spcBef>
              <a:spcAft>
                <a:spcPct val="0"/>
              </a:spcAft>
              <a:defRPr sz="2000" b="1">
                <a:solidFill>
                  <a:schemeClr val="tx1"/>
                </a:solidFill>
                <a:latin typeface="仿宋_GB2312" charset="-122"/>
                <a:ea typeface="仿宋_GB2312" charset="-122"/>
              </a:defRPr>
            </a:lvl9pPr>
          </a:lstStyle>
          <a:p>
            <a:pPr algn="r" eaLnBrk="1" hangingPunct="1">
              <a:defRPr/>
            </a:pPr>
            <a:endParaRPr lang="en-US" altLang="zh-CN" sz="1400">
              <a:solidFill>
                <a:schemeClr val="bg1"/>
              </a:solidFill>
              <a:latin typeface="Times New Roman" pitchFamily="18" charset="0"/>
              <a:ea typeface="宋体" pitchFamily="2" charset="-122"/>
              <a:cs typeface="Times New Roman" pitchFamily="18" charset="0"/>
            </a:endParaRPr>
          </a:p>
        </p:txBody>
      </p:sp>
      <p:sp>
        <p:nvSpPr>
          <p:cNvPr id="1033" name="Rectangle 18">
            <a:extLst/>
          </p:cNvPr>
          <p:cNvSpPr>
            <a:spLocks noChangeArrowheads="1"/>
          </p:cNvSpPr>
          <p:nvPr/>
        </p:nvSpPr>
        <p:spPr bwMode="ltGray">
          <a:xfrm>
            <a:off x="0" y="6524625"/>
            <a:ext cx="9144000" cy="360363"/>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r>
              <a:rPr lang="zh-CN" altLang="en-US" sz="2200" b="0">
                <a:solidFill>
                  <a:schemeClr val="bg1"/>
                </a:solidFill>
                <a:latin typeface="Arial" charset="0"/>
                <a:ea typeface="黑体" pitchFamily="49" charset="-122"/>
              </a:rPr>
              <a:t>                                                                     </a:t>
            </a:r>
            <a:endParaRPr lang="zh-CN" altLang="en-US" sz="1800" b="0">
              <a:solidFill>
                <a:schemeClr val="bg1"/>
              </a:solidFill>
              <a:latin typeface="Times New Roman" pitchFamily="18" charset="0"/>
              <a:ea typeface="宋体" pitchFamily="2" charset="-122"/>
            </a:endParaRPr>
          </a:p>
        </p:txBody>
      </p:sp>
      <p:sp>
        <p:nvSpPr>
          <p:cNvPr id="1034" name="Line 27"/>
          <p:cNvSpPr>
            <a:spLocks noChangeShapeType="1"/>
          </p:cNvSpPr>
          <p:nvPr/>
        </p:nvSpPr>
        <p:spPr bwMode="auto">
          <a:xfrm>
            <a:off x="2700338" y="2317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 name="Group 28"/>
          <p:cNvGrpSpPr>
            <a:grpSpLocks/>
          </p:cNvGrpSpPr>
          <p:nvPr/>
        </p:nvGrpSpPr>
        <p:grpSpPr bwMode="auto">
          <a:xfrm>
            <a:off x="2771775" y="3175"/>
            <a:ext cx="2895600" cy="914400"/>
            <a:chOff x="1200" y="1008"/>
            <a:chExt cx="1824" cy="576"/>
          </a:xfrm>
        </p:grpSpPr>
        <p:sp>
          <p:nvSpPr>
            <p:cNvPr id="1037" name="矩形 38">
              <a:extLst/>
            </p:cNvPr>
            <p:cNvSpPr>
              <a:spLocks noChangeArrowheads="1"/>
            </p:cNvSpPr>
            <p:nvPr/>
          </p:nvSpPr>
          <p:spPr bwMode="auto">
            <a:xfrm>
              <a:off x="1206" y="1008"/>
              <a:ext cx="1818"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zh-CN" altLang="en-US" sz="1800">
                  <a:latin typeface="黑体" pitchFamily="49" charset="-122"/>
                  <a:ea typeface="黑体" pitchFamily="49" charset="-122"/>
                </a:rPr>
                <a:t>    </a:t>
              </a:r>
            </a:p>
            <a:p>
              <a:pPr eaLnBrk="1" hangingPunct="1">
                <a:defRPr/>
              </a:pPr>
              <a:r>
                <a:rPr lang="zh-CN" altLang="en-US" sz="1800">
                  <a:latin typeface="黑体" pitchFamily="49" charset="-122"/>
                  <a:ea typeface="黑体" pitchFamily="49" charset="-122"/>
                </a:rPr>
                <a:t>    空间科学与技术学院</a:t>
              </a:r>
            </a:p>
            <a:p>
              <a:pPr eaLnBrk="1" hangingPunct="1">
                <a:defRPr/>
              </a:pPr>
              <a:r>
                <a:rPr lang="en-US" altLang="zh-CN" sz="900">
                  <a:latin typeface="Times New Roman" pitchFamily="18" charset="0"/>
                  <a:ea typeface="黑体" pitchFamily="49" charset="-122"/>
                </a:rPr>
                <a:t>               School of Aerospace Science and Technology</a:t>
              </a:r>
            </a:p>
            <a:p>
              <a:pPr eaLnBrk="1" hangingPunct="1">
                <a:defRPr/>
              </a:pPr>
              <a:endParaRPr lang="en-US" altLang="zh-CN" sz="900">
                <a:latin typeface="Times New Roman" pitchFamily="18" charset="0"/>
                <a:ea typeface="黑体" pitchFamily="49" charset="-122"/>
              </a:endParaRPr>
            </a:p>
          </p:txBody>
        </p:sp>
        <p:pic>
          <p:nvPicPr>
            <p:cNvPr id="1038" name="Picture 30" descr="徽标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00" y="1133"/>
              <a:ext cx="31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5">
            <a:extLst/>
          </p:cNvPr>
          <p:cNvSpPr txBox="1">
            <a:spLocks/>
          </p:cNvSpPr>
          <p:nvPr/>
        </p:nvSpPr>
        <p:spPr>
          <a:xfrm>
            <a:off x="7010400" y="6519863"/>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53159542-40B9-47CF-9A18-DF6F13051553}"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1.png"/><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7.jpeg"/><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4.xml"/><Relationship Id="rId5" Type="http://schemas.openxmlformats.org/officeDocument/2006/relationships/image" Target="../media/image32.jpeg"/><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0.wmf"/><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3.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0.wmf"/><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34.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0.jpeg"/><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image" Target="../media/image39.jpe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3.wmf"/><Relationship Id="rId2" Type="http://schemas.openxmlformats.org/officeDocument/2006/relationships/tags" Target="../tags/tag21.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44.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3.xml"/><Relationship Id="rId7" Type="http://schemas.openxmlformats.org/officeDocument/2006/relationships/image" Target="../media/image14.w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7.jpeg"/><Relationship Id="rId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notesSlide" Target="../notesSlides/notesSlide8.xml"/><Relationship Id="rId9"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253231" y="1324000"/>
            <a:ext cx="8065269" cy="2372394"/>
          </a:xfrm>
        </p:spPr>
        <p:txBody>
          <a:bodyPr/>
          <a:lstStyle/>
          <a:p>
            <a:pPr algn="ctr">
              <a:defRPr/>
            </a:pPr>
            <a:r>
              <a:rPr lang="zh-CN" altLang="en-US" sz="6000" dirty="0" smtClean="0">
                <a:solidFill>
                  <a:srgbClr val="0000FF"/>
                </a:solidFill>
                <a:latin typeface="黑体" pitchFamily="49" charset="-122"/>
                <a:ea typeface="黑体" pitchFamily="49" charset="-122"/>
              </a:rPr>
              <a:t>航天电子系统设计</a:t>
            </a:r>
            <a:r>
              <a:rPr lang="en-US" altLang="zh-CN" sz="6000" dirty="0" smtClean="0">
                <a:solidFill>
                  <a:srgbClr val="0000FF"/>
                </a:solidFill>
                <a:latin typeface="黑体" pitchFamily="49" charset="-122"/>
                <a:ea typeface="黑体" pitchFamily="49" charset="-122"/>
              </a:rPr>
              <a:t/>
            </a:r>
            <a:br>
              <a:rPr lang="en-US" altLang="zh-CN" sz="6000" dirty="0" smtClean="0">
                <a:solidFill>
                  <a:srgbClr val="0000FF"/>
                </a:solidFill>
                <a:latin typeface="黑体" pitchFamily="49" charset="-122"/>
                <a:ea typeface="黑体" pitchFamily="49" charset="-122"/>
              </a:rPr>
            </a:br>
            <a:r>
              <a:rPr lang="en-US" altLang="zh-CN" sz="6000" dirty="0" smtClean="0">
                <a:solidFill>
                  <a:srgbClr val="0000FF"/>
                </a:solidFill>
                <a:latin typeface="黑体" pitchFamily="49" charset="-122"/>
                <a:ea typeface="黑体" pitchFamily="49" charset="-122"/>
              </a:rPr>
              <a:t>            </a:t>
            </a:r>
            <a:r>
              <a:rPr lang="en-US" altLang="zh-CN" sz="2800" dirty="0" smtClean="0">
                <a:solidFill>
                  <a:srgbClr val="0000FF"/>
                </a:solidFill>
                <a:latin typeface="黑体" pitchFamily="49" charset="-122"/>
                <a:ea typeface="黑体" pitchFamily="49" charset="-122"/>
              </a:rPr>
              <a:t>----</a:t>
            </a:r>
            <a:r>
              <a:rPr lang="zh-CN" altLang="en-US" sz="2800" dirty="0" smtClean="0">
                <a:solidFill>
                  <a:srgbClr val="0000FF"/>
                </a:solidFill>
                <a:latin typeface="黑体" pitchFamily="49" charset="-122"/>
                <a:ea typeface="黑体" pitchFamily="49" charset="-122"/>
              </a:rPr>
              <a:t>电子元器件选用</a:t>
            </a:r>
            <a:endParaRPr lang="zh-CN" altLang="en-US" sz="2800" dirty="0">
              <a:solidFill>
                <a:srgbClr val="0000FF"/>
              </a:solidFill>
              <a:latin typeface="黑体" pitchFamily="49" charset="-122"/>
              <a:ea typeface="黑体" pitchFamily="49" charset="-122"/>
            </a:endParaRPr>
          </a:p>
        </p:txBody>
      </p:sp>
      <p:sp>
        <p:nvSpPr>
          <p:cNvPr id="409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fld id="{5CA15F17-FC48-4ED6-8880-9AD1FFCCED90}" type="slidenum">
              <a:rPr lang="zh-CN" altLang="en-US" sz="1200" b="0" smtClean="0">
                <a:solidFill>
                  <a:srgbClr val="898989"/>
                </a:solidFill>
                <a:latin typeface="Calibri" pitchFamily="34" charset="0"/>
                <a:ea typeface="宋体" charset="-122"/>
              </a:rPr>
              <a:pPr/>
              <a:t>1</a:t>
            </a:fld>
            <a:endParaRPr lang="zh-CN" altLang="en-US" sz="1200" b="0" smtClean="0">
              <a:solidFill>
                <a:srgbClr val="898989"/>
              </a:solidFill>
              <a:latin typeface="Calibri" pitchFamily="34" charset="0"/>
              <a:ea typeface="宋体" charset="-122"/>
            </a:endParaRPr>
          </a:p>
        </p:txBody>
      </p:sp>
      <p:cxnSp>
        <p:nvCxnSpPr>
          <p:cNvPr id="6" name="直接连接符 5"/>
          <p:cNvCxnSpPr/>
          <p:nvPr/>
        </p:nvCxnSpPr>
        <p:spPr>
          <a:xfrm>
            <a:off x="460375" y="3859460"/>
            <a:ext cx="5286375" cy="1588"/>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60813" y="3858319"/>
            <a:ext cx="45720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标题 1">
            <a:extLst/>
          </p:cNvPr>
          <p:cNvSpPr txBox="1">
            <a:spLocks/>
          </p:cNvSpPr>
          <p:nvPr/>
        </p:nvSpPr>
        <p:spPr bwMode="auto">
          <a:xfrm>
            <a:off x="2411760" y="4548469"/>
            <a:ext cx="4601112" cy="74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ctr">
              <a:defRPr/>
            </a:pPr>
            <a:r>
              <a:rPr lang="zh-CN" altLang="en-US" sz="3600" dirty="0" smtClean="0">
                <a:latin typeface="黑体" pitchFamily="49" charset="-122"/>
                <a:ea typeface="黑体" pitchFamily="49" charset="-122"/>
              </a:rPr>
              <a:t>空间科学与技术学院</a:t>
            </a:r>
            <a:endParaRPr lang="zh-CN" altLang="en-US" sz="14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257"/>
    </mc:Choice>
    <mc:Fallback xmlns="">
      <p:transition spd="slow" advTm="1425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2" descr="drw_9325-11-0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39" y="1627025"/>
            <a:ext cx="3970660" cy="3010991"/>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4" name="Text Box 4"/>
          <p:cNvSpPr txBox="1">
            <a:spLocks noChangeArrowheads="1"/>
          </p:cNvSpPr>
          <p:nvPr/>
        </p:nvSpPr>
        <p:spPr bwMode="auto">
          <a:xfrm>
            <a:off x="504899" y="4819623"/>
            <a:ext cx="3482413"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1600" dirty="0" smtClean="0"/>
              <a:t>化合物半导体器件的</a:t>
            </a:r>
            <a:r>
              <a:rPr lang="en-US" altLang="zh-CN" sz="1600" dirty="0"/>
              <a:t>MTTF</a:t>
            </a:r>
            <a:r>
              <a:rPr lang="zh-CN" altLang="en-US" sz="1600" dirty="0"/>
              <a:t>与其有源区</a:t>
            </a:r>
            <a:r>
              <a:rPr lang="zh-CN" altLang="en-US" sz="1600" dirty="0" smtClean="0"/>
              <a:t>温度的关系（</a:t>
            </a:r>
            <a:r>
              <a:rPr lang="zh-CN" altLang="en-US" sz="1600" dirty="0"/>
              <a:t>即</a:t>
            </a:r>
            <a:r>
              <a:rPr lang="zh-CN" altLang="en-US" sz="1600" dirty="0">
                <a:solidFill>
                  <a:srgbClr val="FF0000"/>
                </a:solidFill>
              </a:rPr>
              <a:t>沟道温度</a:t>
            </a:r>
            <a:r>
              <a:rPr lang="zh-CN" altLang="en-US" sz="1600" dirty="0"/>
              <a:t>）的关系</a:t>
            </a:r>
          </a:p>
        </p:txBody>
      </p:sp>
      <p:sp>
        <p:nvSpPr>
          <p:cNvPr id="5" name="Rectangle 3"/>
          <p:cNvSpPr>
            <a:spLocks noChangeArrowheads="1"/>
          </p:cNvSpPr>
          <p:nvPr/>
        </p:nvSpPr>
        <p:spPr bwMode="auto">
          <a:xfrm>
            <a:off x="4139952" y="1435174"/>
            <a:ext cx="5004048" cy="523418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80000"/>
            </a:pPr>
            <a:r>
              <a:rPr kumimoji="1" lang="zh-CN" altLang="en-US" sz="2000" dirty="0">
                <a:solidFill>
                  <a:srgbClr val="FF0000"/>
                </a:solidFill>
                <a:latin typeface="Tahoma" panose="020B0604030504040204" pitchFamily="34" charset="0"/>
              </a:rPr>
              <a:t>有源区温度每上升</a:t>
            </a:r>
            <a:r>
              <a:rPr kumimoji="1" lang="en-US" altLang="zh-CN" sz="2000" dirty="0">
                <a:solidFill>
                  <a:srgbClr val="FF0000"/>
                </a:solidFill>
                <a:latin typeface="Tahoma" panose="020B0604030504040204" pitchFamily="34" charset="0"/>
              </a:rPr>
              <a:t>10℃ </a:t>
            </a:r>
            <a:r>
              <a:rPr kumimoji="1" lang="zh-CN" altLang="en-US" sz="2000" dirty="0">
                <a:solidFill>
                  <a:srgbClr val="FF0000"/>
                </a:solidFill>
                <a:latin typeface="Tahoma" panose="020B0604030504040204" pitchFamily="34" charset="0"/>
              </a:rPr>
              <a:t>，多数元器件的失效率增加</a:t>
            </a:r>
            <a:r>
              <a:rPr kumimoji="1" lang="en-US" altLang="zh-CN" sz="2000" dirty="0">
                <a:solidFill>
                  <a:srgbClr val="FF0000"/>
                </a:solidFill>
                <a:latin typeface="Tahoma" panose="020B0604030504040204" pitchFamily="34" charset="0"/>
              </a:rPr>
              <a:t>1</a:t>
            </a:r>
            <a:r>
              <a:rPr kumimoji="1" lang="zh-CN" altLang="en-US" sz="2000" dirty="0">
                <a:solidFill>
                  <a:srgbClr val="FF0000"/>
                </a:solidFill>
                <a:latin typeface="Tahoma" panose="020B0604030504040204" pitchFamily="34" charset="0"/>
              </a:rPr>
              <a:t>倍</a:t>
            </a:r>
            <a:r>
              <a:rPr kumimoji="1" lang="zh-CN" altLang="en-US" sz="2000" dirty="0">
                <a:latin typeface="Tahoma" panose="020B0604030504040204" pitchFamily="34" charset="0"/>
              </a:rPr>
              <a:t>（</a:t>
            </a:r>
            <a:r>
              <a:rPr kumimoji="1" lang="en-US" altLang="zh-CN" sz="2000" dirty="0">
                <a:latin typeface="Tahoma" panose="020B0604030504040204" pitchFamily="34" charset="0"/>
              </a:rPr>
              <a:t>10 </a:t>
            </a:r>
            <a:r>
              <a:rPr kumimoji="1" lang="en-US" altLang="zh-CN" sz="2000" dirty="0" smtClean="0"/>
              <a:t>℃ </a:t>
            </a:r>
            <a:r>
              <a:rPr kumimoji="1" lang="en-US" altLang="zh-CN" sz="2000" i="1" dirty="0" smtClean="0">
                <a:latin typeface="Times New Roman" panose="02020603050405020304" pitchFamily="18" charset="0"/>
              </a:rPr>
              <a:t>E</a:t>
            </a:r>
            <a:r>
              <a:rPr kumimoji="1" lang="en-US" altLang="zh-CN" sz="2000" baseline="-25000" dirty="0" smtClean="0">
                <a:latin typeface="Times New Roman" panose="02020603050405020304" pitchFamily="18" charset="0"/>
              </a:rPr>
              <a:t>a</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a:latin typeface="Tahoma" panose="020B0604030504040204" pitchFamily="34" charset="0"/>
              </a:rPr>
              <a:t>0.5eV</a:t>
            </a:r>
            <a:r>
              <a:rPr kumimoji="1" lang="zh-CN" altLang="en-US" sz="2000" dirty="0">
                <a:latin typeface="Tahoma" panose="020B0604030504040204" pitchFamily="34" charset="0"/>
              </a:rPr>
              <a:t>）</a:t>
            </a:r>
          </a:p>
          <a:p>
            <a:pPr eaLnBrk="1" hangingPunct="1">
              <a:lnSpc>
                <a:spcPct val="120000"/>
              </a:lnSpc>
              <a:buSzPct val="80000"/>
            </a:pPr>
            <a:r>
              <a:rPr kumimoji="1" lang="zh-CN" altLang="en-US" sz="2000" dirty="0">
                <a:latin typeface="Tahoma" panose="020B0604030504040204" pitchFamily="34" charset="0"/>
              </a:rPr>
              <a:t>工作功率降低到额定功率的</a:t>
            </a:r>
            <a:r>
              <a:rPr kumimoji="1" lang="en-US" altLang="zh-CN" sz="2000" dirty="0">
                <a:latin typeface="Tahoma" panose="020B0604030504040204" pitchFamily="34" charset="0"/>
              </a:rPr>
              <a:t>1/2</a:t>
            </a:r>
            <a:r>
              <a:rPr kumimoji="1" lang="zh-CN" altLang="en-US" sz="2000" dirty="0">
                <a:latin typeface="Tahoma" panose="020B0604030504040204" pitchFamily="34" charset="0"/>
              </a:rPr>
              <a:t>，多数元器件失效率降低为额定失效率的</a:t>
            </a:r>
            <a:r>
              <a:rPr kumimoji="1" lang="en-US" altLang="zh-CN" sz="2000" dirty="0">
                <a:latin typeface="Tahoma" panose="020B0604030504040204" pitchFamily="34" charset="0"/>
              </a:rPr>
              <a:t>1/4</a:t>
            </a:r>
          </a:p>
          <a:p>
            <a:pPr eaLnBrk="1" hangingPunct="1">
              <a:lnSpc>
                <a:spcPct val="120000"/>
              </a:lnSpc>
              <a:buSzPct val="80000"/>
            </a:pPr>
            <a:r>
              <a:rPr kumimoji="1" lang="zh-CN" altLang="en-US" sz="2000" dirty="0"/>
              <a:t>最高允许结温：塑料封装</a:t>
            </a:r>
            <a:r>
              <a:rPr kumimoji="1" lang="en-US" altLang="zh-CN" sz="2000" dirty="0"/>
              <a:t>125~150℃</a:t>
            </a:r>
            <a:r>
              <a:rPr kumimoji="1" lang="zh-CN" altLang="en-US" sz="2000" dirty="0"/>
              <a:t>，金属封装</a:t>
            </a:r>
            <a:r>
              <a:rPr kumimoji="1" lang="en-US" altLang="zh-CN" sz="2000" dirty="0">
                <a:solidFill>
                  <a:srgbClr val="FF0000"/>
                </a:solidFill>
              </a:rPr>
              <a:t>150</a:t>
            </a:r>
            <a:r>
              <a:rPr kumimoji="1" lang="zh-CN" altLang="en-US" sz="2000" dirty="0">
                <a:solidFill>
                  <a:srgbClr val="FF0000"/>
                </a:solidFill>
              </a:rPr>
              <a:t>～</a:t>
            </a:r>
            <a:r>
              <a:rPr kumimoji="1" lang="en-US" altLang="zh-CN" sz="2000" dirty="0">
                <a:solidFill>
                  <a:srgbClr val="FF0000"/>
                </a:solidFill>
              </a:rPr>
              <a:t>200℃</a:t>
            </a:r>
            <a:r>
              <a:rPr kumimoji="1" lang="zh-CN" altLang="en-US" sz="2000" dirty="0"/>
              <a:t>，化合物器件</a:t>
            </a:r>
            <a:r>
              <a:rPr kumimoji="1" lang="en-US" altLang="zh-CN" sz="2000" dirty="0">
                <a:solidFill>
                  <a:srgbClr val="FF0000"/>
                </a:solidFill>
              </a:rPr>
              <a:t>150</a:t>
            </a:r>
            <a:r>
              <a:rPr kumimoji="1" lang="zh-CN" altLang="en-US" sz="2000" dirty="0">
                <a:solidFill>
                  <a:srgbClr val="FF0000"/>
                </a:solidFill>
              </a:rPr>
              <a:t>～</a:t>
            </a:r>
            <a:r>
              <a:rPr kumimoji="1" lang="en-US" altLang="zh-CN" sz="2000" dirty="0">
                <a:solidFill>
                  <a:srgbClr val="FF0000"/>
                </a:solidFill>
              </a:rPr>
              <a:t>175 ℃</a:t>
            </a:r>
            <a:r>
              <a:rPr kumimoji="1" lang="zh-CN" altLang="en-US" sz="2000" dirty="0"/>
              <a:t>）</a:t>
            </a:r>
            <a:endParaRPr kumimoji="1" lang="zh-CN" altLang="en-US" sz="2000" dirty="0">
              <a:latin typeface="Tahoma" panose="020B0604030504040204" pitchFamily="34" charset="0"/>
            </a:endParaRPr>
          </a:p>
          <a:p>
            <a:pPr eaLnBrk="1" hangingPunct="1">
              <a:lnSpc>
                <a:spcPct val="120000"/>
              </a:lnSpc>
              <a:buSzPct val="80000"/>
            </a:pPr>
            <a:r>
              <a:rPr kumimoji="1" lang="zh-CN" altLang="en-US" sz="2000" dirty="0">
                <a:latin typeface="Tahoma" panose="020B0604030504040204" pitchFamily="34" charset="0"/>
              </a:rPr>
              <a:t>硅塑料封装芯片</a:t>
            </a:r>
          </a:p>
          <a:p>
            <a:pPr lvl="1" eaLnBrk="1" hangingPunct="1">
              <a:lnSpc>
                <a:spcPct val="120000"/>
              </a:lnSpc>
              <a:buClr>
                <a:schemeClr val="folHlink"/>
              </a:buClr>
              <a:buSzPct val="80000"/>
            </a:pPr>
            <a:r>
              <a:rPr kumimoji="1" lang="zh-CN" altLang="en-US" sz="2000" dirty="0">
                <a:latin typeface="Tahoma" panose="020B0604030504040204" pitchFamily="34" charset="0"/>
              </a:rPr>
              <a:t>可安全工作在</a:t>
            </a:r>
            <a:r>
              <a:rPr kumimoji="1" lang="en-US" altLang="zh-CN" sz="2000" dirty="0">
                <a:latin typeface="Tahoma" panose="020B0604030504040204" pitchFamily="34" charset="0"/>
              </a:rPr>
              <a:t>150 ℃</a:t>
            </a:r>
            <a:r>
              <a:rPr kumimoji="1" lang="zh-CN" altLang="en-US" sz="2000" dirty="0">
                <a:latin typeface="Tahoma" panose="020B0604030504040204" pitchFamily="34" charset="0"/>
              </a:rPr>
              <a:t>以下的有源区温度</a:t>
            </a:r>
          </a:p>
          <a:p>
            <a:pPr lvl="1" eaLnBrk="1" hangingPunct="1">
              <a:lnSpc>
                <a:spcPct val="120000"/>
              </a:lnSpc>
              <a:buClr>
                <a:schemeClr val="folHlink"/>
              </a:buClr>
              <a:buSzPct val="80000"/>
            </a:pPr>
            <a:r>
              <a:rPr kumimoji="1" lang="zh-CN" altLang="en-US" sz="2000" dirty="0">
                <a:latin typeface="Tahoma" panose="020B0604030504040204" pitchFamily="34" charset="0"/>
              </a:rPr>
              <a:t>瞬时超过</a:t>
            </a:r>
            <a:r>
              <a:rPr kumimoji="1" lang="en-US" altLang="zh-CN" sz="2000" dirty="0">
                <a:latin typeface="Tahoma" panose="020B0604030504040204" pitchFamily="34" charset="0"/>
              </a:rPr>
              <a:t>150 ℃</a:t>
            </a:r>
            <a:r>
              <a:rPr kumimoji="1" lang="zh-CN" altLang="en-US" sz="2000" dirty="0">
                <a:latin typeface="Tahoma" panose="020B0604030504040204" pitchFamily="34" charset="0"/>
              </a:rPr>
              <a:t>，会产生隐性损伤</a:t>
            </a:r>
          </a:p>
          <a:p>
            <a:pPr lvl="1" eaLnBrk="1" hangingPunct="1">
              <a:lnSpc>
                <a:spcPct val="120000"/>
              </a:lnSpc>
              <a:buClr>
                <a:schemeClr val="folHlink"/>
              </a:buClr>
              <a:buSzPct val="80000"/>
            </a:pPr>
            <a:r>
              <a:rPr kumimoji="1" lang="zh-CN" altLang="en-US" sz="2000" dirty="0">
                <a:solidFill>
                  <a:srgbClr val="FF0000"/>
                </a:solidFill>
                <a:latin typeface="Tahoma" panose="020B0604030504040204" pitchFamily="34" charset="0"/>
              </a:rPr>
              <a:t>超过</a:t>
            </a:r>
            <a:r>
              <a:rPr kumimoji="1" lang="en-US" altLang="zh-CN" sz="2000" dirty="0">
                <a:solidFill>
                  <a:srgbClr val="FF0000"/>
                </a:solidFill>
                <a:latin typeface="Tahoma" panose="020B0604030504040204" pitchFamily="34" charset="0"/>
              </a:rPr>
              <a:t>175 ℃</a:t>
            </a:r>
            <a:r>
              <a:rPr kumimoji="1" lang="zh-CN" altLang="en-US" sz="2000" dirty="0">
                <a:solidFill>
                  <a:srgbClr val="FF0000"/>
                </a:solidFill>
                <a:latin typeface="Tahoma" panose="020B0604030504040204" pitchFamily="34" charset="0"/>
              </a:rPr>
              <a:t>，即时失效</a:t>
            </a:r>
          </a:p>
        </p:txBody>
      </p:sp>
      <p:sp>
        <p:nvSpPr>
          <p:cNvPr id="6" name="矩形 5"/>
          <p:cNvSpPr/>
          <p:nvPr/>
        </p:nvSpPr>
        <p:spPr>
          <a:xfrm>
            <a:off x="157992" y="906263"/>
            <a:ext cx="5929828" cy="584775"/>
          </a:xfrm>
          <a:prstGeom prst="rect">
            <a:avLst/>
          </a:prstGeom>
          <a:solidFill>
            <a:srgbClr val="7030A0"/>
          </a:solidFill>
          <a:ln w="19050">
            <a:solidFill>
              <a:srgbClr val="339966"/>
            </a:solidFill>
          </a:ln>
        </p:spPr>
        <p:txBody>
          <a:bodyPr wrap="none">
            <a:spAutoFit/>
          </a:bodyPr>
          <a:lstStyle/>
          <a:p>
            <a:pPr algn="just" eaLnBrk="1" hangingPunct="1"/>
            <a:r>
              <a:rPr lang="zh-CN" altLang="en-US" sz="3200" dirty="0">
                <a:solidFill>
                  <a:schemeClr val="bg1"/>
                </a:solidFill>
                <a:latin typeface="微软雅黑" panose="020B0503020204020204" pitchFamily="34" charset="-122"/>
                <a:ea typeface="微软雅黑" panose="020B0503020204020204" pitchFamily="34" charset="-122"/>
              </a:rPr>
              <a:t>失效率与芯片有源区温度的关系</a:t>
            </a:r>
          </a:p>
        </p:txBody>
      </p:sp>
      <p:pic>
        <p:nvPicPr>
          <p:cNvPr id="4098" name="Picture 2" descr="CPUåå·éé¢åä¸ªæ°å­çå«ä¹æ¯ä»ä¹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53" y="5495250"/>
            <a:ext cx="1325442" cy="87037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91680" y="5733256"/>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r>
              <a:rPr lang="zh-CN" altLang="en-US" dirty="0" smtClean="0"/>
              <a:t>为什么加风扇</a:t>
            </a:r>
            <a:endParaRPr lang="zh-CN" altLang="en-US" dirty="0"/>
          </a:p>
        </p:txBody>
      </p:sp>
    </p:spTree>
    <p:custDataLst>
      <p:tags r:id="rId1"/>
    </p:custDataLst>
    <p:extLst>
      <p:ext uri="{BB962C8B-B14F-4D97-AF65-F5344CB8AC3E}">
        <p14:creationId xmlns:p14="http://schemas.microsoft.com/office/powerpoint/2010/main" val="674268228"/>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4"/>
          <p:cNvSpPr>
            <a:spLocks noChangeArrowheads="1"/>
          </p:cNvSpPr>
          <p:nvPr/>
        </p:nvSpPr>
        <p:spPr bwMode="auto">
          <a:xfrm>
            <a:off x="5651500" y="3076206"/>
            <a:ext cx="2232868"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000">
                <a:solidFill>
                  <a:schemeClr val="tx1"/>
                </a:solidFill>
                <a:latin typeface="Arial" panose="020B0604020202020204" pitchFamily="34" charset="0"/>
                <a:ea typeface="宋体" panose="02010600030101010101" pitchFamily="2" charset="-122"/>
              </a:defRPr>
            </a:lvl1pPr>
            <a:lvl2pPr marL="914400" indent="-457200">
              <a:defRPr sz="2000">
                <a:solidFill>
                  <a:schemeClr val="tx1"/>
                </a:solidFill>
                <a:latin typeface="Arial" panose="020B0604020202020204" pitchFamily="34" charset="0"/>
                <a:ea typeface="宋体" panose="02010600030101010101" pitchFamily="2" charset="-122"/>
              </a:defRPr>
            </a:lvl2pPr>
            <a:lvl3pPr marL="1371600" indent="-457200">
              <a:defRPr sz="2000">
                <a:solidFill>
                  <a:schemeClr val="tx1"/>
                </a:solidFill>
                <a:latin typeface="Arial" panose="020B0604020202020204" pitchFamily="34" charset="0"/>
                <a:ea typeface="宋体" panose="02010600030101010101" pitchFamily="2" charset="-122"/>
              </a:defRPr>
            </a:lvl3pPr>
            <a:lvl4pPr marL="1828800" indent="-457200">
              <a:defRPr sz="2000">
                <a:solidFill>
                  <a:schemeClr val="tx1"/>
                </a:solidFill>
                <a:latin typeface="Arial" panose="020B0604020202020204" pitchFamily="34" charset="0"/>
                <a:ea typeface="宋体" panose="02010600030101010101" pitchFamily="2" charset="-122"/>
              </a:defRPr>
            </a:lvl4pPr>
            <a:lvl5pPr marL="2286000" indent="-457200">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20000"/>
              </a:spcBef>
              <a:buClr>
                <a:schemeClr val="folHlink"/>
              </a:buClr>
              <a:buSzPct val="80000"/>
              <a:buFont typeface="Wingdings" panose="05000000000000000000" pitchFamily="2" charset="2"/>
              <a:buChar char="n"/>
            </a:pPr>
            <a:r>
              <a:rPr kumimoji="1" lang="zh-CN" altLang="en-US" dirty="0">
                <a:latin typeface="Tahoma" panose="020B0604030504040204" pitchFamily="34" charset="0"/>
              </a:rPr>
              <a:t>热阻</a:t>
            </a:r>
            <a:r>
              <a:rPr kumimoji="1" lang="en-US" altLang="zh-CN" i="1" dirty="0">
                <a:latin typeface="Tahoma" panose="020B0604030504040204" pitchFamily="34" charset="0"/>
              </a:rPr>
              <a:t>R</a:t>
            </a:r>
            <a:r>
              <a:rPr kumimoji="1" lang="el-GR" altLang="zh-CN" baseline="-25000" dirty="0">
                <a:latin typeface="Tahoma" panose="020B0604030504040204" pitchFamily="34" charset="0"/>
                <a:cs typeface="Tahoma" panose="020B0604030504040204" pitchFamily="34" charset="0"/>
              </a:rPr>
              <a:t>θ</a:t>
            </a:r>
            <a:r>
              <a:rPr kumimoji="1" lang="el-GR" altLang="zh-CN" baseline="-25000" dirty="0">
                <a:cs typeface="Arial" panose="020B0604020202020204" pitchFamily="34" charset="0"/>
              </a:rPr>
              <a:t>↓</a:t>
            </a:r>
          </a:p>
          <a:p>
            <a:pPr eaLnBrk="1" hangingPunct="1">
              <a:lnSpc>
                <a:spcPct val="140000"/>
              </a:lnSpc>
              <a:spcBef>
                <a:spcPct val="20000"/>
              </a:spcBef>
              <a:buClr>
                <a:schemeClr val="folHlink"/>
              </a:buClr>
              <a:buSzPct val="80000"/>
              <a:buFont typeface="Wingdings" panose="05000000000000000000" pitchFamily="2" charset="2"/>
              <a:buChar char="n"/>
            </a:pPr>
            <a:r>
              <a:rPr kumimoji="1" lang="zh-CN" altLang="en-US" dirty="0">
                <a:latin typeface="Tahoma" panose="020B0604030504040204" pitchFamily="34" charset="0"/>
              </a:rPr>
              <a:t>耗散功率</a:t>
            </a:r>
            <a:r>
              <a:rPr kumimoji="1" lang="en-US" altLang="zh-CN" i="1" dirty="0">
                <a:latin typeface="Tahoma" panose="020B0604030504040204" pitchFamily="34" charset="0"/>
              </a:rPr>
              <a:t>P</a:t>
            </a:r>
            <a:r>
              <a:rPr kumimoji="1" lang="en-US" altLang="zh-CN" baseline="-25000" dirty="0">
                <a:latin typeface="Tahoma" panose="020B0604030504040204" pitchFamily="34" charset="0"/>
              </a:rPr>
              <a:t>D</a:t>
            </a:r>
            <a:r>
              <a:rPr kumimoji="1" lang="en-US" altLang="zh-CN" baseline="-25000" dirty="0">
                <a:cs typeface="Arial" panose="020B0604020202020204" pitchFamily="34" charset="0"/>
              </a:rPr>
              <a:t>↓</a:t>
            </a:r>
          </a:p>
          <a:p>
            <a:pPr eaLnBrk="1" hangingPunct="1">
              <a:lnSpc>
                <a:spcPct val="140000"/>
              </a:lnSpc>
              <a:spcBef>
                <a:spcPct val="20000"/>
              </a:spcBef>
              <a:buClr>
                <a:schemeClr val="folHlink"/>
              </a:buClr>
              <a:buSzPct val="80000"/>
              <a:buFont typeface="Wingdings" panose="05000000000000000000" pitchFamily="2" charset="2"/>
              <a:buChar char="n"/>
            </a:pPr>
            <a:r>
              <a:rPr kumimoji="1" lang="zh-CN" altLang="en-US" dirty="0">
                <a:latin typeface="Tahoma" panose="020B0604030504040204" pitchFamily="34" charset="0"/>
              </a:rPr>
              <a:t>环境温度</a:t>
            </a:r>
            <a:r>
              <a:rPr kumimoji="1" lang="en-US" altLang="zh-CN" i="1" dirty="0">
                <a:latin typeface="Tahoma" panose="020B0604030504040204" pitchFamily="34" charset="0"/>
              </a:rPr>
              <a:t>T</a:t>
            </a:r>
            <a:r>
              <a:rPr kumimoji="1" lang="en-US" altLang="zh-CN" baseline="-25000" dirty="0">
                <a:latin typeface="Tahoma" panose="020B0604030504040204" pitchFamily="34" charset="0"/>
              </a:rPr>
              <a:t>A</a:t>
            </a:r>
            <a:r>
              <a:rPr kumimoji="1" lang="en-US" altLang="zh-CN" baseline="-25000" dirty="0">
                <a:cs typeface="Arial" panose="020B0604020202020204" pitchFamily="34" charset="0"/>
              </a:rPr>
              <a:t>↓</a:t>
            </a:r>
          </a:p>
        </p:txBody>
      </p:sp>
      <p:graphicFrame>
        <p:nvGraphicFramePr>
          <p:cNvPr id="4" name="Object 5"/>
          <p:cNvGraphicFramePr>
            <a:graphicFrameLocks noChangeAspect="1"/>
          </p:cNvGraphicFramePr>
          <p:nvPr>
            <p:extLst>
              <p:ext uri="{D42A27DB-BD31-4B8C-83A1-F6EECF244321}">
                <p14:modId xmlns:p14="http://schemas.microsoft.com/office/powerpoint/2010/main" val="2993781385"/>
              </p:ext>
            </p:extLst>
          </p:nvPr>
        </p:nvGraphicFramePr>
        <p:xfrm>
          <a:off x="5543971" y="1706729"/>
          <a:ext cx="2447925" cy="890587"/>
        </p:xfrm>
        <a:graphic>
          <a:graphicData uri="http://schemas.openxmlformats.org/presentationml/2006/ole">
            <mc:AlternateContent xmlns:mc="http://schemas.openxmlformats.org/markup-compatibility/2006">
              <mc:Choice xmlns:v="urn:schemas-microsoft-com:vml" Requires="v">
                <p:oleObj spid="_x0000_s6195" name="公式" r:id="rId5" imgW="1257300" imgH="457200" progId="Equation.3">
                  <p:embed/>
                </p:oleObj>
              </mc:Choice>
              <mc:Fallback>
                <p:oleObj name="公式" r:id="rId5" imgW="1257300" imgH="457200" progId="Equation.3">
                  <p:embed/>
                  <p:pic>
                    <p:nvPicPr>
                      <p:cNvPr id="2211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3971" y="1706729"/>
                        <a:ext cx="2447925" cy="890587"/>
                      </a:xfrm>
                      <a:prstGeom prst="rect">
                        <a:avLst/>
                      </a:prstGeom>
                      <a:solidFill>
                        <a:srgbClr val="FFCC99"/>
                      </a:solidFill>
                      <a:ln>
                        <a:noFill/>
                      </a:ln>
                      <a:effectLst/>
                      <a:extLs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10"/>
          <p:cNvSpPr>
            <a:spLocks noChangeArrowheads="1"/>
          </p:cNvSpPr>
          <p:nvPr/>
        </p:nvSpPr>
        <p:spPr bwMode="auto">
          <a:xfrm rot="5400000">
            <a:off x="6393641" y="2698246"/>
            <a:ext cx="360362" cy="215900"/>
          </a:xfrm>
          <a:prstGeom prst="rightArrow">
            <a:avLst>
              <a:gd name="adj1" fmla="val 50000"/>
              <a:gd name="adj2" fmla="val 41728"/>
            </a:avLst>
          </a:prstGeom>
          <a:noFill/>
          <a:ln w="127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p>
        </p:txBody>
      </p:sp>
      <p:pic>
        <p:nvPicPr>
          <p:cNvPr id="7" name="Picture 12"/>
          <p:cNvPicPr>
            <a:picLocks noChangeAspect="1" noChangeArrowheads="1"/>
          </p:cNvPicPr>
          <p:nvPr/>
        </p:nvPicPr>
        <p:blipFill>
          <a:blip r:embed="rId7">
            <a:extLst>
              <a:ext uri="{28A0092B-C50C-407E-A947-70E740481C1C}">
                <a14:useLocalDpi xmlns:a14="http://schemas.microsoft.com/office/drawing/2010/main" val="0"/>
              </a:ext>
            </a:extLst>
          </a:blip>
          <a:srcRect b="9221"/>
          <a:stretch>
            <a:fillRect/>
          </a:stretch>
        </p:blipFill>
        <p:spPr bwMode="auto">
          <a:xfrm>
            <a:off x="107504" y="2458329"/>
            <a:ext cx="4757061" cy="353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4"/>
          <p:cNvSpPr>
            <a:spLocks noChangeArrowheads="1"/>
          </p:cNvSpPr>
          <p:nvPr/>
        </p:nvSpPr>
        <p:spPr bwMode="auto">
          <a:xfrm>
            <a:off x="5137313" y="5301208"/>
            <a:ext cx="3148940" cy="695575"/>
          </a:xfrm>
          <a:prstGeom prst="rect">
            <a:avLst/>
          </a:prstGeom>
          <a:solidFill>
            <a:srgbClr val="7030A0"/>
          </a:solidFill>
          <a:ln>
            <a:noFill/>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Font typeface="Wingdings" panose="05000000000000000000" pitchFamily="2" charset="2"/>
              <a:buNone/>
            </a:pPr>
            <a:r>
              <a:rPr lang="zh-CN" altLang="en-US" dirty="0" smtClean="0">
                <a:solidFill>
                  <a:schemeClr val="bg1"/>
                </a:solidFill>
              </a:rPr>
              <a:t>指导散热结构设计</a:t>
            </a:r>
            <a:endParaRPr lang="en-US" altLang="zh-CN" dirty="0">
              <a:solidFill>
                <a:schemeClr val="bg1"/>
              </a:solidFill>
            </a:endParaRPr>
          </a:p>
        </p:txBody>
      </p:sp>
      <p:sp>
        <p:nvSpPr>
          <p:cNvPr id="10" name="矩形 9"/>
          <p:cNvSpPr/>
          <p:nvPr/>
        </p:nvSpPr>
        <p:spPr>
          <a:xfrm>
            <a:off x="251520" y="1124744"/>
            <a:ext cx="4288353" cy="584775"/>
          </a:xfrm>
          <a:prstGeom prst="rect">
            <a:avLst/>
          </a:prstGeom>
          <a:solidFill>
            <a:srgbClr val="7030A0"/>
          </a:solidFill>
          <a:ln w="19050">
            <a:solidFill>
              <a:srgbClr val="339966"/>
            </a:solidFill>
          </a:ln>
        </p:spPr>
        <p:txBody>
          <a:bodyPr wrap="none">
            <a:spAutoFit/>
          </a:bodyPr>
          <a:lstStyle/>
          <a:p>
            <a:pPr algn="just" eaLnBrk="1" hangingPunct="1"/>
            <a:r>
              <a:rPr lang="zh-CN" altLang="en-US" sz="3200" dirty="0" smtClean="0">
                <a:solidFill>
                  <a:schemeClr val="bg1"/>
                </a:solidFill>
                <a:latin typeface="微软雅黑" panose="020B0503020204020204" pitchFamily="34" charset="-122"/>
                <a:ea typeface="微软雅黑" panose="020B0503020204020204" pitchFamily="34" charset="-122"/>
              </a:rPr>
              <a:t>芯片</a:t>
            </a:r>
            <a:r>
              <a:rPr lang="zh-CN" altLang="en-US" sz="3200" dirty="0">
                <a:solidFill>
                  <a:schemeClr val="bg1"/>
                </a:solidFill>
                <a:latin typeface="微软雅黑" panose="020B0503020204020204" pitchFamily="34" charset="-122"/>
                <a:ea typeface="微软雅黑" panose="020B0503020204020204" pitchFamily="34" charset="-122"/>
              </a:rPr>
              <a:t>有源区温度</a:t>
            </a:r>
            <a:r>
              <a:rPr lang="zh-CN" altLang="en-US" sz="3200" dirty="0" smtClean="0">
                <a:solidFill>
                  <a:schemeClr val="bg1"/>
                </a:solidFill>
                <a:latin typeface="微软雅黑" panose="020B0503020204020204" pitchFamily="34" charset="-122"/>
                <a:ea typeface="微软雅黑" panose="020B0503020204020204" pitchFamily="34" charset="-122"/>
              </a:rPr>
              <a:t>的因素</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88816758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4"/>
          <p:cNvSpPr>
            <a:spLocks noChangeArrowheads="1"/>
          </p:cNvSpPr>
          <p:nvPr/>
        </p:nvSpPr>
        <p:spPr bwMode="auto">
          <a:xfrm>
            <a:off x="134263" y="2051050"/>
            <a:ext cx="3671887" cy="420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rPr>
              <a:t>实验室</a:t>
            </a:r>
          </a:p>
          <a:p>
            <a:pPr lvl="1" eaLnBrk="1" hangingPunct="1">
              <a:lnSpc>
                <a:spcPct val="150000"/>
              </a:lnSpc>
            </a:pPr>
            <a:r>
              <a:rPr lang="zh-CN" altLang="en-US" sz="1800" dirty="0">
                <a:solidFill>
                  <a:srgbClr val="0000FF"/>
                </a:solidFill>
                <a:latin typeface="微软雅黑" panose="020B0503020204020204" pitchFamily="34" charset="-122"/>
                <a:ea typeface="微软雅黑" panose="020B0503020204020204" pitchFamily="34" charset="-122"/>
              </a:rPr>
              <a:t>空气</a:t>
            </a:r>
            <a:r>
              <a:rPr lang="en-US" altLang="zh-CN" sz="1800" dirty="0">
                <a:solidFill>
                  <a:srgbClr val="0000FF"/>
                </a:solidFill>
                <a:latin typeface="微软雅黑" panose="020B0503020204020204" pitchFamily="34" charset="-122"/>
                <a:ea typeface="微软雅黑" panose="020B0503020204020204" pitchFamily="34" charset="-122"/>
              </a:rPr>
              <a:t>25℃</a:t>
            </a:r>
          </a:p>
          <a:p>
            <a:pPr lvl="1" eaLnBrk="1" hangingPunct="1">
              <a:lnSpc>
                <a:spcPct val="150000"/>
              </a:lnSpc>
            </a:pPr>
            <a:r>
              <a:rPr lang="zh-CN" altLang="en-US" sz="1800" dirty="0">
                <a:solidFill>
                  <a:srgbClr val="0000FF"/>
                </a:solidFill>
                <a:latin typeface="微软雅黑" panose="020B0503020204020204" pitchFamily="34" charset="-122"/>
                <a:ea typeface="微软雅黑" panose="020B0503020204020204" pitchFamily="34" charset="-122"/>
              </a:rPr>
              <a:t>工作台面</a:t>
            </a:r>
            <a:r>
              <a:rPr lang="en-US" altLang="zh-CN" sz="1800" dirty="0">
                <a:solidFill>
                  <a:srgbClr val="0000FF"/>
                </a:solidFill>
                <a:latin typeface="微软雅黑" panose="020B0503020204020204" pitchFamily="34" charset="-122"/>
                <a:ea typeface="微软雅黑" panose="020B0503020204020204" pitchFamily="34" charset="-122"/>
              </a:rPr>
              <a:t>50℃</a:t>
            </a:r>
          </a:p>
          <a:p>
            <a:pPr lvl="1" eaLnBrk="1" hangingPunct="1">
              <a:lnSpc>
                <a:spcPct val="150000"/>
              </a:lnSpc>
            </a:pPr>
            <a:r>
              <a:rPr lang="zh-CN" altLang="en-US" sz="1800" dirty="0">
                <a:solidFill>
                  <a:srgbClr val="0000FF"/>
                </a:solidFill>
                <a:latin typeface="微软雅黑" panose="020B0503020204020204" pitchFamily="34" charset="-122"/>
                <a:ea typeface="微软雅黑" panose="020B0503020204020204" pitchFamily="34" charset="-122"/>
              </a:rPr>
              <a:t>工作台面上的芯片</a:t>
            </a:r>
            <a:r>
              <a:rPr lang="en-US" altLang="zh-CN" sz="1800" dirty="0">
                <a:solidFill>
                  <a:srgbClr val="0000FF"/>
                </a:solidFill>
                <a:latin typeface="微软雅黑" panose="020B0503020204020204" pitchFamily="34" charset="-122"/>
                <a:ea typeface="微软雅黑" panose="020B0503020204020204" pitchFamily="34" charset="-122"/>
              </a:rPr>
              <a:t>75℃</a:t>
            </a:r>
          </a:p>
          <a:p>
            <a:pPr eaLnBrk="1" hangingPunct="1">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rPr>
              <a:t>沙漠中的汽车</a:t>
            </a:r>
          </a:p>
          <a:p>
            <a:pPr lvl="1" eaLnBrk="1" hangingPunct="1">
              <a:lnSpc>
                <a:spcPct val="150000"/>
              </a:lnSpc>
            </a:pPr>
            <a:r>
              <a:rPr lang="zh-CN" altLang="en-US" sz="1800" dirty="0">
                <a:solidFill>
                  <a:srgbClr val="0000FF"/>
                </a:solidFill>
                <a:latin typeface="微软雅黑" panose="020B0503020204020204" pitchFamily="34" charset="-122"/>
                <a:ea typeface="微软雅黑" panose="020B0503020204020204" pitchFamily="34" charset="-122"/>
              </a:rPr>
              <a:t>白天环境温度</a:t>
            </a:r>
            <a:r>
              <a:rPr lang="en-US" altLang="zh-CN" sz="1800" dirty="0">
                <a:solidFill>
                  <a:srgbClr val="0000FF"/>
                </a:solidFill>
                <a:latin typeface="微软雅黑" panose="020B0503020204020204" pitchFamily="34" charset="-122"/>
                <a:ea typeface="微软雅黑" panose="020B0503020204020204" pitchFamily="34" charset="-122"/>
              </a:rPr>
              <a:t>46℃</a:t>
            </a:r>
          </a:p>
          <a:p>
            <a:pPr lvl="1" eaLnBrk="1" hangingPunct="1">
              <a:lnSpc>
                <a:spcPct val="150000"/>
              </a:lnSpc>
            </a:pPr>
            <a:r>
              <a:rPr lang="zh-CN" altLang="en-US" sz="1800" dirty="0">
                <a:solidFill>
                  <a:srgbClr val="0000FF"/>
                </a:solidFill>
                <a:latin typeface="微软雅黑" panose="020B0503020204020204" pitchFamily="34" charset="-122"/>
                <a:ea typeface="微软雅黑" panose="020B0503020204020204" pitchFamily="34" charset="-122"/>
              </a:rPr>
              <a:t>车内空气温度</a:t>
            </a:r>
            <a:r>
              <a:rPr lang="en-US" altLang="zh-CN" sz="1800" dirty="0">
                <a:solidFill>
                  <a:srgbClr val="0000FF"/>
                </a:solidFill>
                <a:latin typeface="微软雅黑" panose="020B0503020204020204" pitchFamily="34" charset="-122"/>
                <a:ea typeface="微软雅黑" panose="020B0503020204020204" pitchFamily="34" charset="-122"/>
              </a:rPr>
              <a:t>82℃</a:t>
            </a:r>
          </a:p>
          <a:p>
            <a:pPr lvl="1" eaLnBrk="1" hangingPunct="1">
              <a:lnSpc>
                <a:spcPct val="150000"/>
              </a:lnSpc>
            </a:pPr>
            <a:r>
              <a:rPr lang="zh-CN" altLang="en-US" sz="1800" dirty="0">
                <a:solidFill>
                  <a:srgbClr val="0000FF"/>
                </a:solidFill>
                <a:latin typeface="微软雅黑" panose="020B0503020204020204" pitchFamily="34" charset="-122"/>
                <a:ea typeface="微软雅黑" panose="020B0503020204020204" pitchFamily="34" charset="-122"/>
              </a:rPr>
              <a:t>仪表板表面温度</a:t>
            </a:r>
            <a:r>
              <a:rPr lang="en-US" altLang="zh-CN" sz="1800" dirty="0">
                <a:solidFill>
                  <a:srgbClr val="0000FF"/>
                </a:solidFill>
                <a:latin typeface="微软雅黑" panose="020B0503020204020204" pitchFamily="34" charset="-122"/>
                <a:ea typeface="微软雅黑" panose="020B0503020204020204" pitchFamily="34" charset="-122"/>
              </a:rPr>
              <a:t>111℃</a:t>
            </a:r>
          </a:p>
          <a:p>
            <a:pPr lvl="1" eaLnBrk="1" hangingPunct="1">
              <a:lnSpc>
                <a:spcPct val="150000"/>
              </a:lnSpc>
            </a:pPr>
            <a:r>
              <a:rPr lang="zh-CN" altLang="en-US" sz="1800" dirty="0">
                <a:solidFill>
                  <a:srgbClr val="0000FF"/>
                </a:solidFill>
                <a:latin typeface="微软雅黑" panose="020B0503020204020204" pitchFamily="34" charset="-122"/>
                <a:ea typeface="微软雅黑" panose="020B0503020204020204" pitchFamily="34" charset="-122"/>
              </a:rPr>
              <a:t>车内元件温度</a:t>
            </a:r>
            <a:r>
              <a:rPr lang="en-US" altLang="zh-CN" sz="1800" dirty="0">
                <a:solidFill>
                  <a:srgbClr val="0000FF"/>
                </a:solidFill>
                <a:latin typeface="微软雅黑" panose="020B0503020204020204" pitchFamily="34" charset="-122"/>
                <a:ea typeface="微软雅黑" panose="020B0503020204020204" pitchFamily="34" charset="-122"/>
              </a:rPr>
              <a:t>82℃</a:t>
            </a:r>
          </a:p>
        </p:txBody>
      </p:sp>
      <p:pic>
        <p:nvPicPr>
          <p:cNvPr id="4" name="Picture 5" descr="006"/>
          <p:cNvPicPr>
            <a:picLocks noChangeAspect="1" noChangeArrowheads="1"/>
          </p:cNvPicPr>
          <p:nvPr/>
        </p:nvPicPr>
        <p:blipFill>
          <a:blip r:embed="rId4" cstate="print">
            <a:lum contrast="18000"/>
            <a:extLst>
              <a:ext uri="{28A0092B-C50C-407E-A947-70E740481C1C}">
                <a14:useLocalDpi xmlns:a14="http://schemas.microsoft.com/office/drawing/2010/main" val="0"/>
              </a:ext>
            </a:extLst>
          </a:blip>
          <a:srcRect b="1595"/>
          <a:stretch>
            <a:fillRect/>
          </a:stretch>
        </p:blipFill>
        <p:spPr bwMode="auto">
          <a:xfrm>
            <a:off x="3280978" y="2262426"/>
            <a:ext cx="3104053" cy="242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3916833" y="4824102"/>
            <a:ext cx="2304256" cy="732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50000"/>
              </a:spcBef>
              <a:buClrTx/>
              <a:buSzTx/>
              <a:buFontTx/>
              <a:buNone/>
            </a:pPr>
            <a:r>
              <a:rPr lang="zh-CN" altLang="en-US" sz="1600" dirty="0">
                <a:solidFill>
                  <a:srgbClr val="0000FF"/>
                </a:solidFill>
              </a:rPr>
              <a:t>计算机中光驱内芯片的温度远高于环境温度</a:t>
            </a:r>
          </a:p>
        </p:txBody>
      </p:sp>
      <p:sp>
        <p:nvSpPr>
          <p:cNvPr id="7" name="Text Box 9"/>
          <p:cNvSpPr txBox="1">
            <a:spLocks noChangeArrowheads="1"/>
          </p:cNvSpPr>
          <p:nvPr/>
        </p:nvSpPr>
        <p:spPr bwMode="auto">
          <a:xfrm>
            <a:off x="134263" y="1554198"/>
            <a:ext cx="4176712"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降低结温方法</a:t>
            </a:r>
            <a:r>
              <a:rPr lang="en-US" altLang="zh-CN" sz="2000"/>
              <a:t>1</a:t>
            </a:r>
            <a:r>
              <a:rPr lang="zh-CN" altLang="en-US" sz="2000"/>
              <a:t>：尽量降低环境温度</a:t>
            </a:r>
          </a:p>
        </p:txBody>
      </p:sp>
      <p:sp>
        <p:nvSpPr>
          <p:cNvPr id="8" name="矩形 7"/>
          <p:cNvSpPr/>
          <p:nvPr/>
        </p:nvSpPr>
        <p:spPr>
          <a:xfrm>
            <a:off x="134283" y="807902"/>
            <a:ext cx="4698722" cy="584775"/>
          </a:xfrm>
          <a:prstGeom prst="rect">
            <a:avLst/>
          </a:prstGeom>
          <a:solidFill>
            <a:srgbClr val="7030A0"/>
          </a:solidFill>
          <a:ln w="19050">
            <a:solidFill>
              <a:srgbClr val="339966"/>
            </a:solidFill>
          </a:ln>
        </p:spPr>
        <p:txBody>
          <a:bodyPr wrap="none">
            <a:spAutoFit/>
          </a:bodyPr>
          <a:lstStyle/>
          <a:p>
            <a:pPr algn="just" eaLnBrk="1" hangingPunct="1"/>
            <a:r>
              <a:rPr lang="zh-CN" altLang="en-US" sz="3200" dirty="0" smtClean="0">
                <a:solidFill>
                  <a:schemeClr val="bg1"/>
                </a:solidFill>
                <a:latin typeface="微软雅黑" panose="020B0503020204020204" pitchFamily="34" charset="-122"/>
                <a:ea typeface="微软雅黑" panose="020B0503020204020204" pitchFamily="34" charset="-122"/>
              </a:rPr>
              <a:t>提高集成电路可靠性方法</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7170" name="Picture 2" descr="å¾®è½¯åè¯ä½ ä»ä¹å«çæ­£çæ°´å·, æå¡å¨ç´æ¥æ²æµ·, ä¸å¤§èªç¶å±ç"/>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6321" y="2744543"/>
            <a:ext cx="2600865" cy="1460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p:cNvSpPr txBox="1">
            <a:spLocks noChangeArrowheads="1"/>
          </p:cNvSpPr>
          <p:nvPr/>
        </p:nvSpPr>
        <p:spPr bwMode="auto">
          <a:xfrm>
            <a:off x="6564625" y="5001907"/>
            <a:ext cx="2304256" cy="376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50000"/>
              </a:spcBef>
              <a:buClrTx/>
              <a:buSzTx/>
              <a:buFontTx/>
              <a:buNone/>
            </a:pPr>
            <a:r>
              <a:rPr lang="zh-CN" altLang="en-US" sz="1600" dirty="0" smtClean="0">
                <a:solidFill>
                  <a:srgbClr val="0000FF"/>
                </a:solidFill>
              </a:rPr>
              <a:t>海底水冷服务器</a:t>
            </a:r>
            <a:endParaRPr lang="zh-CN" altLang="en-US" sz="1600" dirty="0">
              <a:solidFill>
                <a:srgbClr val="0000FF"/>
              </a:solidFill>
            </a:endParaRPr>
          </a:p>
        </p:txBody>
      </p:sp>
    </p:spTree>
    <p:custDataLst>
      <p:tags r:id="rId1"/>
    </p:custDataLst>
    <p:extLst>
      <p:ext uri="{BB962C8B-B14F-4D97-AF65-F5344CB8AC3E}">
        <p14:creationId xmlns:p14="http://schemas.microsoft.com/office/powerpoint/2010/main" val="3986964738"/>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页脚占位符 2"/>
          <p:cNvSpPr>
            <a:spLocks noGrp="1"/>
          </p:cNvSpPr>
          <p:nvPr>
            <p:ph type="ftr" sz="quarter" idx="11"/>
          </p:nvPr>
        </p:nvSpPr>
        <p:spPr>
          <a:xfrm>
            <a:off x="-30163" y="6537325"/>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5A9D9CE-C4C6-47CA-8BF5-CC47EAA278F8}" type="slidenum">
              <a:rPr lang="en-US" altLang="zh-CN" sz="1000" smtClean="0"/>
              <a:pPr>
                <a:spcBef>
                  <a:spcPct val="0"/>
                </a:spcBef>
                <a:buClrTx/>
                <a:buSzTx/>
                <a:buFontTx/>
                <a:buNone/>
              </a:pPr>
              <a:t>13</a:t>
            </a:fld>
            <a:endParaRPr lang="en-US" altLang="zh-CN" sz="1000" smtClean="0"/>
          </a:p>
        </p:txBody>
      </p:sp>
      <p:sp>
        <p:nvSpPr>
          <p:cNvPr id="4" name="Text Box 4"/>
          <p:cNvSpPr txBox="1">
            <a:spLocks noChangeArrowheads="1"/>
          </p:cNvSpPr>
          <p:nvPr/>
        </p:nvSpPr>
        <p:spPr bwMode="auto">
          <a:xfrm>
            <a:off x="5280187" y="1778075"/>
            <a:ext cx="3672533" cy="142192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Tx/>
              <a:buSzTx/>
              <a:buFontTx/>
              <a:buNone/>
            </a:pPr>
            <a:r>
              <a:rPr lang="zh-CN" altLang="en-US" sz="1800" dirty="0"/>
              <a:t>同一芯片或者管脚数相同的同类芯片，若采用不同的封装形式，则具有不同的热阻，因此具有不同的允许最大功耗</a:t>
            </a:r>
          </a:p>
        </p:txBody>
      </p:sp>
      <p:sp>
        <p:nvSpPr>
          <p:cNvPr id="5" name="Text Box 6"/>
          <p:cNvSpPr txBox="1">
            <a:spLocks noChangeArrowheads="1"/>
          </p:cNvSpPr>
          <p:nvPr/>
        </p:nvSpPr>
        <p:spPr bwMode="auto">
          <a:xfrm>
            <a:off x="891747" y="5342802"/>
            <a:ext cx="3960835" cy="105259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1600" dirty="0"/>
              <a:t>在最大允许结温为</a:t>
            </a:r>
            <a:r>
              <a:rPr lang="en-US" altLang="zh-CN" sz="1600" dirty="0"/>
              <a:t>150</a:t>
            </a:r>
            <a:r>
              <a:rPr lang="en-US" altLang="zh-CN" sz="1600" dirty="0">
                <a:latin typeface="宋体" panose="02010600030101010101" pitchFamily="2" charset="-122"/>
              </a:rPr>
              <a:t>℃</a:t>
            </a:r>
            <a:r>
              <a:rPr lang="zh-CN" altLang="en-US" sz="1600" dirty="0"/>
              <a:t>条件下，不同封装形式的同一型号运放（</a:t>
            </a:r>
            <a:r>
              <a:rPr lang="en-US" altLang="zh-CN" sz="1600" dirty="0"/>
              <a:t>AD8001</a:t>
            </a:r>
            <a:r>
              <a:rPr lang="zh-CN" altLang="en-US" sz="1600" dirty="0"/>
              <a:t>）的最大允许功耗与环境温度的关系</a:t>
            </a:r>
          </a:p>
        </p:txBody>
      </p:sp>
      <p:sp>
        <p:nvSpPr>
          <p:cNvPr id="7" name="Text Box 8"/>
          <p:cNvSpPr txBox="1">
            <a:spLocks noChangeArrowheads="1"/>
          </p:cNvSpPr>
          <p:nvPr/>
        </p:nvSpPr>
        <p:spPr bwMode="auto">
          <a:xfrm>
            <a:off x="219075" y="1124744"/>
            <a:ext cx="540067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降低结温方法</a:t>
            </a:r>
            <a:r>
              <a:rPr lang="en-US" altLang="zh-CN" sz="2000"/>
              <a:t>2</a:t>
            </a:r>
            <a:r>
              <a:rPr lang="zh-CN" altLang="en-US" sz="2000"/>
              <a:t>：尽量采用低热阻的封装形式</a:t>
            </a: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705649"/>
            <a:ext cx="4391922" cy="356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descr="AD8032ANZ Analog Devices è¿ç®æ¾å¤§å¨, PDIPå°è£, åéé, éå­å®è£, å,åçµæº, ä½åè, 8å¼è Analog Devices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658" y="3456458"/>
            <a:ext cx="1656184" cy="153308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soicæ¯ä»ä¹å°è£ soicåsopå°è£çåºå«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47842" y="3882694"/>
            <a:ext cx="1151490" cy="7446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6"/>
          <p:cNvSpPr txBox="1">
            <a:spLocks noChangeArrowheads="1"/>
          </p:cNvSpPr>
          <p:nvPr/>
        </p:nvSpPr>
        <p:spPr bwMode="auto">
          <a:xfrm>
            <a:off x="5945872" y="5662889"/>
            <a:ext cx="2341162" cy="376898"/>
          </a:xfrm>
          <a:prstGeom prst="rect">
            <a:avLst/>
          </a:prstGeom>
          <a:solidFill>
            <a:srgbClr val="7030A0"/>
          </a:solidFill>
          <a:ln>
            <a:noFill/>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buClrTx/>
              <a:buSzTx/>
              <a:buFontTx/>
              <a:buNone/>
            </a:pPr>
            <a:r>
              <a:rPr lang="en-US" altLang="zh-CN" sz="1600" dirty="0">
                <a:solidFill>
                  <a:srgbClr val="FFFF00"/>
                </a:solidFill>
              </a:rPr>
              <a:t>J</a:t>
            </a:r>
            <a:r>
              <a:rPr lang="zh-CN" altLang="en-US" sz="1600" dirty="0" smtClean="0">
                <a:solidFill>
                  <a:srgbClr val="FFFF00"/>
                </a:solidFill>
              </a:rPr>
              <a:t>电子器件常用</a:t>
            </a:r>
            <a:r>
              <a:rPr lang="en-US" altLang="zh-CN" sz="1600" dirty="0" smtClean="0">
                <a:solidFill>
                  <a:srgbClr val="FFFF00"/>
                </a:solidFill>
              </a:rPr>
              <a:t>DIP</a:t>
            </a:r>
            <a:r>
              <a:rPr lang="zh-CN" altLang="en-US" sz="1600" dirty="0" smtClean="0">
                <a:solidFill>
                  <a:srgbClr val="FFFF00"/>
                </a:solidFill>
              </a:rPr>
              <a:t>封装</a:t>
            </a:r>
            <a:endParaRPr lang="zh-CN" altLang="en-US" sz="1600" dirty="0">
              <a:solidFill>
                <a:srgbClr val="FFFF00"/>
              </a:solidFill>
            </a:endParaRPr>
          </a:p>
        </p:txBody>
      </p:sp>
      <p:pic>
        <p:nvPicPr>
          <p:cNvPr id="13318" name="Picture 6" descr="SOTå°è£å¾ç"/>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4163" y="3665939"/>
            <a:ext cx="1229837" cy="11068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52226884"/>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页脚占位符 2"/>
          <p:cNvSpPr>
            <a:spLocks noGrp="1"/>
          </p:cNvSpPr>
          <p:nvPr>
            <p:ph type="ftr" sz="quarter" idx="11"/>
          </p:nvPr>
        </p:nvSpPr>
        <p:spPr>
          <a:xfrm>
            <a:off x="-301626" y="6299101"/>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00EEBE-82D9-49AA-AFAE-476055AB7E51}" type="slidenum">
              <a:rPr lang="en-US" altLang="zh-CN" sz="1000" smtClean="0"/>
              <a:pPr>
                <a:spcBef>
                  <a:spcPct val="0"/>
                </a:spcBef>
                <a:buClrTx/>
                <a:buSzTx/>
                <a:buFontTx/>
                <a:buNone/>
              </a:pPr>
              <a:t>14</a:t>
            </a:fld>
            <a:endParaRPr lang="en-US" altLang="zh-CN" sz="1000" smtClean="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412776"/>
            <a:ext cx="54006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1" y="1484214"/>
            <a:ext cx="2088976" cy="164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7"/>
          <p:cNvSpPr>
            <a:spLocks noChangeShapeType="1"/>
          </p:cNvSpPr>
          <p:nvPr/>
        </p:nvSpPr>
        <p:spPr bwMode="auto">
          <a:xfrm flipV="1">
            <a:off x="4211637" y="2563714"/>
            <a:ext cx="1655763" cy="215900"/>
          </a:xfrm>
          <a:prstGeom prst="line">
            <a:avLst/>
          </a:prstGeom>
          <a:noFill/>
          <a:ln w="12700">
            <a:solidFill>
              <a:schemeClr val="accent2"/>
            </a:solidFill>
            <a:miter lim="800000"/>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8"/>
          <p:cNvSpPr txBox="1">
            <a:spLocks noChangeArrowheads="1"/>
          </p:cNvSpPr>
          <p:nvPr/>
        </p:nvSpPr>
        <p:spPr bwMode="auto">
          <a:xfrm>
            <a:off x="2770187" y="2276376"/>
            <a:ext cx="1512888"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a:solidFill>
                  <a:schemeClr val="accent2"/>
                </a:solidFill>
              </a:rPr>
              <a:t>装有热沉的封装</a:t>
            </a:r>
          </a:p>
        </p:txBody>
      </p:sp>
      <p:sp>
        <p:nvSpPr>
          <p:cNvPr id="8" name="Text Box 9"/>
          <p:cNvSpPr txBox="1">
            <a:spLocks noChangeArrowheads="1"/>
          </p:cNvSpPr>
          <p:nvPr/>
        </p:nvSpPr>
        <p:spPr bwMode="auto">
          <a:xfrm>
            <a:off x="1619250" y="4292501"/>
            <a:ext cx="1655762" cy="3048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a:solidFill>
                  <a:schemeClr val="accent2"/>
                </a:solidFill>
              </a:rPr>
              <a:t>未装热沉的封装</a:t>
            </a:r>
          </a:p>
        </p:txBody>
      </p:sp>
      <p:sp>
        <p:nvSpPr>
          <p:cNvPr id="9" name="Line 10"/>
          <p:cNvSpPr>
            <a:spLocks noChangeShapeType="1"/>
          </p:cNvSpPr>
          <p:nvPr/>
        </p:nvSpPr>
        <p:spPr bwMode="auto">
          <a:xfrm flipH="1" flipV="1">
            <a:off x="6946900" y="3068538"/>
            <a:ext cx="1364" cy="360461"/>
          </a:xfrm>
          <a:prstGeom prst="line">
            <a:avLst/>
          </a:prstGeom>
          <a:noFill/>
          <a:ln w="12700">
            <a:solidFill>
              <a:srgbClr val="00CC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1"/>
          <p:cNvSpPr txBox="1">
            <a:spLocks noChangeArrowheads="1"/>
          </p:cNvSpPr>
          <p:nvPr/>
        </p:nvSpPr>
        <p:spPr bwMode="auto">
          <a:xfrm>
            <a:off x="5867400" y="3428999"/>
            <a:ext cx="2519363" cy="192563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lang="en-US" altLang="zh-CN" sz="1600" dirty="0">
                <a:latin typeface="Times New Roman" panose="02020603050405020304" pitchFamily="18" charset="0"/>
              </a:rPr>
              <a:t>10</a:t>
            </a:r>
            <a:r>
              <a:rPr lang="zh-CN" altLang="en-US" sz="1600" dirty="0">
                <a:latin typeface="Times New Roman" panose="02020603050405020304" pitchFamily="18" charset="0"/>
              </a:rPr>
              <a:t>平方英寸面积、</a:t>
            </a:r>
            <a:r>
              <a:rPr lang="en-US" altLang="zh-CN" sz="1600" dirty="0">
                <a:latin typeface="Times New Roman" panose="02020603050405020304" pitchFamily="18" charset="0"/>
              </a:rPr>
              <a:t>1</a:t>
            </a:r>
            <a:r>
              <a:rPr lang="zh-CN" altLang="en-US" sz="1600" dirty="0">
                <a:latin typeface="Times New Roman" panose="02020603050405020304" pitchFamily="18" charset="0"/>
              </a:rPr>
              <a:t>盎司厚的铜热沉</a:t>
            </a:r>
            <a:r>
              <a:rPr lang="en-US" altLang="zh-CN" sz="1600" dirty="0">
                <a:latin typeface="Times New Roman" panose="02020603050405020304" pitchFamily="18" charset="0"/>
              </a:rPr>
              <a:t>(heat sink</a:t>
            </a:r>
            <a:r>
              <a:rPr lang="zh-CN" altLang="en-US" sz="1600" dirty="0">
                <a:latin typeface="Times New Roman" panose="02020603050405020304" pitchFamily="18" charset="0"/>
              </a:rPr>
              <a:t>），使热阻降为</a:t>
            </a:r>
            <a:r>
              <a:rPr lang="en-US" altLang="zh-CN" sz="1600" dirty="0">
                <a:latin typeface="Times New Roman" panose="02020603050405020304" pitchFamily="18" charset="0"/>
              </a:rPr>
              <a:t>18℃/W</a:t>
            </a:r>
            <a:r>
              <a:rPr lang="zh-CN" altLang="en-US" sz="1600" dirty="0">
                <a:latin typeface="Times New Roman" panose="02020603050405020304" pitchFamily="18" charset="0"/>
              </a:rPr>
              <a:t>，</a:t>
            </a:r>
            <a:r>
              <a:rPr lang="en-US" altLang="zh-CN" sz="1600" dirty="0">
                <a:latin typeface="Times New Roman" panose="02020603050405020304" pitchFamily="18" charset="0"/>
              </a:rPr>
              <a:t>70℃</a:t>
            </a:r>
            <a:r>
              <a:rPr lang="zh-CN" altLang="en-US" sz="1600" dirty="0">
                <a:latin typeface="Times New Roman" panose="02020603050405020304" pitchFamily="18" charset="0"/>
              </a:rPr>
              <a:t>壳温下的最大允许功耗可达</a:t>
            </a:r>
            <a:r>
              <a:rPr lang="en-US" altLang="zh-CN" sz="1600" dirty="0">
                <a:latin typeface="Times New Roman" panose="02020603050405020304" pitchFamily="18" charset="0"/>
              </a:rPr>
              <a:t>3W</a:t>
            </a:r>
          </a:p>
        </p:txBody>
      </p:sp>
      <p:sp>
        <p:nvSpPr>
          <p:cNvPr id="11" name="Text Box 12"/>
          <p:cNvSpPr txBox="1">
            <a:spLocks noChangeArrowheads="1"/>
          </p:cNvSpPr>
          <p:nvPr/>
        </p:nvSpPr>
        <p:spPr bwMode="auto">
          <a:xfrm>
            <a:off x="690456" y="5811734"/>
            <a:ext cx="4321299"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dirty="0"/>
              <a:t>AD8016ARP</a:t>
            </a:r>
            <a:r>
              <a:rPr lang="zh-CN" altLang="en-US" sz="1600" dirty="0"/>
              <a:t>运算放大器最大耗散功率与环境温度的关系（最高允许结温</a:t>
            </a:r>
            <a:r>
              <a:rPr lang="en-US" altLang="zh-CN" sz="1600" dirty="0"/>
              <a:t>125</a:t>
            </a:r>
            <a:r>
              <a:rPr lang="en-US" altLang="zh-CN" sz="1600" dirty="0">
                <a:latin typeface="宋体" panose="02010600030101010101" pitchFamily="2" charset="-122"/>
              </a:rPr>
              <a:t>℃</a:t>
            </a:r>
            <a:r>
              <a:rPr lang="zh-CN" altLang="en-US" sz="1600" dirty="0">
                <a:latin typeface="宋体" panose="02010600030101010101" pitchFamily="2" charset="-122"/>
              </a:rPr>
              <a:t>）</a:t>
            </a:r>
          </a:p>
        </p:txBody>
      </p:sp>
      <p:sp>
        <p:nvSpPr>
          <p:cNvPr id="12" name="Text Box 13"/>
          <p:cNvSpPr txBox="1">
            <a:spLocks noChangeArrowheads="1"/>
          </p:cNvSpPr>
          <p:nvPr/>
        </p:nvSpPr>
        <p:spPr bwMode="auto">
          <a:xfrm>
            <a:off x="339725" y="958751"/>
            <a:ext cx="5905500"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降低结温方法</a:t>
            </a:r>
            <a:r>
              <a:rPr lang="en-US" altLang="zh-CN" sz="2000"/>
              <a:t>3</a:t>
            </a:r>
            <a:r>
              <a:rPr lang="zh-CN" altLang="en-US" sz="2000"/>
              <a:t>：尽量采用带热沉或裸焊盘的封装</a:t>
            </a:r>
          </a:p>
        </p:txBody>
      </p:sp>
      <p:pic>
        <p:nvPicPr>
          <p:cNvPr id="14338" name="Picture 2" descr="LMH6321MR NOPB Texas Instruments CMOS,TTL ç³»å æ¨æ½å¼ LMH6321MR NOPB, 8å¼è PSOPå°è£ No Texas Instruments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0759" y="5354636"/>
            <a:ext cx="1252644" cy="10974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52549607"/>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4" descr="004"/>
          <p:cNvPicPr>
            <a:picLocks noChangeAspect="1"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164559" y="1772816"/>
            <a:ext cx="5161098" cy="462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5632979" y="4921150"/>
            <a:ext cx="2844800" cy="111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Wingdings" panose="05000000000000000000" pitchFamily="2" charset="2"/>
              <a:buNone/>
            </a:pPr>
            <a:r>
              <a:rPr lang="en-US" altLang="zh-CN" sz="1800" dirty="0"/>
              <a:t>     </a:t>
            </a:r>
            <a:r>
              <a:rPr lang="zh-CN" altLang="en-US" sz="1800" dirty="0"/>
              <a:t>强制风冷时的风速</a:t>
            </a:r>
            <a:r>
              <a:rPr lang="en-US" altLang="zh-CN" sz="1800" dirty="0"/>
              <a:t>-</a:t>
            </a:r>
            <a:r>
              <a:rPr lang="zh-CN" altLang="en-US" sz="1800" dirty="0"/>
              <a:t>热阻关系。可见风速越大，热阻越小</a:t>
            </a:r>
          </a:p>
        </p:txBody>
      </p:sp>
      <p:sp>
        <p:nvSpPr>
          <p:cNvPr id="5" name="Text Box 7"/>
          <p:cNvSpPr txBox="1">
            <a:spLocks noChangeArrowheads="1"/>
          </p:cNvSpPr>
          <p:nvPr/>
        </p:nvSpPr>
        <p:spPr bwMode="auto">
          <a:xfrm>
            <a:off x="142875" y="938560"/>
            <a:ext cx="7416800"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降低结温方法</a:t>
            </a:r>
            <a:r>
              <a:rPr lang="en-US" altLang="zh-CN" sz="2000"/>
              <a:t>4</a:t>
            </a:r>
            <a:r>
              <a:rPr lang="zh-CN" altLang="en-US" sz="2000"/>
              <a:t>：对功率达到数</a:t>
            </a:r>
            <a:r>
              <a:rPr lang="en-US" altLang="zh-CN" sz="2000"/>
              <a:t>W</a:t>
            </a:r>
            <a:r>
              <a:rPr lang="zh-CN" altLang="en-US" sz="2000"/>
              <a:t>级的器件，采用强制风冷</a:t>
            </a:r>
          </a:p>
        </p:txBody>
      </p:sp>
      <p:pic>
        <p:nvPicPr>
          <p:cNvPr id="8194" name="Picture 2" descr="ThermaltakeUrban T81æºç®±äº§åå¾ç38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3743" y="2132856"/>
            <a:ext cx="3096344" cy="232225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5039105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628676"/>
            <a:ext cx="6120680" cy="403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251520" y="909538"/>
            <a:ext cx="540067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降低结温方法</a:t>
            </a:r>
            <a:r>
              <a:rPr lang="en-US" altLang="zh-CN" sz="2000"/>
              <a:t>5</a:t>
            </a:r>
            <a:r>
              <a:rPr lang="zh-CN" altLang="en-US" sz="2000"/>
              <a:t>：尽量采用低的电源电压</a:t>
            </a:r>
          </a:p>
        </p:txBody>
      </p:sp>
      <p:sp>
        <p:nvSpPr>
          <p:cNvPr id="6" name="Text Box 7"/>
          <p:cNvSpPr txBox="1">
            <a:spLocks noChangeArrowheads="1"/>
          </p:cNvSpPr>
          <p:nvPr/>
        </p:nvSpPr>
        <p:spPr bwMode="auto">
          <a:xfrm>
            <a:off x="1363922" y="5643446"/>
            <a:ext cx="43196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1" dirty="0">
                <a:solidFill>
                  <a:srgbClr val="009900"/>
                </a:solidFill>
              </a:rPr>
              <a:t>运算放大器</a:t>
            </a:r>
            <a:r>
              <a:rPr lang="en-US" altLang="zh-CN" sz="1600" b="1" dirty="0">
                <a:solidFill>
                  <a:srgbClr val="009900"/>
                </a:solidFill>
              </a:rPr>
              <a:t>AD817</a:t>
            </a:r>
            <a:r>
              <a:rPr lang="zh-CN" altLang="en-US" sz="1600" b="1" dirty="0">
                <a:solidFill>
                  <a:srgbClr val="009900"/>
                </a:solidFill>
              </a:rPr>
              <a:t>的功耗与电源电压的关系</a:t>
            </a:r>
          </a:p>
        </p:txBody>
      </p:sp>
      <p:graphicFrame>
        <p:nvGraphicFramePr>
          <p:cNvPr id="7" name="Object 5"/>
          <p:cNvGraphicFramePr>
            <a:graphicFrameLocks noChangeAspect="1"/>
          </p:cNvGraphicFramePr>
          <p:nvPr>
            <p:extLst>
              <p:ext uri="{D42A27DB-BD31-4B8C-83A1-F6EECF244321}">
                <p14:modId xmlns:p14="http://schemas.microsoft.com/office/powerpoint/2010/main" val="914672750"/>
              </p:ext>
            </p:extLst>
          </p:nvPr>
        </p:nvGraphicFramePr>
        <p:xfrm>
          <a:off x="6640323" y="3198912"/>
          <a:ext cx="2252158" cy="890587"/>
        </p:xfrm>
        <a:graphic>
          <a:graphicData uri="http://schemas.openxmlformats.org/presentationml/2006/ole">
            <mc:AlternateContent xmlns:mc="http://schemas.openxmlformats.org/markup-compatibility/2006">
              <mc:Choice xmlns:v="urn:schemas-microsoft-com:vml" Requires="v">
                <p:oleObj spid="_x0000_s10278" name="公式" r:id="rId6" imgW="1257300" imgH="457200" progId="Equation.3">
                  <p:embed/>
                </p:oleObj>
              </mc:Choice>
              <mc:Fallback>
                <p:oleObj name="公式" r:id="rId6" imgW="1257300" imgH="457200" progId="Equation.3">
                  <p:embed/>
                  <p:pic>
                    <p:nvPicPr>
                      <p:cNvPr id="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0323" y="3198912"/>
                        <a:ext cx="2252158" cy="890587"/>
                      </a:xfrm>
                      <a:prstGeom prst="rect">
                        <a:avLst/>
                      </a:prstGeom>
                      <a:solidFill>
                        <a:srgbClr val="FFCC99"/>
                      </a:solidFill>
                      <a:ln>
                        <a:noFill/>
                      </a:ln>
                      <a:effectLst/>
                      <a:extLst/>
                    </p:spPr>
                  </p:pic>
                </p:oleObj>
              </mc:Fallback>
            </mc:AlternateContent>
          </a:graphicData>
        </a:graphic>
      </p:graphicFrame>
      <p:sp>
        <p:nvSpPr>
          <p:cNvPr id="8" name="Text Box 7"/>
          <p:cNvSpPr txBox="1">
            <a:spLocks noChangeArrowheads="1"/>
          </p:cNvSpPr>
          <p:nvPr/>
        </p:nvSpPr>
        <p:spPr bwMode="auto">
          <a:xfrm>
            <a:off x="6372200" y="4636737"/>
            <a:ext cx="2771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dirty="0" smtClean="0">
                <a:solidFill>
                  <a:srgbClr val="009900"/>
                </a:solidFill>
              </a:rPr>
              <a:t>即降低</a:t>
            </a:r>
            <a:r>
              <a:rPr lang="en-US" altLang="zh-CN" sz="2000" b="1" i="1" dirty="0" smtClean="0">
                <a:solidFill>
                  <a:srgbClr val="009900"/>
                </a:solidFill>
              </a:rPr>
              <a:t>P</a:t>
            </a:r>
            <a:r>
              <a:rPr lang="en-US" altLang="zh-CN" sz="2000" b="1" baseline="-25000" dirty="0" smtClean="0">
                <a:solidFill>
                  <a:srgbClr val="009900"/>
                </a:solidFill>
              </a:rPr>
              <a:t>D</a:t>
            </a:r>
            <a:r>
              <a:rPr lang="zh-CN" altLang="en-US" sz="2000" dirty="0" smtClean="0">
                <a:solidFill>
                  <a:srgbClr val="009900"/>
                </a:solidFill>
              </a:rPr>
              <a:t>（</a:t>
            </a:r>
            <a:r>
              <a:rPr lang="zh-CN" altLang="en-US" sz="2000" dirty="0">
                <a:solidFill>
                  <a:srgbClr val="009900"/>
                </a:solidFill>
              </a:rPr>
              <a:t>耗散功率）</a:t>
            </a:r>
          </a:p>
        </p:txBody>
      </p:sp>
    </p:spTree>
    <p:custDataLst>
      <p:tags r:id="rId2"/>
    </p:custDataLst>
    <p:extLst>
      <p:ext uri="{BB962C8B-B14F-4D97-AF65-F5344CB8AC3E}">
        <p14:creationId xmlns:p14="http://schemas.microsoft.com/office/powerpoint/2010/main" val="413489242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9" name="页脚占位符 2"/>
          <p:cNvSpPr>
            <a:spLocks noGrp="1"/>
          </p:cNvSpPr>
          <p:nvPr>
            <p:ph type="ftr" sz="quarter" idx="11"/>
          </p:nvPr>
        </p:nvSpPr>
        <p:spPr>
          <a:xfrm>
            <a:off x="-317823" y="6262439"/>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052602-C6D9-49DA-BE25-D0018DB61F9B}" type="slidenum">
              <a:rPr lang="en-US" altLang="zh-CN" sz="1000" smtClean="0"/>
              <a:pPr>
                <a:spcBef>
                  <a:spcPct val="0"/>
                </a:spcBef>
                <a:buClrTx/>
                <a:buSzTx/>
                <a:buFontTx/>
                <a:buNone/>
              </a:pPr>
              <a:t>17</a:t>
            </a:fld>
            <a:endParaRPr lang="en-US" altLang="zh-CN" sz="1000" smtClean="0"/>
          </a:p>
        </p:txBody>
      </p:sp>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t="11156"/>
          <a:stretch>
            <a:fillRect/>
          </a:stretch>
        </p:blipFill>
        <p:spPr bwMode="auto">
          <a:xfrm>
            <a:off x="323528" y="2996952"/>
            <a:ext cx="5689600"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5"/>
          <p:cNvSpPr>
            <a:spLocks noChangeArrowheads="1"/>
          </p:cNvSpPr>
          <p:nvPr/>
        </p:nvSpPr>
        <p:spPr bwMode="auto">
          <a:xfrm>
            <a:off x="252090" y="1353889"/>
            <a:ext cx="8640391" cy="164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600" dirty="0">
                <a:solidFill>
                  <a:srgbClr val="FF0000"/>
                </a:solidFill>
              </a:rPr>
              <a:t>时钟频率越高，动态功耗越大</a:t>
            </a:r>
            <a:r>
              <a:rPr lang="zh-CN" altLang="en-US" sz="1600" dirty="0"/>
              <a:t>，同时谐波频率及幅度也就越高，电磁发射能力越强，因此在满足技术指标要求的前提下，应选用最低的时钟频率</a:t>
            </a:r>
          </a:p>
          <a:p>
            <a:pPr eaLnBrk="1" hangingPunct="1">
              <a:lnSpc>
                <a:spcPct val="120000"/>
              </a:lnSpc>
            </a:pPr>
            <a:r>
              <a:rPr lang="zh-CN" altLang="en-US" sz="1600" dirty="0">
                <a:solidFill>
                  <a:srgbClr val="FF0000"/>
                </a:solidFill>
              </a:rPr>
              <a:t>数字</a:t>
            </a:r>
            <a:r>
              <a:rPr lang="en-US" altLang="zh-CN" sz="1600" dirty="0">
                <a:solidFill>
                  <a:srgbClr val="FF0000"/>
                </a:solidFill>
              </a:rPr>
              <a:t>IC</a:t>
            </a:r>
            <a:r>
              <a:rPr lang="zh-CN" altLang="en-US" sz="1600" dirty="0">
                <a:solidFill>
                  <a:srgbClr val="FF0000"/>
                </a:solidFill>
              </a:rPr>
              <a:t>能用低速的就不用高速</a:t>
            </a:r>
            <a:r>
              <a:rPr lang="zh-CN" altLang="en-US" sz="1600" dirty="0"/>
              <a:t>的，高速器件只用在关键的地方。如</a:t>
            </a:r>
            <a:r>
              <a:rPr lang="en-US" altLang="zh-CN" sz="1600" dirty="0"/>
              <a:t>CMOS</a:t>
            </a:r>
            <a:r>
              <a:rPr lang="zh-CN" altLang="en-US" sz="1600" dirty="0"/>
              <a:t>通用逻辑电路的选用次序为</a:t>
            </a:r>
            <a:r>
              <a:rPr lang="en-US" altLang="zh-CN" sz="1600" dirty="0"/>
              <a:t>4000</a:t>
            </a:r>
            <a:r>
              <a:rPr lang="zh-CN" altLang="en-US" sz="1600" dirty="0"/>
              <a:t>系列</a:t>
            </a:r>
            <a:r>
              <a:rPr lang="en-US" altLang="zh-CN" sz="1600" dirty="0"/>
              <a:t>&gt;HC</a:t>
            </a:r>
            <a:r>
              <a:rPr lang="zh-CN" altLang="en-US" sz="1600" dirty="0"/>
              <a:t>系列</a:t>
            </a:r>
            <a:r>
              <a:rPr lang="en-US" altLang="zh-CN" sz="1600" dirty="0"/>
              <a:t>&gt;AC</a:t>
            </a:r>
            <a:r>
              <a:rPr lang="zh-CN" altLang="en-US" sz="1600" dirty="0"/>
              <a:t>系列</a:t>
            </a:r>
          </a:p>
          <a:p>
            <a:pPr eaLnBrk="1" hangingPunct="1">
              <a:lnSpc>
                <a:spcPct val="120000"/>
              </a:lnSpc>
            </a:pPr>
            <a:r>
              <a:rPr lang="zh-CN" altLang="en-US" sz="1600" dirty="0"/>
              <a:t>数字电路的时钟频率最好为所选芯片允许的</a:t>
            </a:r>
            <a:r>
              <a:rPr lang="zh-CN" altLang="en-US" sz="1600" dirty="0">
                <a:solidFill>
                  <a:srgbClr val="FF0000"/>
                </a:solidFill>
              </a:rPr>
              <a:t>最高工作频率的</a:t>
            </a:r>
            <a:r>
              <a:rPr lang="en-US" altLang="zh-CN" sz="1600" dirty="0">
                <a:solidFill>
                  <a:srgbClr val="FF0000"/>
                </a:solidFill>
              </a:rPr>
              <a:t>1/2</a:t>
            </a:r>
            <a:r>
              <a:rPr lang="zh-CN" altLang="en-US" sz="1600" dirty="0">
                <a:solidFill>
                  <a:srgbClr val="FF0000"/>
                </a:solidFill>
              </a:rPr>
              <a:t>～</a:t>
            </a:r>
            <a:r>
              <a:rPr lang="en-US" altLang="zh-CN" sz="1600" dirty="0">
                <a:solidFill>
                  <a:srgbClr val="FF0000"/>
                </a:solidFill>
              </a:rPr>
              <a:t>1/3</a:t>
            </a:r>
          </a:p>
        </p:txBody>
      </p:sp>
      <p:sp>
        <p:nvSpPr>
          <p:cNvPr id="13" name="Text Box 6"/>
          <p:cNvSpPr txBox="1">
            <a:spLocks noChangeArrowheads="1"/>
          </p:cNvSpPr>
          <p:nvPr/>
        </p:nvSpPr>
        <p:spPr bwMode="auto">
          <a:xfrm>
            <a:off x="323528" y="922089"/>
            <a:ext cx="5761037"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降低结温方法</a:t>
            </a:r>
            <a:r>
              <a:rPr lang="en-US" altLang="zh-CN" sz="2000"/>
              <a:t>6</a:t>
            </a:r>
            <a:r>
              <a:rPr lang="zh-CN" altLang="en-US" sz="2000"/>
              <a:t>：数字电路尽量采用低的时钟频率</a:t>
            </a:r>
          </a:p>
        </p:txBody>
      </p:sp>
      <p:graphicFrame>
        <p:nvGraphicFramePr>
          <p:cNvPr id="14" name="Object 5"/>
          <p:cNvGraphicFramePr>
            <a:graphicFrameLocks noChangeAspect="1"/>
          </p:cNvGraphicFramePr>
          <p:nvPr>
            <p:extLst>
              <p:ext uri="{D42A27DB-BD31-4B8C-83A1-F6EECF244321}">
                <p14:modId xmlns:p14="http://schemas.microsoft.com/office/powerpoint/2010/main" val="644092053"/>
              </p:ext>
            </p:extLst>
          </p:nvPr>
        </p:nvGraphicFramePr>
        <p:xfrm>
          <a:off x="6428033" y="4077072"/>
          <a:ext cx="2464448" cy="890587"/>
        </p:xfrm>
        <a:graphic>
          <a:graphicData uri="http://schemas.openxmlformats.org/presentationml/2006/ole">
            <mc:AlternateContent xmlns:mc="http://schemas.openxmlformats.org/markup-compatibility/2006">
              <mc:Choice xmlns:v="urn:schemas-microsoft-com:vml" Requires="v">
                <p:oleObj spid="_x0000_s11301" name="公式" r:id="rId6" imgW="1257300" imgH="457200" progId="Equation.3">
                  <p:embed/>
                </p:oleObj>
              </mc:Choice>
              <mc:Fallback>
                <p:oleObj name="公式" r:id="rId6" imgW="1257300" imgH="457200" progId="Equation.3">
                  <p:embed/>
                  <p:pic>
                    <p:nvPicPr>
                      <p:cNvPr id="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8033" y="4077072"/>
                        <a:ext cx="2464448" cy="890587"/>
                      </a:xfrm>
                      <a:prstGeom prst="rect">
                        <a:avLst/>
                      </a:prstGeom>
                      <a:solidFill>
                        <a:srgbClr val="FFCC99"/>
                      </a:solidFill>
                      <a:ln>
                        <a:noFill/>
                      </a:ln>
                      <a:effectLst/>
                      <a:extLst/>
                    </p:spPr>
                  </p:pic>
                </p:oleObj>
              </mc:Fallback>
            </mc:AlternateContent>
          </a:graphicData>
        </a:graphic>
      </p:graphicFrame>
      <p:sp>
        <p:nvSpPr>
          <p:cNvPr id="10" name="Text Box 7"/>
          <p:cNvSpPr txBox="1">
            <a:spLocks noChangeArrowheads="1"/>
          </p:cNvSpPr>
          <p:nvPr/>
        </p:nvSpPr>
        <p:spPr bwMode="auto">
          <a:xfrm>
            <a:off x="6372200" y="5085184"/>
            <a:ext cx="2771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dirty="0" smtClean="0">
                <a:solidFill>
                  <a:srgbClr val="009900"/>
                </a:solidFill>
              </a:rPr>
              <a:t>即降低</a:t>
            </a:r>
            <a:r>
              <a:rPr lang="en-US" altLang="zh-CN" sz="2000" b="1" i="1" dirty="0" smtClean="0">
                <a:solidFill>
                  <a:srgbClr val="009900"/>
                </a:solidFill>
              </a:rPr>
              <a:t>P</a:t>
            </a:r>
            <a:r>
              <a:rPr lang="en-US" altLang="zh-CN" sz="2000" b="1" baseline="-25000" dirty="0" smtClean="0">
                <a:solidFill>
                  <a:srgbClr val="009900"/>
                </a:solidFill>
              </a:rPr>
              <a:t>D</a:t>
            </a:r>
            <a:r>
              <a:rPr lang="zh-CN" altLang="en-US" sz="2000" dirty="0" smtClean="0">
                <a:solidFill>
                  <a:srgbClr val="009900"/>
                </a:solidFill>
              </a:rPr>
              <a:t>（</a:t>
            </a:r>
            <a:r>
              <a:rPr lang="zh-CN" altLang="en-US" sz="2000" dirty="0">
                <a:solidFill>
                  <a:srgbClr val="009900"/>
                </a:solidFill>
              </a:rPr>
              <a:t>耗散功率）</a:t>
            </a:r>
          </a:p>
        </p:txBody>
      </p:sp>
    </p:spTree>
    <p:custDataLst>
      <p:tags r:id="rId2"/>
    </p:custDataLst>
    <p:extLst>
      <p:ext uri="{BB962C8B-B14F-4D97-AF65-F5344CB8AC3E}">
        <p14:creationId xmlns:p14="http://schemas.microsoft.com/office/powerpoint/2010/main" val="1265226545"/>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84784"/>
            <a:ext cx="5402262"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a:spLocks noChangeArrowheads="1"/>
          </p:cNvSpPr>
          <p:nvPr/>
        </p:nvSpPr>
        <p:spPr bwMode="auto">
          <a:xfrm>
            <a:off x="5329237" y="1484784"/>
            <a:ext cx="3455988" cy="403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800" dirty="0">
                <a:solidFill>
                  <a:srgbClr val="0000FF"/>
                </a:solidFill>
                <a:latin typeface="Times New Roman" panose="02020603050405020304" pitchFamily="18" charset="0"/>
              </a:rPr>
              <a:t>时钟上升和下降沿越窄，电路时延越短</a:t>
            </a:r>
            <a:r>
              <a:rPr lang="zh-CN" altLang="en-US" sz="1800" dirty="0">
                <a:solidFill>
                  <a:srgbClr val="0000FF"/>
                </a:solidFill>
                <a:latin typeface="宋体" panose="02010600030101010101" pitchFamily="2" charset="-122"/>
              </a:rPr>
              <a:t>→</a:t>
            </a:r>
            <a:r>
              <a:rPr lang="zh-CN" altLang="en-US" sz="1800" dirty="0">
                <a:solidFill>
                  <a:srgbClr val="0000FF"/>
                </a:solidFill>
                <a:latin typeface="Times New Roman" panose="02020603050405020304" pitchFamily="18" charset="0"/>
              </a:rPr>
              <a:t>速度越快</a:t>
            </a:r>
            <a:r>
              <a:rPr lang="zh-CN" altLang="en-US" sz="1800" dirty="0">
                <a:solidFill>
                  <a:srgbClr val="FF0000"/>
                </a:solidFill>
                <a:latin typeface="Times New Roman" panose="02020603050405020304" pitchFamily="18" charset="0"/>
              </a:rPr>
              <a:t>，同时电源</a:t>
            </a:r>
            <a:r>
              <a:rPr lang="en-US" altLang="zh-CN" sz="1800" dirty="0">
                <a:solidFill>
                  <a:srgbClr val="FF0000"/>
                </a:solidFill>
                <a:latin typeface="Times New Roman" panose="02020603050405020304" pitchFamily="18" charset="0"/>
              </a:rPr>
              <a:t>-</a:t>
            </a:r>
            <a:r>
              <a:rPr lang="zh-CN" altLang="en-US" sz="1800" dirty="0">
                <a:solidFill>
                  <a:srgbClr val="FF0000"/>
                </a:solidFill>
                <a:latin typeface="Times New Roman" panose="02020603050405020304" pitchFamily="18" charset="0"/>
              </a:rPr>
              <a:t>地导通时间越短</a:t>
            </a:r>
            <a:r>
              <a:rPr lang="zh-CN" altLang="en-US" sz="1800" dirty="0">
                <a:solidFill>
                  <a:srgbClr val="FF0000"/>
                </a:solidFill>
                <a:latin typeface="宋体" panose="02010600030101010101" pitchFamily="2" charset="-122"/>
              </a:rPr>
              <a:t>→</a:t>
            </a:r>
            <a:r>
              <a:rPr lang="zh-CN" altLang="en-US" sz="1800" dirty="0">
                <a:solidFill>
                  <a:srgbClr val="FF0000"/>
                </a:solidFill>
                <a:latin typeface="Times New Roman" panose="02020603050405020304" pitchFamily="18" charset="0"/>
              </a:rPr>
              <a:t>开关功耗越</a:t>
            </a:r>
            <a:r>
              <a:rPr lang="zh-CN" altLang="en-US" sz="1800" dirty="0" smtClean="0">
                <a:solidFill>
                  <a:srgbClr val="FF0000"/>
                </a:solidFill>
                <a:latin typeface="Times New Roman" panose="02020603050405020304" pitchFamily="18" charset="0"/>
              </a:rPr>
              <a:t>小</a:t>
            </a:r>
            <a:endParaRPr lang="en-US" altLang="zh-CN" sz="1800" dirty="0" smtClean="0">
              <a:latin typeface="Times New Roman" panose="02020603050405020304" pitchFamily="18" charset="0"/>
            </a:endParaRPr>
          </a:p>
          <a:p>
            <a:pPr algn="just" eaLnBrk="1" hangingPunct="1">
              <a:lnSpc>
                <a:spcPct val="130000"/>
              </a:lnSpc>
            </a:pPr>
            <a:r>
              <a:rPr lang="zh-CN" altLang="en-US" sz="1800" dirty="0" smtClean="0">
                <a:latin typeface="Times New Roman" panose="02020603050405020304" pitchFamily="18" charset="0"/>
              </a:rPr>
              <a:t>但</a:t>
            </a:r>
            <a:r>
              <a:rPr lang="zh-CN" altLang="en-US" sz="1800" dirty="0">
                <a:latin typeface="Times New Roman" panose="02020603050405020304" pitchFamily="18" charset="0"/>
              </a:rPr>
              <a:t>其谐波频率及幅度越高，电磁发射能力也越强（</a:t>
            </a:r>
            <a:r>
              <a:rPr kumimoji="1" lang="en-US" altLang="zh-CN" sz="1800" dirty="0">
                <a:latin typeface="Times New Roman" panose="02020603050405020304" pitchFamily="18" charset="0"/>
              </a:rPr>
              <a:t>1ns</a:t>
            </a:r>
            <a:r>
              <a:rPr kumimoji="1" lang="zh-CN" altLang="en-US" sz="1800" dirty="0">
                <a:latin typeface="Times New Roman" panose="02020603050405020304" pitchFamily="18" charset="0"/>
              </a:rPr>
              <a:t>的上升时间大约可产生大于</a:t>
            </a:r>
            <a:r>
              <a:rPr kumimoji="1" lang="en-US" altLang="zh-CN" sz="1800" dirty="0">
                <a:latin typeface="Times New Roman" panose="02020603050405020304" pitchFamily="18" charset="0"/>
              </a:rPr>
              <a:t>300MHz</a:t>
            </a:r>
            <a:r>
              <a:rPr kumimoji="1" lang="zh-CN" altLang="en-US" sz="1800" dirty="0">
                <a:latin typeface="Times New Roman" panose="02020603050405020304" pitchFamily="18" charset="0"/>
              </a:rPr>
              <a:t>的发射频率）</a:t>
            </a:r>
          </a:p>
          <a:p>
            <a:pPr algn="just" eaLnBrk="1" hangingPunct="1">
              <a:lnSpc>
                <a:spcPct val="130000"/>
              </a:lnSpc>
            </a:pPr>
            <a:r>
              <a:rPr kumimoji="1" lang="zh-CN" altLang="en-US" sz="1800" dirty="0">
                <a:latin typeface="Times New Roman" panose="02020603050405020304" pitchFamily="18" charset="0"/>
              </a:rPr>
              <a:t>可通过选择不同类型的芯片及负载大小，来获得所需的信号延迟时间</a:t>
            </a:r>
          </a:p>
        </p:txBody>
      </p:sp>
      <p:pic>
        <p:nvPicPr>
          <p:cNvPr id="1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9736" y="5590059"/>
            <a:ext cx="1547812"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9"/>
          <p:cNvSpPr txBox="1">
            <a:spLocks noChangeArrowheads="1"/>
          </p:cNvSpPr>
          <p:nvPr/>
        </p:nvSpPr>
        <p:spPr bwMode="auto">
          <a:xfrm>
            <a:off x="5537098" y="5812543"/>
            <a:ext cx="20526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t>上升时间与电磁发射频率</a:t>
            </a:r>
            <a:r>
              <a:rPr lang="en-US" altLang="zh-CN" sz="1600" dirty="0"/>
              <a:t>(</a:t>
            </a:r>
            <a:r>
              <a:rPr lang="zh-CN" altLang="en-US" sz="1600" dirty="0"/>
              <a:t>基波</a:t>
            </a:r>
            <a:r>
              <a:rPr lang="en-US" altLang="zh-CN" sz="1600" dirty="0"/>
              <a:t>)</a:t>
            </a:r>
            <a:r>
              <a:rPr lang="zh-CN" altLang="en-US" sz="1600" dirty="0"/>
              <a:t>的关系：</a:t>
            </a:r>
          </a:p>
        </p:txBody>
      </p:sp>
      <p:sp>
        <p:nvSpPr>
          <p:cNvPr id="14" name="Text Box 12"/>
          <p:cNvSpPr txBox="1">
            <a:spLocks noChangeArrowheads="1"/>
          </p:cNvSpPr>
          <p:nvPr/>
        </p:nvSpPr>
        <p:spPr bwMode="auto">
          <a:xfrm>
            <a:off x="179512" y="979488"/>
            <a:ext cx="5760640"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dirty="0"/>
              <a:t>降低结温方法</a:t>
            </a:r>
            <a:r>
              <a:rPr lang="en-US" altLang="zh-CN" sz="2000" dirty="0"/>
              <a:t>7</a:t>
            </a:r>
            <a:r>
              <a:rPr lang="zh-CN" altLang="en-US" sz="2000" dirty="0"/>
              <a:t>：数字电路尽量采用窄的时钟</a:t>
            </a:r>
            <a:r>
              <a:rPr lang="zh-CN" altLang="en-US" sz="2000" dirty="0" smtClean="0"/>
              <a:t>边沿</a:t>
            </a:r>
            <a:endParaRPr lang="zh-CN" altLang="en-US" sz="2000" dirty="0"/>
          </a:p>
        </p:txBody>
      </p:sp>
      <p:sp>
        <p:nvSpPr>
          <p:cNvPr id="15" name="Text Box 11"/>
          <p:cNvSpPr txBox="1">
            <a:spLocks noChangeArrowheads="1"/>
          </p:cNvSpPr>
          <p:nvPr/>
        </p:nvSpPr>
        <p:spPr bwMode="auto">
          <a:xfrm>
            <a:off x="1209266" y="5590059"/>
            <a:ext cx="2983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t>典型</a:t>
            </a:r>
            <a:r>
              <a:rPr lang="en-US" altLang="zh-CN" sz="1600" dirty="0"/>
              <a:t>DSP</a:t>
            </a:r>
            <a:r>
              <a:rPr lang="zh-CN" altLang="en-US" sz="1600" dirty="0"/>
              <a:t>芯片的上升</a:t>
            </a:r>
            <a:r>
              <a:rPr lang="en-US" altLang="zh-CN" sz="1600" dirty="0"/>
              <a:t>/</a:t>
            </a:r>
            <a:r>
              <a:rPr lang="zh-CN" altLang="en-US" sz="1600" dirty="0"/>
              <a:t>下降时间</a:t>
            </a:r>
          </a:p>
        </p:txBody>
      </p:sp>
      <p:sp>
        <p:nvSpPr>
          <p:cNvPr id="16" name="Text Box 11"/>
          <p:cNvSpPr txBox="1">
            <a:spLocks noChangeArrowheads="1"/>
          </p:cNvSpPr>
          <p:nvPr/>
        </p:nvSpPr>
        <p:spPr bwMode="auto">
          <a:xfrm>
            <a:off x="0" y="5965006"/>
            <a:ext cx="5402262" cy="461665"/>
          </a:xfrm>
          <a:prstGeom prst="rect">
            <a:avLst/>
          </a:prstGeom>
          <a:solidFill>
            <a:srgbClr val="7030A0"/>
          </a:solidFill>
          <a:ln>
            <a:noFill/>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smtClean="0">
                <a:solidFill>
                  <a:schemeClr val="bg1"/>
                </a:solidFill>
              </a:rPr>
              <a:t>处理器选型是要依据工程需求进行设计</a:t>
            </a:r>
            <a:endParaRPr lang="zh-CN" altLang="en-US" sz="2400" dirty="0">
              <a:solidFill>
                <a:schemeClr val="bg1"/>
              </a:solidFill>
            </a:endParaRPr>
          </a:p>
        </p:txBody>
      </p:sp>
    </p:spTree>
    <p:custDataLst>
      <p:tags r:id="rId1"/>
    </p:custDataLst>
    <p:extLst>
      <p:ext uri="{BB962C8B-B14F-4D97-AF65-F5344CB8AC3E}">
        <p14:creationId xmlns:p14="http://schemas.microsoft.com/office/powerpoint/2010/main" val="301383434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2" descr="emc_floorplan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814" y="3288383"/>
            <a:ext cx="33115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emc_floorplan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727" y="2920083"/>
            <a:ext cx="37433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emc_floorpla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077" y="1556420"/>
            <a:ext cx="1439862"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mc_floorplan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2889" y="1053183"/>
            <a:ext cx="1944688"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152283" y="5379634"/>
            <a:ext cx="8640763"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t>工作频率相同的条件下，集成规模越大，同时</a:t>
            </a:r>
            <a:r>
              <a:rPr lang="zh-CN" altLang="en-US" sz="1800" dirty="0">
                <a:solidFill>
                  <a:srgbClr val="FF0000"/>
                </a:solidFill>
              </a:rPr>
              <a:t>翻转的门数越多</a:t>
            </a:r>
            <a:r>
              <a:rPr lang="zh-CN" altLang="en-US" sz="1800" dirty="0"/>
              <a:t>，则电源电流峰值越大，功耗就越大</a:t>
            </a:r>
            <a:endParaRPr lang="zh-CN" altLang="en-US" sz="1800" dirty="0">
              <a:sym typeface="Symbol" panose="05050102010706020507" pitchFamily="18" charset="2"/>
            </a:endParaRPr>
          </a:p>
          <a:p>
            <a:pPr eaLnBrk="1" hangingPunct="1"/>
            <a:r>
              <a:rPr lang="zh-CN" altLang="en-US" sz="1800" dirty="0">
                <a:sym typeface="Symbol" panose="05050102010706020507" pitchFamily="18" charset="2"/>
              </a:rPr>
              <a:t>集成规模相同的条件下，工作频率越高，浪涌脉冲越窄，所产生的</a:t>
            </a:r>
            <a:r>
              <a:rPr lang="zh-CN" altLang="en-US" sz="1800" dirty="0">
                <a:solidFill>
                  <a:srgbClr val="FF0000"/>
                </a:solidFill>
                <a:sym typeface="Symbol" panose="05050102010706020507" pitchFamily="18" charset="2"/>
              </a:rPr>
              <a:t>电源电流浪涌效应越强烈</a:t>
            </a:r>
            <a:endParaRPr lang="zh-CN" altLang="en-US" sz="1800" dirty="0">
              <a:solidFill>
                <a:srgbClr val="FF0000"/>
              </a:solidFill>
            </a:endParaRPr>
          </a:p>
        </p:txBody>
      </p:sp>
      <p:sp>
        <p:nvSpPr>
          <p:cNvPr id="8" name="Text Box 10"/>
          <p:cNvSpPr txBox="1">
            <a:spLocks noChangeArrowheads="1"/>
          </p:cNvSpPr>
          <p:nvPr/>
        </p:nvSpPr>
        <p:spPr bwMode="auto">
          <a:xfrm>
            <a:off x="539552" y="3605883"/>
            <a:ext cx="574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t>电源电流</a:t>
            </a:r>
          </a:p>
        </p:txBody>
      </p:sp>
      <p:sp>
        <p:nvSpPr>
          <p:cNvPr id="9" name="Text Box 11"/>
          <p:cNvSpPr txBox="1">
            <a:spLocks noChangeArrowheads="1"/>
          </p:cNvSpPr>
          <p:nvPr/>
        </p:nvSpPr>
        <p:spPr bwMode="auto">
          <a:xfrm>
            <a:off x="152283" y="943645"/>
            <a:ext cx="4897437"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dirty="0"/>
              <a:t>降低结温方法</a:t>
            </a:r>
            <a:r>
              <a:rPr lang="en-US" altLang="zh-CN" sz="2000" dirty="0"/>
              <a:t>8</a:t>
            </a:r>
            <a:r>
              <a:rPr lang="zh-CN" altLang="en-US" sz="2000" dirty="0"/>
              <a:t>：尽量采用规模小的电路</a:t>
            </a:r>
          </a:p>
        </p:txBody>
      </p:sp>
    </p:spTree>
    <p:custDataLst>
      <p:tags r:id="rId1"/>
    </p:custDataLst>
    <p:extLst>
      <p:ext uri="{BB962C8B-B14F-4D97-AF65-F5344CB8AC3E}">
        <p14:creationId xmlns:p14="http://schemas.microsoft.com/office/powerpoint/2010/main" val="65429296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253038"/>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179511" y="2408672"/>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§2.1  </a:t>
            </a:r>
            <a:r>
              <a:rPr lang="zh-CN" altLang="en-US" sz="2800" dirty="0" smtClean="0">
                <a:solidFill>
                  <a:srgbClr val="0000FF"/>
                </a:solidFill>
                <a:latin typeface="黑体" panose="02010609060101010101" pitchFamily="49" charset="-122"/>
                <a:ea typeface="黑体" panose="02010609060101010101" pitchFamily="49" charset="-122"/>
              </a:rPr>
              <a:t>元器件等级</a:t>
            </a:r>
            <a:endParaRPr lang="zh-CN" altLang="en-US" sz="2800" dirty="0">
              <a:solidFill>
                <a:srgbClr val="0000FF"/>
              </a:solidFill>
            </a:endParaRPr>
          </a:p>
        </p:txBody>
      </p:sp>
      <p:sp>
        <p:nvSpPr>
          <p:cNvPr id="22" name="矩形 21"/>
          <p:cNvSpPr/>
          <p:nvPr/>
        </p:nvSpPr>
        <p:spPr>
          <a:xfrm>
            <a:off x="1923678" y="1048929"/>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3" name="矩形 22"/>
          <p:cNvSpPr/>
          <p:nvPr/>
        </p:nvSpPr>
        <p:spPr>
          <a:xfrm>
            <a:off x="1995686" y="1204563"/>
            <a:ext cx="4876656" cy="523220"/>
          </a:xfrm>
          <a:prstGeom prst="rect">
            <a:avLst/>
          </a:prstGeom>
        </p:spPr>
        <p:txBody>
          <a:bodyPr wrap="none">
            <a:spAutoFit/>
          </a:bodyPr>
          <a:lstStyle/>
          <a:p>
            <a:r>
              <a:rPr lang="zh-CN" altLang="en-US" sz="2800" dirty="0" smtClean="0">
                <a:solidFill>
                  <a:srgbClr val="0000FF"/>
                </a:solidFill>
                <a:latin typeface="黑体" panose="02010609060101010101" pitchFamily="49" charset="-122"/>
                <a:ea typeface="黑体" panose="02010609060101010101" pitchFamily="49" charset="-122"/>
              </a:rPr>
              <a:t>第</a:t>
            </a:r>
            <a:r>
              <a:rPr lang="en-US" altLang="zh-CN" sz="2800" dirty="0" smtClean="0">
                <a:solidFill>
                  <a:srgbClr val="0000FF"/>
                </a:solidFill>
                <a:latin typeface="黑体" panose="02010609060101010101" pitchFamily="49" charset="-122"/>
                <a:ea typeface="黑体" panose="02010609060101010101" pitchFamily="49" charset="-122"/>
              </a:rPr>
              <a:t>2</a:t>
            </a:r>
            <a:r>
              <a:rPr lang="zh-CN" altLang="en-US" sz="2800" dirty="0" smtClean="0">
                <a:solidFill>
                  <a:srgbClr val="0000FF"/>
                </a:solidFill>
                <a:latin typeface="黑体" panose="02010609060101010101" pitchFamily="49" charset="-122"/>
                <a:ea typeface="黑体" panose="02010609060101010101" pitchFamily="49" charset="-122"/>
              </a:rPr>
              <a:t>章   电子器件可靠性选用</a:t>
            </a:r>
            <a:endParaRPr lang="zh-CN" altLang="en-US" sz="2800" dirty="0">
              <a:solidFill>
                <a:srgbClr val="0000FF"/>
              </a:solidFill>
            </a:endParaRPr>
          </a:p>
        </p:txBody>
      </p:sp>
      <p:sp>
        <p:nvSpPr>
          <p:cNvPr id="24" name="矩形 23"/>
          <p:cNvSpPr/>
          <p:nvPr/>
        </p:nvSpPr>
        <p:spPr>
          <a:xfrm>
            <a:off x="107504" y="308752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矩形 25"/>
          <p:cNvSpPr/>
          <p:nvPr/>
        </p:nvSpPr>
        <p:spPr>
          <a:xfrm>
            <a:off x="107504"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1" name="矩形 10"/>
          <p:cNvSpPr/>
          <p:nvPr/>
        </p:nvSpPr>
        <p:spPr>
          <a:xfrm>
            <a:off x="107504" y="472514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矩形 12"/>
          <p:cNvSpPr/>
          <p:nvPr/>
        </p:nvSpPr>
        <p:spPr>
          <a:xfrm>
            <a:off x="158186" y="3177537"/>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§2.2  </a:t>
            </a:r>
            <a:r>
              <a:rPr lang="zh-CN" altLang="en-US" sz="2800" dirty="0" smtClean="0">
                <a:solidFill>
                  <a:srgbClr val="0000FF"/>
                </a:solidFill>
                <a:latin typeface="黑体" panose="02010609060101010101" pitchFamily="49" charset="-122"/>
                <a:ea typeface="黑体" panose="02010609060101010101" pitchFamily="49" charset="-122"/>
              </a:rPr>
              <a:t>元器件选择准则</a:t>
            </a:r>
            <a:endParaRPr lang="zh-CN" altLang="en-US" sz="2800" dirty="0">
              <a:solidFill>
                <a:srgbClr val="0000FF"/>
              </a:solidFill>
            </a:endParaRPr>
          </a:p>
        </p:txBody>
      </p:sp>
      <p:sp>
        <p:nvSpPr>
          <p:cNvPr id="14" name="矩形 13"/>
          <p:cNvSpPr/>
          <p:nvPr/>
        </p:nvSpPr>
        <p:spPr>
          <a:xfrm>
            <a:off x="179511" y="4004466"/>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§2.3  </a:t>
            </a:r>
            <a:r>
              <a:rPr lang="zh-CN" altLang="en-US" sz="2800" dirty="0" smtClean="0">
                <a:solidFill>
                  <a:srgbClr val="0000FF"/>
                </a:solidFill>
                <a:latin typeface="黑体" panose="02010609060101010101" pitchFamily="49" charset="-122"/>
                <a:ea typeface="黑体" panose="02010609060101010101" pitchFamily="49" charset="-122"/>
              </a:rPr>
              <a:t>电阻器选用</a:t>
            </a:r>
            <a:endParaRPr lang="zh-CN" altLang="en-US" sz="2800" dirty="0">
              <a:solidFill>
                <a:srgbClr val="0000FF"/>
              </a:solidFill>
            </a:endParaRPr>
          </a:p>
        </p:txBody>
      </p:sp>
      <p:sp>
        <p:nvSpPr>
          <p:cNvPr id="15" name="矩形 14"/>
          <p:cNvSpPr/>
          <p:nvPr/>
        </p:nvSpPr>
        <p:spPr>
          <a:xfrm>
            <a:off x="179511" y="4823574"/>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§2.4  </a:t>
            </a:r>
            <a:r>
              <a:rPr lang="zh-CN" altLang="en-US" sz="2800" dirty="0" smtClean="0">
                <a:solidFill>
                  <a:srgbClr val="0000FF"/>
                </a:solidFill>
                <a:latin typeface="黑体" panose="02010609060101010101" pitchFamily="49" charset="-122"/>
                <a:ea typeface="黑体" panose="02010609060101010101" pitchFamily="49" charset="-122"/>
              </a:rPr>
              <a:t>电容器选用</a:t>
            </a:r>
            <a:endParaRPr lang="zh-CN" altLang="en-US" sz="2800" dirty="0">
              <a:solidFill>
                <a:srgbClr val="0000FF"/>
              </a:solidFill>
            </a:endParaRPr>
          </a:p>
        </p:txBody>
      </p:sp>
      <p:sp>
        <p:nvSpPr>
          <p:cNvPr id="16" name="矩形 15"/>
          <p:cNvSpPr/>
          <p:nvPr/>
        </p:nvSpPr>
        <p:spPr>
          <a:xfrm>
            <a:off x="4587963" y="2243093"/>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 name="矩形 16"/>
          <p:cNvSpPr/>
          <p:nvPr/>
        </p:nvSpPr>
        <p:spPr>
          <a:xfrm>
            <a:off x="4659970" y="2341523"/>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§2.5  </a:t>
            </a:r>
            <a:r>
              <a:rPr lang="zh-CN" altLang="en-US" sz="2800" dirty="0" smtClean="0">
                <a:solidFill>
                  <a:srgbClr val="0000FF"/>
                </a:solidFill>
                <a:latin typeface="黑体" panose="02010609060101010101" pitchFamily="49" charset="-122"/>
                <a:ea typeface="黑体" panose="02010609060101010101" pitchFamily="49" charset="-122"/>
              </a:rPr>
              <a:t>二极管选用</a:t>
            </a:r>
            <a:endParaRPr lang="zh-CN" altLang="en-US" sz="2800" dirty="0">
              <a:solidFill>
                <a:srgbClr val="0000FF"/>
              </a:solidFill>
            </a:endParaRPr>
          </a:p>
        </p:txBody>
      </p:sp>
      <p:sp>
        <p:nvSpPr>
          <p:cNvPr id="18" name="矩形 17"/>
          <p:cNvSpPr/>
          <p:nvPr/>
        </p:nvSpPr>
        <p:spPr>
          <a:xfrm>
            <a:off x="4587963" y="3068251"/>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矩形 18"/>
          <p:cNvSpPr/>
          <p:nvPr/>
        </p:nvSpPr>
        <p:spPr>
          <a:xfrm>
            <a:off x="4659970" y="3166681"/>
            <a:ext cx="3254417" cy="523220"/>
          </a:xfrm>
          <a:prstGeom prst="rect">
            <a:avLst/>
          </a:prstGeom>
        </p:spPr>
        <p:txBody>
          <a:bodyPr wrap="none">
            <a:spAutoFit/>
          </a:bodyPr>
          <a:lstStyle/>
          <a:p>
            <a:r>
              <a:rPr lang="en-US" altLang="zh-CN" sz="2800" dirty="0" smtClean="0">
                <a:solidFill>
                  <a:srgbClr val="FF0000"/>
                </a:solidFill>
                <a:latin typeface="黑体" panose="02010609060101010101" pitchFamily="49" charset="-122"/>
                <a:ea typeface="黑体" panose="02010609060101010101" pitchFamily="49" charset="-122"/>
              </a:rPr>
              <a:t>§2.6  </a:t>
            </a:r>
            <a:r>
              <a:rPr lang="zh-CN" altLang="en-US" sz="2800" dirty="0" smtClean="0">
                <a:solidFill>
                  <a:srgbClr val="FF0000"/>
                </a:solidFill>
                <a:latin typeface="黑体" panose="02010609060101010101" pitchFamily="49" charset="-122"/>
                <a:ea typeface="黑体" panose="02010609060101010101" pitchFamily="49" charset="-122"/>
              </a:rPr>
              <a:t>晶体管选用</a:t>
            </a:r>
            <a:endParaRPr lang="zh-CN" altLang="en-US" sz="2800" dirty="0">
              <a:solidFill>
                <a:srgbClr val="FF0000"/>
              </a:solidFill>
            </a:endParaRPr>
          </a:p>
        </p:txBody>
      </p:sp>
      <p:sp>
        <p:nvSpPr>
          <p:cNvPr id="20" name="矩形 19"/>
          <p:cNvSpPr/>
          <p:nvPr/>
        </p:nvSpPr>
        <p:spPr>
          <a:xfrm>
            <a:off x="4587963"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4659970" y="4004466"/>
            <a:ext cx="3615092"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§2.5  </a:t>
            </a:r>
            <a:r>
              <a:rPr lang="zh-CN" altLang="en-US" sz="2800" dirty="0" smtClean="0">
                <a:solidFill>
                  <a:srgbClr val="0000FF"/>
                </a:solidFill>
                <a:latin typeface="黑体" panose="02010609060101010101" pitchFamily="49" charset="-122"/>
                <a:ea typeface="黑体" panose="02010609060101010101" pitchFamily="49" charset="-122"/>
              </a:rPr>
              <a:t>集成电路选用</a:t>
            </a:r>
            <a:endParaRPr lang="zh-CN" altLang="en-US" sz="2800" dirty="0">
              <a:solidFill>
                <a:srgbClr val="0000FF"/>
              </a:solidFill>
            </a:endParaRPr>
          </a:p>
        </p:txBody>
      </p:sp>
      <p:sp>
        <p:nvSpPr>
          <p:cNvPr id="25" name="矩形 24"/>
          <p:cNvSpPr/>
          <p:nvPr/>
        </p:nvSpPr>
        <p:spPr>
          <a:xfrm>
            <a:off x="4587963" y="473119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7" name="矩形 26"/>
          <p:cNvSpPr/>
          <p:nvPr/>
        </p:nvSpPr>
        <p:spPr>
          <a:xfrm>
            <a:off x="4659970" y="4829624"/>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§2.6  </a:t>
            </a:r>
            <a:r>
              <a:rPr lang="zh-CN" altLang="en-US" sz="2800" dirty="0" smtClean="0">
                <a:solidFill>
                  <a:srgbClr val="0000FF"/>
                </a:solidFill>
                <a:latin typeface="黑体" panose="02010609060101010101" pitchFamily="49" charset="-122"/>
                <a:ea typeface="黑体" panose="02010609060101010101" pitchFamily="49" charset="-122"/>
              </a:rPr>
              <a:t>元器件降额使用</a:t>
            </a:r>
            <a:endParaRPr lang="zh-CN" altLang="en-US" sz="2800" dirty="0">
              <a:solidFill>
                <a:srgbClr val="0000FF"/>
              </a:solidFill>
            </a:endParaRPr>
          </a:p>
        </p:txBody>
      </p:sp>
    </p:spTree>
    <p:custDataLst>
      <p:tags r:id="rId1"/>
    </p:custDataLst>
    <p:extLst>
      <p:ext uri="{BB962C8B-B14F-4D97-AF65-F5344CB8AC3E}">
        <p14:creationId xmlns:p14="http://schemas.microsoft.com/office/powerpoint/2010/main" val="2437919377"/>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5"/>
          <p:cNvPicPr>
            <a:picLocks noChangeAspect="1" noChangeArrowheads="1"/>
          </p:cNvPicPr>
          <p:nvPr/>
        </p:nvPicPr>
        <p:blipFill>
          <a:blip r:embed="rId4">
            <a:extLst>
              <a:ext uri="{28A0092B-C50C-407E-A947-70E740481C1C}">
                <a14:useLocalDpi xmlns:a14="http://schemas.microsoft.com/office/drawing/2010/main" val="0"/>
              </a:ext>
            </a:extLst>
          </a:blip>
          <a:srcRect b="12398"/>
          <a:stretch>
            <a:fillRect/>
          </a:stretch>
        </p:blipFill>
        <p:spPr bwMode="auto">
          <a:xfrm>
            <a:off x="107504" y="1556792"/>
            <a:ext cx="6264275" cy="466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8"/>
          <p:cNvSpPr txBox="1">
            <a:spLocks noChangeArrowheads="1"/>
          </p:cNvSpPr>
          <p:nvPr/>
        </p:nvSpPr>
        <p:spPr bwMode="auto">
          <a:xfrm>
            <a:off x="180529" y="944017"/>
            <a:ext cx="604837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降低结温方法</a:t>
            </a:r>
            <a:r>
              <a:rPr lang="en-US" altLang="zh-CN" sz="2000"/>
              <a:t>9</a:t>
            </a:r>
            <a:r>
              <a:rPr lang="zh-CN" altLang="en-US" sz="2000"/>
              <a:t>：数据转换器尽量采用低的采样速率</a:t>
            </a:r>
          </a:p>
        </p:txBody>
      </p:sp>
      <p:sp>
        <p:nvSpPr>
          <p:cNvPr id="5" name="Text Box 9"/>
          <p:cNvSpPr txBox="1">
            <a:spLocks noChangeArrowheads="1"/>
          </p:cNvSpPr>
          <p:nvPr/>
        </p:nvSpPr>
        <p:spPr bwMode="auto">
          <a:xfrm>
            <a:off x="6443216" y="2061617"/>
            <a:ext cx="2305050"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en-US" altLang="zh-CN" sz="1800"/>
              <a:t>14</a:t>
            </a:r>
            <a:r>
              <a:rPr lang="zh-CN" altLang="en-US" sz="1800"/>
              <a:t>位</a:t>
            </a:r>
            <a:r>
              <a:rPr lang="en-US" altLang="zh-CN" sz="1800"/>
              <a:t>CMOS</a:t>
            </a:r>
            <a:r>
              <a:rPr lang="zh-CN" altLang="en-US" sz="1800"/>
              <a:t>数模转换器</a:t>
            </a:r>
            <a:r>
              <a:rPr lang="en-US" altLang="zh-CN" sz="1800"/>
              <a:t>AD9245</a:t>
            </a:r>
            <a:r>
              <a:rPr lang="zh-CN" altLang="en-US" sz="1800"/>
              <a:t>的功耗及电源电流随采用速率的变化（测试条件：电源电压</a:t>
            </a:r>
            <a:r>
              <a:rPr lang="en-US" altLang="zh-CN" sz="1800"/>
              <a:t>3V</a:t>
            </a:r>
            <a:r>
              <a:rPr lang="zh-CN" altLang="en-US" sz="1800"/>
              <a:t>，模拟输入信号频率</a:t>
            </a:r>
            <a:r>
              <a:rPr lang="en-US" altLang="zh-CN" sz="1800"/>
              <a:t>2.5MHz</a:t>
            </a:r>
            <a:r>
              <a:rPr lang="zh-CN" altLang="en-US" sz="1800"/>
              <a:t>，输出负载</a:t>
            </a:r>
            <a:r>
              <a:rPr lang="en-US" altLang="zh-CN" sz="1800"/>
              <a:t>5pF</a:t>
            </a:r>
            <a:r>
              <a:rPr lang="zh-CN" altLang="en-US" sz="1800"/>
              <a:t>）</a:t>
            </a:r>
          </a:p>
        </p:txBody>
      </p:sp>
    </p:spTree>
    <p:custDataLst>
      <p:tags r:id="rId1"/>
    </p:custDataLst>
    <p:extLst>
      <p:ext uri="{BB962C8B-B14F-4D97-AF65-F5344CB8AC3E}">
        <p14:creationId xmlns:p14="http://schemas.microsoft.com/office/powerpoint/2010/main" val="3223651095"/>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4" descr="图3"/>
          <p:cNvPicPr>
            <a:picLocks noChangeAspect="1" noChangeArrowheads="1"/>
          </p:cNvPicPr>
          <p:nvPr/>
        </p:nvPicPr>
        <p:blipFill>
          <a:blip r:embed="rId4">
            <a:extLst>
              <a:ext uri="{28A0092B-C50C-407E-A947-70E740481C1C}">
                <a14:useLocalDpi xmlns:a14="http://schemas.microsoft.com/office/drawing/2010/main" val="0"/>
              </a:ext>
            </a:extLst>
          </a:blip>
          <a:srcRect l="6241" t="5637" r="5354" b="19142"/>
          <a:stretch>
            <a:fillRect/>
          </a:stretch>
        </p:blipFill>
        <p:spPr bwMode="auto">
          <a:xfrm>
            <a:off x="755576" y="1484784"/>
            <a:ext cx="712946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107876" y="4510559"/>
            <a:ext cx="83534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zh-CN" altLang="en-US" sz="2000" dirty="0"/>
              <a:t>容性负载</a:t>
            </a:r>
            <a:r>
              <a:rPr kumimoji="1" lang="en-US" altLang="zh-CN" sz="2000" dirty="0"/>
              <a:t>C</a:t>
            </a:r>
            <a:r>
              <a:rPr kumimoji="1" lang="zh-CN" altLang="en-US" sz="2000" dirty="0"/>
              <a:t>越大，则驱动门的输出从高电平到低电平转换时形成的</a:t>
            </a:r>
            <a:r>
              <a:rPr kumimoji="1" lang="zh-CN" altLang="en-US" sz="2000" dirty="0">
                <a:solidFill>
                  <a:srgbClr val="FF0000"/>
                </a:solidFill>
              </a:rPr>
              <a:t>浪涌电流</a:t>
            </a:r>
            <a:r>
              <a:rPr kumimoji="1" lang="en-US" altLang="zh-CN" sz="2000" dirty="0">
                <a:solidFill>
                  <a:srgbClr val="FF0000"/>
                </a:solidFill>
              </a:rPr>
              <a:t>I=</a:t>
            </a:r>
            <a:r>
              <a:rPr kumimoji="1" lang="en-US" altLang="zh-CN" sz="2000" dirty="0" err="1">
                <a:solidFill>
                  <a:srgbClr val="FF0000"/>
                </a:solidFill>
              </a:rPr>
              <a:t>CdV</a:t>
            </a:r>
            <a:r>
              <a:rPr kumimoji="1" lang="en-US" altLang="zh-CN" sz="2000" dirty="0">
                <a:solidFill>
                  <a:srgbClr val="FF0000"/>
                </a:solidFill>
              </a:rPr>
              <a:t>/</a:t>
            </a:r>
            <a:r>
              <a:rPr kumimoji="1" lang="en-US" altLang="zh-CN" sz="2000" dirty="0" err="1">
                <a:solidFill>
                  <a:srgbClr val="FF0000"/>
                </a:solidFill>
              </a:rPr>
              <a:t>dt</a:t>
            </a:r>
            <a:r>
              <a:rPr kumimoji="1" lang="zh-CN" altLang="en-US" sz="2000" dirty="0">
                <a:solidFill>
                  <a:srgbClr val="FF0000"/>
                </a:solidFill>
              </a:rPr>
              <a:t>越大</a:t>
            </a:r>
            <a:r>
              <a:rPr kumimoji="1" lang="zh-CN" altLang="en-US" sz="2000" dirty="0"/>
              <a:t>，功耗越大，且有可能对驱动门产生破坏作用</a:t>
            </a:r>
          </a:p>
          <a:p>
            <a:pPr eaLnBrk="1" hangingPunct="1">
              <a:lnSpc>
                <a:spcPct val="140000"/>
              </a:lnSpc>
            </a:pPr>
            <a:r>
              <a:rPr kumimoji="1" lang="zh-CN" altLang="en-US" sz="2000" dirty="0"/>
              <a:t>应尽可能扩大驱动门的带负载能力（扇出尽可能大），同时尽可能降低负载量</a:t>
            </a:r>
          </a:p>
        </p:txBody>
      </p:sp>
      <p:sp>
        <p:nvSpPr>
          <p:cNvPr id="5" name="Text Box 7"/>
          <p:cNvSpPr txBox="1">
            <a:spLocks noChangeArrowheads="1"/>
          </p:cNvSpPr>
          <p:nvPr/>
        </p:nvSpPr>
        <p:spPr bwMode="auto">
          <a:xfrm>
            <a:off x="107876" y="943446"/>
            <a:ext cx="7632700"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降低结温方法</a:t>
            </a:r>
            <a:r>
              <a:rPr lang="en-US" altLang="zh-CN" sz="2000"/>
              <a:t>10</a:t>
            </a:r>
            <a:r>
              <a:rPr lang="zh-CN" altLang="en-US" sz="2000"/>
              <a:t>：尽量降低负载（负载电流或负载电容越小越好）</a:t>
            </a:r>
          </a:p>
        </p:txBody>
      </p:sp>
    </p:spTree>
    <p:custDataLst>
      <p:tags r:id="rId1"/>
    </p:custDataLst>
    <p:extLst>
      <p:ext uri="{BB962C8B-B14F-4D97-AF65-F5344CB8AC3E}">
        <p14:creationId xmlns:p14="http://schemas.microsoft.com/office/powerpoint/2010/main" val="4016517171"/>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页脚占位符 5"/>
          <p:cNvSpPr>
            <a:spLocks noGrp="1"/>
          </p:cNvSpPr>
          <p:nvPr>
            <p:ph type="ftr" sz="quarter" idx="11"/>
          </p:nvPr>
        </p:nvSpPr>
        <p:spPr>
          <a:xfrm>
            <a:off x="-209551" y="6276355"/>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58669C-3BB7-4744-B894-771CCFA97C62}" type="slidenum">
              <a:rPr lang="en-US" altLang="zh-CN" sz="1000" smtClean="0"/>
              <a:pPr>
                <a:spcBef>
                  <a:spcPct val="0"/>
                </a:spcBef>
                <a:buClrTx/>
                <a:buSzTx/>
                <a:buFontTx/>
                <a:buNone/>
              </a:pPr>
              <a:t>22</a:t>
            </a:fld>
            <a:endParaRPr lang="en-US" altLang="zh-CN" sz="1000" smtClean="0"/>
          </a:p>
        </p:txBody>
      </p:sp>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48880"/>
            <a:ext cx="5905500" cy="413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8"/>
          <p:cNvSpPr txBox="1">
            <a:spLocks noChangeArrowheads="1"/>
          </p:cNvSpPr>
          <p:nvPr/>
        </p:nvSpPr>
        <p:spPr bwMode="auto">
          <a:xfrm>
            <a:off x="-184439" y="1558306"/>
            <a:ext cx="86407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在脉冲工作条件下，结温与脉冲宽度有关。脉冲功率幅度一定的条件下，脉冲越宽，结温越越高。这种情况下，器件的结温与功率的关系可以用瞬态热阻来表征</a:t>
            </a:r>
          </a:p>
        </p:txBody>
      </p:sp>
      <p:sp>
        <p:nvSpPr>
          <p:cNvPr id="6" name="Rectangle 9"/>
          <p:cNvSpPr>
            <a:spLocks noChangeArrowheads="1"/>
          </p:cNvSpPr>
          <p:nvPr/>
        </p:nvSpPr>
        <p:spPr bwMode="auto">
          <a:xfrm>
            <a:off x="5688012" y="3168030"/>
            <a:ext cx="32766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600" dirty="0">
                <a:latin typeface="Times New Roman" panose="02020603050405020304" pitchFamily="18" charset="0"/>
              </a:rPr>
              <a:t>       </a:t>
            </a:r>
            <a:r>
              <a:rPr lang="zh-CN" altLang="en-US" sz="1600" dirty="0">
                <a:latin typeface="Times New Roman" panose="02020603050405020304" pitchFamily="18" charset="0"/>
              </a:rPr>
              <a:t>图为</a:t>
            </a:r>
            <a:r>
              <a:rPr lang="zh-CN" altLang="en-US" sz="1600" dirty="0"/>
              <a:t>某器件能承受的最大脉冲功率幅度与脉冲宽度的关系</a:t>
            </a:r>
            <a:r>
              <a:rPr lang="zh-CN" altLang="en-US" sz="1600" dirty="0">
                <a:latin typeface="Times New Roman" panose="02020603050405020304" pitchFamily="18" charset="0"/>
              </a:rPr>
              <a:t>，典型情况下，若器件能承受的最大结温为</a:t>
            </a:r>
            <a:r>
              <a:rPr lang="en-US" altLang="zh-CN" sz="1600" dirty="0">
                <a:latin typeface="Times New Roman" panose="02020603050405020304" pitchFamily="18" charset="0"/>
              </a:rPr>
              <a:t>180</a:t>
            </a:r>
            <a:r>
              <a:rPr lang="zh-CN" altLang="en-US" sz="1600" dirty="0">
                <a:latin typeface="Times New Roman" panose="02020603050405020304" pitchFamily="18" charset="0"/>
              </a:rPr>
              <a:t>～</a:t>
            </a:r>
            <a:r>
              <a:rPr lang="en-US" altLang="zh-CN" sz="1600" dirty="0">
                <a:latin typeface="Times New Roman" panose="02020603050405020304" pitchFamily="18" charset="0"/>
              </a:rPr>
              <a:t>190℃</a:t>
            </a:r>
            <a:r>
              <a:rPr lang="zh-CN" altLang="en-US" sz="1600" dirty="0">
                <a:latin typeface="Times New Roman" panose="02020603050405020304" pitchFamily="18" charset="0"/>
              </a:rPr>
              <a:t>，则脉冲宽度为</a:t>
            </a:r>
            <a:r>
              <a:rPr lang="en-US" altLang="zh-CN" sz="1600" dirty="0">
                <a:latin typeface="Times New Roman" panose="02020603050405020304" pitchFamily="18" charset="0"/>
              </a:rPr>
              <a:t>10ms</a:t>
            </a:r>
            <a:r>
              <a:rPr lang="zh-CN" altLang="en-US" sz="1600" dirty="0">
                <a:latin typeface="Times New Roman" panose="02020603050405020304" pitchFamily="18" charset="0"/>
              </a:rPr>
              <a:t>时能承受的功率为</a:t>
            </a:r>
            <a:r>
              <a:rPr lang="en-US" altLang="zh-CN" sz="1600" dirty="0">
                <a:latin typeface="Times New Roman" panose="02020603050405020304" pitchFamily="18" charset="0"/>
              </a:rPr>
              <a:t>35W</a:t>
            </a:r>
            <a:r>
              <a:rPr lang="zh-CN" altLang="en-US" sz="1600" dirty="0">
                <a:latin typeface="Times New Roman" panose="02020603050405020304" pitchFamily="18" charset="0"/>
              </a:rPr>
              <a:t>，脉冲宽度为</a:t>
            </a:r>
            <a:r>
              <a:rPr lang="en-US" altLang="zh-CN" sz="1600" dirty="0">
                <a:latin typeface="Times New Roman" panose="02020603050405020304" pitchFamily="18" charset="0"/>
              </a:rPr>
              <a:t>1ms</a:t>
            </a:r>
            <a:r>
              <a:rPr lang="zh-CN" altLang="en-US" sz="1600" dirty="0">
                <a:latin typeface="Times New Roman" panose="02020603050405020304" pitchFamily="18" charset="0"/>
              </a:rPr>
              <a:t>时能承受的功率可达</a:t>
            </a:r>
            <a:r>
              <a:rPr lang="en-US" altLang="zh-CN" sz="1600" dirty="0">
                <a:latin typeface="Times New Roman" panose="02020603050405020304" pitchFamily="18" charset="0"/>
              </a:rPr>
              <a:t>90W</a:t>
            </a:r>
            <a:r>
              <a:rPr lang="zh-CN" altLang="en-US" sz="1600" dirty="0">
                <a:latin typeface="Times New Roman" panose="02020603050405020304" pitchFamily="18" charset="0"/>
              </a:rPr>
              <a:t>。考虑最坏情况，则最大结温降至</a:t>
            </a:r>
            <a:r>
              <a:rPr lang="en-US" altLang="zh-CN" sz="1600" dirty="0">
                <a:latin typeface="Times New Roman" panose="02020603050405020304" pitchFamily="18" charset="0"/>
              </a:rPr>
              <a:t>85</a:t>
            </a:r>
            <a:r>
              <a:rPr lang="zh-CN" altLang="en-US" sz="1600" dirty="0">
                <a:latin typeface="Times New Roman" panose="02020603050405020304" pitchFamily="18" charset="0"/>
              </a:rPr>
              <a:t>～</a:t>
            </a:r>
            <a:r>
              <a:rPr lang="en-US" altLang="zh-CN" sz="1600" dirty="0">
                <a:latin typeface="Times New Roman" panose="02020603050405020304" pitchFamily="18" charset="0"/>
              </a:rPr>
              <a:t>105℃</a:t>
            </a:r>
          </a:p>
        </p:txBody>
      </p:sp>
      <p:graphicFrame>
        <p:nvGraphicFramePr>
          <p:cNvPr id="7" name="Object 10"/>
          <p:cNvGraphicFramePr>
            <a:graphicFrameLocks noGrp="1" noChangeAspect="1"/>
          </p:cNvGraphicFramePr>
          <p:nvPr>
            <p:ph sz="half" idx="4294967295"/>
            <p:extLst>
              <p:ext uri="{D42A27DB-BD31-4B8C-83A1-F6EECF244321}">
                <p14:modId xmlns:p14="http://schemas.microsoft.com/office/powerpoint/2010/main" val="106043581"/>
              </p:ext>
            </p:extLst>
          </p:nvPr>
        </p:nvGraphicFramePr>
        <p:xfrm>
          <a:off x="6408737" y="2304430"/>
          <a:ext cx="1223963" cy="642938"/>
        </p:xfrm>
        <a:graphic>
          <a:graphicData uri="http://schemas.openxmlformats.org/presentationml/2006/ole">
            <mc:AlternateContent xmlns:mc="http://schemas.openxmlformats.org/markup-compatibility/2006">
              <mc:Choice xmlns:v="urn:schemas-microsoft-com:vml" Requires="v">
                <p:oleObj spid="_x0000_s12316" name="公式" r:id="rId6" imgW="748975" imgH="393529" progId="Equation.3">
                  <p:embed/>
                </p:oleObj>
              </mc:Choice>
              <mc:Fallback>
                <p:oleObj name="公式" r:id="rId6" imgW="748975" imgH="393529" progId="Equation.3">
                  <p:embed/>
                  <p:pic>
                    <p:nvPicPr>
                      <p:cNvPr id="237575"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8737" y="2304430"/>
                        <a:ext cx="1223963"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3"/>
          <p:cNvSpPr txBox="1">
            <a:spLocks noChangeArrowheads="1"/>
          </p:cNvSpPr>
          <p:nvPr/>
        </p:nvSpPr>
        <p:spPr bwMode="auto">
          <a:xfrm>
            <a:off x="265547" y="1008871"/>
            <a:ext cx="7632700"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降低结温方法</a:t>
            </a:r>
            <a:r>
              <a:rPr lang="en-US" altLang="zh-CN" sz="2000"/>
              <a:t>11</a:t>
            </a:r>
            <a:r>
              <a:rPr lang="zh-CN" altLang="en-US" sz="2000"/>
              <a:t>：尽量降低功率脉冲的宽度</a:t>
            </a:r>
          </a:p>
        </p:txBody>
      </p:sp>
    </p:spTree>
    <p:custDataLst>
      <p:tags r:id="rId2"/>
    </p:custDataLst>
    <p:extLst>
      <p:ext uri="{BB962C8B-B14F-4D97-AF65-F5344CB8AC3E}">
        <p14:creationId xmlns:p14="http://schemas.microsoft.com/office/powerpoint/2010/main" val="2188034400"/>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2" name="矩形 1"/>
          <p:cNvSpPr/>
          <p:nvPr/>
        </p:nvSpPr>
        <p:spPr>
          <a:xfrm>
            <a:off x="114479" y="1088194"/>
            <a:ext cx="5760640"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微软雅黑" panose="020B0503020204020204" pitchFamily="34" charset="-122"/>
                <a:ea typeface="微软雅黑" panose="020B0503020204020204" pitchFamily="34" charset="-122"/>
              </a:rPr>
              <a:t>系统设计最终目的是能用、好用和耐用</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solidFill>
                  <a:srgbClr val="FFFF00"/>
                </a:solidFill>
                <a:latin typeface="微软雅黑" panose="020B0503020204020204" pitchFamily="34" charset="-122"/>
                <a:ea typeface="微软雅黑" panose="020B0503020204020204" pitchFamily="34" charset="-122"/>
              </a:rPr>
              <a:t>能</a:t>
            </a:r>
            <a:r>
              <a:rPr lang="zh-CN" altLang="en-US" sz="2400" dirty="0" smtClean="0">
                <a:solidFill>
                  <a:srgbClr val="FFFF00"/>
                </a:solidFill>
                <a:latin typeface="微软雅黑" panose="020B0503020204020204" pitchFamily="34" charset="-122"/>
                <a:ea typeface="微软雅黑" panose="020B0503020204020204" pitchFamily="34" charset="-122"/>
              </a:rPr>
              <a:t>用</a:t>
            </a:r>
            <a:r>
              <a:rPr lang="zh-CN" altLang="en-US" sz="2400" dirty="0" smtClean="0">
                <a:latin typeface="微软雅黑" panose="020B0503020204020204" pitchFamily="34" charset="-122"/>
                <a:ea typeface="微软雅黑" panose="020B0503020204020204" pitchFamily="34" charset="-122"/>
              </a:rPr>
              <a:t>：功能实现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solidFill>
                  <a:srgbClr val="FFFF00"/>
                </a:solidFill>
                <a:latin typeface="微软雅黑" panose="020B0503020204020204" pitchFamily="34" charset="-122"/>
                <a:ea typeface="微软雅黑" panose="020B0503020204020204" pitchFamily="34" charset="-122"/>
              </a:rPr>
              <a:t>好</a:t>
            </a:r>
            <a:r>
              <a:rPr lang="zh-CN" altLang="en-US" sz="2400" dirty="0" smtClean="0">
                <a:solidFill>
                  <a:srgbClr val="FFFF00"/>
                </a:solidFill>
                <a:latin typeface="微软雅黑" panose="020B0503020204020204" pitchFamily="34" charset="-122"/>
                <a:ea typeface="微软雅黑" panose="020B0503020204020204" pitchFamily="34" charset="-122"/>
              </a:rPr>
              <a:t>用</a:t>
            </a:r>
            <a:r>
              <a:rPr lang="zh-CN" altLang="en-US" sz="2400" dirty="0" smtClean="0">
                <a:latin typeface="微软雅黑" panose="020B0503020204020204" pitchFamily="34" charset="-122"/>
                <a:ea typeface="微软雅黑" panose="020B0503020204020204" pitchFamily="34" charset="-122"/>
              </a:rPr>
              <a:t>：指标优良</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solidFill>
                  <a:srgbClr val="FFFF00"/>
                </a:solidFill>
                <a:latin typeface="微软雅黑" panose="020B0503020204020204" pitchFamily="34" charset="-122"/>
                <a:ea typeface="微软雅黑" panose="020B0503020204020204" pitchFamily="34" charset="-122"/>
              </a:rPr>
              <a:t>耐用</a:t>
            </a:r>
            <a:r>
              <a:rPr lang="zh-CN" altLang="en-US" sz="2400" dirty="0" smtClean="0">
                <a:latin typeface="微软雅黑" panose="020B0503020204020204" pitchFamily="34" charset="-122"/>
                <a:ea typeface="微软雅黑" panose="020B0503020204020204" pitchFamily="34" charset="-122"/>
              </a:rPr>
              <a:t>：可靠性高</a:t>
            </a:r>
            <a:endParaRPr lang="zh-CN" altLang="en-US" dirty="0"/>
          </a:p>
        </p:txBody>
      </p:sp>
      <p:sp>
        <p:nvSpPr>
          <p:cNvPr id="9" name="椭圆 8"/>
          <p:cNvSpPr/>
          <p:nvPr/>
        </p:nvSpPr>
        <p:spPr>
          <a:xfrm>
            <a:off x="2142381" y="3803685"/>
            <a:ext cx="1224136" cy="7920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能用</a:t>
            </a:r>
            <a:endParaRPr lang="zh-CN" altLang="en-US" dirty="0"/>
          </a:p>
        </p:txBody>
      </p:sp>
      <p:sp>
        <p:nvSpPr>
          <p:cNvPr id="12" name="椭圆 11"/>
          <p:cNvSpPr/>
          <p:nvPr/>
        </p:nvSpPr>
        <p:spPr>
          <a:xfrm>
            <a:off x="270173" y="5354896"/>
            <a:ext cx="1224136" cy="7920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好用</a:t>
            </a:r>
            <a:endParaRPr lang="zh-CN" altLang="en-US" dirty="0"/>
          </a:p>
        </p:txBody>
      </p:sp>
      <p:sp>
        <p:nvSpPr>
          <p:cNvPr id="13" name="椭圆 12"/>
          <p:cNvSpPr/>
          <p:nvPr/>
        </p:nvSpPr>
        <p:spPr>
          <a:xfrm>
            <a:off x="3942581" y="5354896"/>
            <a:ext cx="1224136" cy="7920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耐用</a:t>
            </a:r>
            <a:endParaRPr lang="zh-CN" altLang="en-US" dirty="0"/>
          </a:p>
        </p:txBody>
      </p:sp>
      <p:cxnSp>
        <p:nvCxnSpPr>
          <p:cNvPr id="15" name="直接箭头连接符 14"/>
          <p:cNvCxnSpPr/>
          <p:nvPr/>
        </p:nvCxnSpPr>
        <p:spPr>
          <a:xfrm flipH="1" flipV="1">
            <a:off x="3240503" y="4379750"/>
            <a:ext cx="1134126" cy="975146"/>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134269" y="4379750"/>
            <a:ext cx="1008112" cy="975146"/>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6"/>
            <a:endCxn id="13" idx="2"/>
          </p:cNvCxnSpPr>
          <p:nvPr/>
        </p:nvCxnSpPr>
        <p:spPr>
          <a:xfrm>
            <a:off x="1494309" y="5750940"/>
            <a:ext cx="2448272"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472751" y="4609412"/>
            <a:ext cx="3384996" cy="884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系统设计思维核心</a:t>
            </a:r>
            <a:r>
              <a:rPr lang="en-US" altLang="zh-CN" dirty="0" smtClean="0">
                <a:sym typeface="Wingdings" panose="05000000000000000000" pitchFamily="2" charset="2"/>
              </a:rPr>
              <a:t></a:t>
            </a:r>
            <a:r>
              <a:rPr lang="zh-CN" altLang="en-US" dirty="0" smtClean="0"/>
              <a:t>平衡</a:t>
            </a:r>
            <a:endParaRPr lang="zh-CN" altLang="en-US" dirty="0"/>
          </a:p>
        </p:txBody>
      </p:sp>
    </p:spTree>
    <p:custDataLst>
      <p:tags r:id="rId1"/>
    </p:custDataLst>
    <p:extLst>
      <p:ext uri="{BB962C8B-B14F-4D97-AF65-F5344CB8AC3E}">
        <p14:creationId xmlns:p14="http://schemas.microsoft.com/office/powerpoint/2010/main" val="2320211239"/>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253038"/>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179511" y="2408672"/>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§2.1  </a:t>
            </a:r>
            <a:r>
              <a:rPr lang="zh-CN" altLang="en-US" sz="2800" dirty="0" smtClean="0">
                <a:solidFill>
                  <a:srgbClr val="0000FF"/>
                </a:solidFill>
                <a:latin typeface="黑体" panose="02010609060101010101" pitchFamily="49" charset="-122"/>
                <a:ea typeface="黑体" panose="02010609060101010101" pitchFamily="49" charset="-122"/>
              </a:rPr>
              <a:t>元器件等级</a:t>
            </a:r>
            <a:endParaRPr lang="zh-CN" altLang="en-US" sz="2800" dirty="0">
              <a:solidFill>
                <a:srgbClr val="0000FF"/>
              </a:solidFill>
            </a:endParaRPr>
          </a:p>
        </p:txBody>
      </p:sp>
      <p:sp>
        <p:nvSpPr>
          <p:cNvPr id="22" name="矩形 21"/>
          <p:cNvSpPr/>
          <p:nvPr/>
        </p:nvSpPr>
        <p:spPr>
          <a:xfrm>
            <a:off x="1923678" y="1048929"/>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3" name="矩形 22"/>
          <p:cNvSpPr/>
          <p:nvPr/>
        </p:nvSpPr>
        <p:spPr>
          <a:xfrm>
            <a:off x="1995686" y="1204563"/>
            <a:ext cx="4876656" cy="523220"/>
          </a:xfrm>
          <a:prstGeom prst="rect">
            <a:avLst/>
          </a:prstGeom>
        </p:spPr>
        <p:txBody>
          <a:bodyPr wrap="none">
            <a:spAutoFit/>
          </a:bodyPr>
          <a:lstStyle/>
          <a:p>
            <a:r>
              <a:rPr lang="zh-CN" altLang="en-US" sz="2800" dirty="0" smtClean="0">
                <a:solidFill>
                  <a:srgbClr val="0000FF"/>
                </a:solidFill>
                <a:latin typeface="黑体" panose="02010609060101010101" pitchFamily="49" charset="-122"/>
                <a:ea typeface="黑体" panose="02010609060101010101" pitchFamily="49" charset="-122"/>
              </a:rPr>
              <a:t>第</a:t>
            </a:r>
            <a:r>
              <a:rPr lang="en-US" altLang="zh-CN" sz="2800" dirty="0" smtClean="0">
                <a:solidFill>
                  <a:srgbClr val="0000FF"/>
                </a:solidFill>
                <a:latin typeface="黑体" panose="02010609060101010101" pitchFamily="49" charset="-122"/>
                <a:ea typeface="黑体" panose="02010609060101010101" pitchFamily="49" charset="-122"/>
              </a:rPr>
              <a:t>2</a:t>
            </a:r>
            <a:r>
              <a:rPr lang="zh-CN" altLang="en-US" sz="2800" dirty="0" smtClean="0">
                <a:solidFill>
                  <a:srgbClr val="0000FF"/>
                </a:solidFill>
                <a:latin typeface="黑体" panose="02010609060101010101" pitchFamily="49" charset="-122"/>
                <a:ea typeface="黑体" panose="02010609060101010101" pitchFamily="49" charset="-122"/>
              </a:rPr>
              <a:t>章   电子器件可靠性选用</a:t>
            </a:r>
            <a:endParaRPr lang="zh-CN" altLang="en-US" sz="2800" dirty="0">
              <a:solidFill>
                <a:srgbClr val="0000FF"/>
              </a:solidFill>
            </a:endParaRPr>
          </a:p>
        </p:txBody>
      </p:sp>
      <p:sp>
        <p:nvSpPr>
          <p:cNvPr id="24" name="矩形 23"/>
          <p:cNvSpPr/>
          <p:nvPr/>
        </p:nvSpPr>
        <p:spPr>
          <a:xfrm>
            <a:off x="107504" y="308752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矩形 25"/>
          <p:cNvSpPr/>
          <p:nvPr/>
        </p:nvSpPr>
        <p:spPr>
          <a:xfrm>
            <a:off x="107504"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1" name="矩形 10"/>
          <p:cNvSpPr/>
          <p:nvPr/>
        </p:nvSpPr>
        <p:spPr>
          <a:xfrm>
            <a:off x="107504" y="472514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矩形 12"/>
          <p:cNvSpPr/>
          <p:nvPr/>
        </p:nvSpPr>
        <p:spPr>
          <a:xfrm>
            <a:off x="158186" y="3177537"/>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§2.2  </a:t>
            </a:r>
            <a:r>
              <a:rPr lang="zh-CN" altLang="en-US" sz="2800" dirty="0" smtClean="0">
                <a:solidFill>
                  <a:srgbClr val="0000FF"/>
                </a:solidFill>
                <a:latin typeface="黑体" panose="02010609060101010101" pitchFamily="49" charset="-122"/>
                <a:ea typeface="黑体" panose="02010609060101010101" pitchFamily="49" charset="-122"/>
              </a:rPr>
              <a:t>元器件选择准则</a:t>
            </a:r>
            <a:endParaRPr lang="zh-CN" altLang="en-US" sz="2800" dirty="0">
              <a:solidFill>
                <a:srgbClr val="0000FF"/>
              </a:solidFill>
            </a:endParaRPr>
          </a:p>
        </p:txBody>
      </p:sp>
      <p:sp>
        <p:nvSpPr>
          <p:cNvPr id="14" name="矩形 13"/>
          <p:cNvSpPr/>
          <p:nvPr/>
        </p:nvSpPr>
        <p:spPr>
          <a:xfrm>
            <a:off x="179511" y="4004466"/>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§2.3  </a:t>
            </a:r>
            <a:r>
              <a:rPr lang="zh-CN" altLang="en-US" sz="2800" dirty="0" smtClean="0">
                <a:solidFill>
                  <a:srgbClr val="0000FF"/>
                </a:solidFill>
                <a:latin typeface="黑体" panose="02010609060101010101" pitchFamily="49" charset="-122"/>
                <a:ea typeface="黑体" panose="02010609060101010101" pitchFamily="49" charset="-122"/>
              </a:rPr>
              <a:t>电阻器选用</a:t>
            </a:r>
            <a:endParaRPr lang="zh-CN" altLang="en-US" sz="2800" dirty="0">
              <a:solidFill>
                <a:srgbClr val="0000FF"/>
              </a:solidFill>
            </a:endParaRPr>
          </a:p>
        </p:txBody>
      </p:sp>
      <p:sp>
        <p:nvSpPr>
          <p:cNvPr id="15" name="矩形 14"/>
          <p:cNvSpPr/>
          <p:nvPr/>
        </p:nvSpPr>
        <p:spPr>
          <a:xfrm>
            <a:off x="179511" y="4823574"/>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§2.4  </a:t>
            </a:r>
            <a:r>
              <a:rPr lang="zh-CN" altLang="en-US" sz="2800" dirty="0" smtClean="0">
                <a:solidFill>
                  <a:srgbClr val="0000FF"/>
                </a:solidFill>
                <a:latin typeface="黑体" panose="02010609060101010101" pitchFamily="49" charset="-122"/>
                <a:ea typeface="黑体" panose="02010609060101010101" pitchFamily="49" charset="-122"/>
              </a:rPr>
              <a:t>电容器选用</a:t>
            </a:r>
            <a:endParaRPr lang="zh-CN" altLang="en-US" sz="2800" dirty="0">
              <a:solidFill>
                <a:srgbClr val="0000FF"/>
              </a:solidFill>
            </a:endParaRPr>
          </a:p>
        </p:txBody>
      </p:sp>
      <p:sp>
        <p:nvSpPr>
          <p:cNvPr id="16" name="矩形 15"/>
          <p:cNvSpPr/>
          <p:nvPr/>
        </p:nvSpPr>
        <p:spPr>
          <a:xfrm>
            <a:off x="4587963" y="2243093"/>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 name="矩形 16"/>
          <p:cNvSpPr/>
          <p:nvPr/>
        </p:nvSpPr>
        <p:spPr>
          <a:xfrm>
            <a:off x="4659970" y="2341523"/>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§2.5  </a:t>
            </a:r>
            <a:r>
              <a:rPr lang="zh-CN" altLang="en-US" sz="2800" dirty="0" smtClean="0">
                <a:solidFill>
                  <a:srgbClr val="0000FF"/>
                </a:solidFill>
                <a:latin typeface="黑体" panose="02010609060101010101" pitchFamily="49" charset="-122"/>
                <a:ea typeface="黑体" panose="02010609060101010101" pitchFamily="49" charset="-122"/>
              </a:rPr>
              <a:t>二极管选用</a:t>
            </a:r>
            <a:endParaRPr lang="zh-CN" altLang="en-US" sz="2800" dirty="0">
              <a:solidFill>
                <a:srgbClr val="0000FF"/>
              </a:solidFill>
            </a:endParaRPr>
          </a:p>
        </p:txBody>
      </p:sp>
      <p:sp>
        <p:nvSpPr>
          <p:cNvPr id="18" name="矩形 17"/>
          <p:cNvSpPr/>
          <p:nvPr/>
        </p:nvSpPr>
        <p:spPr>
          <a:xfrm>
            <a:off x="4587963" y="3068251"/>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矩形 18"/>
          <p:cNvSpPr/>
          <p:nvPr/>
        </p:nvSpPr>
        <p:spPr>
          <a:xfrm>
            <a:off x="4659970" y="3166681"/>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§2.6  </a:t>
            </a:r>
            <a:r>
              <a:rPr lang="zh-CN" altLang="en-US" sz="2800" dirty="0" smtClean="0">
                <a:solidFill>
                  <a:srgbClr val="0000FF"/>
                </a:solidFill>
                <a:latin typeface="黑体" panose="02010609060101010101" pitchFamily="49" charset="-122"/>
                <a:ea typeface="黑体" panose="02010609060101010101" pitchFamily="49" charset="-122"/>
              </a:rPr>
              <a:t>晶体管选用</a:t>
            </a:r>
            <a:endParaRPr lang="zh-CN" altLang="en-US" sz="2800" dirty="0">
              <a:solidFill>
                <a:srgbClr val="0000FF"/>
              </a:solidFill>
            </a:endParaRPr>
          </a:p>
        </p:txBody>
      </p:sp>
      <p:sp>
        <p:nvSpPr>
          <p:cNvPr id="20" name="矩形 19"/>
          <p:cNvSpPr/>
          <p:nvPr/>
        </p:nvSpPr>
        <p:spPr>
          <a:xfrm>
            <a:off x="4587963"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4659970" y="4004466"/>
            <a:ext cx="3615092"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§2.7  </a:t>
            </a:r>
            <a:r>
              <a:rPr lang="zh-CN" altLang="en-US" sz="2800" dirty="0" smtClean="0">
                <a:solidFill>
                  <a:srgbClr val="0000FF"/>
                </a:solidFill>
                <a:latin typeface="黑体" panose="02010609060101010101" pitchFamily="49" charset="-122"/>
                <a:ea typeface="黑体" panose="02010609060101010101" pitchFamily="49" charset="-122"/>
              </a:rPr>
              <a:t>集成电路选用</a:t>
            </a:r>
            <a:endParaRPr lang="zh-CN" altLang="en-US" sz="2800" dirty="0">
              <a:solidFill>
                <a:srgbClr val="0000FF"/>
              </a:solidFill>
            </a:endParaRPr>
          </a:p>
        </p:txBody>
      </p:sp>
      <p:sp>
        <p:nvSpPr>
          <p:cNvPr id="25" name="矩形 24"/>
          <p:cNvSpPr/>
          <p:nvPr/>
        </p:nvSpPr>
        <p:spPr>
          <a:xfrm>
            <a:off x="4587963" y="473119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7" name="矩形 26"/>
          <p:cNvSpPr/>
          <p:nvPr/>
        </p:nvSpPr>
        <p:spPr>
          <a:xfrm>
            <a:off x="4659970" y="4829624"/>
            <a:ext cx="3975768" cy="523220"/>
          </a:xfrm>
          <a:prstGeom prst="rect">
            <a:avLst/>
          </a:prstGeom>
        </p:spPr>
        <p:txBody>
          <a:bodyPr wrap="none">
            <a:spAutoFit/>
          </a:bodyPr>
          <a:lstStyle/>
          <a:p>
            <a:r>
              <a:rPr lang="en-US" altLang="zh-CN" sz="2800" dirty="0" smtClean="0">
                <a:solidFill>
                  <a:srgbClr val="FF0000"/>
                </a:solidFill>
                <a:latin typeface="黑体" panose="02010609060101010101" pitchFamily="49" charset="-122"/>
                <a:ea typeface="黑体" panose="02010609060101010101" pitchFamily="49" charset="-122"/>
              </a:rPr>
              <a:t>§2.8  </a:t>
            </a:r>
            <a:r>
              <a:rPr lang="zh-CN" altLang="en-US" sz="2800" dirty="0" smtClean="0">
                <a:solidFill>
                  <a:srgbClr val="FF0000"/>
                </a:solidFill>
                <a:latin typeface="黑体" panose="02010609060101010101" pitchFamily="49" charset="-122"/>
                <a:ea typeface="黑体" panose="02010609060101010101" pitchFamily="49" charset="-122"/>
              </a:rPr>
              <a:t>元器件降额使用</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1899893865"/>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28" name="Rectangle 2"/>
          <p:cNvSpPr>
            <a:spLocks noChangeArrowheads="1"/>
          </p:cNvSpPr>
          <p:nvPr/>
        </p:nvSpPr>
        <p:spPr bwMode="auto">
          <a:xfrm>
            <a:off x="323528" y="980728"/>
            <a:ext cx="8568952"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60000"/>
            </a:pPr>
            <a:r>
              <a:rPr kumimoji="1" lang="zh-CN" altLang="en-US" sz="1800" b="1" dirty="0">
                <a:solidFill>
                  <a:srgbClr val="D60093"/>
                </a:solidFill>
                <a:latin typeface="Tahoma" panose="020B0604030504040204" pitchFamily="34" charset="0"/>
              </a:rPr>
              <a:t>降额设计的概念</a:t>
            </a:r>
          </a:p>
          <a:p>
            <a:pPr lvl="1" eaLnBrk="1" hangingPunct="1">
              <a:lnSpc>
                <a:spcPct val="120000"/>
              </a:lnSpc>
              <a:buClr>
                <a:schemeClr val="hlink"/>
              </a:buClr>
              <a:buSzPct val="55000"/>
            </a:pPr>
            <a:r>
              <a:rPr lang="zh-CN" altLang="en-US" sz="1600" dirty="0"/>
              <a:t>降额设计是指有意识地将元器件工作是承受的热、电、机械等应力</a:t>
            </a:r>
            <a:r>
              <a:rPr lang="zh-CN" altLang="en-US" sz="1600" dirty="0">
                <a:solidFill>
                  <a:srgbClr val="FF0000"/>
                </a:solidFill>
              </a:rPr>
              <a:t>适当地降低到元器件本身指标规定的额定数值以下</a:t>
            </a:r>
            <a:r>
              <a:rPr kumimoji="1" lang="zh-CN" altLang="en-US" sz="1600" dirty="0">
                <a:latin typeface="Tahoma" panose="020B0604030504040204" pitchFamily="34" charset="0"/>
              </a:rPr>
              <a:t>，从而提高其可靠性</a:t>
            </a:r>
          </a:p>
          <a:p>
            <a:pPr eaLnBrk="1" hangingPunct="1">
              <a:lnSpc>
                <a:spcPct val="120000"/>
              </a:lnSpc>
              <a:buSzPct val="60000"/>
            </a:pPr>
            <a:r>
              <a:rPr kumimoji="1" lang="zh-CN" altLang="en-US" sz="1800" b="1" dirty="0">
                <a:solidFill>
                  <a:srgbClr val="D60093"/>
                </a:solidFill>
                <a:latin typeface="Tahoma" panose="020B0604030504040204" pitchFamily="34" charset="0"/>
              </a:rPr>
              <a:t>降额设计的作用</a:t>
            </a:r>
          </a:p>
          <a:p>
            <a:pPr lvl="1" eaLnBrk="1" hangingPunct="1">
              <a:lnSpc>
                <a:spcPct val="120000"/>
              </a:lnSpc>
              <a:buClr>
                <a:schemeClr val="hlink"/>
              </a:buClr>
              <a:buSzPct val="55000"/>
            </a:pPr>
            <a:r>
              <a:rPr kumimoji="1" lang="zh-CN" altLang="en-US" sz="1600" dirty="0">
                <a:latin typeface="Tahoma" panose="020B0604030504040204" pitchFamily="34" charset="0"/>
              </a:rPr>
              <a:t>降额可以延长寿命，降低失效率，提高抵抗过应力的安全余量</a:t>
            </a:r>
          </a:p>
          <a:p>
            <a:pPr eaLnBrk="1" hangingPunct="1">
              <a:lnSpc>
                <a:spcPct val="120000"/>
              </a:lnSpc>
              <a:buSzPct val="60000"/>
            </a:pPr>
            <a:r>
              <a:rPr kumimoji="1" lang="zh-CN" altLang="en-US" sz="1800" b="1" dirty="0" smtClean="0">
                <a:solidFill>
                  <a:srgbClr val="D60093"/>
                </a:solidFill>
                <a:latin typeface="Tahoma" panose="020B0604030504040204" pitchFamily="34" charset="0"/>
              </a:rPr>
              <a:t>降额</a:t>
            </a:r>
            <a:r>
              <a:rPr kumimoji="1" lang="zh-CN" altLang="en-US" sz="1800" b="1" dirty="0">
                <a:solidFill>
                  <a:srgbClr val="D60093"/>
                </a:solidFill>
                <a:latin typeface="Tahoma" panose="020B0604030504040204" pitchFamily="34" charset="0"/>
              </a:rPr>
              <a:t>参数的选择</a:t>
            </a:r>
          </a:p>
          <a:p>
            <a:pPr lvl="1" eaLnBrk="1" hangingPunct="1">
              <a:lnSpc>
                <a:spcPct val="120000"/>
              </a:lnSpc>
              <a:buClr>
                <a:schemeClr val="folHlink"/>
              </a:buClr>
              <a:buSzPct val="60000"/>
            </a:pPr>
            <a:r>
              <a:rPr kumimoji="1" lang="zh-CN" altLang="en-US" sz="1600" b="1" dirty="0">
                <a:solidFill>
                  <a:srgbClr val="FF0000"/>
                </a:solidFill>
                <a:latin typeface="Tahoma" panose="020B0604030504040204" pitchFamily="34" charset="0"/>
              </a:rPr>
              <a:t>温度</a:t>
            </a:r>
            <a:r>
              <a:rPr kumimoji="1" lang="zh-CN" altLang="en-US" sz="1600" dirty="0">
                <a:latin typeface="Tahoma" panose="020B0604030504040204" pitchFamily="34" charset="0"/>
              </a:rPr>
              <a:t>：对于绝大多数元器件而言，其工作温度与失效率之间满足</a:t>
            </a:r>
            <a:r>
              <a:rPr kumimoji="1" lang="en-US" altLang="zh-CN" sz="1600" dirty="0">
                <a:latin typeface="Tahoma" panose="020B0604030504040204" pitchFamily="34" charset="0"/>
              </a:rPr>
              <a:t>10℃</a:t>
            </a:r>
            <a:r>
              <a:rPr kumimoji="1" lang="zh-CN" altLang="en-US" sz="1600" dirty="0">
                <a:latin typeface="Tahoma" panose="020B0604030504040204" pitchFamily="34" charset="0"/>
              </a:rPr>
              <a:t>法则，即</a:t>
            </a:r>
            <a:r>
              <a:rPr kumimoji="1" lang="zh-CN" altLang="en-US" sz="1600" dirty="0">
                <a:solidFill>
                  <a:srgbClr val="FF0000"/>
                </a:solidFill>
                <a:latin typeface="Tahoma" panose="020B0604030504040204" pitchFamily="34" charset="0"/>
              </a:rPr>
              <a:t>工作温度每上升</a:t>
            </a:r>
            <a:r>
              <a:rPr kumimoji="1" lang="en-US" altLang="zh-CN" sz="1600" dirty="0">
                <a:solidFill>
                  <a:srgbClr val="FF0000"/>
                </a:solidFill>
                <a:latin typeface="Tahoma" panose="020B0604030504040204" pitchFamily="34" charset="0"/>
              </a:rPr>
              <a:t>10℃,</a:t>
            </a:r>
            <a:r>
              <a:rPr kumimoji="1" lang="zh-CN" altLang="en-US" sz="1600" dirty="0">
                <a:solidFill>
                  <a:srgbClr val="FF0000"/>
                </a:solidFill>
                <a:latin typeface="Tahoma" panose="020B0604030504040204" pitchFamily="34" charset="0"/>
              </a:rPr>
              <a:t>失效率近似地增大一倍</a:t>
            </a:r>
            <a:r>
              <a:rPr kumimoji="1" lang="zh-CN" altLang="en-US" sz="1600" dirty="0">
                <a:latin typeface="Tahoma" panose="020B0604030504040204" pitchFamily="34" charset="0"/>
              </a:rPr>
              <a:t>。对于硅分立器件和集成电路，最大允许有源区温度（简称</a:t>
            </a:r>
            <a:r>
              <a:rPr kumimoji="1" lang="zh-CN" altLang="en-US" sz="1600" dirty="0">
                <a:latin typeface="Times New Roman" panose="02020603050405020304" pitchFamily="18" charset="0"/>
              </a:rPr>
              <a:t>“</a:t>
            </a:r>
            <a:r>
              <a:rPr kumimoji="1" lang="zh-CN" altLang="en-US" sz="1600" dirty="0">
                <a:latin typeface="Tahoma" panose="020B0604030504040204" pitchFamily="34" charset="0"/>
              </a:rPr>
              <a:t>结温</a:t>
            </a:r>
            <a:r>
              <a:rPr kumimoji="1" lang="zh-CN" altLang="en-US" sz="1600" dirty="0">
                <a:latin typeface="Times New Roman" panose="02020603050405020304" pitchFamily="18" charset="0"/>
              </a:rPr>
              <a:t>”</a:t>
            </a:r>
            <a:r>
              <a:rPr kumimoji="1" lang="zh-CN" altLang="en-US" sz="1600" dirty="0">
                <a:latin typeface="Tahoma" panose="020B0604030504040204" pitchFamily="34" charset="0"/>
              </a:rPr>
              <a:t>）是最重要的降额参数，其它降额参数（如功率、电流、电压、电流、频率等）也多是通过增加结温的方式来影响其可靠性</a:t>
            </a:r>
          </a:p>
          <a:p>
            <a:pPr lvl="1" eaLnBrk="1" hangingPunct="1">
              <a:lnSpc>
                <a:spcPct val="120000"/>
              </a:lnSpc>
              <a:buClr>
                <a:schemeClr val="folHlink"/>
              </a:buClr>
              <a:buSzPct val="60000"/>
            </a:pPr>
            <a:r>
              <a:rPr kumimoji="1" lang="zh-CN" altLang="en-US" sz="1600" b="1" dirty="0">
                <a:solidFill>
                  <a:srgbClr val="FF0000"/>
                </a:solidFill>
                <a:latin typeface="Tahoma" panose="020B0604030504040204" pitchFamily="34" charset="0"/>
              </a:rPr>
              <a:t>电压</a:t>
            </a:r>
            <a:r>
              <a:rPr kumimoji="1" lang="zh-CN" altLang="en-US" sz="1600" dirty="0">
                <a:latin typeface="Tahoma" panose="020B0604030504040204" pitchFamily="34" charset="0"/>
              </a:rPr>
              <a:t>：对于电容之类的工作在</a:t>
            </a:r>
            <a:r>
              <a:rPr kumimoji="1" lang="zh-CN" altLang="en-US" sz="1600" dirty="0">
                <a:solidFill>
                  <a:srgbClr val="FF0000"/>
                </a:solidFill>
                <a:latin typeface="Tahoma" panose="020B0604030504040204" pitchFamily="34" charset="0"/>
              </a:rPr>
              <a:t>静电场内</a:t>
            </a:r>
            <a:r>
              <a:rPr kumimoji="1" lang="zh-CN" altLang="en-US" sz="1600" dirty="0">
                <a:latin typeface="Tahoma" panose="020B0604030504040204" pitchFamily="34" charset="0"/>
              </a:rPr>
              <a:t>的元件，电压应力对其寿命影响较大（当工作电压接近电容的最大工作电压时，其失效率随电压的</a:t>
            </a:r>
            <a:r>
              <a:rPr kumimoji="1" lang="en-US" altLang="zh-CN" sz="1600" dirty="0">
                <a:latin typeface="Tahoma" panose="020B0604030504040204" pitchFamily="34" charset="0"/>
              </a:rPr>
              <a:t>5</a:t>
            </a:r>
            <a:r>
              <a:rPr kumimoji="1" lang="zh-CN" altLang="en-US" sz="1600" dirty="0">
                <a:latin typeface="Tahoma" panose="020B0604030504040204" pitchFamily="34" charset="0"/>
              </a:rPr>
              <a:t>次方增加；当电容的电压是额定值的一半时，其失效率要比额定电压时的失效率低</a:t>
            </a:r>
            <a:r>
              <a:rPr kumimoji="1" lang="en-US" altLang="zh-CN" sz="1600" dirty="0">
                <a:latin typeface="Tahoma" panose="020B0604030504040204" pitchFamily="34" charset="0"/>
              </a:rPr>
              <a:t>32</a:t>
            </a:r>
            <a:r>
              <a:rPr kumimoji="1" lang="zh-CN" altLang="en-US" sz="1600" dirty="0">
                <a:latin typeface="Tahoma" panose="020B0604030504040204" pitchFamily="34" charset="0"/>
              </a:rPr>
              <a:t>倍），因此工作电压是其最重要的降额参数</a:t>
            </a:r>
          </a:p>
          <a:p>
            <a:pPr lvl="1" eaLnBrk="1" hangingPunct="1">
              <a:lnSpc>
                <a:spcPct val="120000"/>
              </a:lnSpc>
              <a:buClr>
                <a:schemeClr val="folHlink"/>
              </a:buClr>
              <a:buSzPct val="60000"/>
            </a:pPr>
            <a:r>
              <a:rPr kumimoji="1" lang="zh-CN" altLang="en-US" sz="1600" b="1" dirty="0">
                <a:solidFill>
                  <a:srgbClr val="FF0000"/>
                </a:solidFill>
                <a:latin typeface="Tahoma" panose="020B0604030504040204" pitchFamily="34" charset="0"/>
              </a:rPr>
              <a:t>功率</a:t>
            </a:r>
            <a:r>
              <a:rPr kumimoji="1" lang="zh-CN" altLang="en-US" sz="1600" dirty="0">
                <a:latin typeface="Tahoma" panose="020B0604030504040204" pitchFamily="34" charset="0"/>
              </a:rPr>
              <a:t> ：电阻的功率与其工作温度有一一对应的关系，因此通常使用功率作为电阻最重要的降额参数</a:t>
            </a:r>
          </a:p>
        </p:txBody>
      </p:sp>
    </p:spTree>
    <p:custDataLst>
      <p:tags r:id="rId1"/>
    </p:custDataLst>
    <p:extLst>
      <p:ext uri="{BB962C8B-B14F-4D97-AF65-F5344CB8AC3E}">
        <p14:creationId xmlns:p14="http://schemas.microsoft.com/office/powerpoint/2010/main" val="3908672460"/>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graphicFrame>
        <p:nvGraphicFramePr>
          <p:cNvPr id="4" name="Group 3">
            <a:extLst>
              <a:ext uri="{FF2B5EF4-FFF2-40B4-BE49-F238E27FC236}">
                <a16:creationId xmlns:a16="http://schemas.microsoft.com/office/drawing/2014/main" id="{4000EA20-C0E4-4F4A-9F9C-B94AD428C594}"/>
              </a:ext>
            </a:extLst>
          </p:cNvPr>
          <p:cNvGraphicFramePr>
            <a:graphicFrameLocks noGrp="1"/>
          </p:cNvGraphicFramePr>
          <p:nvPr/>
        </p:nvGraphicFramePr>
        <p:xfrm>
          <a:off x="612775" y="1268413"/>
          <a:ext cx="8062913" cy="4924535"/>
        </p:xfrm>
        <a:graphic>
          <a:graphicData uri="http://schemas.openxmlformats.org/drawingml/2006/table">
            <a:tbl>
              <a:tblPr/>
              <a:tblGrid>
                <a:gridCol w="1897063">
                  <a:extLst>
                    <a:ext uri="{9D8B030D-6E8A-4147-A177-3AD203B41FA5}">
                      <a16:colId xmlns:a16="http://schemas.microsoft.com/office/drawing/2014/main" val="20000"/>
                    </a:ext>
                  </a:extLst>
                </a:gridCol>
                <a:gridCol w="6165850">
                  <a:extLst>
                    <a:ext uri="{9D8B030D-6E8A-4147-A177-3AD203B41FA5}">
                      <a16:colId xmlns:a16="http://schemas.microsoft.com/office/drawing/2014/main" val="20001"/>
                    </a:ext>
                  </a:extLst>
                </a:gridCol>
              </a:tblGrid>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元器件类型</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降额参数</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模拟集成电路</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电源电压、输入电压、输出电流、最大允许功率、最高允许结温*</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数字集成电路</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电源电压、输出电流、频率、扇出、最高允许结温*</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晶体管</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反向电压、电流、最大允许功率、最高允许结温*</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二极管</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反向电压、最大正向平均电流、最大允许功率、最高允许结温*</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晶闸管</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电压、平均通态电流、最高允许结温*</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电阻器、电位器</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电压、功率*、环境温度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电容器</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直流工作电压*、环境温度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继电器</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连续触点电流*、触点功率、振动、温度、工作寿命</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开关</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触点电流*、触点电压、功率</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电连接器</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工作电压、工作电流*、接插件最高温度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半导体光电器件</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电压、电流、最高允许结温*</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电感元件</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热点温度*、电流、瞬态电压</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电流、介质耐压、扼流圈电压</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61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导线与电缆</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应用电压和应用电流</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8743">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白炽灯</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保险丝</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晶体</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灯丝电压*</a:t>
                      </a: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电流*</a:t>
                      </a: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最低与最高温度*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ustDataLst>
      <p:tags r:id="rId1"/>
    </p:custDataLst>
    <p:extLst>
      <p:ext uri="{BB962C8B-B14F-4D97-AF65-F5344CB8AC3E}">
        <p14:creationId xmlns:p14="http://schemas.microsoft.com/office/powerpoint/2010/main" val="1348645087"/>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4" name="Rectangle 3"/>
          <p:cNvSpPr txBox="1">
            <a:spLocks noChangeArrowheads="1"/>
          </p:cNvSpPr>
          <p:nvPr/>
        </p:nvSpPr>
        <p:spPr bwMode="auto">
          <a:xfrm>
            <a:off x="539750" y="1196975"/>
            <a:ext cx="83534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20000"/>
              </a:lnSpc>
            </a:pPr>
            <a:r>
              <a:rPr lang="zh-CN" altLang="en-US" sz="1600" b="0" dirty="0" smtClean="0">
                <a:latin typeface="Times New Roman" panose="02020603050405020304" pitchFamily="18" charset="0"/>
              </a:rPr>
              <a:t>降额因子亦称降额应力比或降额系数，是元器件</a:t>
            </a:r>
            <a:r>
              <a:rPr lang="zh-CN" altLang="en-US" sz="1600" b="0" dirty="0" smtClean="0">
                <a:solidFill>
                  <a:srgbClr val="FF0000"/>
                </a:solidFill>
                <a:latin typeface="Times New Roman" panose="02020603050405020304" pitchFamily="18" charset="0"/>
              </a:rPr>
              <a:t>工作应力与额定应力</a:t>
            </a:r>
            <a:r>
              <a:rPr lang="zh-CN" altLang="en-US" sz="1600" b="0" dirty="0" smtClean="0">
                <a:latin typeface="Times New Roman" panose="02020603050405020304" pitchFamily="18" charset="0"/>
              </a:rPr>
              <a:t>的比，表示为</a:t>
            </a:r>
            <a:r>
              <a:rPr lang="en-US" altLang="zh-CN" sz="1600" b="0" dirty="0" smtClean="0">
                <a:latin typeface="Times New Roman" panose="02020603050405020304" pitchFamily="18" charset="0"/>
              </a:rPr>
              <a:t>S&lt;1</a:t>
            </a:r>
          </a:p>
          <a:p>
            <a:pPr lvl="1" eaLnBrk="1" hangingPunct="1">
              <a:lnSpc>
                <a:spcPct val="120000"/>
              </a:lnSpc>
            </a:pPr>
            <a:r>
              <a:rPr lang="zh-CN" altLang="en-US" sz="1600" b="0" dirty="0" smtClean="0">
                <a:latin typeface="Times New Roman" panose="02020603050405020304" pitchFamily="18" charset="0"/>
              </a:rPr>
              <a:t>电压降额因子：</a:t>
            </a:r>
            <a:r>
              <a:rPr lang="en-US" altLang="zh-CN" sz="1600" b="0" dirty="0" smtClean="0">
                <a:latin typeface="Times New Roman" panose="02020603050405020304" pitchFamily="18" charset="0"/>
              </a:rPr>
              <a:t>S</a:t>
            </a:r>
            <a:r>
              <a:rPr lang="en-US" altLang="zh-CN" sz="1600" b="0" baseline="-25000" dirty="0" smtClean="0">
                <a:latin typeface="Times New Roman" panose="02020603050405020304" pitchFamily="18" charset="0"/>
              </a:rPr>
              <a:t>V</a:t>
            </a:r>
            <a:r>
              <a:rPr lang="en-US" altLang="zh-CN" sz="1600" b="0" dirty="0" smtClean="0">
                <a:latin typeface="Times New Roman" panose="02020603050405020304" pitchFamily="18" charset="0"/>
              </a:rPr>
              <a:t>=V</a:t>
            </a:r>
            <a:r>
              <a:rPr lang="zh-CN" altLang="en-US" sz="1600" b="0" baseline="-25000" dirty="0" smtClean="0">
                <a:latin typeface="Times New Roman" panose="02020603050405020304" pitchFamily="18" charset="0"/>
              </a:rPr>
              <a:t>实际</a:t>
            </a:r>
            <a:r>
              <a:rPr lang="en-US" altLang="zh-CN" sz="1600" b="0" dirty="0" smtClean="0">
                <a:latin typeface="Times New Roman" panose="02020603050405020304" pitchFamily="18" charset="0"/>
              </a:rPr>
              <a:t>/V</a:t>
            </a:r>
            <a:r>
              <a:rPr lang="zh-CN" altLang="en-US" sz="1600" b="0" baseline="-25000" dirty="0" smtClean="0">
                <a:latin typeface="Times New Roman" panose="02020603050405020304" pitchFamily="18" charset="0"/>
              </a:rPr>
              <a:t>额定</a:t>
            </a:r>
          </a:p>
          <a:p>
            <a:pPr lvl="1" eaLnBrk="1" hangingPunct="1">
              <a:lnSpc>
                <a:spcPct val="120000"/>
              </a:lnSpc>
            </a:pPr>
            <a:r>
              <a:rPr lang="zh-CN" altLang="en-US" sz="1600" b="0" dirty="0" smtClean="0">
                <a:latin typeface="Times New Roman" panose="02020603050405020304" pitchFamily="18" charset="0"/>
              </a:rPr>
              <a:t>电流降额因子：</a:t>
            </a:r>
            <a:r>
              <a:rPr lang="en-US" altLang="zh-CN" sz="1600" b="0" dirty="0" smtClean="0">
                <a:latin typeface="Times New Roman" panose="02020603050405020304" pitchFamily="18" charset="0"/>
              </a:rPr>
              <a:t>S</a:t>
            </a:r>
            <a:r>
              <a:rPr lang="en-US" altLang="zh-CN" sz="1600" b="0" baseline="-25000" dirty="0" smtClean="0">
                <a:latin typeface="Times New Roman" panose="02020603050405020304" pitchFamily="18" charset="0"/>
              </a:rPr>
              <a:t>I</a:t>
            </a:r>
            <a:r>
              <a:rPr lang="en-US" altLang="zh-CN" sz="1600" b="0" dirty="0" smtClean="0">
                <a:latin typeface="Times New Roman" panose="02020603050405020304" pitchFamily="18" charset="0"/>
              </a:rPr>
              <a:t>=I</a:t>
            </a:r>
            <a:r>
              <a:rPr lang="zh-CN" altLang="en-US" sz="1600" b="0" baseline="-25000" dirty="0" smtClean="0">
                <a:latin typeface="Times New Roman" panose="02020603050405020304" pitchFamily="18" charset="0"/>
              </a:rPr>
              <a:t>实际</a:t>
            </a:r>
            <a:r>
              <a:rPr lang="en-US" altLang="zh-CN" sz="1600" b="0" dirty="0" smtClean="0">
                <a:latin typeface="Times New Roman" panose="02020603050405020304" pitchFamily="18" charset="0"/>
              </a:rPr>
              <a:t>/I</a:t>
            </a:r>
            <a:r>
              <a:rPr lang="zh-CN" altLang="en-US" sz="1600" b="0" baseline="-25000" dirty="0" smtClean="0">
                <a:latin typeface="Times New Roman" panose="02020603050405020304" pitchFamily="18" charset="0"/>
              </a:rPr>
              <a:t>额定</a:t>
            </a:r>
            <a:endParaRPr lang="zh-CN" altLang="en-US" sz="1600" b="0" dirty="0" smtClean="0">
              <a:latin typeface="Times New Roman" panose="02020603050405020304" pitchFamily="18" charset="0"/>
            </a:endParaRPr>
          </a:p>
          <a:p>
            <a:pPr lvl="1" eaLnBrk="1" hangingPunct="1">
              <a:lnSpc>
                <a:spcPct val="120000"/>
              </a:lnSpc>
            </a:pPr>
            <a:r>
              <a:rPr lang="zh-CN" altLang="en-US" sz="1600" b="0" dirty="0" smtClean="0">
                <a:latin typeface="Times New Roman" panose="02020603050405020304" pitchFamily="18" charset="0"/>
              </a:rPr>
              <a:t>功率降额因子：</a:t>
            </a:r>
            <a:r>
              <a:rPr lang="en-US" altLang="zh-CN" sz="1600" b="0" dirty="0" smtClean="0">
                <a:latin typeface="Times New Roman" panose="02020603050405020304" pitchFamily="18" charset="0"/>
              </a:rPr>
              <a:t>S</a:t>
            </a:r>
            <a:r>
              <a:rPr lang="en-US" altLang="zh-CN" sz="1600" b="0" baseline="-25000" dirty="0" smtClean="0">
                <a:latin typeface="Times New Roman" panose="02020603050405020304" pitchFamily="18" charset="0"/>
              </a:rPr>
              <a:t>P</a:t>
            </a:r>
            <a:r>
              <a:rPr lang="en-US" altLang="zh-CN" sz="1600" b="0" dirty="0" smtClean="0">
                <a:latin typeface="Times New Roman" panose="02020603050405020304" pitchFamily="18" charset="0"/>
              </a:rPr>
              <a:t>=P</a:t>
            </a:r>
            <a:r>
              <a:rPr lang="zh-CN" altLang="en-US" sz="1600" b="0" baseline="-25000" dirty="0" smtClean="0">
                <a:latin typeface="Times New Roman" panose="02020603050405020304" pitchFamily="18" charset="0"/>
              </a:rPr>
              <a:t>实际</a:t>
            </a:r>
            <a:r>
              <a:rPr lang="en-US" altLang="zh-CN" sz="1600" b="0" dirty="0" smtClean="0">
                <a:latin typeface="Times New Roman" panose="02020603050405020304" pitchFamily="18" charset="0"/>
              </a:rPr>
              <a:t>/P</a:t>
            </a:r>
            <a:r>
              <a:rPr lang="zh-CN" altLang="en-US" sz="1600" b="0" baseline="-25000" dirty="0" smtClean="0">
                <a:latin typeface="Times New Roman" panose="02020603050405020304" pitchFamily="18" charset="0"/>
              </a:rPr>
              <a:t>额定</a:t>
            </a:r>
          </a:p>
          <a:p>
            <a:pPr eaLnBrk="1" hangingPunct="1">
              <a:lnSpc>
                <a:spcPct val="120000"/>
              </a:lnSpc>
            </a:pPr>
            <a:r>
              <a:rPr lang="zh-CN" altLang="en-US" sz="1600" b="0" dirty="0" smtClean="0">
                <a:latin typeface="Times New Roman" panose="02020603050405020304" pitchFamily="18" charset="0"/>
              </a:rPr>
              <a:t>合理的降额因子应根据实验得到的降额因子与失效率比（使用失效率</a:t>
            </a:r>
            <a:r>
              <a:rPr lang="en-US" altLang="zh-CN" sz="1600" b="0" dirty="0" smtClean="0">
                <a:latin typeface="Times New Roman" panose="02020603050405020304" pitchFamily="18" charset="0"/>
              </a:rPr>
              <a:t>/</a:t>
            </a:r>
            <a:r>
              <a:rPr lang="zh-CN" altLang="en-US" sz="1600" b="0" dirty="0" smtClean="0">
                <a:latin typeface="Times New Roman" panose="02020603050405020304" pitchFamily="18" charset="0"/>
              </a:rPr>
              <a:t>额定失效率）之间的关系曲线来决定，同时也要考虑使用所要求的质量等级</a:t>
            </a:r>
          </a:p>
          <a:p>
            <a:pPr eaLnBrk="1" hangingPunct="1">
              <a:lnSpc>
                <a:spcPct val="120000"/>
              </a:lnSpc>
            </a:pPr>
            <a:r>
              <a:rPr lang="zh-CN" altLang="en-US" sz="1600" b="0" dirty="0" smtClean="0">
                <a:latin typeface="Times New Roman" panose="02020603050405020304" pitchFamily="18" charset="0"/>
              </a:rPr>
              <a:t>由下图可见，失效率与降额因子的关系，</a:t>
            </a:r>
            <a:r>
              <a:rPr lang="zh-CN" altLang="en-US" sz="1600" b="0" dirty="0" smtClean="0">
                <a:solidFill>
                  <a:srgbClr val="FF0000"/>
                </a:solidFill>
                <a:latin typeface="Times New Roman" panose="02020603050405020304" pitchFamily="18" charset="0"/>
              </a:rPr>
              <a:t>晶体管和瓷介电容器近似为指数关系</a:t>
            </a:r>
            <a:r>
              <a:rPr lang="zh-CN" altLang="en-US" sz="1600" b="0" dirty="0" smtClean="0">
                <a:latin typeface="Times New Roman" panose="02020603050405020304" pitchFamily="18" charset="0"/>
              </a:rPr>
              <a:t>，电阻器和电解电容器</a:t>
            </a:r>
            <a:r>
              <a:rPr lang="zh-CN" altLang="en-US" sz="1600" b="0" dirty="0" smtClean="0">
                <a:solidFill>
                  <a:srgbClr val="FF0000"/>
                </a:solidFill>
                <a:latin typeface="Times New Roman" panose="02020603050405020304" pitchFamily="18" charset="0"/>
              </a:rPr>
              <a:t>近似为线性</a:t>
            </a:r>
            <a:r>
              <a:rPr lang="zh-CN" altLang="en-US" sz="1600" b="0" dirty="0" smtClean="0">
                <a:latin typeface="Times New Roman" panose="02020603050405020304" pitchFamily="18" charset="0"/>
              </a:rPr>
              <a:t>。对前者，降额因子值最好选在曲线的</a:t>
            </a:r>
            <a:r>
              <a:rPr lang="zh-CN" altLang="en-US" sz="1600" b="0" dirty="0" smtClean="0">
                <a:solidFill>
                  <a:srgbClr val="FF0000"/>
                </a:solidFill>
                <a:latin typeface="Times New Roman" panose="02020603050405020304" pitchFamily="18" charset="0"/>
              </a:rPr>
              <a:t>拐点</a:t>
            </a:r>
            <a:r>
              <a:rPr lang="zh-CN" altLang="en-US" sz="1600" b="0" dirty="0" smtClean="0">
                <a:latin typeface="Times New Roman" panose="02020603050405020304" pitchFamily="18" charset="0"/>
              </a:rPr>
              <a:t>，可以在可靠性改善和成本增加之间找到一个较好的折衷</a:t>
            </a:r>
          </a:p>
          <a:p>
            <a:pPr eaLnBrk="1" hangingPunct="1">
              <a:lnSpc>
                <a:spcPct val="120000"/>
              </a:lnSpc>
            </a:pPr>
            <a:r>
              <a:rPr lang="zh-CN" altLang="en-US" sz="1600" b="0" dirty="0" smtClean="0">
                <a:latin typeface="Times New Roman" panose="02020603050405020304" pitchFamily="18" charset="0"/>
              </a:rPr>
              <a:t>对于不同的器件，最佳的降额因子值有可能不同，如对硅管</a:t>
            </a:r>
            <a:r>
              <a:rPr lang="en-US" altLang="zh-CN" sz="1600" b="0" dirty="0" smtClean="0">
                <a:latin typeface="Times New Roman" panose="02020603050405020304" pitchFamily="18" charset="0"/>
              </a:rPr>
              <a:t>0.5~0.6</a:t>
            </a:r>
            <a:r>
              <a:rPr lang="zh-CN" altLang="en-US" sz="1600" b="0" dirty="0" smtClean="0">
                <a:latin typeface="Times New Roman" panose="02020603050405020304" pitchFamily="18" charset="0"/>
              </a:rPr>
              <a:t>较好，对锗管</a:t>
            </a:r>
            <a:r>
              <a:rPr lang="en-US" altLang="zh-CN" sz="1600" b="0" dirty="0" smtClean="0">
                <a:latin typeface="Times New Roman" panose="02020603050405020304" pitchFamily="18" charset="0"/>
              </a:rPr>
              <a:t>0.3~0.4</a:t>
            </a:r>
            <a:r>
              <a:rPr lang="zh-CN" altLang="en-US" sz="1600" b="0" dirty="0" smtClean="0">
                <a:latin typeface="Times New Roman" panose="02020603050405020304" pitchFamily="18" charset="0"/>
              </a:rPr>
              <a:t>较好</a:t>
            </a:r>
          </a:p>
        </p:txBody>
      </p:sp>
      <p:pic>
        <p:nvPicPr>
          <p:cNvPr id="5" name="Picture 4" descr="049"/>
          <p:cNvPicPr>
            <a:picLocks noChangeAspect="1" noChangeArrowheads="1"/>
          </p:cNvPicPr>
          <p:nvPr/>
        </p:nvPicPr>
        <p:blipFill>
          <a:blip r:embed="rId4">
            <a:extLst>
              <a:ext uri="{28A0092B-C50C-407E-A947-70E740481C1C}">
                <a14:useLocalDpi xmlns:a14="http://schemas.microsoft.com/office/drawing/2010/main" val="0"/>
              </a:ext>
            </a:extLst>
          </a:blip>
          <a:srcRect t="6113"/>
          <a:stretch>
            <a:fillRect/>
          </a:stretch>
        </p:blipFill>
        <p:spPr bwMode="auto">
          <a:xfrm>
            <a:off x="-36512" y="4824413"/>
            <a:ext cx="2303462"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05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9975" y="4813300"/>
            <a:ext cx="2160588"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050"/>
          <p:cNvPicPr>
            <a:picLocks noChangeAspect="1" noChangeArrowheads="1"/>
          </p:cNvPicPr>
          <p:nvPr/>
        </p:nvPicPr>
        <p:blipFill>
          <a:blip r:embed="rId6">
            <a:extLst>
              <a:ext uri="{28A0092B-C50C-407E-A947-70E740481C1C}">
                <a14:useLocalDpi xmlns:a14="http://schemas.microsoft.com/office/drawing/2010/main" val="0"/>
              </a:ext>
            </a:extLst>
          </a:blip>
          <a:srcRect l="1965" t="50935" r="3973" b="4596"/>
          <a:stretch>
            <a:fillRect/>
          </a:stretch>
        </p:blipFill>
        <p:spPr bwMode="auto">
          <a:xfrm>
            <a:off x="4572000" y="4813300"/>
            <a:ext cx="4321175"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25204" y="802184"/>
            <a:ext cx="1980029" cy="400110"/>
          </a:xfrm>
          <a:prstGeom prst="rect">
            <a:avLst/>
          </a:prstGeom>
          <a:solidFill>
            <a:srgbClr val="7030A0"/>
          </a:solidFill>
        </p:spPr>
        <p:txBody>
          <a:bodyPr wrap="none">
            <a:spAutoFit/>
          </a:bodyPr>
          <a:lstStyle/>
          <a:p>
            <a:pPr algn="just" eaLnBrk="1" hangingPunct="1"/>
            <a:r>
              <a:rPr lang="zh-CN" altLang="en-US" dirty="0">
                <a:solidFill>
                  <a:schemeClr val="bg1"/>
                </a:solidFill>
                <a:latin typeface="微软雅黑" panose="020B0503020204020204" pitchFamily="34" charset="-122"/>
                <a:ea typeface="微软雅黑" panose="020B0503020204020204" pitchFamily="34" charset="-122"/>
              </a:rPr>
              <a:t>降额因子的选择</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90937558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2"/>
          <p:cNvSpPr>
            <a:spLocks noChangeArrowheads="1"/>
          </p:cNvSpPr>
          <p:nvPr/>
        </p:nvSpPr>
        <p:spPr bwMode="auto">
          <a:xfrm>
            <a:off x="611188" y="1268413"/>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SzPct val="60000"/>
              <a:buFont typeface="Wingdings" panose="05000000000000000000" pitchFamily="2" charset="2"/>
              <a:buNone/>
            </a:pPr>
            <a:endParaRPr kumimoji="1" lang="en-US" altLang="zh-CN" sz="2000" b="1">
              <a:solidFill>
                <a:srgbClr val="D60093"/>
              </a:solidFill>
              <a:latin typeface="Tahoma" panose="020B0604030504040204" pitchFamily="34" charset="0"/>
            </a:endParaRPr>
          </a:p>
          <a:p>
            <a:pPr lvl="1" eaLnBrk="1" hangingPunct="1">
              <a:lnSpc>
                <a:spcPct val="110000"/>
              </a:lnSpc>
              <a:buClr>
                <a:schemeClr val="folHlink"/>
              </a:buClr>
              <a:buSzPct val="60000"/>
              <a:buFont typeface="Wingdings" panose="05000000000000000000" pitchFamily="2" charset="2"/>
              <a:buNone/>
            </a:pPr>
            <a:endParaRPr kumimoji="1" lang="en-US" altLang="zh-CN" sz="1800" b="1">
              <a:solidFill>
                <a:srgbClr val="D60093"/>
              </a:solidFill>
              <a:latin typeface="Tahoma" panose="020B0604030504040204" pitchFamily="34" charset="0"/>
            </a:endParaRPr>
          </a:p>
          <a:p>
            <a:pPr eaLnBrk="1" hangingPunct="1">
              <a:lnSpc>
                <a:spcPct val="110000"/>
              </a:lnSpc>
              <a:buSzPct val="60000"/>
            </a:pPr>
            <a:endParaRPr kumimoji="1" lang="en-US" altLang="zh-CN" sz="1800" b="1">
              <a:solidFill>
                <a:srgbClr val="D60093"/>
              </a:solidFill>
              <a:latin typeface="Tahoma" panose="020B0604030504040204" pitchFamily="34" charset="0"/>
            </a:endParaRPr>
          </a:p>
          <a:p>
            <a:pPr eaLnBrk="1" hangingPunct="1">
              <a:lnSpc>
                <a:spcPct val="110000"/>
              </a:lnSpc>
              <a:buSzPct val="60000"/>
            </a:pPr>
            <a:endParaRPr kumimoji="1" lang="en-US" altLang="zh-CN" sz="1800" b="1">
              <a:solidFill>
                <a:srgbClr val="D60093"/>
              </a:solidFill>
              <a:latin typeface="Tahoma" panose="020B0604030504040204" pitchFamily="34" charset="0"/>
            </a:endParaRPr>
          </a:p>
          <a:p>
            <a:pPr eaLnBrk="1" hangingPunct="1">
              <a:lnSpc>
                <a:spcPct val="110000"/>
              </a:lnSpc>
              <a:buSzPct val="60000"/>
            </a:pPr>
            <a:endParaRPr kumimoji="1" lang="en-US" altLang="zh-CN" sz="1800" b="1">
              <a:solidFill>
                <a:srgbClr val="D60093"/>
              </a:solidFill>
              <a:latin typeface="Tahoma" panose="020B0604030504040204" pitchFamily="34" charset="0"/>
            </a:endParaRPr>
          </a:p>
          <a:p>
            <a:pPr eaLnBrk="1" hangingPunct="1">
              <a:lnSpc>
                <a:spcPct val="110000"/>
              </a:lnSpc>
              <a:buSzPct val="60000"/>
            </a:pPr>
            <a:endParaRPr kumimoji="1" lang="en-US" altLang="zh-CN" sz="1800" b="1">
              <a:solidFill>
                <a:srgbClr val="D60093"/>
              </a:solidFill>
              <a:latin typeface="Tahoma" panose="020B0604030504040204" pitchFamily="34" charset="0"/>
            </a:endParaRPr>
          </a:p>
          <a:p>
            <a:pPr eaLnBrk="1" hangingPunct="1">
              <a:lnSpc>
                <a:spcPct val="110000"/>
              </a:lnSpc>
              <a:buSzPct val="60000"/>
            </a:pPr>
            <a:endParaRPr kumimoji="1" lang="en-US" altLang="zh-CN" sz="1800" b="1">
              <a:solidFill>
                <a:srgbClr val="D60093"/>
              </a:solidFill>
              <a:latin typeface="Tahoma" panose="020B0604030504040204" pitchFamily="34" charset="0"/>
            </a:endParaRPr>
          </a:p>
          <a:p>
            <a:pPr eaLnBrk="1" hangingPunct="1">
              <a:lnSpc>
                <a:spcPct val="110000"/>
              </a:lnSpc>
              <a:buSzPct val="60000"/>
            </a:pPr>
            <a:endParaRPr kumimoji="1" lang="en-US" altLang="zh-CN" sz="1800" b="1">
              <a:solidFill>
                <a:srgbClr val="D60093"/>
              </a:solidFill>
              <a:latin typeface="Tahoma" panose="020B0604030504040204" pitchFamily="34" charset="0"/>
            </a:endParaRPr>
          </a:p>
          <a:p>
            <a:pPr lvl="1" eaLnBrk="1" hangingPunct="1">
              <a:lnSpc>
                <a:spcPct val="110000"/>
              </a:lnSpc>
              <a:buClr>
                <a:schemeClr val="hlink"/>
              </a:buClr>
              <a:buSzPct val="55000"/>
              <a:buFont typeface="Wingdings" panose="05000000000000000000" pitchFamily="2" charset="2"/>
              <a:buNone/>
            </a:pPr>
            <a:endParaRPr kumimoji="1" lang="en-US" altLang="zh-CN" sz="1600">
              <a:latin typeface="Tahoma" panose="020B0604030504040204" pitchFamily="34" charset="0"/>
            </a:endParaRPr>
          </a:p>
          <a:p>
            <a:pPr lvl="1" eaLnBrk="1" hangingPunct="1">
              <a:lnSpc>
                <a:spcPct val="110000"/>
              </a:lnSpc>
              <a:buClr>
                <a:schemeClr val="hlink"/>
              </a:buClr>
              <a:buSzPct val="55000"/>
              <a:buFont typeface="Wingdings" panose="05000000000000000000" pitchFamily="2" charset="2"/>
              <a:buNone/>
            </a:pPr>
            <a:endParaRPr kumimoji="1" lang="en-US" altLang="zh-CN" sz="1600">
              <a:latin typeface="Tahoma" panose="020B0604030504040204" pitchFamily="34" charset="0"/>
            </a:endParaRPr>
          </a:p>
        </p:txBody>
      </p:sp>
      <p:graphicFrame>
        <p:nvGraphicFramePr>
          <p:cNvPr id="4" name="Group 3">
            <a:extLst>
              <a:ext uri="{FF2B5EF4-FFF2-40B4-BE49-F238E27FC236}">
                <a16:creationId xmlns:a16="http://schemas.microsoft.com/office/drawing/2014/main" id="{E74DE7FB-FD50-469F-B8D6-09EFFFF7C518}"/>
              </a:ext>
            </a:extLst>
          </p:cNvPr>
          <p:cNvGraphicFramePr>
            <a:graphicFrameLocks noGrp="1"/>
          </p:cNvGraphicFramePr>
          <p:nvPr/>
        </p:nvGraphicFramePr>
        <p:xfrm>
          <a:off x="468313" y="1165225"/>
          <a:ext cx="8643937" cy="3846514"/>
        </p:xfrm>
        <a:graphic>
          <a:graphicData uri="http://schemas.openxmlformats.org/drawingml/2006/table">
            <a:tbl>
              <a:tblPr/>
              <a:tblGrid>
                <a:gridCol w="815975">
                  <a:extLst>
                    <a:ext uri="{9D8B030D-6E8A-4147-A177-3AD203B41FA5}">
                      <a16:colId xmlns:a16="http://schemas.microsoft.com/office/drawing/2014/main" val="20000"/>
                    </a:ext>
                  </a:extLst>
                </a:gridCol>
                <a:gridCol w="1039812">
                  <a:extLst>
                    <a:ext uri="{9D8B030D-6E8A-4147-A177-3AD203B41FA5}">
                      <a16:colId xmlns:a16="http://schemas.microsoft.com/office/drawing/2014/main" val="20001"/>
                    </a:ext>
                  </a:extLst>
                </a:gridCol>
                <a:gridCol w="2754313">
                  <a:extLst>
                    <a:ext uri="{9D8B030D-6E8A-4147-A177-3AD203B41FA5}">
                      <a16:colId xmlns:a16="http://schemas.microsoft.com/office/drawing/2014/main" val="20002"/>
                    </a:ext>
                  </a:extLst>
                </a:gridCol>
                <a:gridCol w="1114425">
                  <a:extLst>
                    <a:ext uri="{9D8B030D-6E8A-4147-A177-3AD203B41FA5}">
                      <a16:colId xmlns:a16="http://schemas.microsoft.com/office/drawing/2014/main" val="20003"/>
                    </a:ext>
                  </a:extLst>
                </a:gridCol>
                <a:gridCol w="1271587">
                  <a:extLst>
                    <a:ext uri="{9D8B030D-6E8A-4147-A177-3AD203B41FA5}">
                      <a16:colId xmlns:a16="http://schemas.microsoft.com/office/drawing/2014/main" val="20004"/>
                    </a:ext>
                  </a:extLst>
                </a:gridCol>
                <a:gridCol w="1647825">
                  <a:extLst>
                    <a:ext uri="{9D8B030D-6E8A-4147-A177-3AD203B41FA5}">
                      <a16:colId xmlns:a16="http://schemas.microsoft.com/office/drawing/2014/main" val="20005"/>
                    </a:ext>
                  </a:extLst>
                </a:gridCol>
              </a:tblGrid>
              <a:tr h="86518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降额等级</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可靠性</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改善程度</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应用场合</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典型应用</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场合</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设备可维修性</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尺寸、重量的增加及设计难度</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I</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级</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最大</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设备失效将导致人员伤亡或装备与保障设施的严重破坏；设备有高可靠要求且采用新技术、新工艺的设计</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宇航及导弹系统</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无法维修或不宜维修</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最大</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1713">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II</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级</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较大</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设备失效将导致装备与保障设施的破坏；设备有高可靠要求且采用了某些专门设计</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航空飞行设备</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维修费用较高</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较大</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2813">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III</a:t>
                      </a: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级</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中等</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设备失效不会导致人员伤亡或装备与保障设施的破坏；设备采用成熟的标准设计</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地面设备</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可迅速、经济地维修</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较小</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41"/>
          <p:cNvSpPr>
            <a:spLocks noChangeArrowheads="1"/>
          </p:cNvSpPr>
          <p:nvPr/>
        </p:nvSpPr>
        <p:spPr bwMode="auto">
          <a:xfrm>
            <a:off x="468313" y="5084763"/>
            <a:ext cx="6234112" cy="144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kumimoji="1" lang="en-US" altLang="zh-CN" sz="1600" dirty="0">
                <a:solidFill>
                  <a:srgbClr val="FF0000"/>
                </a:solidFill>
              </a:rPr>
              <a:t>GJB/Z35</a:t>
            </a:r>
            <a:r>
              <a:rPr kumimoji="1" lang="zh-CN" altLang="en-US" sz="1600" dirty="0">
                <a:solidFill>
                  <a:srgbClr val="FF0000"/>
                </a:solidFill>
              </a:rPr>
              <a:t>推荐的降额等级</a:t>
            </a:r>
            <a:r>
              <a:rPr kumimoji="1" lang="zh-CN" altLang="en-US" sz="1600" dirty="0"/>
              <a:t>：</a:t>
            </a:r>
          </a:p>
          <a:p>
            <a:pPr algn="just" eaLnBrk="1" hangingPunct="1">
              <a:lnSpc>
                <a:spcPct val="120000"/>
              </a:lnSpc>
              <a:spcBef>
                <a:spcPct val="0"/>
              </a:spcBef>
              <a:buSzPct val="85000"/>
            </a:pPr>
            <a:r>
              <a:rPr kumimoji="1" lang="zh-CN" altLang="en-US" sz="1600" dirty="0"/>
              <a:t> </a:t>
            </a:r>
            <a:r>
              <a:rPr kumimoji="1" lang="zh-CN" altLang="en-US" sz="1400" dirty="0"/>
              <a:t>航天器与运载火箭：</a:t>
            </a:r>
            <a:r>
              <a:rPr kumimoji="1" lang="en-US" altLang="zh-CN" sz="1400" dirty="0"/>
              <a:t>I</a:t>
            </a:r>
            <a:r>
              <a:rPr kumimoji="1" lang="zh-CN" altLang="en-US" sz="1400" dirty="0"/>
              <a:t>级</a:t>
            </a:r>
          </a:p>
          <a:p>
            <a:pPr algn="just" eaLnBrk="1" hangingPunct="1">
              <a:lnSpc>
                <a:spcPct val="120000"/>
              </a:lnSpc>
              <a:spcBef>
                <a:spcPct val="0"/>
              </a:spcBef>
              <a:buSzPct val="85000"/>
            </a:pPr>
            <a:r>
              <a:rPr kumimoji="1" lang="zh-CN" altLang="en-US" sz="1400" dirty="0"/>
              <a:t> 战略导弹：</a:t>
            </a:r>
            <a:r>
              <a:rPr kumimoji="1" lang="en-US" altLang="zh-CN" sz="1400" dirty="0"/>
              <a:t>I</a:t>
            </a:r>
            <a:r>
              <a:rPr kumimoji="1" lang="zh-CN" altLang="en-US" sz="1400" dirty="0"/>
              <a:t>～</a:t>
            </a:r>
            <a:r>
              <a:rPr kumimoji="1" lang="en-US" altLang="zh-CN" sz="1400" dirty="0"/>
              <a:t>II</a:t>
            </a:r>
            <a:r>
              <a:rPr kumimoji="1" lang="zh-CN" altLang="en-US" sz="1400" dirty="0"/>
              <a:t>级</a:t>
            </a:r>
          </a:p>
          <a:p>
            <a:pPr algn="just" eaLnBrk="1" hangingPunct="1">
              <a:lnSpc>
                <a:spcPct val="120000"/>
              </a:lnSpc>
              <a:spcBef>
                <a:spcPct val="0"/>
              </a:spcBef>
              <a:buSzPct val="85000"/>
            </a:pPr>
            <a:r>
              <a:rPr kumimoji="1" lang="zh-CN" altLang="en-US" sz="1400" dirty="0"/>
              <a:t> 战术导弹系统、飞机与舰船系统、通信电子系统、武器与车辆系统：</a:t>
            </a:r>
            <a:r>
              <a:rPr kumimoji="1" lang="en-US" altLang="zh-CN" sz="1400" dirty="0"/>
              <a:t>I</a:t>
            </a:r>
            <a:r>
              <a:rPr kumimoji="1" lang="zh-CN" altLang="en-US" sz="1400" dirty="0"/>
              <a:t>～</a:t>
            </a:r>
            <a:r>
              <a:rPr kumimoji="1" lang="en-US" altLang="zh-CN" sz="1400" dirty="0"/>
              <a:t>III</a:t>
            </a:r>
            <a:r>
              <a:rPr kumimoji="1" lang="zh-CN" altLang="en-US" sz="1400" dirty="0"/>
              <a:t>级</a:t>
            </a:r>
          </a:p>
          <a:p>
            <a:pPr algn="just" eaLnBrk="1" hangingPunct="1">
              <a:lnSpc>
                <a:spcPct val="120000"/>
              </a:lnSpc>
              <a:spcBef>
                <a:spcPct val="0"/>
              </a:spcBef>
              <a:buSzPct val="85000"/>
            </a:pPr>
            <a:r>
              <a:rPr kumimoji="1" lang="zh-CN" altLang="en-US" sz="1400" dirty="0"/>
              <a:t> 地面保障设备：</a:t>
            </a:r>
            <a:r>
              <a:rPr kumimoji="1" lang="en-US" altLang="zh-CN" sz="1400" dirty="0"/>
              <a:t>II</a:t>
            </a:r>
            <a:r>
              <a:rPr kumimoji="1" lang="zh-CN" altLang="en-US" sz="1400" dirty="0"/>
              <a:t>～</a:t>
            </a:r>
            <a:r>
              <a:rPr kumimoji="1" lang="en-US" altLang="zh-CN" sz="1400" dirty="0"/>
              <a:t>III</a:t>
            </a:r>
            <a:r>
              <a:rPr kumimoji="1" lang="zh-CN" altLang="en-US" sz="1400" dirty="0"/>
              <a:t>级</a:t>
            </a:r>
          </a:p>
        </p:txBody>
      </p:sp>
    </p:spTree>
    <p:custDataLst>
      <p:tags r:id="rId1"/>
    </p:custDataLst>
    <p:extLst>
      <p:ext uri="{BB962C8B-B14F-4D97-AF65-F5344CB8AC3E}">
        <p14:creationId xmlns:p14="http://schemas.microsoft.com/office/powerpoint/2010/main" val="1488988856"/>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3"/>
          <p:cNvSpPr txBox="1">
            <a:spLocks noChangeArrowheads="1"/>
          </p:cNvSpPr>
          <p:nvPr/>
        </p:nvSpPr>
        <p:spPr bwMode="auto">
          <a:xfrm>
            <a:off x="467544" y="1246414"/>
            <a:ext cx="8208963"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50000"/>
              </a:lnSpc>
            </a:pPr>
            <a:r>
              <a:rPr kumimoji="1" lang="zh-CN" altLang="en-US" sz="1600" b="1" dirty="0" smtClean="0"/>
              <a:t>元器件降额应参考相关的标准手册，根据元器件标称的性能指标和整机的使用要求，以及允许的重量、空间、成本等约束条件，合理地确定降额参数、降额等级和降额因子的值</a:t>
            </a:r>
          </a:p>
          <a:p>
            <a:pPr lvl="1" eaLnBrk="1" hangingPunct="1">
              <a:lnSpc>
                <a:spcPct val="150000"/>
              </a:lnSpc>
            </a:pPr>
            <a:r>
              <a:rPr kumimoji="1" lang="zh-CN" altLang="en-US" sz="1600" b="0" dirty="0" smtClean="0"/>
              <a:t>中国：</a:t>
            </a:r>
            <a:r>
              <a:rPr kumimoji="1" lang="en-US" altLang="zh-CN" sz="1600" b="0" dirty="0" smtClean="0"/>
              <a:t>GJB/Z35《</a:t>
            </a:r>
            <a:r>
              <a:rPr kumimoji="1" lang="zh-CN" altLang="en-US" sz="1600" b="0" dirty="0" smtClean="0"/>
              <a:t>元器件降额准则</a:t>
            </a:r>
            <a:r>
              <a:rPr kumimoji="1" lang="en-US" altLang="zh-CN" sz="1600" b="0" dirty="0" smtClean="0"/>
              <a:t>》</a:t>
            </a:r>
            <a:r>
              <a:rPr kumimoji="1" lang="zh-CN" altLang="en-US" sz="1600" b="0" dirty="0" smtClean="0"/>
              <a:t>（详见附录</a:t>
            </a:r>
            <a:r>
              <a:rPr kumimoji="1" lang="en-US" altLang="zh-CN" sz="1600" b="0" dirty="0" smtClean="0"/>
              <a:t>A3.1</a:t>
            </a:r>
            <a:r>
              <a:rPr kumimoji="1" lang="zh-CN" altLang="en-US" sz="1600" b="0" dirty="0" smtClean="0"/>
              <a:t>）</a:t>
            </a:r>
          </a:p>
          <a:p>
            <a:pPr lvl="1" eaLnBrk="1" hangingPunct="1">
              <a:lnSpc>
                <a:spcPct val="150000"/>
              </a:lnSpc>
            </a:pPr>
            <a:r>
              <a:rPr kumimoji="1" lang="zh-CN" altLang="en-US" sz="1600" b="0" dirty="0" smtClean="0"/>
              <a:t>美国：罗姆空军发展中心</a:t>
            </a:r>
            <a:r>
              <a:rPr kumimoji="1" lang="en-US" altLang="zh-CN" sz="1600" b="0" dirty="0" smtClean="0"/>
              <a:t>《</a:t>
            </a:r>
            <a:r>
              <a:rPr kumimoji="1" lang="zh-CN" altLang="en-US" sz="1600" b="0" dirty="0" smtClean="0"/>
              <a:t>元器件可靠性降额准则</a:t>
            </a:r>
            <a:r>
              <a:rPr kumimoji="1" lang="en-US" altLang="zh-CN" sz="1600" b="0" dirty="0" smtClean="0"/>
              <a:t>》 </a:t>
            </a:r>
            <a:r>
              <a:rPr kumimoji="1" lang="zh-CN" altLang="en-US" sz="1600" b="0" dirty="0" smtClean="0"/>
              <a:t>（详见附录</a:t>
            </a:r>
            <a:r>
              <a:rPr kumimoji="1" lang="en-US" altLang="zh-CN" sz="1600" b="0" dirty="0" smtClean="0"/>
              <a:t>A3.2</a:t>
            </a:r>
            <a:r>
              <a:rPr kumimoji="1" lang="zh-CN" altLang="en-US" sz="1600" b="0" dirty="0" smtClean="0"/>
              <a:t>）</a:t>
            </a:r>
          </a:p>
          <a:p>
            <a:pPr lvl="1" eaLnBrk="1" hangingPunct="1">
              <a:lnSpc>
                <a:spcPct val="150000"/>
              </a:lnSpc>
            </a:pPr>
            <a:r>
              <a:rPr kumimoji="1" lang="zh-CN" altLang="en-US" sz="1600" b="0" dirty="0" smtClean="0"/>
              <a:t>欧洲：欧洲空间局</a:t>
            </a:r>
            <a:r>
              <a:rPr kumimoji="1" lang="en-US" altLang="zh-CN" sz="1600" b="0" dirty="0" smtClean="0"/>
              <a:t>《</a:t>
            </a:r>
            <a:r>
              <a:rPr kumimoji="1" lang="zh-CN" altLang="en-US" sz="1600" b="0" dirty="0" smtClean="0"/>
              <a:t>电子元件降额要求和应用准则</a:t>
            </a:r>
            <a:r>
              <a:rPr kumimoji="1" lang="en-US" altLang="zh-CN" sz="1600" b="0" dirty="0" smtClean="0"/>
              <a:t>》</a:t>
            </a:r>
          </a:p>
          <a:p>
            <a:pPr eaLnBrk="1" hangingPunct="1">
              <a:lnSpc>
                <a:spcPct val="150000"/>
              </a:lnSpc>
            </a:pPr>
            <a:r>
              <a:rPr kumimoji="1" lang="zh-CN" altLang="en-US" sz="1600" b="1" dirty="0" smtClean="0"/>
              <a:t>降额应注意的问题</a:t>
            </a:r>
          </a:p>
          <a:p>
            <a:pPr lvl="1" eaLnBrk="1" hangingPunct="1">
              <a:lnSpc>
                <a:spcPct val="150000"/>
              </a:lnSpc>
            </a:pPr>
            <a:r>
              <a:rPr lang="zh-CN" altLang="en-US" sz="1600" b="0" dirty="0" smtClean="0"/>
              <a:t>每种元器件都有其最佳的降额范围</a:t>
            </a:r>
            <a:r>
              <a:rPr lang="en-US" altLang="zh-CN" sz="1600" b="0" dirty="0" smtClean="0"/>
              <a:t>,</a:t>
            </a:r>
            <a:r>
              <a:rPr lang="zh-CN" altLang="en-US" sz="1600" b="0" dirty="0" smtClean="0"/>
              <a:t>在此范围内工作应力的变化对其失效率有较明显的影响</a:t>
            </a:r>
            <a:r>
              <a:rPr lang="en-US" altLang="zh-CN" sz="1600" b="0" dirty="0" smtClean="0"/>
              <a:t>,</a:t>
            </a:r>
            <a:r>
              <a:rPr lang="zh-CN" altLang="en-US" sz="1600" b="0" dirty="0" smtClean="0"/>
              <a:t>在设计上也较容易实现</a:t>
            </a:r>
            <a:r>
              <a:rPr lang="en-US" altLang="zh-CN" sz="1600" b="0" dirty="0" smtClean="0"/>
              <a:t>,</a:t>
            </a:r>
            <a:r>
              <a:rPr lang="zh-CN" altLang="en-US" sz="1600" b="0" dirty="0" smtClean="0"/>
              <a:t>并且不会在设备体积</a:t>
            </a:r>
            <a:r>
              <a:rPr lang="en-US" altLang="zh-CN" sz="1600" b="0" dirty="0" smtClean="0"/>
              <a:t>,</a:t>
            </a:r>
            <a:r>
              <a:rPr lang="zh-CN" altLang="en-US" sz="1600" b="0" dirty="0" smtClean="0"/>
              <a:t>重量和成本方面付出过大的代价。过度的降额并无益处，会使元器件的特性发生变化或导致元器件数量不必要的增加或无法找到适合的元器件，反而对设备的正常工作和可靠性不利。因此，</a:t>
            </a:r>
            <a:r>
              <a:rPr kumimoji="1" lang="zh-CN" altLang="en-US" sz="1600" b="0" dirty="0" smtClean="0"/>
              <a:t>降额设计时应在可靠性、经济性、体积、重量、设计难度中</a:t>
            </a:r>
            <a:r>
              <a:rPr kumimoji="1" lang="zh-CN" altLang="en-US" sz="1600" b="0" smtClean="0"/>
              <a:t>进行权衡</a:t>
            </a:r>
            <a:endParaRPr kumimoji="1" lang="zh-CN" altLang="en-US" sz="1600" b="0" dirty="0" smtClean="0"/>
          </a:p>
        </p:txBody>
      </p:sp>
      <p:sp>
        <p:nvSpPr>
          <p:cNvPr id="4" name="矩形 3"/>
          <p:cNvSpPr/>
          <p:nvPr/>
        </p:nvSpPr>
        <p:spPr>
          <a:xfrm>
            <a:off x="251520" y="832697"/>
            <a:ext cx="1210588" cy="400110"/>
          </a:xfrm>
          <a:prstGeom prst="rect">
            <a:avLst/>
          </a:prstGeom>
          <a:solidFill>
            <a:srgbClr val="7030A0"/>
          </a:solidFill>
        </p:spPr>
        <p:txBody>
          <a:bodyPr wrap="none">
            <a:spAutoFit/>
          </a:bodyPr>
          <a:lstStyle/>
          <a:p>
            <a:pPr algn="just" eaLnBrk="1" hangingPunct="1"/>
            <a:r>
              <a:rPr lang="zh-CN" altLang="en-US" dirty="0" smtClean="0">
                <a:solidFill>
                  <a:schemeClr val="bg1"/>
                </a:solidFill>
                <a:latin typeface="微软雅黑" panose="020B0503020204020204" pitchFamily="34" charset="-122"/>
                <a:ea typeface="微软雅黑" panose="020B0503020204020204" pitchFamily="34" charset="-122"/>
              </a:rPr>
              <a:t>降额依据</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928538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4" name="Text Box 3"/>
          <p:cNvSpPr txBox="1">
            <a:spLocks noChangeArrowheads="1"/>
          </p:cNvSpPr>
          <p:nvPr/>
        </p:nvSpPr>
        <p:spPr bwMode="auto">
          <a:xfrm>
            <a:off x="611436" y="3860453"/>
            <a:ext cx="1511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D60093"/>
                </a:solidFill>
                <a:ea typeface="黑体" panose="02010609060101010101" pitchFamily="49" charset="-122"/>
              </a:rPr>
              <a:t>双极晶体管</a:t>
            </a:r>
          </a:p>
        </p:txBody>
      </p:sp>
      <p:graphicFrame>
        <p:nvGraphicFramePr>
          <p:cNvPr id="5" name="Object 4"/>
          <p:cNvGraphicFramePr>
            <a:graphicFrameLocks noChangeAspect="1"/>
          </p:cNvGraphicFramePr>
          <p:nvPr>
            <p:extLst>
              <p:ext uri="{D42A27DB-BD31-4B8C-83A1-F6EECF244321}">
                <p14:modId xmlns:p14="http://schemas.microsoft.com/office/powerpoint/2010/main" val="4009569793"/>
              </p:ext>
            </p:extLst>
          </p:nvPr>
        </p:nvGraphicFramePr>
        <p:xfrm>
          <a:off x="2325936" y="3647728"/>
          <a:ext cx="5199062" cy="874712"/>
        </p:xfrm>
        <a:graphic>
          <a:graphicData uri="http://schemas.openxmlformats.org/presentationml/2006/ole">
            <mc:AlternateContent xmlns:mc="http://schemas.openxmlformats.org/markup-compatibility/2006">
              <mc:Choice xmlns:v="urn:schemas-microsoft-com:vml" Requires="v">
                <p:oleObj spid="_x0000_s1142" name="公式" r:id="rId5" imgW="1435100" imgH="241300" progId="Equation.3">
                  <p:embed/>
                </p:oleObj>
              </mc:Choice>
              <mc:Fallback>
                <p:oleObj name="公式" r:id="rId5" imgW="1435100" imgH="241300" progId="Equation.3">
                  <p:embed/>
                  <p:pic>
                    <p:nvPicPr>
                      <p:cNvPr id="52634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5936" y="3647728"/>
                        <a:ext cx="5199062"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5"/>
          <p:cNvSpPr>
            <a:spLocks/>
          </p:cNvSpPr>
          <p:nvPr/>
        </p:nvSpPr>
        <p:spPr bwMode="auto">
          <a:xfrm>
            <a:off x="913061" y="3141315"/>
            <a:ext cx="1219200" cy="280988"/>
          </a:xfrm>
          <a:prstGeom prst="callout1">
            <a:avLst>
              <a:gd name="adj1" fmla="val 40676"/>
              <a:gd name="adj2" fmla="val 106250"/>
              <a:gd name="adj3" fmla="val 219208"/>
              <a:gd name="adj4" fmla="val 136981"/>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工作失效率</a:t>
            </a:r>
            <a:endParaRPr lang="zh-CN" altLang="en-US" sz="1800"/>
          </a:p>
        </p:txBody>
      </p:sp>
      <p:sp>
        <p:nvSpPr>
          <p:cNvPr id="7" name="AutoShape 6"/>
          <p:cNvSpPr>
            <a:spLocks/>
          </p:cNvSpPr>
          <p:nvPr/>
        </p:nvSpPr>
        <p:spPr bwMode="auto">
          <a:xfrm>
            <a:off x="1871911" y="4624040"/>
            <a:ext cx="1260475" cy="280988"/>
          </a:xfrm>
          <a:prstGeom prst="callout1">
            <a:avLst>
              <a:gd name="adj1" fmla="val 40676"/>
              <a:gd name="adj2" fmla="val 106046"/>
              <a:gd name="adj3" fmla="val -112431"/>
              <a:gd name="adj4" fmla="val 137782"/>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基本失效率</a:t>
            </a:r>
            <a:endParaRPr lang="zh-CN" altLang="en-US" sz="1800"/>
          </a:p>
        </p:txBody>
      </p:sp>
      <p:sp>
        <p:nvSpPr>
          <p:cNvPr id="8" name="AutoShape 7"/>
          <p:cNvSpPr>
            <a:spLocks/>
          </p:cNvSpPr>
          <p:nvPr/>
        </p:nvSpPr>
        <p:spPr bwMode="auto">
          <a:xfrm>
            <a:off x="2627561" y="3141315"/>
            <a:ext cx="1068387" cy="280988"/>
          </a:xfrm>
          <a:prstGeom prst="callout1">
            <a:avLst>
              <a:gd name="adj1" fmla="val 40676"/>
              <a:gd name="adj2" fmla="val 107134"/>
              <a:gd name="adj3" fmla="val 270056"/>
              <a:gd name="adj4" fmla="val 145023"/>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环境系数</a:t>
            </a:r>
            <a:endParaRPr lang="zh-CN" altLang="en-US" sz="1800"/>
          </a:p>
        </p:txBody>
      </p:sp>
      <p:sp>
        <p:nvSpPr>
          <p:cNvPr id="9" name="AutoShape 8"/>
          <p:cNvSpPr>
            <a:spLocks/>
          </p:cNvSpPr>
          <p:nvPr/>
        </p:nvSpPr>
        <p:spPr bwMode="auto">
          <a:xfrm>
            <a:off x="3478461" y="4608165"/>
            <a:ext cx="1093787" cy="233363"/>
          </a:xfrm>
          <a:prstGeom prst="callout1">
            <a:avLst>
              <a:gd name="adj1" fmla="val 48981"/>
              <a:gd name="adj2" fmla="val 106968"/>
              <a:gd name="adj3" fmla="val -19046"/>
              <a:gd name="adj4" fmla="val 119014"/>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1600"/>
              <a:t>质量系数</a:t>
            </a:r>
            <a:endParaRPr lang="zh-CN" altLang="en-US" sz="1800"/>
          </a:p>
        </p:txBody>
      </p:sp>
      <p:sp>
        <p:nvSpPr>
          <p:cNvPr id="10" name="AutoShape 9"/>
          <p:cNvSpPr>
            <a:spLocks/>
          </p:cNvSpPr>
          <p:nvPr/>
        </p:nvSpPr>
        <p:spPr bwMode="auto">
          <a:xfrm>
            <a:off x="4886573" y="4633565"/>
            <a:ext cx="1012825" cy="549275"/>
          </a:xfrm>
          <a:prstGeom prst="callout1">
            <a:avLst>
              <a:gd name="adj1" fmla="val 20810"/>
              <a:gd name="adj2" fmla="val 107523"/>
              <a:gd name="adj3" fmla="val -40463"/>
              <a:gd name="adj4" fmla="val 114889"/>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电压应力系数</a:t>
            </a:r>
            <a:endParaRPr lang="zh-CN" altLang="en-US" sz="1800"/>
          </a:p>
        </p:txBody>
      </p:sp>
      <p:sp>
        <p:nvSpPr>
          <p:cNvPr id="11" name="AutoShape 10"/>
          <p:cNvSpPr>
            <a:spLocks/>
          </p:cNvSpPr>
          <p:nvPr/>
        </p:nvSpPr>
        <p:spPr bwMode="auto">
          <a:xfrm>
            <a:off x="3981698" y="3142903"/>
            <a:ext cx="1042988" cy="280987"/>
          </a:xfrm>
          <a:prstGeom prst="callout1">
            <a:avLst>
              <a:gd name="adj1" fmla="val 40676"/>
              <a:gd name="adj2" fmla="val 107306"/>
              <a:gd name="adj3" fmla="val 268361"/>
              <a:gd name="adj4" fmla="val 123287"/>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应用系数</a:t>
            </a:r>
            <a:endParaRPr lang="zh-CN" altLang="en-US" sz="1800"/>
          </a:p>
        </p:txBody>
      </p:sp>
      <p:sp>
        <p:nvSpPr>
          <p:cNvPr id="12" name="AutoShape 11"/>
          <p:cNvSpPr>
            <a:spLocks/>
          </p:cNvSpPr>
          <p:nvPr/>
        </p:nvSpPr>
        <p:spPr bwMode="auto">
          <a:xfrm>
            <a:off x="5324723" y="3173065"/>
            <a:ext cx="1173163" cy="280988"/>
          </a:xfrm>
          <a:prstGeom prst="callout1">
            <a:avLst>
              <a:gd name="adj1" fmla="val 40676"/>
              <a:gd name="adj2" fmla="val 106495"/>
              <a:gd name="adj3" fmla="val 270056"/>
              <a:gd name="adj4" fmla="val 115019"/>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功率系数</a:t>
            </a:r>
            <a:endParaRPr lang="zh-CN" altLang="en-US" sz="1800"/>
          </a:p>
        </p:txBody>
      </p:sp>
      <p:sp>
        <p:nvSpPr>
          <p:cNvPr id="13" name="AutoShape 12"/>
          <p:cNvSpPr>
            <a:spLocks/>
          </p:cNvSpPr>
          <p:nvPr/>
        </p:nvSpPr>
        <p:spPr bwMode="auto">
          <a:xfrm>
            <a:off x="7309098" y="3141315"/>
            <a:ext cx="1146175" cy="280988"/>
          </a:xfrm>
          <a:prstGeom prst="callout1">
            <a:avLst>
              <a:gd name="adj1" fmla="val 40676"/>
              <a:gd name="adj2" fmla="val -6648"/>
              <a:gd name="adj3" fmla="val 279097"/>
              <a:gd name="adj4" fmla="val -21329"/>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结构系数</a:t>
            </a:r>
            <a:endParaRPr lang="zh-CN" altLang="en-US" sz="1800"/>
          </a:p>
        </p:txBody>
      </p:sp>
      <p:sp>
        <p:nvSpPr>
          <p:cNvPr id="14" name="Line 14"/>
          <p:cNvSpPr>
            <a:spLocks noChangeShapeType="1"/>
          </p:cNvSpPr>
          <p:nvPr/>
        </p:nvSpPr>
        <p:spPr bwMode="auto">
          <a:xfrm>
            <a:off x="2987923" y="2709515"/>
            <a:ext cx="215900" cy="43180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Text Box 15"/>
          <p:cNvSpPr txBox="1">
            <a:spLocks noChangeArrowheads="1"/>
          </p:cNvSpPr>
          <p:nvPr/>
        </p:nvSpPr>
        <p:spPr bwMode="auto">
          <a:xfrm>
            <a:off x="4500811" y="2133253"/>
            <a:ext cx="2087562" cy="5175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a:t>应用类别</a:t>
            </a:r>
            <a:r>
              <a:rPr lang="zh-CN" altLang="en-US" sz="1400"/>
              <a:t>：线性放大，逻辑开关，高频，微波</a:t>
            </a:r>
          </a:p>
        </p:txBody>
      </p:sp>
      <p:sp>
        <p:nvSpPr>
          <p:cNvPr id="16" name="Line 16"/>
          <p:cNvSpPr>
            <a:spLocks noChangeShapeType="1"/>
          </p:cNvSpPr>
          <p:nvPr/>
        </p:nvSpPr>
        <p:spPr bwMode="auto">
          <a:xfrm flipH="1">
            <a:off x="4643686" y="2636490"/>
            <a:ext cx="215900" cy="504825"/>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Text Box 17"/>
          <p:cNvSpPr txBox="1">
            <a:spLocks noChangeArrowheads="1"/>
          </p:cNvSpPr>
          <p:nvPr/>
        </p:nvSpPr>
        <p:spPr bwMode="auto">
          <a:xfrm>
            <a:off x="4572248" y="5589240"/>
            <a:ext cx="1871663"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a:t>工作电压</a:t>
            </a:r>
            <a:r>
              <a:rPr lang="en-US" altLang="zh-CN" sz="1400" b="1"/>
              <a:t>/</a:t>
            </a:r>
            <a:r>
              <a:rPr lang="zh-CN" altLang="en-US" sz="1400" b="1"/>
              <a:t>额定电压</a:t>
            </a:r>
            <a:endParaRPr lang="zh-CN" altLang="en-US" sz="1400"/>
          </a:p>
        </p:txBody>
      </p:sp>
      <p:sp>
        <p:nvSpPr>
          <p:cNvPr id="18" name="Text Box 18"/>
          <p:cNvSpPr txBox="1">
            <a:spLocks noChangeArrowheads="1"/>
          </p:cNvSpPr>
          <p:nvPr/>
        </p:nvSpPr>
        <p:spPr bwMode="auto">
          <a:xfrm>
            <a:off x="6732836" y="2276128"/>
            <a:ext cx="1655762"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a:t>工作功率</a:t>
            </a:r>
            <a:r>
              <a:rPr lang="en-US" altLang="zh-CN" sz="1400" b="1"/>
              <a:t>/</a:t>
            </a:r>
            <a:r>
              <a:rPr lang="zh-CN" altLang="en-US" sz="1400" b="1"/>
              <a:t>额定功率</a:t>
            </a:r>
            <a:endParaRPr lang="zh-CN" altLang="en-US" sz="1400"/>
          </a:p>
        </p:txBody>
      </p:sp>
      <p:sp>
        <p:nvSpPr>
          <p:cNvPr id="19" name="Line 19"/>
          <p:cNvSpPr>
            <a:spLocks noChangeShapeType="1"/>
          </p:cNvSpPr>
          <p:nvPr/>
        </p:nvSpPr>
        <p:spPr bwMode="auto">
          <a:xfrm flipH="1">
            <a:off x="6516936" y="2636490"/>
            <a:ext cx="215900" cy="504825"/>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0"/>
          <p:cNvSpPr>
            <a:spLocks noChangeShapeType="1"/>
          </p:cNvSpPr>
          <p:nvPr/>
        </p:nvSpPr>
        <p:spPr bwMode="auto">
          <a:xfrm flipV="1">
            <a:off x="5148511" y="5228878"/>
            <a:ext cx="71437" cy="360362"/>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Text Box 21"/>
          <p:cNvSpPr txBox="1">
            <a:spLocks noChangeArrowheads="1"/>
          </p:cNvSpPr>
          <p:nvPr/>
        </p:nvSpPr>
        <p:spPr bwMode="auto">
          <a:xfrm>
            <a:off x="6804273" y="4652615"/>
            <a:ext cx="2087563" cy="9429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a:t>结构类别</a:t>
            </a:r>
            <a:r>
              <a:rPr lang="zh-CN" altLang="en-US" sz="1400"/>
              <a:t>：单管，不匹配或互补对，匹配对，达林顿对，双发射极，复式发射极</a:t>
            </a:r>
          </a:p>
        </p:txBody>
      </p:sp>
      <p:sp>
        <p:nvSpPr>
          <p:cNvPr id="22" name="Line 22"/>
          <p:cNvSpPr>
            <a:spLocks noChangeShapeType="1"/>
          </p:cNvSpPr>
          <p:nvPr/>
        </p:nvSpPr>
        <p:spPr bwMode="auto">
          <a:xfrm flipV="1">
            <a:off x="8028236" y="3500090"/>
            <a:ext cx="0" cy="1223963"/>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3" name="Object 23"/>
          <p:cNvGraphicFramePr>
            <a:graphicFrameLocks noChangeAspect="1"/>
          </p:cNvGraphicFramePr>
          <p:nvPr>
            <p:extLst>
              <p:ext uri="{D42A27DB-BD31-4B8C-83A1-F6EECF244321}">
                <p14:modId xmlns:p14="http://schemas.microsoft.com/office/powerpoint/2010/main" val="2668726042"/>
              </p:ext>
            </p:extLst>
          </p:nvPr>
        </p:nvGraphicFramePr>
        <p:xfrm>
          <a:off x="179636" y="5371753"/>
          <a:ext cx="4205287" cy="619125"/>
        </p:xfrm>
        <a:graphic>
          <a:graphicData uri="http://schemas.openxmlformats.org/presentationml/2006/ole">
            <mc:AlternateContent xmlns:mc="http://schemas.openxmlformats.org/markup-compatibility/2006">
              <mc:Choice xmlns:v="urn:schemas-microsoft-com:vml" Requires="v">
                <p:oleObj spid="_x0000_s1143" name="公式" r:id="rId7" imgW="3441700" imgH="508000" progId="Equation.3">
                  <p:embed/>
                </p:oleObj>
              </mc:Choice>
              <mc:Fallback>
                <p:oleObj name="公式" r:id="rId7" imgW="3441700" imgH="508000" progId="Equation.3">
                  <p:embed/>
                  <p:pic>
                    <p:nvPicPr>
                      <p:cNvPr id="526359"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636" y="5371753"/>
                        <a:ext cx="4205287" cy="6191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24"/>
          <p:cNvSpPr>
            <a:spLocks noChangeShapeType="1"/>
          </p:cNvSpPr>
          <p:nvPr/>
        </p:nvSpPr>
        <p:spPr bwMode="auto">
          <a:xfrm flipV="1">
            <a:off x="2411661" y="4939953"/>
            <a:ext cx="71437" cy="43180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Text Box 26"/>
          <p:cNvSpPr txBox="1">
            <a:spLocks noChangeArrowheads="1"/>
          </p:cNvSpPr>
          <p:nvPr/>
        </p:nvSpPr>
        <p:spPr bwMode="auto">
          <a:xfrm>
            <a:off x="827336" y="6092478"/>
            <a:ext cx="3240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a:solidFill>
                  <a:srgbClr val="0000FF"/>
                </a:solidFill>
              </a:rPr>
              <a:t>只考虑温度应力影响</a:t>
            </a:r>
          </a:p>
        </p:txBody>
      </p:sp>
      <p:sp>
        <p:nvSpPr>
          <p:cNvPr id="26" name="Text Box 27"/>
          <p:cNvSpPr txBox="1">
            <a:spLocks noChangeArrowheads="1"/>
          </p:cNvSpPr>
          <p:nvPr/>
        </p:nvSpPr>
        <p:spPr bwMode="auto">
          <a:xfrm>
            <a:off x="395536" y="2707928"/>
            <a:ext cx="201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dirty="0">
                <a:solidFill>
                  <a:srgbClr val="0000FF"/>
                </a:solidFill>
              </a:rPr>
              <a:t>在应用环境下的失效率</a:t>
            </a:r>
          </a:p>
        </p:txBody>
      </p:sp>
      <p:sp>
        <p:nvSpPr>
          <p:cNvPr id="28" name="Text Box 29"/>
          <p:cNvSpPr txBox="1">
            <a:spLocks noChangeArrowheads="1"/>
          </p:cNvSpPr>
          <p:nvPr/>
        </p:nvSpPr>
        <p:spPr bwMode="auto">
          <a:xfrm>
            <a:off x="2986336" y="4939953"/>
            <a:ext cx="1800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a:solidFill>
                  <a:srgbClr val="0000FF"/>
                </a:solidFill>
              </a:rPr>
              <a:t>不同质量等级的影响</a:t>
            </a:r>
          </a:p>
        </p:txBody>
      </p:sp>
      <p:sp>
        <p:nvSpPr>
          <p:cNvPr id="29" name="Text Box 30"/>
          <p:cNvSpPr txBox="1">
            <a:spLocks noChangeArrowheads="1"/>
          </p:cNvSpPr>
          <p:nvPr/>
        </p:nvSpPr>
        <p:spPr bwMode="auto">
          <a:xfrm>
            <a:off x="4715123" y="1772890"/>
            <a:ext cx="1800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a:solidFill>
                  <a:srgbClr val="0000FF"/>
                </a:solidFill>
              </a:rPr>
              <a:t>不同电路结构的影响</a:t>
            </a:r>
          </a:p>
        </p:txBody>
      </p:sp>
      <p:sp>
        <p:nvSpPr>
          <p:cNvPr id="31" name="Text Box 31"/>
          <p:cNvSpPr txBox="1">
            <a:spLocks noChangeArrowheads="1"/>
          </p:cNvSpPr>
          <p:nvPr/>
        </p:nvSpPr>
        <p:spPr bwMode="auto">
          <a:xfrm>
            <a:off x="4570661" y="6021040"/>
            <a:ext cx="1800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a:solidFill>
                  <a:srgbClr val="0000FF"/>
                </a:solidFill>
              </a:rPr>
              <a:t>外加电压的影响</a:t>
            </a:r>
          </a:p>
        </p:txBody>
      </p:sp>
      <p:sp>
        <p:nvSpPr>
          <p:cNvPr id="32" name="Text Box 34"/>
          <p:cNvSpPr txBox="1">
            <a:spLocks noChangeArrowheads="1"/>
          </p:cNvSpPr>
          <p:nvPr/>
        </p:nvSpPr>
        <p:spPr bwMode="auto">
          <a:xfrm>
            <a:off x="395536" y="980728"/>
            <a:ext cx="4032250" cy="16004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dirty="0"/>
              <a:t>环境类别</a:t>
            </a:r>
            <a:r>
              <a:rPr lang="zh-CN" altLang="en-US" sz="1400" dirty="0"/>
              <a:t>：</a:t>
            </a:r>
            <a:r>
              <a:rPr lang="en-US" altLang="zh-CN" sz="1400" dirty="0"/>
              <a:t>GB</a:t>
            </a:r>
            <a:r>
              <a:rPr lang="zh-CN" altLang="en-US" sz="1400" dirty="0" smtClean="0"/>
              <a:t>地面，</a:t>
            </a:r>
            <a:r>
              <a:rPr lang="en-US" altLang="zh-CN" sz="1400" dirty="0"/>
              <a:t>GMS</a:t>
            </a:r>
            <a:r>
              <a:rPr lang="zh-CN" altLang="en-US" sz="1400" dirty="0"/>
              <a:t>导弹发射井，</a:t>
            </a:r>
            <a:r>
              <a:rPr lang="en-US" altLang="zh-CN" sz="1400" dirty="0"/>
              <a:t>GF1</a:t>
            </a:r>
            <a:r>
              <a:rPr lang="zh-CN" altLang="en-US" sz="1400" dirty="0"/>
              <a:t>一般地面固定，</a:t>
            </a:r>
            <a:r>
              <a:rPr lang="en-US" altLang="zh-CN" sz="1400" dirty="0"/>
              <a:t>GF2</a:t>
            </a:r>
            <a:r>
              <a:rPr lang="zh-CN" altLang="en-US" sz="1400" dirty="0"/>
              <a:t>恶劣地面固定，</a:t>
            </a:r>
            <a:r>
              <a:rPr lang="en-US" altLang="zh-CN" sz="1400" dirty="0"/>
              <a:t>GM1</a:t>
            </a:r>
            <a:r>
              <a:rPr lang="zh-CN" altLang="en-US" sz="1400" dirty="0"/>
              <a:t>平稳地面移动，</a:t>
            </a:r>
            <a:r>
              <a:rPr lang="en-US" altLang="zh-CN" sz="1400" dirty="0"/>
              <a:t>GM2</a:t>
            </a:r>
            <a:r>
              <a:rPr lang="zh-CN" altLang="en-US" sz="1400" dirty="0"/>
              <a:t>剧烈地面移动，</a:t>
            </a:r>
            <a:r>
              <a:rPr lang="en-US" altLang="zh-CN" sz="1400" dirty="0"/>
              <a:t>MP</a:t>
            </a:r>
            <a:r>
              <a:rPr lang="zh-CN" altLang="en-US" sz="1400" dirty="0"/>
              <a:t>背负，</a:t>
            </a:r>
            <a:r>
              <a:rPr lang="en-US" altLang="zh-CN" sz="1400" dirty="0"/>
              <a:t>NSB</a:t>
            </a:r>
            <a:r>
              <a:rPr lang="zh-CN" altLang="en-US" sz="1400" dirty="0"/>
              <a:t>潜艇，</a:t>
            </a:r>
            <a:r>
              <a:rPr lang="en-US" altLang="zh-CN" sz="1400" dirty="0"/>
              <a:t>NS1</a:t>
            </a:r>
            <a:r>
              <a:rPr lang="zh-CN" altLang="en-US" sz="1400" dirty="0"/>
              <a:t>舰船良好舱中，</a:t>
            </a:r>
            <a:r>
              <a:rPr lang="en-US" altLang="zh-CN" sz="1400" dirty="0"/>
              <a:t>NS1</a:t>
            </a:r>
            <a:r>
              <a:rPr lang="zh-CN" altLang="en-US" sz="1400" dirty="0"/>
              <a:t>舰船普通舱中，</a:t>
            </a:r>
            <a:r>
              <a:rPr lang="en-US" altLang="zh-CN" sz="1400" dirty="0"/>
              <a:t>NU</a:t>
            </a:r>
            <a:r>
              <a:rPr lang="zh-CN" altLang="en-US" sz="1400" dirty="0"/>
              <a:t>舰船舱外，</a:t>
            </a:r>
            <a:r>
              <a:rPr lang="en-US" altLang="zh-CN" sz="1400" dirty="0"/>
              <a:t>AIF</a:t>
            </a:r>
            <a:r>
              <a:rPr lang="zh-CN" altLang="en-US" sz="1400" dirty="0"/>
              <a:t>战斗机座舱，</a:t>
            </a:r>
            <a:r>
              <a:rPr lang="en-US" altLang="zh-CN" sz="1400" dirty="0"/>
              <a:t>AUF</a:t>
            </a:r>
            <a:r>
              <a:rPr lang="zh-CN" altLang="en-US" sz="1400" dirty="0"/>
              <a:t>战斗机无人舱，</a:t>
            </a:r>
            <a:r>
              <a:rPr lang="en-US" altLang="zh-CN" sz="1400" dirty="0"/>
              <a:t>AIC</a:t>
            </a:r>
            <a:r>
              <a:rPr lang="zh-CN" altLang="en-US" sz="1400" dirty="0"/>
              <a:t>运输机座舱，</a:t>
            </a:r>
            <a:r>
              <a:rPr lang="en-US" altLang="zh-CN" sz="1400" dirty="0"/>
              <a:t>AUC</a:t>
            </a:r>
            <a:r>
              <a:rPr lang="zh-CN" altLang="en-US" sz="1400" dirty="0"/>
              <a:t>运输机无人舱，直升机</a:t>
            </a:r>
            <a:r>
              <a:rPr lang="en-US" altLang="zh-CN" sz="1400" dirty="0"/>
              <a:t>ARW</a:t>
            </a:r>
            <a:r>
              <a:rPr lang="zh-CN" altLang="en-US" sz="1400" dirty="0"/>
              <a:t>，</a:t>
            </a:r>
            <a:r>
              <a:rPr lang="en-US" altLang="zh-CN" sz="1400" dirty="0"/>
              <a:t>SF</a:t>
            </a:r>
            <a:r>
              <a:rPr lang="zh-CN" altLang="en-US" sz="1400" dirty="0"/>
              <a:t>宇宙飞行，</a:t>
            </a:r>
            <a:r>
              <a:rPr lang="en-US" altLang="zh-CN" sz="1400" dirty="0"/>
              <a:t>ML</a:t>
            </a:r>
            <a:r>
              <a:rPr lang="zh-CN" altLang="en-US" sz="1400" dirty="0"/>
              <a:t>导弹发射，</a:t>
            </a:r>
            <a:r>
              <a:rPr lang="en-US" altLang="zh-CN" sz="1400" dirty="0"/>
              <a:t>MF</a:t>
            </a:r>
            <a:r>
              <a:rPr lang="zh-CN" altLang="en-US" sz="1400" dirty="0"/>
              <a:t>导弹飞行</a:t>
            </a:r>
          </a:p>
        </p:txBody>
      </p:sp>
      <p:sp>
        <p:nvSpPr>
          <p:cNvPr id="33" name="Text Box 35"/>
          <p:cNvSpPr txBox="1">
            <a:spLocks noChangeArrowheads="1"/>
          </p:cNvSpPr>
          <p:nvPr/>
        </p:nvSpPr>
        <p:spPr bwMode="auto">
          <a:xfrm>
            <a:off x="6804273" y="1772890"/>
            <a:ext cx="1800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a:solidFill>
                  <a:srgbClr val="0000FF"/>
                </a:solidFill>
              </a:rPr>
              <a:t>耗散功率的影响</a:t>
            </a:r>
          </a:p>
        </p:txBody>
      </p:sp>
      <p:sp>
        <p:nvSpPr>
          <p:cNvPr id="34" name="标题 1"/>
          <p:cNvSpPr txBox="1">
            <a:spLocks/>
          </p:cNvSpPr>
          <p:nvPr/>
        </p:nvSpPr>
        <p:spPr bwMode="auto">
          <a:xfrm>
            <a:off x="4697661" y="918816"/>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rgbClr val="0000FF"/>
                </a:solidFill>
                <a:latin typeface="黑体" panose="02010609060101010101" pitchFamily="49" charset="-122"/>
                <a:ea typeface="黑体" panose="02010609060101010101" pitchFamily="49" charset="-122"/>
              </a:rPr>
              <a:t>失效因素分析</a:t>
            </a:r>
            <a:endParaRPr lang="zh-CN" altLang="en-US" sz="2800" dirty="0">
              <a:solidFill>
                <a:srgbClr val="0000FF"/>
              </a:solidFill>
            </a:endParaRPr>
          </a:p>
        </p:txBody>
      </p:sp>
      <p:sp>
        <p:nvSpPr>
          <p:cNvPr id="2" name="椭圆 1"/>
          <p:cNvSpPr/>
          <p:nvPr/>
        </p:nvSpPr>
        <p:spPr>
          <a:xfrm>
            <a:off x="2483098" y="2924944"/>
            <a:ext cx="1368822" cy="6350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773036" y="4530378"/>
            <a:ext cx="1368822" cy="6350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798687" y="4413697"/>
            <a:ext cx="1368822" cy="6350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328097" y="3004790"/>
            <a:ext cx="1368822" cy="6350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798816697"/>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ppt_x"/>
                                          </p:val>
                                        </p:tav>
                                        <p:tav tm="100000">
                                          <p:val>
                                            <p:strVal val="#ppt_x"/>
                                          </p:val>
                                        </p:tav>
                                      </p:tavLst>
                                    </p:anim>
                                    <p:anim calcmode="lin" valueType="num">
                                      <p:cBhvr additive="base">
                                        <p:cTn id="88" dur="500" fill="hold"/>
                                        <p:tgtEl>
                                          <p:spTgt spid="2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fill="hold"/>
                                        <p:tgtEl>
                                          <p:spTgt spid="31"/>
                                        </p:tgtEl>
                                        <p:attrNameLst>
                                          <p:attrName>ppt_x</p:attrName>
                                        </p:attrNameLst>
                                      </p:cBhvr>
                                      <p:tavLst>
                                        <p:tav tm="0">
                                          <p:val>
                                            <p:strVal val="#ppt_x"/>
                                          </p:val>
                                        </p:tav>
                                        <p:tav tm="100000">
                                          <p:val>
                                            <p:strVal val="#ppt_x"/>
                                          </p:val>
                                        </p:tav>
                                      </p:tavLst>
                                    </p:anim>
                                    <p:anim calcmode="lin" valueType="num">
                                      <p:cBhvr additive="base">
                                        <p:cTn id="96" dur="500" fill="hold"/>
                                        <p:tgtEl>
                                          <p:spTgt spid="3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500" fill="hold"/>
                                        <p:tgtEl>
                                          <p:spTgt spid="25"/>
                                        </p:tgtEl>
                                        <p:attrNameLst>
                                          <p:attrName>ppt_x</p:attrName>
                                        </p:attrNameLst>
                                      </p:cBhvr>
                                      <p:tavLst>
                                        <p:tav tm="0">
                                          <p:val>
                                            <p:strVal val="#ppt_x"/>
                                          </p:val>
                                        </p:tav>
                                        <p:tav tm="100000">
                                          <p:val>
                                            <p:strVal val="#ppt_x"/>
                                          </p:val>
                                        </p:tav>
                                      </p:tavLst>
                                    </p:anim>
                                    <p:anim calcmode="lin" valueType="num">
                                      <p:cBhvr additive="base">
                                        <p:cTn id="10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p:bldP spid="26" grpId="0"/>
      <p:bldP spid="28" grpId="0"/>
      <p:bldP spid="29" grpId="0"/>
      <p:bldP spid="31" grpId="0"/>
      <p:bldP spid="32" grpId="0" animBg="1"/>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154" y="908720"/>
            <a:ext cx="5689600" cy="153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24277" r="49945"/>
          <a:stretch/>
        </p:blipFill>
        <p:spPr bwMode="auto">
          <a:xfrm>
            <a:off x="288794" y="3054275"/>
            <a:ext cx="1223069"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54" y="4647632"/>
            <a:ext cx="2234088" cy="18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8"/>
          <p:cNvPicPr>
            <a:picLocks noChangeAspect="1" noChangeArrowheads="1"/>
          </p:cNvPicPr>
          <p:nvPr/>
        </p:nvPicPr>
        <p:blipFill>
          <a:blip r:embed="rId7">
            <a:extLst>
              <a:ext uri="{28A0092B-C50C-407E-A947-70E740481C1C}">
                <a14:useLocalDpi xmlns:a14="http://schemas.microsoft.com/office/drawing/2010/main" val="0"/>
              </a:ext>
            </a:extLst>
          </a:blip>
          <a:srcRect l="2650"/>
          <a:stretch>
            <a:fillRect/>
          </a:stretch>
        </p:blipFill>
        <p:spPr bwMode="auto">
          <a:xfrm>
            <a:off x="7092354" y="908720"/>
            <a:ext cx="1657350" cy="14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9"/>
          <p:cNvPicPr>
            <a:picLocks noChangeAspect="1" noChangeArrowheads="1"/>
          </p:cNvPicPr>
          <p:nvPr/>
        </p:nvPicPr>
        <p:blipFill>
          <a:blip r:embed="rId8">
            <a:extLst>
              <a:ext uri="{28A0092B-C50C-407E-A947-70E740481C1C}">
                <a14:useLocalDpi xmlns:a14="http://schemas.microsoft.com/office/drawing/2010/main" val="0"/>
              </a:ext>
            </a:extLst>
          </a:blip>
          <a:srcRect t="3171"/>
          <a:stretch>
            <a:fillRect/>
          </a:stretch>
        </p:blipFill>
        <p:spPr bwMode="auto">
          <a:xfrm>
            <a:off x="3924027" y="3573016"/>
            <a:ext cx="5041900" cy="230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 Box 11"/>
          <p:cNvSpPr txBox="1">
            <a:spLocks noChangeArrowheads="1"/>
          </p:cNvSpPr>
          <p:nvPr/>
        </p:nvSpPr>
        <p:spPr bwMode="auto">
          <a:xfrm>
            <a:off x="610592" y="2277145"/>
            <a:ext cx="574675" cy="244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b="1" i="1"/>
              <a:t>E  B  C</a:t>
            </a:r>
          </a:p>
        </p:txBody>
      </p:sp>
      <p:sp>
        <p:nvSpPr>
          <p:cNvPr id="41" name="Text Box 12"/>
          <p:cNvSpPr txBox="1">
            <a:spLocks noChangeArrowheads="1"/>
          </p:cNvSpPr>
          <p:nvPr/>
        </p:nvSpPr>
        <p:spPr bwMode="auto">
          <a:xfrm>
            <a:off x="2267942" y="2204120"/>
            <a:ext cx="574675" cy="317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b="1" i="1"/>
              <a:t>E  B  C</a:t>
            </a:r>
          </a:p>
        </p:txBody>
      </p:sp>
      <p:sp>
        <p:nvSpPr>
          <p:cNvPr id="42" name="Text Box 13"/>
          <p:cNvSpPr txBox="1">
            <a:spLocks noChangeArrowheads="1"/>
          </p:cNvSpPr>
          <p:nvPr/>
        </p:nvSpPr>
        <p:spPr bwMode="auto">
          <a:xfrm>
            <a:off x="3923704" y="2204120"/>
            <a:ext cx="574675" cy="244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b="1" i="1"/>
              <a:t>E  B  C</a:t>
            </a:r>
          </a:p>
        </p:txBody>
      </p:sp>
      <p:sp>
        <p:nvSpPr>
          <p:cNvPr id="43" name="Text Box 14"/>
          <p:cNvSpPr txBox="1">
            <a:spLocks noChangeArrowheads="1"/>
          </p:cNvSpPr>
          <p:nvPr/>
        </p:nvSpPr>
        <p:spPr bwMode="auto">
          <a:xfrm>
            <a:off x="5508029" y="2204120"/>
            <a:ext cx="574675" cy="244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b="1" i="1"/>
              <a:t>E  B  C</a:t>
            </a:r>
          </a:p>
        </p:txBody>
      </p:sp>
      <p:sp>
        <p:nvSpPr>
          <p:cNvPr id="44" name="Text Box 15"/>
          <p:cNvSpPr txBox="1">
            <a:spLocks noChangeArrowheads="1"/>
          </p:cNvSpPr>
          <p:nvPr/>
        </p:nvSpPr>
        <p:spPr bwMode="auto">
          <a:xfrm>
            <a:off x="567375" y="3976613"/>
            <a:ext cx="574675" cy="244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b="1" i="1"/>
              <a:t>E  B  C</a:t>
            </a:r>
          </a:p>
        </p:txBody>
      </p:sp>
      <p:sp>
        <p:nvSpPr>
          <p:cNvPr id="46" name="Text Box 17"/>
          <p:cNvSpPr txBox="1">
            <a:spLocks noChangeArrowheads="1"/>
          </p:cNvSpPr>
          <p:nvPr/>
        </p:nvSpPr>
        <p:spPr bwMode="auto">
          <a:xfrm>
            <a:off x="3923704" y="2564483"/>
            <a:ext cx="2303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dirty="0">
                <a:solidFill>
                  <a:schemeClr val="accent2"/>
                </a:solidFill>
              </a:rPr>
              <a:t>塑料封装双极晶体管</a:t>
            </a:r>
          </a:p>
        </p:txBody>
      </p:sp>
      <p:sp>
        <p:nvSpPr>
          <p:cNvPr id="47" name="Text Box 18"/>
          <p:cNvSpPr txBox="1">
            <a:spLocks noChangeArrowheads="1"/>
          </p:cNvSpPr>
          <p:nvPr/>
        </p:nvSpPr>
        <p:spPr bwMode="auto">
          <a:xfrm>
            <a:off x="1611105" y="3363757"/>
            <a:ext cx="1944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dirty="0">
                <a:solidFill>
                  <a:schemeClr val="accent2"/>
                </a:solidFill>
              </a:rPr>
              <a:t>金属封装双极晶体管</a:t>
            </a:r>
          </a:p>
        </p:txBody>
      </p:sp>
      <p:sp>
        <p:nvSpPr>
          <p:cNvPr id="48" name="Text Box 19"/>
          <p:cNvSpPr txBox="1">
            <a:spLocks noChangeArrowheads="1"/>
          </p:cNvSpPr>
          <p:nvPr/>
        </p:nvSpPr>
        <p:spPr bwMode="auto">
          <a:xfrm>
            <a:off x="6589116" y="2517503"/>
            <a:ext cx="2303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b="1" dirty="0">
                <a:solidFill>
                  <a:schemeClr val="accent2"/>
                </a:solidFill>
              </a:rPr>
              <a:t>双极晶体管阵列</a:t>
            </a:r>
          </a:p>
        </p:txBody>
      </p:sp>
      <p:sp>
        <p:nvSpPr>
          <p:cNvPr id="49" name="Text Box 20"/>
          <p:cNvSpPr txBox="1">
            <a:spLocks noChangeArrowheads="1"/>
          </p:cNvSpPr>
          <p:nvPr/>
        </p:nvSpPr>
        <p:spPr bwMode="auto">
          <a:xfrm>
            <a:off x="3635896" y="5915547"/>
            <a:ext cx="302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b="1" dirty="0">
                <a:solidFill>
                  <a:schemeClr val="accent2"/>
                </a:solidFill>
              </a:rPr>
              <a:t>金属与塑料封装场效应晶体管</a:t>
            </a:r>
          </a:p>
        </p:txBody>
      </p:sp>
      <p:sp>
        <p:nvSpPr>
          <p:cNvPr id="50" name="Text Box 21"/>
          <p:cNvSpPr txBox="1">
            <a:spLocks noChangeArrowheads="1"/>
          </p:cNvSpPr>
          <p:nvPr/>
        </p:nvSpPr>
        <p:spPr bwMode="auto">
          <a:xfrm>
            <a:off x="2086177" y="4993880"/>
            <a:ext cx="14744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b="1" dirty="0">
                <a:solidFill>
                  <a:schemeClr val="accent2"/>
                </a:solidFill>
              </a:rPr>
              <a:t>双极功率晶体管</a:t>
            </a:r>
          </a:p>
        </p:txBody>
      </p:sp>
      <p:sp>
        <p:nvSpPr>
          <p:cNvPr id="51" name="Line 22"/>
          <p:cNvSpPr>
            <a:spLocks noChangeShapeType="1"/>
          </p:cNvSpPr>
          <p:nvPr/>
        </p:nvSpPr>
        <p:spPr bwMode="auto">
          <a:xfrm flipH="1">
            <a:off x="1295963" y="3668557"/>
            <a:ext cx="2159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23"/>
          <p:cNvSpPr>
            <a:spLocks noChangeShapeType="1"/>
          </p:cNvSpPr>
          <p:nvPr/>
        </p:nvSpPr>
        <p:spPr bwMode="auto">
          <a:xfrm flipH="1" flipV="1">
            <a:off x="3707804" y="2420020"/>
            <a:ext cx="215900" cy="215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24"/>
          <p:cNvSpPr>
            <a:spLocks noChangeShapeType="1"/>
          </p:cNvSpPr>
          <p:nvPr/>
        </p:nvSpPr>
        <p:spPr bwMode="auto">
          <a:xfrm flipV="1">
            <a:off x="7524328" y="2362870"/>
            <a:ext cx="0" cy="215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25"/>
          <p:cNvSpPr>
            <a:spLocks noChangeShapeType="1"/>
          </p:cNvSpPr>
          <p:nvPr/>
        </p:nvSpPr>
        <p:spPr bwMode="auto">
          <a:xfrm flipV="1">
            <a:off x="5147990" y="5715490"/>
            <a:ext cx="0" cy="215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Text Box 21"/>
          <p:cNvSpPr txBox="1">
            <a:spLocks noChangeArrowheads="1"/>
          </p:cNvSpPr>
          <p:nvPr/>
        </p:nvSpPr>
        <p:spPr bwMode="auto">
          <a:xfrm>
            <a:off x="1384007" y="5983182"/>
            <a:ext cx="20173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None/>
            </a:pPr>
            <a:r>
              <a:rPr lang="zh-CN" altLang="en-US" sz="2000" dirty="0">
                <a:solidFill>
                  <a:srgbClr val="0000FF"/>
                </a:solidFill>
                <a:latin typeface="微软雅黑" panose="020B0503020204020204" pitchFamily="34" charset="-122"/>
                <a:ea typeface="微软雅黑" panose="020B0503020204020204" pitchFamily="34" charset="-122"/>
              </a:rPr>
              <a:t>大功率控制电路</a:t>
            </a:r>
          </a:p>
        </p:txBody>
      </p:sp>
      <p:sp>
        <p:nvSpPr>
          <p:cNvPr id="58" name="Text Box 20"/>
          <p:cNvSpPr txBox="1">
            <a:spLocks noChangeArrowheads="1"/>
          </p:cNvSpPr>
          <p:nvPr/>
        </p:nvSpPr>
        <p:spPr bwMode="auto">
          <a:xfrm>
            <a:off x="6587633" y="5882751"/>
            <a:ext cx="17293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smtClean="0">
                <a:solidFill>
                  <a:srgbClr val="0000FF"/>
                </a:solidFill>
                <a:latin typeface="微软雅黑" panose="020B0503020204020204" pitchFamily="34" charset="-122"/>
                <a:ea typeface="微软雅黑" panose="020B0503020204020204" pitchFamily="34" charset="-122"/>
              </a:rPr>
              <a:t>低功耗电路</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59" name="Text Box 20"/>
          <p:cNvSpPr txBox="1">
            <a:spLocks noChangeArrowheads="1"/>
          </p:cNvSpPr>
          <p:nvPr/>
        </p:nvSpPr>
        <p:spPr bwMode="auto">
          <a:xfrm>
            <a:off x="248103" y="2448219"/>
            <a:ext cx="25945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eaLnBrk="1" hangingPunct="1">
              <a:spcBef>
                <a:spcPct val="50000"/>
              </a:spcBef>
              <a:buClrTx/>
              <a:buSzTx/>
              <a:buFont typeface="Wingdings" panose="05000000000000000000" pitchFamily="2" charset="2"/>
              <a:buNone/>
              <a:defRPr>
                <a:solidFill>
                  <a:srgbClr val="0000FF"/>
                </a:solidFill>
                <a:latin typeface="微软雅黑" panose="020B0503020204020204" pitchFamily="34" charset="-122"/>
                <a:ea typeface="微软雅黑" panose="020B0503020204020204" pitchFamily="34" charset="-122"/>
              </a:defRPr>
            </a:lvl1pPr>
            <a:lvl2pPr marL="742950" indent="-285750">
              <a:spcBef>
                <a:spcPct val="20000"/>
              </a:spcBef>
              <a:buClr>
                <a:schemeClr val="accent1"/>
              </a:buClr>
              <a:buSzPct val="75000"/>
              <a:buFont typeface="Wingdings" panose="05000000000000000000" pitchFamily="2" charset="2"/>
              <a:buChar char="n"/>
              <a:defRPr sz="2600">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a:latin typeface="Arial" panose="020B0604020202020204" pitchFamily="34" charset="0"/>
                <a:ea typeface="宋体" panose="02010600030101010101" pitchFamily="2" charset="-122"/>
              </a:defRPr>
            </a:lvl9pPr>
          </a:lstStyle>
          <a:p>
            <a:r>
              <a:rPr lang="zh-CN" altLang="en-US" dirty="0"/>
              <a:t>常规放大电路领域 </a:t>
            </a:r>
          </a:p>
        </p:txBody>
      </p:sp>
      <p:sp>
        <p:nvSpPr>
          <p:cNvPr id="60" name="Text Box 20"/>
          <p:cNvSpPr txBox="1">
            <a:spLocks noChangeArrowheads="1"/>
          </p:cNvSpPr>
          <p:nvPr/>
        </p:nvSpPr>
        <p:spPr bwMode="auto">
          <a:xfrm>
            <a:off x="1548668" y="3935989"/>
            <a:ext cx="18190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None/>
            </a:pPr>
            <a:r>
              <a:rPr lang="zh-CN" altLang="en-US" sz="2000" dirty="0">
                <a:solidFill>
                  <a:srgbClr val="0000FF"/>
                </a:solidFill>
                <a:latin typeface="微软雅黑" panose="020B0503020204020204" pitchFamily="34" charset="-122"/>
                <a:ea typeface="微软雅黑" panose="020B0503020204020204" pitchFamily="34" charset="-122"/>
              </a:rPr>
              <a:t>精密测量领域</a:t>
            </a:r>
          </a:p>
        </p:txBody>
      </p:sp>
      <p:sp>
        <p:nvSpPr>
          <p:cNvPr id="2" name="矩形 1"/>
          <p:cNvSpPr/>
          <p:nvPr/>
        </p:nvSpPr>
        <p:spPr>
          <a:xfrm>
            <a:off x="179512" y="908720"/>
            <a:ext cx="8784976" cy="19872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68470" y="3054275"/>
            <a:ext cx="3539333" cy="14565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58577" y="4676861"/>
            <a:ext cx="3539333" cy="178493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851696" y="3043123"/>
            <a:ext cx="5114231" cy="341867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673308434"/>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4" name="Picture 5" descr="001"/>
          <p:cNvPicPr>
            <a:picLocks noChangeAspect="1" noChangeArrowheads="1"/>
          </p:cNvPicPr>
          <p:nvPr/>
        </p:nvPicPr>
        <p:blipFill>
          <a:blip r:embed="rId4">
            <a:extLst>
              <a:ext uri="{28A0092B-C50C-407E-A947-70E740481C1C}">
                <a14:useLocalDpi xmlns:a14="http://schemas.microsoft.com/office/drawing/2010/main" val="0"/>
              </a:ext>
            </a:extLst>
          </a:blip>
          <a:srcRect b="2843"/>
          <a:stretch>
            <a:fillRect/>
          </a:stretch>
        </p:blipFill>
        <p:spPr bwMode="auto">
          <a:xfrm>
            <a:off x="1979613" y="1556991"/>
            <a:ext cx="6480175"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468313" y="980728"/>
            <a:ext cx="842486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000">
                <a:solidFill>
                  <a:schemeClr val="tx1"/>
                </a:solidFill>
                <a:latin typeface="Arial" panose="020B0604020202020204" pitchFamily="34" charset="0"/>
                <a:ea typeface="宋体" panose="02010600030101010101" pitchFamily="2" charset="-122"/>
              </a:defRPr>
            </a:lvl1pPr>
            <a:lvl2pPr marL="914400" indent="-457200">
              <a:defRPr sz="2000">
                <a:solidFill>
                  <a:schemeClr val="tx1"/>
                </a:solidFill>
                <a:latin typeface="Arial" panose="020B0604020202020204" pitchFamily="34" charset="0"/>
                <a:ea typeface="宋体" panose="02010600030101010101" pitchFamily="2" charset="-122"/>
              </a:defRPr>
            </a:lvl2pPr>
            <a:lvl3pPr marL="1371600" indent="-457200">
              <a:defRPr sz="2000">
                <a:solidFill>
                  <a:schemeClr val="tx1"/>
                </a:solidFill>
                <a:latin typeface="Arial" panose="020B0604020202020204" pitchFamily="34" charset="0"/>
                <a:ea typeface="宋体" panose="02010600030101010101" pitchFamily="2" charset="-122"/>
              </a:defRPr>
            </a:lvl3pPr>
            <a:lvl4pPr marL="1828800" indent="-457200">
              <a:defRPr sz="2000">
                <a:solidFill>
                  <a:schemeClr val="tx1"/>
                </a:solidFill>
                <a:latin typeface="Arial" panose="020B0604020202020204" pitchFamily="34" charset="0"/>
                <a:ea typeface="宋体" panose="02010600030101010101" pitchFamily="2" charset="-122"/>
              </a:defRPr>
            </a:lvl4pPr>
            <a:lvl5pPr marL="2286000" indent="-457200">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80000"/>
              <a:buFont typeface="Wingdings" panose="05000000000000000000" pitchFamily="2" charset="2"/>
              <a:buChar char="n"/>
            </a:pPr>
            <a:r>
              <a:rPr kumimoji="1" lang="zh-CN" altLang="en-US" dirty="0">
                <a:latin typeface="Tahoma" panose="020B0604030504040204" pitchFamily="34" charset="0"/>
              </a:rPr>
              <a:t>器件的电性能参数（</a:t>
            </a:r>
            <a:r>
              <a:rPr kumimoji="1" lang="zh-CN" altLang="en-US" dirty="0">
                <a:solidFill>
                  <a:srgbClr val="FF0000"/>
                </a:solidFill>
                <a:latin typeface="Tahoma" panose="020B0604030504040204" pitchFamily="34" charset="0"/>
              </a:rPr>
              <a:t>工作电流、增益、耐压、漏电流、功耗等</a:t>
            </a:r>
            <a:r>
              <a:rPr kumimoji="1" lang="zh-CN" altLang="en-US" dirty="0">
                <a:latin typeface="Tahoma" panose="020B0604030504040204" pitchFamily="34" charset="0"/>
              </a:rPr>
              <a:t>）是温度的函数</a:t>
            </a:r>
          </a:p>
        </p:txBody>
      </p:sp>
      <p:sp>
        <p:nvSpPr>
          <p:cNvPr id="6" name="Text Box 7"/>
          <p:cNvSpPr txBox="1">
            <a:spLocks noChangeArrowheads="1"/>
          </p:cNvSpPr>
          <p:nvPr/>
        </p:nvSpPr>
        <p:spPr bwMode="auto">
          <a:xfrm>
            <a:off x="903256" y="2060848"/>
            <a:ext cx="17272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双极晶体管的发射结压降随温度的变化</a:t>
            </a:r>
          </a:p>
        </p:txBody>
      </p:sp>
      <p:sp>
        <p:nvSpPr>
          <p:cNvPr id="7" name="Text Box 9"/>
          <p:cNvSpPr txBox="1">
            <a:spLocks noChangeArrowheads="1"/>
          </p:cNvSpPr>
          <p:nvPr/>
        </p:nvSpPr>
        <p:spPr bwMode="auto">
          <a:xfrm>
            <a:off x="1546227" y="5820263"/>
            <a:ext cx="6050110"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smtClean="0">
                <a:latin typeface="微软雅黑" panose="020B0503020204020204" pitchFamily="34" charset="-122"/>
                <a:ea typeface="微软雅黑" panose="020B0503020204020204" pitchFamily="34" charset="-122"/>
              </a:rPr>
              <a:t>双极晶体管</a:t>
            </a:r>
            <a:r>
              <a:rPr lang="zh-CN" altLang="en-US" sz="1800" dirty="0">
                <a:latin typeface="微软雅黑" panose="020B0503020204020204" pitchFamily="34" charset="-122"/>
                <a:ea typeface="微软雅黑" panose="020B0503020204020204" pitchFamily="34" charset="-122"/>
              </a:rPr>
              <a:t>的集电极电流具有正温度系数（热电正反馈是产生二次击穿的主要原因），</a:t>
            </a:r>
            <a:r>
              <a:rPr lang="zh-CN" altLang="en-US" sz="1800" dirty="0">
                <a:solidFill>
                  <a:srgbClr val="FF0000"/>
                </a:solidFill>
                <a:latin typeface="微软雅黑" panose="020B0503020204020204" pitchFamily="34" charset="-122"/>
                <a:ea typeface="微软雅黑" panose="020B0503020204020204" pitchFamily="34" charset="-122"/>
              </a:rPr>
              <a:t>正向压降具有负温度系数</a:t>
            </a:r>
          </a:p>
        </p:txBody>
      </p:sp>
    </p:spTree>
    <p:custDataLst>
      <p:tags r:id="rId1"/>
    </p:custDataLst>
    <p:extLst>
      <p:ext uri="{BB962C8B-B14F-4D97-AF65-F5344CB8AC3E}">
        <p14:creationId xmlns:p14="http://schemas.microsoft.com/office/powerpoint/2010/main" val="137257846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5" descr="020"/>
          <p:cNvPicPr>
            <a:picLocks noChangeAspect="1" noChangeArrowheads="1"/>
          </p:cNvPicPr>
          <p:nvPr/>
        </p:nvPicPr>
        <p:blipFill>
          <a:blip r:embed="rId4">
            <a:lum contrast="18000"/>
            <a:extLst>
              <a:ext uri="{28A0092B-C50C-407E-A947-70E740481C1C}">
                <a14:useLocalDpi xmlns:a14="http://schemas.microsoft.com/office/drawing/2010/main" val="0"/>
              </a:ext>
            </a:extLst>
          </a:blip>
          <a:srcRect/>
          <a:stretch>
            <a:fillRect/>
          </a:stretch>
        </p:blipFill>
        <p:spPr bwMode="auto">
          <a:xfrm>
            <a:off x="212726" y="1720056"/>
            <a:ext cx="6196012"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6"/>
          <p:cNvSpPr txBox="1">
            <a:spLocks noChangeArrowheads="1"/>
          </p:cNvSpPr>
          <p:nvPr/>
        </p:nvSpPr>
        <p:spPr bwMode="auto">
          <a:xfrm>
            <a:off x="2555875" y="4005263"/>
            <a:ext cx="151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chemeClr val="accent2"/>
                </a:solidFill>
              </a:rPr>
              <a:t>安全工作区</a:t>
            </a:r>
          </a:p>
        </p:txBody>
      </p:sp>
      <p:sp>
        <p:nvSpPr>
          <p:cNvPr id="5" name="Text Box 7"/>
          <p:cNvSpPr txBox="1">
            <a:spLocks noChangeArrowheads="1"/>
          </p:cNvSpPr>
          <p:nvPr/>
        </p:nvSpPr>
        <p:spPr bwMode="auto">
          <a:xfrm>
            <a:off x="1691680" y="1078706"/>
            <a:ext cx="266541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dirty="0">
                <a:solidFill>
                  <a:srgbClr val="0000FF"/>
                </a:solidFill>
                <a:latin typeface="微软雅黑" panose="020B0503020204020204" pitchFamily="34" charset="-122"/>
                <a:ea typeface="微软雅黑" panose="020B0503020204020204" pitchFamily="34" charset="-122"/>
              </a:rPr>
              <a:t>最大集电极</a:t>
            </a:r>
            <a:r>
              <a:rPr lang="zh-CN" altLang="en-US" sz="1800" dirty="0" smtClean="0">
                <a:solidFill>
                  <a:srgbClr val="0000FF"/>
                </a:solidFill>
                <a:latin typeface="微软雅黑" panose="020B0503020204020204" pitchFamily="34" charset="-122"/>
                <a:ea typeface="微软雅黑" panose="020B0503020204020204" pitchFamily="34" charset="-122"/>
              </a:rPr>
              <a:t>电流</a:t>
            </a:r>
            <a:endParaRPr lang="en-US" altLang="zh-CN" sz="1800" dirty="0" smtClean="0">
              <a:solidFill>
                <a:srgbClr val="0000FF"/>
              </a:solidFill>
              <a:latin typeface="微软雅黑" panose="020B0503020204020204" pitchFamily="34" charset="-122"/>
              <a:ea typeface="微软雅黑" panose="020B0503020204020204" pitchFamily="34" charset="-122"/>
            </a:endParaRPr>
          </a:p>
          <a:p>
            <a:pPr algn="ctr" eaLnBrk="1" hangingPunct="1">
              <a:spcBef>
                <a:spcPct val="50000"/>
              </a:spcBef>
              <a:buClrTx/>
              <a:buSzTx/>
              <a:buFontTx/>
              <a:buNone/>
            </a:pPr>
            <a:r>
              <a:rPr lang="zh-CN" altLang="en-US" sz="1800" dirty="0" smtClean="0">
                <a:solidFill>
                  <a:srgbClr val="0000FF"/>
                </a:solidFill>
                <a:latin typeface="微软雅黑" panose="020B0503020204020204" pitchFamily="34" charset="-122"/>
                <a:ea typeface="微软雅黑" panose="020B0503020204020204" pitchFamily="34" charset="-122"/>
              </a:rPr>
              <a:t>（</a:t>
            </a:r>
            <a:r>
              <a:rPr lang="zh-CN" altLang="en-US" sz="1800" dirty="0">
                <a:solidFill>
                  <a:srgbClr val="0000FF"/>
                </a:solidFill>
                <a:latin typeface="微软雅黑" panose="020B0503020204020204" pitchFamily="34" charset="-122"/>
                <a:ea typeface="微软雅黑" panose="020B0503020204020204" pitchFamily="34" charset="-122"/>
              </a:rPr>
              <a:t>由电流容量决定）</a:t>
            </a:r>
          </a:p>
        </p:txBody>
      </p:sp>
      <p:sp>
        <p:nvSpPr>
          <p:cNvPr id="6" name="Text Box 8"/>
          <p:cNvSpPr txBox="1">
            <a:spLocks noChangeArrowheads="1"/>
          </p:cNvSpPr>
          <p:nvPr/>
        </p:nvSpPr>
        <p:spPr bwMode="auto">
          <a:xfrm>
            <a:off x="6948982" y="2101056"/>
            <a:ext cx="19446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b="1" dirty="0">
                <a:solidFill>
                  <a:srgbClr val="0000FF"/>
                </a:solidFill>
                <a:latin typeface="微软雅黑" panose="020B0503020204020204" pitchFamily="34" charset="-122"/>
                <a:ea typeface="微软雅黑" panose="020B0503020204020204" pitchFamily="34" charset="-122"/>
              </a:rPr>
              <a:t>最大耗散功率（由最大允许结温和热阻决定）</a:t>
            </a:r>
          </a:p>
        </p:txBody>
      </p:sp>
      <p:sp>
        <p:nvSpPr>
          <p:cNvPr id="7" name="Text Box 9"/>
          <p:cNvSpPr txBox="1">
            <a:spLocks noChangeArrowheads="1"/>
          </p:cNvSpPr>
          <p:nvPr/>
        </p:nvSpPr>
        <p:spPr bwMode="auto">
          <a:xfrm>
            <a:off x="7092950" y="4292600"/>
            <a:ext cx="1873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b="1" dirty="0">
                <a:solidFill>
                  <a:srgbClr val="0000FF"/>
                </a:solidFill>
                <a:latin typeface="微软雅黑" panose="020B0503020204020204" pitchFamily="34" charset="-122"/>
                <a:ea typeface="微软雅黑" panose="020B0503020204020204" pitchFamily="34" charset="-122"/>
              </a:rPr>
              <a:t>二次击穿功率（由二次击穿耐量决定）</a:t>
            </a:r>
          </a:p>
        </p:txBody>
      </p:sp>
      <p:sp>
        <p:nvSpPr>
          <p:cNvPr id="8" name="Text Box 10"/>
          <p:cNvSpPr txBox="1">
            <a:spLocks noChangeArrowheads="1"/>
          </p:cNvSpPr>
          <p:nvPr/>
        </p:nvSpPr>
        <p:spPr bwMode="auto">
          <a:xfrm>
            <a:off x="6516687" y="5824537"/>
            <a:ext cx="259305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dirty="0">
                <a:solidFill>
                  <a:srgbClr val="0000FF"/>
                </a:solidFill>
                <a:latin typeface="微软雅黑" panose="020B0503020204020204" pitchFamily="34" charset="-122"/>
                <a:ea typeface="微软雅黑" panose="020B0503020204020204" pitchFamily="34" charset="-122"/>
              </a:rPr>
              <a:t>最大集电极</a:t>
            </a:r>
            <a:r>
              <a:rPr lang="en-US" altLang="zh-CN" sz="1800" dirty="0">
                <a:solidFill>
                  <a:srgbClr val="0000FF"/>
                </a:solidFill>
                <a:latin typeface="微软雅黑" panose="020B0503020204020204" pitchFamily="34" charset="-122"/>
                <a:ea typeface="微软雅黑" panose="020B0503020204020204" pitchFamily="34" charset="-122"/>
              </a:rPr>
              <a:t>-</a:t>
            </a:r>
            <a:r>
              <a:rPr lang="zh-CN" altLang="en-US" sz="1800" dirty="0">
                <a:solidFill>
                  <a:srgbClr val="0000FF"/>
                </a:solidFill>
                <a:latin typeface="微软雅黑" panose="020B0503020204020204" pitchFamily="34" charset="-122"/>
                <a:ea typeface="微软雅黑" panose="020B0503020204020204" pitchFamily="34" charset="-122"/>
              </a:rPr>
              <a:t>发射极电压（由击穿电压决定）</a:t>
            </a:r>
          </a:p>
        </p:txBody>
      </p:sp>
      <p:sp>
        <p:nvSpPr>
          <p:cNvPr id="9" name="Line 11"/>
          <p:cNvSpPr>
            <a:spLocks noChangeShapeType="1"/>
          </p:cNvSpPr>
          <p:nvPr/>
        </p:nvSpPr>
        <p:spPr bwMode="auto">
          <a:xfrm>
            <a:off x="2843808" y="1766888"/>
            <a:ext cx="0" cy="1013544"/>
          </a:xfrm>
          <a:prstGeom prst="line">
            <a:avLst/>
          </a:prstGeom>
          <a:noFill/>
          <a:ln w="41275">
            <a:solidFill>
              <a:srgbClr val="00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2"/>
          <p:cNvSpPr>
            <a:spLocks noChangeShapeType="1"/>
          </p:cNvSpPr>
          <p:nvPr/>
        </p:nvSpPr>
        <p:spPr bwMode="auto">
          <a:xfrm flipH="1">
            <a:off x="4536554" y="2559050"/>
            <a:ext cx="2267694" cy="615158"/>
          </a:xfrm>
          <a:prstGeom prst="line">
            <a:avLst/>
          </a:prstGeom>
          <a:noFill/>
          <a:ln w="41275">
            <a:solidFill>
              <a:srgbClr val="00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3"/>
          <p:cNvSpPr>
            <a:spLocks noChangeShapeType="1"/>
          </p:cNvSpPr>
          <p:nvPr/>
        </p:nvSpPr>
        <p:spPr bwMode="auto">
          <a:xfrm flipH="1" flipV="1">
            <a:off x="5292080" y="4096544"/>
            <a:ext cx="2016770" cy="411956"/>
          </a:xfrm>
          <a:prstGeom prst="line">
            <a:avLst/>
          </a:prstGeom>
          <a:noFill/>
          <a:ln w="41275">
            <a:solidFill>
              <a:srgbClr val="00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4"/>
          <p:cNvSpPr>
            <a:spLocks noChangeShapeType="1"/>
          </p:cNvSpPr>
          <p:nvPr/>
        </p:nvSpPr>
        <p:spPr bwMode="auto">
          <a:xfrm flipH="1" flipV="1">
            <a:off x="5508104" y="5300661"/>
            <a:ext cx="1296144" cy="523875"/>
          </a:xfrm>
          <a:prstGeom prst="line">
            <a:avLst/>
          </a:prstGeom>
          <a:noFill/>
          <a:ln w="41275">
            <a:solidFill>
              <a:srgbClr val="00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ustDataLst>
      <p:tags r:id="rId1"/>
    </p:custDataLst>
    <p:extLst>
      <p:ext uri="{BB962C8B-B14F-4D97-AF65-F5344CB8AC3E}">
        <p14:creationId xmlns:p14="http://schemas.microsoft.com/office/powerpoint/2010/main" val="3893236554"/>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253038"/>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179511" y="2408672"/>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§2.1  </a:t>
            </a:r>
            <a:r>
              <a:rPr lang="zh-CN" altLang="en-US" sz="2800" dirty="0" smtClean="0">
                <a:solidFill>
                  <a:srgbClr val="0000FF"/>
                </a:solidFill>
                <a:latin typeface="黑体" panose="02010609060101010101" pitchFamily="49" charset="-122"/>
                <a:ea typeface="黑体" panose="02010609060101010101" pitchFamily="49" charset="-122"/>
              </a:rPr>
              <a:t>元器件等级</a:t>
            </a:r>
            <a:endParaRPr lang="zh-CN" altLang="en-US" sz="2800" dirty="0">
              <a:solidFill>
                <a:srgbClr val="0000FF"/>
              </a:solidFill>
            </a:endParaRPr>
          </a:p>
        </p:txBody>
      </p:sp>
      <p:sp>
        <p:nvSpPr>
          <p:cNvPr id="22" name="矩形 21"/>
          <p:cNvSpPr/>
          <p:nvPr/>
        </p:nvSpPr>
        <p:spPr>
          <a:xfrm>
            <a:off x="1923678" y="1048929"/>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3" name="矩形 22"/>
          <p:cNvSpPr/>
          <p:nvPr/>
        </p:nvSpPr>
        <p:spPr>
          <a:xfrm>
            <a:off x="1995686" y="1204563"/>
            <a:ext cx="4876656" cy="523220"/>
          </a:xfrm>
          <a:prstGeom prst="rect">
            <a:avLst/>
          </a:prstGeom>
        </p:spPr>
        <p:txBody>
          <a:bodyPr wrap="none">
            <a:spAutoFit/>
          </a:bodyPr>
          <a:lstStyle/>
          <a:p>
            <a:r>
              <a:rPr lang="zh-CN" altLang="en-US" sz="2800" dirty="0" smtClean="0">
                <a:solidFill>
                  <a:srgbClr val="0000FF"/>
                </a:solidFill>
                <a:latin typeface="黑体" panose="02010609060101010101" pitchFamily="49" charset="-122"/>
                <a:ea typeface="黑体" panose="02010609060101010101" pitchFamily="49" charset="-122"/>
              </a:rPr>
              <a:t>第</a:t>
            </a:r>
            <a:r>
              <a:rPr lang="en-US" altLang="zh-CN" sz="2800" dirty="0" smtClean="0">
                <a:solidFill>
                  <a:srgbClr val="0000FF"/>
                </a:solidFill>
                <a:latin typeface="黑体" panose="02010609060101010101" pitchFamily="49" charset="-122"/>
                <a:ea typeface="黑体" panose="02010609060101010101" pitchFamily="49" charset="-122"/>
              </a:rPr>
              <a:t>2</a:t>
            </a:r>
            <a:r>
              <a:rPr lang="zh-CN" altLang="en-US" sz="2800" dirty="0" smtClean="0">
                <a:solidFill>
                  <a:srgbClr val="0000FF"/>
                </a:solidFill>
                <a:latin typeface="黑体" panose="02010609060101010101" pitchFamily="49" charset="-122"/>
                <a:ea typeface="黑体" panose="02010609060101010101" pitchFamily="49" charset="-122"/>
              </a:rPr>
              <a:t>章   电子器件可靠性选用</a:t>
            </a:r>
            <a:endParaRPr lang="zh-CN" altLang="en-US" sz="2800" dirty="0">
              <a:solidFill>
                <a:srgbClr val="0000FF"/>
              </a:solidFill>
            </a:endParaRPr>
          </a:p>
        </p:txBody>
      </p:sp>
      <p:sp>
        <p:nvSpPr>
          <p:cNvPr id="24" name="矩形 23"/>
          <p:cNvSpPr/>
          <p:nvPr/>
        </p:nvSpPr>
        <p:spPr>
          <a:xfrm>
            <a:off x="107504" y="308752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矩形 25"/>
          <p:cNvSpPr/>
          <p:nvPr/>
        </p:nvSpPr>
        <p:spPr>
          <a:xfrm>
            <a:off x="107504"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1" name="矩形 10"/>
          <p:cNvSpPr/>
          <p:nvPr/>
        </p:nvSpPr>
        <p:spPr>
          <a:xfrm>
            <a:off x="107504" y="472514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矩形 12"/>
          <p:cNvSpPr/>
          <p:nvPr/>
        </p:nvSpPr>
        <p:spPr>
          <a:xfrm>
            <a:off x="158186" y="3177537"/>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§2.2  </a:t>
            </a:r>
            <a:r>
              <a:rPr lang="zh-CN" altLang="en-US" sz="2800" dirty="0" smtClean="0">
                <a:solidFill>
                  <a:srgbClr val="0000FF"/>
                </a:solidFill>
                <a:latin typeface="黑体" panose="02010609060101010101" pitchFamily="49" charset="-122"/>
                <a:ea typeface="黑体" panose="02010609060101010101" pitchFamily="49" charset="-122"/>
              </a:rPr>
              <a:t>元器件选择准则</a:t>
            </a:r>
            <a:endParaRPr lang="zh-CN" altLang="en-US" sz="2800" dirty="0">
              <a:solidFill>
                <a:srgbClr val="0000FF"/>
              </a:solidFill>
            </a:endParaRPr>
          </a:p>
        </p:txBody>
      </p:sp>
      <p:sp>
        <p:nvSpPr>
          <p:cNvPr id="14" name="矩形 13"/>
          <p:cNvSpPr/>
          <p:nvPr/>
        </p:nvSpPr>
        <p:spPr>
          <a:xfrm>
            <a:off x="179511" y="4004466"/>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§2.3  </a:t>
            </a:r>
            <a:r>
              <a:rPr lang="zh-CN" altLang="en-US" sz="2800" dirty="0" smtClean="0">
                <a:solidFill>
                  <a:srgbClr val="0000FF"/>
                </a:solidFill>
                <a:latin typeface="黑体" panose="02010609060101010101" pitchFamily="49" charset="-122"/>
                <a:ea typeface="黑体" panose="02010609060101010101" pitchFamily="49" charset="-122"/>
              </a:rPr>
              <a:t>电阻器选用</a:t>
            </a:r>
            <a:endParaRPr lang="zh-CN" altLang="en-US" sz="2800" dirty="0">
              <a:solidFill>
                <a:srgbClr val="0000FF"/>
              </a:solidFill>
            </a:endParaRPr>
          </a:p>
        </p:txBody>
      </p:sp>
      <p:sp>
        <p:nvSpPr>
          <p:cNvPr id="15" name="矩形 14"/>
          <p:cNvSpPr/>
          <p:nvPr/>
        </p:nvSpPr>
        <p:spPr>
          <a:xfrm>
            <a:off x="179511" y="4823574"/>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§2.4  </a:t>
            </a:r>
            <a:r>
              <a:rPr lang="zh-CN" altLang="en-US" sz="2800" dirty="0" smtClean="0">
                <a:solidFill>
                  <a:srgbClr val="0000FF"/>
                </a:solidFill>
                <a:latin typeface="黑体" panose="02010609060101010101" pitchFamily="49" charset="-122"/>
                <a:ea typeface="黑体" panose="02010609060101010101" pitchFamily="49" charset="-122"/>
              </a:rPr>
              <a:t>电容器选用</a:t>
            </a:r>
            <a:endParaRPr lang="zh-CN" altLang="en-US" sz="2800" dirty="0">
              <a:solidFill>
                <a:srgbClr val="0000FF"/>
              </a:solidFill>
            </a:endParaRPr>
          </a:p>
        </p:txBody>
      </p:sp>
      <p:sp>
        <p:nvSpPr>
          <p:cNvPr id="16" name="矩形 15"/>
          <p:cNvSpPr/>
          <p:nvPr/>
        </p:nvSpPr>
        <p:spPr>
          <a:xfrm>
            <a:off x="4587963" y="2243093"/>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 name="矩形 16"/>
          <p:cNvSpPr/>
          <p:nvPr/>
        </p:nvSpPr>
        <p:spPr>
          <a:xfrm>
            <a:off x="4659970" y="2341523"/>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§2.5  </a:t>
            </a:r>
            <a:r>
              <a:rPr lang="zh-CN" altLang="en-US" sz="2800" dirty="0" smtClean="0">
                <a:solidFill>
                  <a:srgbClr val="0000FF"/>
                </a:solidFill>
                <a:latin typeface="黑体" panose="02010609060101010101" pitchFamily="49" charset="-122"/>
                <a:ea typeface="黑体" panose="02010609060101010101" pitchFamily="49" charset="-122"/>
              </a:rPr>
              <a:t>二极管选用</a:t>
            </a:r>
            <a:endParaRPr lang="zh-CN" altLang="en-US" sz="2800" dirty="0">
              <a:solidFill>
                <a:srgbClr val="0000FF"/>
              </a:solidFill>
            </a:endParaRPr>
          </a:p>
        </p:txBody>
      </p:sp>
      <p:sp>
        <p:nvSpPr>
          <p:cNvPr id="18" name="矩形 17"/>
          <p:cNvSpPr/>
          <p:nvPr/>
        </p:nvSpPr>
        <p:spPr>
          <a:xfrm>
            <a:off x="4587963" y="3068251"/>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矩形 18"/>
          <p:cNvSpPr/>
          <p:nvPr/>
        </p:nvSpPr>
        <p:spPr>
          <a:xfrm>
            <a:off x="4659970" y="3166681"/>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§2.6  </a:t>
            </a:r>
            <a:r>
              <a:rPr lang="zh-CN" altLang="en-US" sz="2800" dirty="0" smtClean="0">
                <a:solidFill>
                  <a:srgbClr val="0000FF"/>
                </a:solidFill>
                <a:latin typeface="黑体" panose="02010609060101010101" pitchFamily="49" charset="-122"/>
                <a:ea typeface="黑体" panose="02010609060101010101" pitchFamily="49" charset="-122"/>
              </a:rPr>
              <a:t>晶体管选用</a:t>
            </a:r>
            <a:endParaRPr lang="zh-CN" altLang="en-US" sz="2800" dirty="0">
              <a:solidFill>
                <a:srgbClr val="0000FF"/>
              </a:solidFill>
            </a:endParaRPr>
          </a:p>
        </p:txBody>
      </p:sp>
      <p:sp>
        <p:nvSpPr>
          <p:cNvPr id="20" name="矩形 19"/>
          <p:cNvSpPr/>
          <p:nvPr/>
        </p:nvSpPr>
        <p:spPr>
          <a:xfrm>
            <a:off x="4587963"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4659970" y="4004466"/>
            <a:ext cx="3615092" cy="523220"/>
          </a:xfrm>
          <a:prstGeom prst="rect">
            <a:avLst/>
          </a:prstGeom>
        </p:spPr>
        <p:txBody>
          <a:bodyPr wrap="none">
            <a:spAutoFit/>
          </a:bodyPr>
          <a:lstStyle/>
          <a:p>
            <a:r>
              <a:rPr lang="en-US" altLang="zh-CN" sz="2800" dirty="0" smtClean="0">
                <a:solidFill>
                  <a:srgbClr val="FF0000"/>
                </a:solidFill>
                <a:latin typeface="黑体" panose="02010609060101010101" pitchFamily="49" charset="-122"/>
                <a:ea typeface="黑体" panose="02010609060101010101" pitchFamily="49" charset="-122"/>
              </a:rPr>
              <a:t>§2.5  </a:t>
            </a:r>
            <a:r>
              <a:rPr lang="zh-CN" altLang="en-US" sz="2800" dirty="0" smtClean="0">
                <a:solidFill>
                  <a:srgbClr val="FF0000"/>
                </a:solidFill>
                <a:latin typeface="黑体" panose="02010609060101010101" pitchFamily="49" charset="-122"/>
                <a:ea typeface="黑体" panose="02010609060101010101" pitchFamily="49" charset="-122"/>
              </a:rPr>
              <a:t>集成电路选用</a:t>
            </a:r>
            <a:endParaRPr lang="zh-CN" altLang="en-US" sz="2800" dirty="0">
              <a:solidFill>
                <a:srgbClr val="FF0000"/>
              </a:solidFill>
            </a:endParaRPr>
          </a:p>
        </p:txBody>
      </p:sp>
      <p:sp>
        <p:nvSpPr>
          <p:cNvPr id="25" name="矩形 24"/>
          <p:cNvSpPr/>
          <p:nvPr/>
        </p:nvSpPr>
        <p:spPr>
          <a:xfrm>
            <a:off x="4587963" y="473119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7" name="矩形 26"/>
          <p:cNvSpPr/>
          <p:nvPr/>
        </p:nvSpPr>
        <p:spPr>
          <a:xfrm>
            <a:off x="4659970" y="4829624"/>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§2.6  </a:t>
            </a:r>
            <a:r>
              <a:rPr lang="zh-CN" altLang="en-US" sz="2800" dirty="0" smtClean="0">
                <a:solidFill>
                  <a:srgbClr val="0000FF"/>
                </a:solidFill>
                <a:latin typeface="黑体" panose="02010609060101010101" pitchFamily="49" charset="-122"/>
                <a:ea typeface="黑体" panose="02010609060101010101" pitchFamily="49" charset="-122"/>
              </a:rPr>
              <a:t>元器件降额使用</a:t>
            </a:r>
            <a:endParaRPr lang="zh-CN" altLang="en-US" sz="2800" dirty="0">
              <a:solidFill>
                <a:srgbClr val="0000FF"/>
              </a:solidFill>
            </a:endParaRPr>
          </a:p>
        </p:txBody>
      </p:sp>
    </p:spTree>
    <p:custDataLst>
      <p:tags r:id="rId1"/>
    </p:custDataLst>
    <p:extLst>
      <p:ext uri="{BB962C8B-B14F-4D97-AF65-F5344CB8AC3E}">
        <p14:creationId xmlns:p14="http://schemas.microsoft.com/office/powerpoint/2010/main" val="729671766"/>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Text Box 3"/>
          <p:cNvSpPr txBox="1">
            <a:spLocks noChangeArrowheads="1"/>
          </p:cNvSpPr>
          <p:nvPr/>
        </p:nvSpPr>
        <p:spPr bwMode="auto">
          <a:xfrm>
            <a:off x="154988" y="3843843"/>
            <a:ext cx="1058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rgbClr val="D60093"/>
                </a:solidFill>
                <a:ea typeface="黑体" panose="02010609060101010101" pitchFamily="49" charset="-122"/>
              </a:rPr>
              <a:t>微电路</a:t>
            </a:r>
          </a:p>
        </p:txBody>
      </p:sp>
      <p:graphicFrame>
        <p:nvGraphicFramePr>
          <p:cNvPr id="4" name="Object 4"/>
          <p:cNvGraphicFramePr>
            <a:graphicFrameLocks noChangeAspect="1"/>
          </p:cNvGraphicFramePr>
          <p:nvPr>
            <p:extLst>
              <p:ext uri="{D42A27DB-BD31-4B8C-83A1-F6EECF244321}">
                <p14:modId xmlns:p14="http://schemas.microsoft.com/office/powerpoint/2010/main" val="2668861686"/>
              </p:ext>
            </p:extLst>
          </p:nvPr>
        </p:nvGraphicFramePr>
        <p:xfrm>
          <a:off x="1331218" y="3652689"/>
          <a:ext cx="7177087" cy="874712"/>
        </p:xfrm>
        <a:graphic>
          <a:graphicData uri="http://schemas.openxmlformats.org/presentationml/2006/ole">
            <mc:AlternateContent xmlns:mc="http://schemas.openxmlformats.org/markup-compatibility/2006">
              <mc:Choice xmlns:v="urn:schemas-microsoft-com:vml" Requires="v">
                <p:oleObj spid="_x0000_s2106" name="公式" r:id="rId5" imgW="1981200" imgH="241300" progId="Equation.3">
                  <p:embed/>
                </p:oleObj>
              </mc:Choice>
              <mc:Fallback>
                <p:oleObj name="公式" r:id="rId5" imgW="1981200" imgH="241300" progId="Equation.3">
                  <p:embed/>
                  <p:pic>
                    <p:nvPicPr>
                      <p:cNvPr id="52838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218" y="3652689"/>
                        <a:ext cx="7177087"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AutoShape 5"/>
          <p:cNvSpPr>
            <a:spLocks/>
          </p:cNvSpPr>
          <p:nvPr/>
        </p:nvSpPr>
        <p:spPr bwMode="auto">
          <a:xfrm>
            <a:off x="18355" y="3147864"/>
            <a:ext cx="1219200" cy="280987"/>
          </a:xfrm>
          <a:prstGeom prst="callout1">
            <a:avLst>
              <a:gd name="adj1" fmla="val 40676"/>
              <a:gd name="adj2" fmla="val 106250"/>
              <a:gd name="adj3" fmla="val 199435"/>
              <a:gd name="adj4" fmla="val 137630"/>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工作失效率</a:t>
            </a:r>
            <a:endParaRPr lang="zh-CN" altLang="en-US" sz="1800"/>
          </a:p>
        </p:txBody>
      </p:sp>
      <p:sp>
        <p:nvSpPr>
          <p:cNvPr id="6" name="AutoShape 6"/>
          <p:cNvSpPr>
            <a:spLocks/>
          </p:cNvSpPr>
          <p:nvPr/>
        </p:nvSpPr>
        <p:spPr bwMode="auto">
          <a:xfrm>
            <a:off x="1405036" y="4645945"/>
            <a:ext cx="1692275" cy="309572"/>
          </a:xfrm>
          <a:prstGeom prst="callout1">
            <a:avLst>
              <a:gd name="adj1" fmla="val 40676"/>
              <a:gd name="adj2" fmla="val 106046"/>
              <a:gd name="adj3" fmla="val -113560"/>
              <a:gd name="adj4" fmla="val 157935"/>
            </a:avLst>
          </a:prstGeom>
          <a:solidFill>
            <a:srgbClr val="7030A0"/>
          </a:solidFill>
          <a:ln w="12700">
            <a:solidFill>
              <a:srgbClr val="339966"/>
            </a:solidFill>
            <a:miter lim="800000"/>
            <a:headEnd/>
            <a:tailEnd/>
          </a:ln>
          <a:effectLst/>
          <a:extLst/>
        </p:spPr>
        <p:txBody>
          <a:bodyPr wrap="square"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2000" dirty="0">
                <a:solidFill>
                  <a:schemeClr val="bg1"/>
                </a:solidFill>
              </a:rPr>
              <a:t>温度应力系数</a:t>
            </a:r>
            <a:endParaRPr lang="zh-CN" altLang="en-US" sz="2400" dirty="0">
              <a:solidFill>
                <a:schemeClr val="bg1"/>
              </a:solidFill>
            </a:endParaRPr>
          </a:p>
        </p:txBody>
      </p:sp>
      <p:sp>
        <p:nvSpPr>
          <p:cNvPr id="7" name="AutoShape 9"/>
          <p:cNvSpPr>
            <a:spLocks/>
          </p:cNvSpPr>
          <p:nvPr/>
        </p:nvSpPr>
        <p:spPr bwMode="auto">
          <a:xfrm>
            <a:off x="7879655" y="3128814"/>
            <a:ext cx="1012825" cy="280987"/>
          </a:xfrm>
          <a:prstGeom prst="callout1">
            <a:avLst>
              <a:gd name="adj1" fmla="val 40676"/>
              <a:gd name="adj2" fmla="val -7523"/>
              <a:gd name="adj3" fmla="val 271185"/>
              <a:gd name="adj4" fmla="val -57523"/>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环境系数</a:t>
            </a:r>
            <a:endParaRPr lang="zh-CN" altLang="en-US" sz="1800"/>
          </a:p>
        </p:txBody>
      </p:sp>
      <p:sp>
        <p:nvSpPr>
          <p:cNvPr id="8" name="AutoShape 12"/>
          <p:cNvSpPr>
            <a:spLocks/>
          </p:cNvSpPr>
          <p:nvPr/>
        </p:nvSpPr>
        <p:spPr bwMode="auto">
          <a:xfrm>
            <a:off x="1494730" y="3147864"/>
            <a:ext cx="1146175" cy="280987"/>
          </a:xfrm>
          <a:prstGeom prst="callout1">
            <a:avLst>
              <a:gd name="adj1" fmla="val 40676"/>
              <a:gd name="adj2" fmla="val 106648"/>
              <a:gd name="adj3" fmla="val 262148"/>
              <a:gd name="adj4" fmla="val 111079"/>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质量系数</a:t>
            </a:r>
            <a:endParaRPr lang="zh-CN" altLang="en-US" sz="1800"/>
          </a:p>
        </p:txBody>
      </p:sp>
      <p:sp>
        <p:nvSpPr>
          <p:cNvPr id="9" name="Text Box 13"/>
          <p:cNvSpPr txBox="1">
            <a:spLocks noChangeArrowheads="1"/>
          </p:cNvSpPr>
          <p:nvPr/>
        </p:nvSpPr>
        <p:spPr bwMode="auto">
          <a:xfrm>
            <a:off x="87411" y="1289623"/>
            <a:ext cx="3960812" cy="179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a:t>环境类别</a:t>
            </a:r>
            <a:r>
              <a:rPr lang="zh-CN" altLang="en-US" sz="1400"/>
              <a:t>：</a:t>
            </a:r>
            <a:r>
              <a:rPr lang="en-US" altLang="zh-CN" sz="1400"/>
              <a:t>GB</a:t>
            </a:r>
            <a:r>
              <a:rPr lang="zh-CN" altLang="en-US" sz="1400"/>
              <a:t>地面良好，</a:t>
            </a:r>
            <a:r>
              <a:rPr lang="en-US" altLang="zh-CN" sz="1400"/>
              <a:t>GMS</a:t>
            </a:r>
            <a:r>
              <a:rPr lang="zh-CN" altLang="en-US" sz="1400"/>
              <a:t>导弹发射井，</a:t>
            </a:r>
            <a:r>
              <a:rPr lang="en-US" altLang="zh-CN" sz="1400"/>
              <a:t>GF1</a:t>
            </a:r>
            <a:r>
              <a:rPr lang="zh-CN" altLang="en-US" sz="1400"/>
              <a:t>一般地面固定，</a:t>
            </a:r>
            <a:r>
              <a:rPr lang="en-US" altLang="zh-CN" sz="1400"/>
              <a:t>GF2</a:t>
            </a:r>
            <a:r>
              <a:rPr lang="zh-CN" altLang="en-US" sz="1400"/>
              <a:t>恶劣地面固定，</a:t>
            </a:r>
            <a:r>
              <a:rPr lang="en-US" altLang="zh-CN" sz="1400"/>
              <a:t>GM1</a:t>
            </a:r>
            <a:r>
              <a:rPr lang="zh-CN" altLang="en-US" sz="1400"/>
              <a:t>平稳地面移动，</a:t>
            </a:r>
            <a:r>
              <a:rPr lang="en-US" altLang="zh-CN" sz="1400"/>
              <a:t>GM2</a:t>
            </a:r>
            <a:r>
              <a:rPr lang="zh-CN" altLang="en-US" sz="1400"/>
              <a:t>剧烈地面移动，</a:t>
            </a:r>
            <a:r>
              <a:rPr lang="en-US" altLang="zh-CN" sz="1400"/>
              <a:t>MP</a:t>
            </a:r>
            <a:r>
              <a:rPr lang="zh-CN" altLang="en-US" sz="1400"/>
              <a:t>背负，</a:t>
            </a:r>
            <a:r>
              <a:rPr lang="en-US" altLang="zh-CN" sz="1400"/>
              <a:t>NSB</a:t>
            </a:r>
            <a:r>
              <a:rPr lang="zh-CN" altLang="en-US" sz="1400"/>
              <a:t>潜艇，</a:t>
            </a:r>
            <a:r>
              <a:rPr lang="en-US" altLang="zh-CN" sz="1400"/>
              <a:t>NS1</a:t>
            </a:r>
            <a:r>
              <a:rPr lang="zh-CN" altLang="en-US" sz="1400"/>
              <a:t>舰船良好舱中，</a:t>
            </a:r>
            <a:r>
              <a:rPr lang="en-US" altLang="zh-CN" sz="1400"/>
              <a:t>NS1</a:t>
            </a:r>
            <a:r>
              <a:rPr lang="zh-CN" altLang="en-US" sz="1400"/>
              <a:t>舰船普通舱中，</a:t>
            </a:r>
            <a:r>
              <a:rPr lang="en-US" altLang="zh-CN" sz="1400"/>
              <a:t>NU</a:t>
            </a:r>
            <a:r>
              <a:rPr lang="zh-CN" altLang="en-US" sz="1400"/>
              <a:t>舰船舱外，</a:t>
            </a:r>
            <a:r>
              <a:rPr lang="en-US" altLang="zh-CN" sz="1400"/>
              <a:t>AIF</a:t>
            </a:r>
            <a:r>
              <a:rPr lang="zh-CN" altLang="en-US" sz="1400"/>
              <a:t>战斗机座舱，</a:t>
            </a:r>
            <a:r>
              <a:rPr lang="en-US" altLang="zh-CN" sz="1400"/>
              <a:t>AUF</a:t>
            </a:r>
            <a:r>
              <a:rPr lang="zh-CN" altLang="en-US" sz="1400"/>
              <a:t>战斗机无人舱，</a:t>
            </a:r>
            <a:r>
              <a:rPr lang="en-US" altLang="zh-CN" sz="1400"/>
              <a:t>AIC</a:t>
            </a:r>
            <a:r>
              <a:rPr lang="zh-CN" altLang="en-US" sz="1400"/>
              <a:t>运输机座舱，</a:t>
            </a:r>
            <a:r>
              <a:rPr lang="en-US" altLang="zh-CN" sz="1400"/>
              <a:t>AUC</a:t>
            </a:r>
            <a:r>
              <a:rPr lang="zh-CN" altLang="en-US" sz="1400"/>
              <a:t>运输机无人舱，直升机</a:t>
            </a:r>
            <a:r>
              <a:rPr lang="en-US" altLang="zh-CN" sz="1400"/>
              <a:t>ARW</a:t>
            </a:r>
            <a:r>
              <a:rPr lang="zh-CN" altLang="en-US" sz="1400"/>
              <a:t>，</a:t>
            </a:r>
            <a:r>
              <a:rPr lang="en-US" altLang="zh-CN" sz="1400"/>
              <a:t>SF</a:t>
            </a:r>
            <a:r>
              <a:rPr lang="zh-CN" altLang="en-US" sz="1400"/>
              <a:t>宇宙飞行，</a:t>
            </a:r>
            <a:r>
              <a:rPr lang="en-US" altLang="zh-CN" sz="1400"/>
              <a:t>ML</a:t>
            </a:r>
            <a:r>
              <a:rPr lang="zh-CN" altLang="en-US" sz="1400"/>
              <a:t>导弹发射，</a:t>
            </a:r>
            <a:r>
              <a:rPr lang="en-US" altLang="zh-CN" sz="1400"/>
              <a:t>MF</a:t>
            </a:r>
            <a:r>
              <a:rPr lang="zh-CN" altLang="en-US" sz="1400"/>
              <a:t>导弹飞行</a:t>
            </a:r>
          </a:p>
        </p:txBody>
      </p:sp>
      <p:sp>
        <p:nvSpPr>
          <p:cNvPr id="10" name="Text Box 14"/>
          <p:cNvSpPr txBox="1">
            <a:spLocks noChangeArrowheads="1"/>
          </p:cNvSpPr>
          <p:nvPr/>
        </p:nvSpPr>
        <p:spPr bwMode="auto">
          <a:xfrm>
            <a:off x="6515919" y="5350122"/>
            <a:ext cx="2376488" cy="10906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zh-CN" altLang="en-US" sz="1400" b="1"/>
              <a:t>成熟类型</a:t>
            </a:r>
            <a:r>
              <a:rPr lang="zh-CN" altLang="en-US" sz="1400"/>
              <a:t>：</a:t>
            </a:r>
          </a:p>
          <a:p>
            <a:pPr eaLnBrk="1" hangingPunct="1">
              <a:lnSpc>
                <a:spcPct val="80000"/>
              </a:lnSpc>
              <a:spcBef>
                <a:spcPct val="50000"/>
              </a:spcBef>
              <a:buClrTx/>
              <a:buSzTx/>
              <a:buFontTx/>
              <a:buNone/>
            </a:pPr>
            <a:r>
              <a:rPr lang="zh-CN" altLang="en-US" sz="1400"/>
              <a:t>符合相应标准或技术条件</a:t>
            </a:r>
          </a:p>
          <a:p>
            <a:pPr eaLnBrk="1" hangingPunct="1">
              <a:lnSpc>
                <a:spcPct val="80000"/>
              </a:lnSpc>
              <a:spcBef>
                <a:spcPct val="50000"/>
              </a:spcBef>
              <a:buClrTx/>
              <a:buSzTx/>
              <a:buFontTx/>
              <a:buNone/>
            </a:pPr>
            <a:r>
              <a:rPr lang="zh-CN" altLang="en-US" sz="1400"/>
              <a:t>质量尚未稳定</a:t>
            </a:r>
          </a:p>
          <a:p>
            <a:pPr eaLnBrk="1" hangingPunct="1">
              <a:lnSpc>
                <a:spcPct val="80000"/>
              </a:lnSpc>
              <a:spcBef>
                <a:spcPct val="50000"/>
              </a:spcBef>
              <a:buClrTx/>
              <a:buSzTx/>
              <a:buFontTx/>
              <a:buNone/>
            </a:pPr>
            <a:r>
              <a:rPr lang="zh-CN" altLang="en-US" sz="1400"/>
              <a:t>试制品或新投产的初批次</a:t>
            </a:r>
          </a:p>
        </p:txBody>
      </p:sp>
      <p:sp>
        <p:nvSpPr>
          <p:cNvPr id="11" name="Text Box 15"/>
          <p:cNvSpPr txBox="1">
            <a:spLocks noChangeArrowheads="1"/>
          </p:cNvSpPr>
          <p:nvPr/>
        </p:nvSpPr>
        <p:spPr bwMode="auto">
          <a:xfrm>
            <a:off x="346099" y="4994966"/>
            <a:ext cx="3262313" cy="14747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dirty="0"/>
              <a:t>封装复杂度；</a:t>
            </a:r>
          </a:p>
          <a:p>
            <a:pPr eaLnBrk="1" hangingPunct="1">
              <a:spcBef>
                <a:spcPct val="50000"/>
              </a:spcBef>
              <a:buClrTx/>
              <a:buSzTx/>
              <a:buFontTx/>
              <a:buNone/>
            </a:pPr>
            <a:r>
              <a:rPr lang="zh-CN" altLang="en-US" sz="1400" dirty="0"/>
              <a:t>密封器件（金属圆形、金属菱形）</a:t>
            </a:r>
          </a:p>
          <a:p>
            <a:pPr eaLnBrk="1" hangingPunct="1">
              <a:spcBef>
                <a:spcPct val="50000"/>
              </a:spcBef>
              <a:buClrTx/>
              <a:buSzTx/>
              <a:buFontTx/>
              <a:buNone/>
            </a:pPr>
            <a:r>
              <a:rPr lang="zh-CN" altLang="en-US" sz="1400" dirty="0"/>
              <a:t>双列直插</a:t>
            </a:r>
            <a:r>
              <a:rPr lang="en-US" altLang="zh-CN" sz="1400" dirty="0"/>
              <a:t>(DIP)</a:t>
            </a:r>
            <a:r>
              <a:rPr lang="zh-CN" altLang="en-US" sz="1400" dirty="0"/>
              <a:t>、扁平</a:t>
            </a:r>
          </a:p>
          <a:p>
            <a:pPr eaLnBrk="1" hangingPunct="1">
              <a:spcBef>
                <a:spcPct val="50000"/>
              </a:spcBef>
              <a:buClrTx/>
              <a:buSzTx/>
              <a:buFontTx/>
              <a:buNone/>
            </a:pPr>
            <a:r>
              <a:rPr lang="zh-CN" altLang="en-US" sz="1400" dirty="0"/>
              <a:t>针栅阵列</a:t>
            </a:r>
            <a:r>
              <a:rPr lang="en-US" altLang="zh-CN" sz="1400" dirty="0"/>
              <a:t>(CPGA)</a:t>
            </a:r>
            <a:r>
              <a:rPr lang="zh-CN" altLang="en-US" sz="1400" dirty="0"/>
              <a:t>、球栅阵列</a:t>
            </a:r>
            <a:r>
              <a:rPr lang="en-US" altLang="zh-CN" sz="1400" dirty="0"/>
              <a:t>(CBGA)</a:t>
            </a:r>
            <a:r>
              <a:rPr lang="zh-CN" altLang="en-US" sz="1400" dirty="0"/>
              <a:t>、小外形</a:t>
            </a:r>
            <a:r>
              <a:rPr lang="en-US" altLang="zh-CN" sz="1400" dirty="0"/>
              <a:t>(SO)</a:t>
            </a:r>
            <a:r>
              <a:rPr lang="zh-CN" altLang="en-US" sz="1400" dirty="0"/>
              <a:t>、芯片载体</a:t>
            </a:r>
            <a:r>
              <a:rPr lang="en-US" altLang="zh-CN" sz="1400" dirty="0"/>
              <a:t>(LCC)</a:t>
            </a:r>
          </a:p>
        </p:txBody>
      </p:sp>
      <p:sp>
        <p:nvSpPr>
          <p:cNvPr id="12" name="Text Box 16"/>
          <p:cNvSpPr txBox="1">
            <a:spLocks noChangeArrowheads="1"/>
          </p:cNvSpPr>
          <p:nvPr/>
        </p:nvSpPr>
        <p:spPr bwMode="auto">
          <a:xfrm>
            <a:off x="4787132" y="1052810"/>
            <a:ext cx="3457575" cy="13858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buClrTx/>
              <a:buSzTx/>
              <a:buFontTx/>
              <a:buNone/>
            </a:pPr>
            <a:r>
              <a:rPr lang="zh-CN" altLang="en-US" sz="1400" b="1"/>
              <a:t>电路形式</a:t>
            </a:r>
            <a:r>
              <a:rPr lang="zh-CN" altLang="en-US" sz="1400"/>
              <a:t>：</a:t>
            </a:r>
          </a:p>
          <a:p>
            <a:pPr eaLnBrk="1" hangingPunct="1">
              <a:lnSpc>
                <a:spcPct val="60000"/>
              </a:lnSpc>
              <a:spcBef>
                <a:spcPct val="50000"/>
              </a:spcBef>
              <a:buClrTx/>
              <a:buSzTx/>
              <a:buFontTx/>
              <a:buNone/>
            </a:pPr>
            <a:r>
              <a:rPr lang="en-US" altLang="zh-CN" sz="1400"/>
              <a:t>TTL</a:t>
            </a:r>
            <a:r>
              <a:rPr lang="zh-CN" altLang="en-US" sz="1400"/>
              <a:t>，</a:t>
            </a:r>
            <a:r>
              <a:rPr lang="en-US" altLang="zh-CN" sz="1400"/>
              <a:t>HTTL</a:t>
            </a:r>
            <a:r>
              <a:rPr lang="zh-CN" altLang="en-US" sz="1400"/>
              <a:t>，</a:t>
            </a:r>
            <a:r>
              <a:rPr lang="en-US" altLang="zh-CN" sz="1400"/>
              <a:t>HTL</a:t>
            </a:r>
            <a:r>
              <a:rPr lang="zh-CN" altLang="en-US" sz="1400"/>
              <a:t>，</a:t>
            </a:r>
            <a:r>
              <a:rPr lang="en-US" altLang="zh-CN" sz="1400"/>
              <a:t>ETL</a:t>
            </a:r>
          </a:p>
          <a:p>
            <a:pPr eaLnBrk="1" hangingPunct="1">
              <a:lnSpc>
                <a:spcPct val="60000"/>
              </a:lnSpc>
              <a:spcBef>
                <a:spcPct val="50000"/>
              </a:spcBef>
              <a:buClrTx/>
              <a:buSzTx/>
              <a:buFontTx/>
              <a:buNone/>
            </a:pPr>
            <a:r>
              <a:rPr lang="en-US" altLang="zh-CN" sz="1400"/>
              <a:t>STTL</a:t>
            </a:r>
          </a:p>
          <a:p>
            <a:pPr eaLnBrk="1" hangingPunct="1">
              <a:lnSpc>
                <a:spcPct val="60000"/>
              </a:lnSpc>
              <a:spcBef>
                <a:spcPct val="50000"/>
              </a:spcBef>
              <a:buClrTx/>
              <a:buSzTx/>
              <a:buFontTx/>
              <a:buNone/>
            </a:pPr>
            <a:r>
              <a:rPr lang="en-US" altLang="zh-CN" sz="1400"/>
              <a:t>LSTTL</a:t>
            </a:r>
            <a:r>
              <a:rPr lang="zh-CN" altLang="en-US" sz="1400"/>
              <a:t>，</a:t>
            </a:r>
            <a:r>
              <a:rPr lang="en-US" altLang="zh-CN" sz="1400"/>
              <a:t>NMOS</a:t>
            </a:r>
            <a:r>
              <a:rPr lang="zh-CN" altLang="en-US" sz="1400"/>
              <a:t>，</a:t>
            </a:r>
            <a:r>
              <a:rPr lang="en-US" altLang="zh-CN" sz="1400"/>
              <a:t>PMOS</a:t>
            </a:r>
            <a:r>
              <a:rPr lang="zh-CN" altLang="en-US" sz="1400"/>
              <a:t>，</a:t>
            </a:r>
            <a:r>
              <a:rPr lang="en-US" altLang="zh-CN" sz="1400"/>
              <a:t>CMOS</a:t>
            </a:r>
            <a:r>
              <a:rPr lang="zh-CN" altLang="en-US" sz="1400"/>
              <a:t>，</a:t>
            </a:r>
            <a:r>
              <a:rPr lang="en-US" altLang="zh-CN" sz="1400"/>
              <a:t>CCD</a:t>
            </a:r>
          </a:p>
          <a:p>
            <a:pPr eaLnBrk="1" hangingPunct="1">
              <a:lnSpc>
                <a:spcPct val="60000"/>
              </a:lnSpc>
              <a:spcBef>
                <a:spcPct val="50000"/>
              </a:spcBef>
              <a:buClrTx/>
              <a:buSzTx/>
              <a:buFontTx/>
              <a:buNone/>
            </a:pPr>
            <a:r>
              <a:rPr lang="en-US" altLang="zh-CN" sz="1400"/>
              <a:t>CMOS/SOS </a:t>
            </a:r>
            <a:r>
              <a:rPr lang="zh-CN" altLang="en-US" sz="1400"/>
              <a:t>，</a:t>
            </a:r>
            <a:r>
              <a:rPr lang="en-US" altLang="zh-CN" sz="1400"/>
              <a:t>HCMOS</a:t>
            </a:r>
            <a:r>
              <a:rPr lang="zh-CN" altLang="en-US" sz="1400"/>
              <a:t>，</a:t>
            </a:r>
            <a:r>
              <a:rPr lang="en-US" altLang="zh-CN" sz="1400"/>
              <a:t>HCTMOS</a:t>
            </a:r>
          </a:p>
          <a:p>
            <a:pPr eaLnBrk="1" hangingPunct="1">
              <a:lnSpc>
                <a:spcPct val="60000"/>
              </a:lnSpc>
              <a:spcBef>
                <a:spcPct val="50000"/>
              </a:spcBef>
              <a:buClrTx/>
              <a:buSzTx/>
              <a:buFontTx/>
              <a:buNone/>
            </a:pPr>
            <a:r>
              <a:rPr lang="zh-CN" altLang="en-US" sz="1400"/>
              <a:t>双极及</a:t>
            </a:r>
            <a:r>
              <a:rPr lang="en-US" altLang="zh-CN" sz="1400"/>
              <a:t>MOS</a:t>
            </a:r>
            <a:r>
              <a:rPr lang="zh-CN" altLang="en-US" sz="1400"/>
              <a:t>模拟电路</a:t>
            </a:r>
          </a:p>
        </p:txBody>
      </p:sp>
      <p:sp>
        <p:nvSpPr>
          <p:cNvPr id="13" name="AutoShape 17"/>
          <p:cNvSpPr>
            <a:spLocks/>
          </p:cNvSpPr>
          <p:nvPr/>
        </p:nvSpPr>
        <p:spPr bwMode="auto">
          <a:xfrm>
            <a:off x="6677918" y="4732189"/>
            <a:ext cx="1254125" cy="280987"/>
          </a:xfrm>
          <a:prstGeom prst="callout1">
            <a:avLst>
              <a:gd name="adj1" fmla="val 40676"/>
              <a:gd name="adj2" fmla="val 106074"/>
              <a:gd name="adj3" fmla="val -115819"/>
              <a:gd name="adj4" fmla="val 117977"/>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en-US" altLang="zh-CN" sz="1600"/>
              <a:t> </a:t>
            </a:r>
            <a:r>
              <a:rPr lang="zh-CN" altLang="en-US" sz="1600"/>
              <a:t>成熟系数</a:t>
            </a:r>
            <a:endParaRPr lang="zh-CN" altLang="en-US" sz="1800"/>
          </a:p>
        </p:txBody>
      </p:sp>
      <p:sp>
        <p:nvSpPr>
          <p:cNvPr id="14" name="Text Box 18"/>
          <p:cNvSpPr txBox="1">
            <a:spLocks noChangeArrowheads="1"/>
          </p:cNvSpPr>
          <p:nvPr/>
        </p:nvSpPr>
        <p:spPr bwMode="auto">
          <a:xfrm>
            <a:off x="3221930" y="3147864"/>
            <a:ext cx="1871663" cy="3365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t>电路复杂度系数</a:t>
            </a:r>
          </a:p>
        </p:txBody>
      </p:sp>
      <p:sp>
        <p:nvSpPr>
          <p:cNvPr id="15" name="Line 19"/>
          <p:cNvSpPr>
            <a:spLocks noChangeShapeType="1"/>
          </p:cNvSpPr>
          <p:nvPr/>
        </p:nvSpPr>
        <p:spPr bwMode="auto">
          <a:xfrm>
            <a:off x="3582293" y="3508226"/>
            <a:ext cx="0" cy="360363"/>
          </a:xfrm>
          <a:prstGeom prst="line">
            <a:avLst/>
          </a:prstGeom>
          <a:noFill/>
          <a:ln w="9525">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20"/>
          <p:cNvSpPr>
            <a:spLocks noChangeShapeType="1"/>
          </p:cNvSpPr>
          <p:nvPr/>
        </p:nvSpPr>
        <p:spPr bwMode="auto">
          <a:xfrm>
            <a:off x="5238055" y="2931964"/>
            <a:ext cx="288925" cy="1008062"/>
          </a:xfrm>
          <a:prstGeom prst="line">
            <a:avLst/>
          </a:prstGeom>
          <a:noFill/>
          <a:ln w="9525">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Text Box 21"/>
          <p:cNvSpPr txBox="1">
            <a:spLocks noChangeArrowheads="1"/>
          </p:cNvSpPr>
          <p:nvPr/>
        </p:nvSpPr>
        <p:spPr bwMode="auto">
          <a:xfrm>
            <a:off x="5453955" y="3147864"/>
            <a:ext cx="1871663" cy="3365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t>封装复杂度失效率</a:t>
            </a:r>
          </a:p>
        </p:txBody>
      </p:sp>
      <p:sp>
        <p:nvSpPr>
          <p:cNvPr id="18" name="Line 22"/>
          <p:cNvSpPr>
            <a:spLocks noChangeShapeType="1"/>
          </p:cNvSpPr>
          <p:nvPr/>
        </p:nvSpPr>
        <p:spPr bwMode="auto">
          <a:xfrm>
            <a:off x="6677918" y="3436789"/>
            <a:ext cx="0" cy="360362"/>
          </a:xfrm>
          <a:prstGeom prst="line">
            <a:avLst/>
          </a:prstGeom>
          <a:noFill/>
          <a:ln w="9525">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Text Box 23"/>
          <p:cNvSpPr txBox="1">
            <a:spLocks noChangeArrowheads="1"/>
          </p:cNvSpPr>
          <p:nvPr/>
        </p:nvSpPr>
        <p:spPr bwMode="auto">
          <a:xfrm>
            <a:off x="3887813" y="5046960"/>
            <a:ext cx="2376487" cy="14303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zh-CN" altLang="en-US" sz="1400" b="1"/>
              <a:t>电路复杂度</a:t>
            </a:r>
          </a:p>
          <a:p>
            <a:pPr eaLnBrk="1" hangingPunct="1">
              <a:lnSpc>
                <a:spcPct val="80000"/>
              </a:lnSpc>
              <a:spcBef>
                <a:spcPct val="50000"/>
              </a:spcBef>
              <a:buClrTx/>
              <a:buSzTx/>
              <a:buFontTx/>
              <a:buNone/>
            </a:pPr>
            <a:r>
              <a:rPr lang="zh-CN" altLang="en-US" sz="1400"/>
              <a:t>数字电路：</a:t>
            </a:r>
            <a:r>
              <a:rPr lang="en-US" altLang="zh-CN" sz="1400"/>
              <a:t>50</a:t>
            </a:r>
            <a:r>
              <a:rPr lang="zh-CN" altLang="en-US" sz="1400"/>
              <a:t>～</a:t>
            </a:r>
            <a:r>
              <a:rPr lang="en-US" altLang="zh-CN" sz="1400"/>
              <a:t>500</a:t>
            </a:r>
            <a:r>
              <a:rPr lang="zh-CN" altLang="en-US" sz="1400"/>
              <a:t>万门</a:t>
            </a:r>
          </a:p>
          <a:p>
            <a:pPr eaLnBrk="1" hangingPunct="1">
              <a:lnSpc>
                <a:spcPct val="80000"/>
              </a:lnSpc>
              <a:spcBef>
                <a:spcPct val="50000"/>
              </a:spcBef>
              <a:buClrTx/>
              <a:buSzTx/>
              <a:buFontTx/>
              <a:buNone/>
            </a:pPr>
            <a:r>
              <a:rPr lang="zh-CN" altLang="en-US" sz="1400"/>
              <a:t>模拟电路：</a:t>
            </a:r>
            <a:r>
              <a:rPr lang="en-US" altLang="zh-CN" sz="1400"/>
              <a:t>50</a:t>
            </a:r>
            <a:r>
              <a:rPr lang="zh-CN" altLang="en-US" sz="1400"/>
              <a:t>～</a:t>
            </a:r>
            <a:r>
              <a:rPr lang="en-US" altLang="zh-CN" sz="1400"/>
              <a:t>5000</a:t>
            </a:r>
            <a:r>
              <a:rPr lang="zh-CN" altLang="en-US" sz="1400"/>
              <a:t>个晶体管</a:t>
            </a:r>
          </a:p>
          <a:p>
            <a:pPr eaLnBrk="1" hangingPunct="1">
              <a:lnSpc>
                <a:spcPct val="80000"/>
              </a:lnSpc>
              <a:spcBef>
                <a:spcPct val="50000"/>
              </a:spcBef>
              <a:buClrTx/>
              <a:buSzTx/>
              <a:buFontTx/>
              <a:buNone/>
            </a:pPr>
            <a:r>
              <a:rPr lang="zh-CN" altLang="en-US" sz="1400"/>
              <a:t>微处理器：</a:t>
            </a:r>
            <a:r>
              <a:rPr lang="en-US" altLang="zh-CN" sz="1400"/>
              <a:t>100</a:t>
            </a:r>
            <a:r>
              <a:rPr lang="zh-CN" altLang="en-US" sz="1400"/>
              <a:t>～</a:t>
            </a:r>
            <a:r>
              <a:rPr lang="en-US" altLang="zh-CN" sz="1400"/>
              <a:t>2.2</a:t>
            </a:r>
            <a:r>
              <a:rPr lang="zh-CN" altLang="en-US" sz="1400"/>
              <a:t>亿个晶体管</a:t>
            </a:r>
          </a:p>
        </p:txBody>
      </p:sp>
      <p:sp>
        <p:nvSpPr>
          <p:cNvPr id="20" name="AutoShape 24"/>
          <p:cNvSpPr>
            <a:spLocks/>
          </p:cNvSpPr>
          <p:nvPr/>
        </p:nvSpPr>
        <p:spPr bwMode="auto">
          <a:xfrm>
            <a:off x="5166618" y="4587726"/>
            <a:ext cx="1260475" cy="280988"/>
          </a:xfrm>
          <a:prstGeom prst="callout1">
            <a:avLst>
              <a:gd name="adj1" fmla="val 40676"/>
              <a:gd name="adj2" fmla="val -6046"/>
              <a:gd name="adj3" fmla="val -79662"/>
              <a:gd name="adj4" fmla="val -35014"/>
            </a:avLst>
          </a:prstGeom>
          <a:solidFill>
            <a:srgbClr val="CCFFCC"/>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zh-CN" altLang="en-US" sz="1600"/>
              <a:t>电压应力系数</a:t>
            </a:r>
            <a:endParaRPr lang="zh-CN" altLang="en-US" sz="1800"/>
          </a:p>
        </p:txBody>
      </p:sp>
      <p:sp>
        <p:nvSpPr>
          <p:cNvPr id="21" name="Text Box 25"/>
          <p:cNvSpPr txBox="1">
            <a:spLocks noChangeArrowheads="1"/>
          </p:cNvSpPr>
          <p:nvPr/>
        </p:nvSpPr>
        <p:spPr bwMode="auto">
          <a:xfrm>
            <a:off x="4661793" y="2644626"/>
            <a:ext cx="1871662" cy="3365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t>电路形式系数</a:t>
            </a:r>
          </a:p>
        </p:txBody>
      </p:sp>
      <p:sp>
        <p:nvSpPr>
          <p:cNvPr id="22" name="标题 1"/>
          <p:cNvSpPr txBox="1">
            <a:spLocks/>
          </p:cNvSpPr>
          <p:nvPr/>
        </p:nvSpPr>
        <p:spPr bwMode="auto">
          <a:xfrm>
            <a:off x="168812" y="697825"/>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rgbClr val="0000FF"/>
                </a:solidFill>
                <a:latin typeface="黑体" panose="02010609060101010101" pitchFamily="49" charset="-122"/>
                <a:ea typeface="黑体" panose="02010609060101010101" pitchFamily="49" charset="-122"/>
              </a:rPr>
              <a:t>失效因素分析</a:t>
            </a:r>
            <a:endParaRPr lang="zh-CN" altLang="en-US" sz="2800" dirty="0">
              <a:solidFill>
                <a:srgbClr val="0000FF"/>
              </a:solidFill>
            </a:endParaRPr>
          </a:p>
        </p:txBody>
      </p:sp>
    </p:spTree>
    <p:custDataLst>
      <p:tags r:id="rId2"/>
    </p:custDataLst>
    <p:extLst>
      <p:ext uri="{BB962C8B-B14F-4D97-AF65-F5344CB8AC3E}">
        <p14:creationId xmlns:p14="http://schemas.microsoft.com/office/powerpoint/2010/main" val="181335632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l="1093" r="2519" b="-905"/>
          <a:stretch>
            <a:fillRect/>
          </a:stretch>
        </p:blipFill>
        <p:spPr bwMode="auto">
          <a:xfrm>
            <a:off x="283902" y="2138362"/>
            <a:ext cx="3833813"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194097" y="5734050"/>
            <a:ext cx="4464050" cy="35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1600" dirty="0">
                <a:solidFill>
                  <a:srgbClr val="FF0000"/>
                </a:solidFill>
              </a:rPr>
              <a:t>硅器件</a:t>
            </a:r>
            <a:r>
              <a:rPr lang="zh-CN" altLang="en-US" sz="1600" dirty="0"/>
              <a:t>的失效率与其有源区温度的关系</a:t>
            </a:r>
          </a:p>
        </p:txBody>
      </p:sp>
      <p:sp>
        <p:nvSpPr>
          <p:cNvPr id="8" name="矩形 7"/>
          <p:cNvSpPr/>
          <p:nvPr/>
        </p:nvSpPr>
        <p:spPr>
          <a:xfrm>
            <a:off x="225328" y="1135568"/>
            <a:ext cx="5929828" cy="584775"/>
          </a:xfrm>
          <a:prstGeom prst="rect">
            <a:avLst/>
          </a:prstGeom>
          <a:solidFill>
            <a:srgbClr val="7030A0"/>
          </a:solidFill>
          <a:ln w="19050">
            <a:solidFill>
              <a:srgbClr val="339966"/>
            </a:solidFill>
          </a:ln>
        </p:spPr>
        <p:txBody>
          <a:bodyPr wrap="none">
            <a:spAutoFit/>
          </a:bodyPr>
          <a:lstStyle/>
          <a:p>
            <a:pPr algn="just" eaLnBrk="1" hangingPunct="1"/>
            <a:r>
              <a:rPr lang="zh-CN" altLang="en-US" sz="3200" dirty="0">
                <a:solidFill>
                  <a:schemeClr val="bg1"/>
                </a:solidFill>
                <a:latin typeface="微软雅黑" panose="020B0503020204020204" pitchFamily="34" charset="-122"/>
                <a:ea typeface="微软雅黑" panose="020B0503020204020204" pitchFamily="34" charset="-122"/>
              </a:rPr>
              <a:t>失效率与芯片</a:t>
            </a:r>
            <a:r>
              <a:rPr lang="zh-CN" altLang="en-US" sz="3200" dirty="0">
                <a:solidFill>
                  <a:srgbClr val="FF0000"/>
                </a:solidFill>
                <a:latin typeface="微软雅黑" panose="020B0503020204020204" pitchFamily="34" charset="-122"/>
                <a:ea typeface="微软雅黑" panose="020B0503020204020204" pitchFamily="34" charset="-122"/>
              </a:rPr>
              <a:t>有源区</a:t>
            </a:r>
            <a:r>
              <a:rPr lang="zh-CN" altLang="en-US" sz="3200" dirty="0">
                <a:solidFill>
                  <a:schemeClr val="bg1"/>
                </a:solidFill>
                <a:latin typeface="微软雅黑" panose="020B0503020204020204" pitchFamily="34" charset="-122"/>
                <a:ea typeface="微软雅黑" panose="020B0503020204020204" pitchFamily="34" charset="-122"/>
              </a:rPr>
              <a:t>温度的关系</a:t>
            </a:r>
          </a:p>
        </p:txBody>
      </p:sp>
      <p:graphicFrame>
        <p:nvGraphicFramePr>
          <p:cNvPr id="10" name="Object 5"/>
          <p:cNvGraphicFramePr>
            <a:graphicFrameLocks noChangeAspect="1"/>
          </p:cNvGraphicFramePr>
          <p:nvPr>
            <p:extLst>
              <p:ext uri="{D42A27DB-BD31-4B8C-83A1-F6EECF244321}">
                <p14:modId xmlns:p14="http://schemas.microsoft.com/office/powerpoint/2010/main" val="2942586331"/>
              </p:ext>
            </p:extLst>
          </p:nvPr>
        </p:nvGraphicFramePr>
        <p:xfrm>
          <a:off x="4243388" y="4229922"/>
          <a:ext cx="2363788" cy="630237"/>
        </p:xfrm>
        <a:graphic>
          <a:graphicData uri="http://schemas.openxmlformats.org/presentationml/2006/ole">
            <mc:AlternateContent xmlns:mc="http://schemas.openxmlformats.org/markup-compatibility/2006">
              <mc:Choice xmlns:v="urn:schemas-microsoft-com:vml" Requires="v">
                <p:oleObj spid="_x0000_s3174" name="Equation" r:id="rId6" imgW="1625400" imgH="431640" progId="Equation.DSMT4">
                  <p:embed/>
                </p:oleObj>
              </mc:Choice>
              <mc:Fallback>
                <p:oleObj name="Equation" r:id="rId6" imgW="1625400" imgH="431640" progId="Equation.DSMT4">
                  <p:embed/>
                  <p:pic>
                    <p:nvPicPr>
                      <p:cNvPr id="219141" name="Object 5"/>
                      <p:cNvPicPr>
                        <a:picLocks noChangeAspect="1" noChangeArrowheads="1"/>
                      </p:cNvPicPr>
                      <p:nvPr/>
                    </p:nvPicPr>
                    <p:blipFill>
                      <a:blip r:embed="rId7"/>
                      <a:srcRect/>
                      <a:stretch>
                        <a:fillRect/>
                      </a:stretch>
                    </p:blipFill>
                    <p:spPr bwMode="auto">
                      <a:xfrm>
                        <a:off x="4243388" y="4229922"/>
                        <a:ext cx="2363788" cy="63023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1401601808"/>
              </p:ext>
            </p:extLst>
          </p:nvPr>
        </p:nvGraphicFramePr>
        <p:xfrm>
          <a:off x="4243388" y="5200675"/>
          <a:ext cx="4799012" cy="1036637"/>
        </p:xfrm>
        <a:graphic>
          <a:graphicData uri="http://schemas.openxmlformats.org/presentationml/2006/ole">
            <mc:AlternateContent xmlns:mc="http://schemas.openxmlformats.org/markup-compatibility/2006">
              <mc:Choice xmlns:v="urn:schemas-microsoft-com:vml" Requires="v">
                <p:oleObj spid="_x0000_s3175" name="Equation" r:id="rId8" imgW="3301920" imgH="711000" progId="Equation.DSMT4">
                  <p:embed/>
                </p:oleObj>
              </mc:Choice>
              <mc:Fallback>
                <p:oleObj name="Equation" r:id="rId8" imgW="3301920" imgH="711000" progId="Equation.DSMT4">
                  <p:embed/>
                  <p:pic>
                    <p:nvPicPr>
                      <p:cNvPr id="10" name="Object 5"/>
                      <p:cNvPicPr>
                        <a:picLocks noChangeAspect="1" noChangeArrowheads="1"/>
                      </p:cNvPicPr>
                      <p:nvPr/>
                    </p:nvPicPr>
                    <p:blipFill>
                      <a:blip r:embed="rId9"/>
                      <a:srcRect/>
                      <a:stretch>
                        <a:fillRect/>
                      </a:stretch>
                    </p:blipFill>
                    <p:spPr bwMode="auto">
                      <a:xfrm>
                        <a:off x="4243388" y="5200675"/>
                        <a:ext cx="4799012" cy="103663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Picture 8"/>
          <p:cNvPicPr>
            <a:picLocks noChangeAspect="1" noChangeArrowheads="1"/>
          </p:cNvPicPr>
          <p:nvPr/>
        </p:nvPicPr>
        <p:blipFill>
          <a:blip r:embed="rId10">
            <a:extLst>
              <a:ext uri="{28A0092B-C50C-407E-A947-70E740481C1C}">
                <a14:useLocalDpi xmlns:a14="http://schemas.microsoft.com/office/drawing/2010/main" val="0"/>
              </a:ext>
            </a:extLst>
          </a:blip>
          <a:srcRect l="2650"/>
          <a:stretch>
            <a:fillRect/>
          </a:stretch>
        </p:blipFill>
        <p:spPr bwMode="auto">
          <a:xfrm>
            <a:off x="4822825" y="2037322"/>
            <a:ext cx="1657350" cy="14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19"/>
          <p:cNvSpPr txBox="1">
            <a:spLocks noChangeArrowheads="1"/>
          </p:cNvSpPr>
          <p:nvPr/>
        </p:nvSpPr>
        <p:spPr bwMode="auto">
          <a:xfrm>
            <a:off x="4345634" y="3658435"/>
            <a:ext cx="2303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b="1" dirty="0">
                <a:solidFill>
                  <a:schemeClr val="accent2"/>
                </a:solidFill>
              </a:rPr>
              <a:t>双极晶体管阵列</a:t>
            </a:r>
          </a:p>
        </p:txBody>
      </p:sp>
      <p:pic>
        <p:nvPicPr>
          <p:cNvPr id="3079" name="Picture 7" descr="è¯çè¿ç®æ¾å¤§å¨ä»·æ ¼ è¯çè¿ç®æ¾å¤§å¨æ¹å è¯çè¿ç®æ¾å¤§å¨åå®¶ "/>
          <p:cNvPicPr>
            <a:picLocks noChangeAspect="1" noChangeArrowheads="1"/>
          </p:cNvPicPr>
          <p:nvPr/>
        </p:nvPicPr>
        <p:blipFill rotWithShape="1">
          <a:blip r:embed="rId11">
            <a:extLst>
              <a:ext uri="{28A0092B-C50C-407E-A947-70E740481C1C}">
                <a14:useLocalDpi xmlns:a14="http://schemas.microsoft.com/office/drawing/2010/main" val="0"/>
              </a:ext>
            </a:extLst>
          </a:blip>
          <a:srcRect b="13582"/>
          <a:stretch/>
        </p:blipFill>
        <p:spPr bwMode="auto">
          <a:xfrm>
            <a:off x="6818019" y="2184987"/>
            <a:ext cx="2030466" cy="13160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9"/>
          <p:cNvSpPr txBox="1">
            <a:spLocks noChangeArrowheads="1"/>
          </p:cNvSpPr>
          <p:nvPr/>
        </p:nvSpPr>
        <p:spPr bwMode="auto">
          <a:xfrm>
            <a:off x="6480175" y="3669191"/>
            <a:ext cx="2303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b="1" dirty="0" smtClean="0">
                <a:solidFill>
                  <a:schemeClr val="accent2"/>
                </a:solidFill>
              </a:rPr>
              <a:t>运算放大器</a:t>
            </a:r>
            <a:endParaRPr lang="zh-CN" altLang="en-US" sz="1400" b="1" dirty="0">
              <a:solidFill>
                <a:schemeClr val="accent2"/>
              </a:solidFill>
            </a:endParaRPr>
          </a:p>
        </p:txBody>
      </p:sp>
    </p:spTree>
    <p:custDataLst>
      <p:tags r:id="rId2"/>
    </p:custDataLst>
    <p:extLst>
      <p:ext uri="{BB962C8B-B14F-4D97-AF65-F5344CB8AC3E}">
        <p14:creationId xmlns:p14="http://schemas.microsoft.com/office/powerpoint/2010/main" val="2747064818"/>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0.9|0.7"/>
</p:tagLst>
</file>

<file path=ppt/tags/tag10.xml><?xml version="1.0" encoding="utf-8"?>
<p:tagLst xmlns:a="http://schemas.openxmlformats.org/drawingml/2006/main" xmlns:r="http://schemas.openxmlformats.org/officeDocument/2006/relationships" xmlns:p="http://schemas.openxmlformats.org/presentationml/2006/main">
  <p:tag name="TIMING" val="|1.1|0.9|0.7"/>
</p:tagLst>
</file>

<file path=ppt/tags/tag11.xml><?xml version="1.0" encoding="utf-8"?>
<p:tagLst xmlns:a="http://schemas.openxmlformats.org/drawingml/2006/main" xmlns:r="http://schemas.openxmlformats.org/officeDocument/2006/relationships" xmlns:p="http://schemas.openxmlformats.org/presentationml/2006/main">
  <p:tag name="TIMING" val="|1.1|0.9|0.7"/>
</p:tagLst>
</file>

<file path=ppt/tags/tag12.xml><?xml version="1.0" encoding="utf-8"?>
<p:tagLst xmlns:a="http://schemas.openxmlformats.org/drawingml/2006/main" xmlns:r="http://schemas.openxmlformats.org/officeDocument/2006/relationships" xmlns:p="http://schemas.openxmlformats.org/presentationml/2006/main">
  <p:tag name="TIMING" val="|1.1|0.9|0.7"/>
</p:tagLst>
</file>

<file path=ppt/tags/tag13.xml><?xml version="1.0" encoding="utf-8"?>
<p:tagLst xmlns:a="http://schemas.openxmlformats.org/drawingml/2006/main" xmlns:r="http://schemas.openxmlformats.org/officeDocument/2006/relationships" xmlns:p="http://schemas.openxmlformats.org/presentationml/2006/main">
  <p:tag name="TIMING" val="|1.1|0.9|0.7"/>
</p:tagLst>
</file>

<file path=ppt/tags/tag14.xml><?xml version="1.0" encoding="utf-8"?>
<p:tagLst xmlns:a="http://schemas.openxmlformats.org/drawingml/2006/main" xmlns:r="http://schemas.openxmlformats.org/officeDocument/2006/relationships" xmlns:p="http://schemas.openxmlformats.org/presentationml/2006/main">
  <p:tag name="TIMING" val="|1.1|0.9|0.7"/>
</p:tagLst>
</file>

<file path=ppt/tags/tag15.xml><?xml version="1.0" encoding="utf-8"?>
<p:tagLst xmlns:a="http://schemas.openxmlformats.org/drawingml/2006/main" xmlns:r="http://schemas.openxmlformats.org/officeDocument/2006/relationships" xmlns:p="http://schemas.openxmlformats.org/presentationml/2006/main">
  <p:tag name="TIMING" val="|1.1|0.9|0.7"/>
</p:tagLst>
</file>

<file path=ppt/tags/tag16.xml><?xml version="1.0" encoding="utf-8"?>
<p:tagLst xmlns:a="http://schemas.openxmlformats.org/drawingml/2006/main" xmlns:r="http://schemas.openxmlformats.org/officeDocument/2006/relationships" xmlns:p="http://schemas.openxmlformats.org/presentationml/2006/main">
  <p:tag name="TIMING" val="|1.1|0.9|0.7"/>
</p:tagLst>
</file>

<file path=ppt/tags/tag17.xml><?xml version="1.0" encoding="utf-8"?>
<p:tagLst xmlns:a="http://schemas.openxmlformats.org/drawingml/2006/main" xmlns:r="http://schemas.openxmlformats.org/officeDocument/2006/relationships" xmlns:p="http://schemas.openxmlformats.org/presentationml/2006/main">
  <p:tag name="TIMING" val="|1.1|0.9|0.7"/>
</p:tagLst>
</file>

<file path=ppt/tags/tag18.xml><?xml version="1.0" encoding="utf-8"?>
<p:tagLst xmlns:a="http://schemas.openxmlformats.org/drawingml/2006/main" xmlns:r="http://schemas.openxmlformats.org/officeDocument/2006/relationships" xmlns:p="http://schemas.openxmlformats.org/presentationml/2006/main">
  <p:tag name="TIMING" val="|1.1|0.9|0.7"/>
</p:tagLst>
</file>

<file path=ppt/tags/tag19.xml><?xml version="1.0" encoding="utf-8"?>
<p:tagLst xmlns:a="http://schemas.openxmlformats.org/drawingml/2006/main" xmlns:r="http://schemas.openxmlformats.org/officeDocument/2006/relationships" xmlns:p="http://schemas.openxmlformats.org/presentationml/2006/main">
  <p:tag name="TIMING" val="|1.1|0.9|0.7"/>
</p:tagLst>
</file>

<file path=ppt/tags/tag2.xml><?xml version="1.0" encoding="utf-8"?>
<p:tagLst xmlns:a="http://schemas.openxmlformats.org/drawingml/2006/main" xmlns:r="http://schemas.openxmlformats.org/officeDocument/2006/relationships" xmlns:p="http://schemas.openxmlformats.org/presentationml/2006/main">
  <p:tag name="TIMING" val="|1.1|0.9|0.7"/>
</p:tagLst>
</file>

<file path=ppt/tags/tag20.xml><?xml version="1.0" encoding="utf-8"?>
<p:tagLst xmlns:a="http://schemas.openxmlformats.org/drawingml/2006/main" xmlns:r="http://schemas.openxmlformats.org/officeDocument/2006/relationships" xmlns:p="http://schemas.openxmlformats.org/presentationml/2006/main">
  <p:tag name="TIMING" val="|1.1|0.9|0.7"/>
</p:tagLst>
</file>

<file path=ppt/tags/tag21.xml><?xml version="1.0" encoding="utf-8"?>
<p:tagLst xmlns:a="http://schemas.openxmlformats.org/drawingml/2006/main" xmlns:r="http://schemas.openxmlformats.org/officeDocument/2006/relationships" xmlns:p="http://schemas.openxmlformats.org/presentationml/2006/main">
  <p:tag name="TIMING" val="|1.1|0.9|0.7"/>
</p:tagLst>
</file>

<file path=ppt/tags/tag22.xml><?xml version="1.0" encoding="utf-8"?>
<p:tagLst xmlns:a="http://schemas.openxmlformats.org/drawingml/2006/main" xmlns:r="http://schemas.openxmlformats.org/officeDocument/2006/relationships" xmlns:p="http://schemas.openxmlformats.org/presentationml/2006/main">
  <p:tag name="TIMING" val="|1.1|0.9|0.7"/>
</p:tagLst>
</file>

<file path=ppt/tags/tag23.xml><?xml version="1.0" encoding="utf-8"?>
<p:tagLst xmlns:a="http://schemas.openxmlformats.org/drawingml/2006/main" xmlns:r="http://schemas.openxmlformats.org/officeDocument/2006/relationships" xmlns:p="http://schemas.openxmlformats.org/presentationml/2006/main">
  <p:tag name="TIMING" val="|1.1|0.9|0.7"/>
</p:tagLst>
</file>

<file path=ppt/tags/tag24.xml><?xml version="1.0" encoding="utf-8"?>
<p:tagLst xmlns:a="http://schemas.openxmlformats.org/drawingml/2006/main" xmlns:r="http://schemas.openxmlformats.org/officeDocument/2006/relationships" xmlns:p="http://schemas.openxmlformats.org/presentationml/2006/main">
  <p:tag name="TIMING" val="|1.1|0.9|0.7"/>
</p:tagLst>
</file>

<file path=ppt/tags/tag25.xml><?xml version="1.0" encoding="utf-8"?>
<p:tagLst xmlns:a="http://schemas.openxmlformats.org/drawingml/2006/main" xmlns:r="http://schemas.openxmlformats.org/officeDocument/2006/relationships" xmlns:p="http://schemas.openxmlformats.org/presentationml/2006/main">
  <p:tag name="TIMING" val="|1.1|0.9|0.7"/>
</p:tagLst>
</file>

<file path=ppt/tags/tag26.xml><?xml version="1.0" encoding="utf-8"?>
<p:tagLst xmlns:a="http://schemas.openxmlformats.org/drawingml/2006/main" xmlns:r="http://schemas.openxmlformats.org/officeDocument/2006/relationships" xmlns:p="http://schemas.openxmlformats.org/presentationml/2006/main">
  <p:tag name="TIMING" val="|1.1|0.9|0.7"/>
</p:tagLst>
</file>

<file path=ppt/tags/tag27.xml><?xml version="1.0" encoding="utf-8"?>
<p:tagLst xmlns:a="http://schemas.openxmlformats.org/drawingml/2006/main" xmlns:r="http://schemas.openxmlformats.org/officeDocument/2006/relationships" xmlns:p="http://schemas.openxmlformats.org/presentationml/2006/main">
  <p:tag name="TIMING" val="|1.1|0.9|0.7"/>
</p:tagLst>
</file>

<file path=ppt/tags/tag28.xml><?xml version="1.0" encoding="utf-8"?>
<p:tagLst xmlns:a="http://schemas.openxmlformats.org/drawingml/2006/main" xmlns:r="http://schemas.openxmlformats.org/officeDocument/2006/relationships" xmlns:p="http://schemas.openxmlformats.org/presentationml/2006/main">
  <p:tag name="TIMING" val="|1.1|0.9|0.7"/>
</p:tagLst>
</file>

<file path=ppt/tags/tag3.xml><?xml version="1.0" encoding="utf-8"?>
<p:tagLst xmlns:a="http://schemas.openxmlformats.org/drawingml/2006/main" xmlns:r="http://schemas.openxmlformats.org/officeDocument/2006/relationships" xmlns:p="http://schemas.openxmlformats.org/presentationml/2006/main">
  <p:tag name="TIMING" val="|1.1|0.9|0.7"/>
</p:tagLst>
</file>

<file path=ppt/tags/tag4.xml><?xml version="1.0" encoding="utf-8"?>
<p:tagLst xmlns:a="http://schemas.openxmlformats.org/drawingml/2006/main" xmlns:r="http://schemas.openxmlformats.org/officeDocument/2006/relationships" xmlns:p="http://schemas.openxmlformats.org/presentationml/2006/main">
  <p:tag name="TIMING" val="|1.1|0.9|0.7"/>
</p:tagLst>
</file>

<file path=ppt/tags/tag5.xml><?xml version="1.0" encoding="utf-8"?>
<p:tagLst xmlns:a="http://schemas.openxmlformats.org/drawingml/2006/main" xmlns:r="http://schemas.openxmlformats.org/officeDocument/2006/relationships" xmlns:p="http://schemas.openxmlformats.org/presentationml/2006/main">
  <p:tag name="TIMING" val="|1.1|0.9|0.7"/>
</p:tagLst>
</file>

<file path=ppt/tags/tag6.xml><?xml version="1.0" encoding="utf-8"?>
<p:tagLst xmlns:a="http://schemas.openxmlformats.org/drawingml/2006/main" xmlns:r="http://schemas.openxmlformats.org/officeDocument/2006/relationships" xmlns:p="http://schemas.openxmlformats.org/presentationml/2006/main">
  <p:tag name="TIMING" val="|1.1|0.9|0.7"/>
</p:tagLst>
</file>

<file path=ppt/tags/tag7.xml><?xml version="1.0" encoding="utf-8"?>
<p:tagLst xmlns:a="http://schemas.openxmlformats.org/drawingml/2006/main" xmlns:r="http://schemas.openxmlformats.org/officeDocument/2006/relationships" xmlns:p="http://schemas.openxmlformats.org/presentationml/2006/main">
  <p:tag name="TIMING" val="|1.1|0.9|0.7"/>
</p:tagLst>
</file>

<file path=ppt/tags/tag8.xml><?xml version="1.0" encoding="utf-8"?>
<p:tagLst xmlns:a="http://schemas.openxmlformats.org/drawingml/2006/main" xmlns:r="http://schemas.openxmlformats.org/officeDocument/2006/relationships" xmlns:p="http://schemas.openxmlformats.org/presentationml/2006/main">
  <p:tag name="TIMING" val="|1.1|0.9|0.7"/>
</p:tagLst>
</file>

<file path=ppt/tags/tag9.xml><?xml version="1.0" encoding="utf-8"?>
<p:tagLst xmlns:a="http://schemas.openxmlformats.org/drawingml/2006/main" xmlns:r="http://schemas.openxmlformats.org/officeDocument/2006/relationships" xmlns:p="http://schemas.openxmlformats.org/presentationml/2006/main">
  <p:tag name="TIMING" val="|1.1|0.9|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15470</TotalTime>
  <Words>2794</Words>
  <Application>Microsoft Office PowerPoint</Application>
  <PresentationFormat>全屏显示(4:3)</PresentationFormat>
  <Paragraphs>334</Paragraphs>
  <Slides>29</Slides>
  <Notes>28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2" baseType="lpstr">
      <vt:lpstr>仿宋_GB2312</vt:lpstr>
      <vt:lpstr>黑体</vt:lpstr>
      <vt:lpstr>宋体</vt:lpstr>
      <vt:lpstr>微软雅黑</vt:lpstr>
      <vt:lpstr>Arial</vt:lpstr>
      <vt:lpstr>Calibri</vt:lpstr>
      <vt:lpstr>Symbol</vt:lpstr>
      <vt:lpstr>Tahoma</vt:lpstr>
      <vt:lpstr>Times New Roman</vt:lpstr>
      <vt:lpstr>Wingdings</vt:lpstr>
      <vt:lpstr>Office 主题</vt:lpstr>
      <vt:lpstr>公式</vt:lpstr>
      <vt:lpstr>Equation</vt:lpstr>
      <vt:lpstr>航天电子系统设计             ----电子元器件选用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李卫帮</dc:creator>
  <cp:lastModifiedBy>sso8b</cp:lastModifiedBy>
  <cp:revision>1280</cp:revision>
  <dcterms:created xsi:type="dcterms:W3CDTF">2014-04-29T08:12:32Z</dcterms:created>
  <dcterms:modified xsi:type="dcterms:W3CDTF">2023-03-23T04:18:08Z</dcterms:modified>
</cp:coreProperties>
</file>