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319" r:id="rId2"/>
    <p:sldId id="505" r:id="rId3"/>
    <p:sldId id="548" r:id="rId4"/>
    <p:sldId id="549" r:id="rId5"/>
    <p:sldId id="550" r:id="rId6"/>
    <p:sldId id="551" r:id="rId7"/>
    <p:sldId id="565" r:id="rId8"/>
    <p:sldId id="575" r:id="rId9"/>
    <p:sldId id="552" r:id="rId10"/>
    <p:sldId id="553" r:id="rId11"/>
    <p:sldId id="554" r:id="rId12"/>
    <p:sldId id="555" r:id="rId13"/>
    <p:sldId id="556" r:id="rId14"/>
    <p:sldId id="576" r:id="rId15"/>
    <p:sldId id="557" r:id="rId16"/>
    <p:sldId id="558" r:id="rId17"/>
    <p:sldId id="559" r:id="rId18"/>
    <p:sldId id="560" r:id="rId19"/>
    <p:sldId id="561" r:id="rId20"/>
    <p:sldId id="562" r:id="rId21"/>
    <p:sldId id="578" r:id="rId22"/>
    <p:sldId id="563" r:id="rId23"/>
    <p:sldId id="566" r:id="rId24"/>
    <p:sldId id="564" r:id="rId25"/>
    <p:sldId id="547" r:id="rId26"/>
    <p:sldId id="568" r:id="rId27"/>
    <p:sldId id="569" r:id="rId28"/>
    <p:sldId id="570" r:id="rId29"/>
    <p:sldId id="577" r:id="rId30"/>
    <p:sldId id="579" r:id="rId31"/>
    <p:sldId id="573" r:id="rId32"/>
    <p:sldId id="580" r:id="rId33"/>
    <p:sldId id="581" r:id="rId34"/>
    <p:sldId id="586" r:id="rId35"/>
    <p:sldId id="582" r:id="rId36"/>
    <p:sldId id="583" r:id="rId37"/>
    <p:sldId id="584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66"/>
    <a:srgbClr val="33CC33"/>
    <a:srgbClr val="FF0000"/>
    <a:srgbClr val="FFFFCC"/>
    <a:srgbClr val="990000"/>
    <a:srgbClr val="CC00FF"/>
    <a:srgbClr val="FEE3D2"/>
    <a:srgbClr val="C04C0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679" autoAdjust="0"/>
    <p:restoredTop sz="86834" autoAdjust="0"/>
  </p:normalViewPr>
  <p:slideViewPr>
    <p:cSldViewPr>
      <p:cViewPr varScale="1">
        <p:scale>
          <a:sx n="78" d="100"/>
          <a:sy n="78" d="100"/>
        </p:scale>
        <p:origin x="12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202968-A12F-4FE4-8D44-D30AC87ADD91}" type="datetimeFigureOut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5431AA-0E7E-4B48-8BFF-7B61E1422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85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92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872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79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64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31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933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204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95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95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60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70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76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4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03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84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56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31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44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18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46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70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825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262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548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37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280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2834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833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1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8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8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120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56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27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0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1DF31B22-8973-4EFC-94CF-ECA29AE1F7D0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6F980787-70AC-4EA4-9E72-81DF5C586621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C936-9101-40B4-81FB-5C8B5B68CA7C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10" name="页脚占位符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32E0E-4A0F-4DFA-9A92-97DD5339E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420B-D0AF-4AB4-90F8-FC4FF80E4987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36F-15C1-4CEB-9852-59E4EBD1EF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BB5B-145C-419F-8A7D-F1FC09DE92EC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881E-9B02-4893-B5C9-A984691B5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7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A2B7-AD0A-4780-BBF8-9287ACF66C9C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7927-14BB-4FFE-93DF-9E20ECBE1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8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灯片编号占位符 5">
            <a:extLst/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B078231B-CF02-46B2-86EB-9D46AE937C94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5BFCF-3408-4F18-9FB0-893381C24863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6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4909-3C41-4097-BBAA-8B7D3EAD58CF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C338C-E8F9-4BC5-BEFF-77D1C3A69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9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C567-7838-489D-8409-7066312DEDDB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3300-D6D1-41CA-A125-F183E322B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A0B7-412A-4E80-AE82-1B0A13BD0216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CC0A-A4D4-4F43-AC6D-BAE94F0BB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4D219-8AE8-47C3-BA28-FA55640F2FD7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7308-9844-486A-AAAA-F4B173CC9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A11B6-5D75-4785-A980-3C3F7FF01FDB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A252F-32F5-4947-A1EC-BB47BBD02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4504-F22F-4CEF-9F66-8F56FAF72378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54EFB-1DA4-4A7B-BF17-8DEF39A36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97C2-48D7-4C4F-9CE6-76B99AEE7154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282F-16C3-40A0-96BD-78729231E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2FB4D6-7C32-44E5-8E20-43AC0654A7FC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113325-0AB1-4A35-A860-0D1149D7B8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灯片编号占位符 5">
            <a:extLst/>
          </p:cNvPr>
          <p:cNvSpPr txBox="1">
            <a:spLocks/>
          </p:cNvSpPr>
          <p:nvPr/>
        </p:nvSpPr>
        <p:spPr bwMode="auto">
          <a:xfrm>
            <a:off x="7019925" y="6553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9pPr>
          </a:lstStyle>
          <a:p>
            <a:pPr algn="r" eaLnBrk="1" hangingPunct="1">
              <a:defRPr/>
            </a:pPr>
            <a:endParaRPr lang="en-US" altLang="zh-CN" sz="140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3" name="Rectangle 18">
            <a:extLst/>
          </p:cNvPr>
          <p:cNvSpPr>
            <a:spLocks noChangeArrowheads="1"/>
          </p:cNvSpPr>
          <p:nvPr/>
        </p:nvSpPr>
        <p:spPr bwMode="ltGray">
          <a:xfrm>
            <a:off x="0" y="6524625"/>
            <a:ext cx="9144000" cy="360363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200" b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                                                              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" name="Line 27"/>
          <p:cNvSpPr>
            <a:spLocks noChangeShapeType="1"/>
          </p:cNvSpPr>
          <p:nvPr/>
        </p:nvSpPr>
        <p:spPr bwMode="auto">
          <a:xfrm>
            <a:off x="2700338" y="231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" name="Group 28"/>
          <p:cNvGrpSpPr>
            <a:grpSpLocks/>
          </p:cNvGrpSpPr>
          <p:nvPr/>
        </p:nvGrpSpPr>
        <p:grpSpPr bwMode="auto">
          <a:xfrm>
            <a:off x="2771775" y="3175"/>
            <a:ext cx="2895600" cy="914400"/>
            <a:chOff x="1200" y="1008"/>
            <a:chExt cx="1824" cy="576"/>
          </a:xfrm>
        </p:grpSpPr>
        <p:sp>
          <p:nvSpPr>
            <p:cNvPr id="1037" name="矩形 38">
              <a:extLst/>
            </p:cNvPr>
            <p:cNvSpPr>
              <a:spLocks noChangeArrowheads="1"/>
            </p:cNvSpPr>
            <p:nvPr/>
          </p:nvSpPr>
          <p:spPr bwMode="auto">
            <a:xfrm>
              <a:off x="1206" y="1008"/>
              <a:ext cx="181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</a:t>
              </a:r>
            </a:p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空间科学与技术学院</a:t>
              </a:r>
            </a:p>
            <a:p>
              <a:pPr eaLnBrk="1" hangingPunct="1">
                <a:defRPr/>
              </a:pPr>
              <a:r>
                <a:rPr lang="en-US" altLang="zh-CN" sz="900">
                  <a:latin typeface="Times New Roman" pitchFamily="18" charset="0"/>
                  <a:ea typeface="黑体" pitchFamily="49" charset="-122"/>
                </a:rPr>
                <a:t>               School of Aerospace Science and Technology</a:t>
              </a:r>
            </a:p>
            <a:p>
              <a:pPr eaLnBrk="1" hangingPunct="1">
                <a:defRPr/>
              </a:pPr>
              <a:endParaRPr lang="en-US" altLang="zh-CN" sz="900">
                <a:latin typeface="Times New Roman" pitchFamily="18" charset="0"/>
                <a:ea typeface="黑体" pitchFamily="49" charset="-122"/>
              </a:endParaRPr>
            </a:p>
          </p:txBody>
        </p:sp>
        <p:pic>
          <p:nvPicPr>
            <p:cNvPr id="1038" name="Picture 30" descr="徽标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133"/>
              <a:ext cx="31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5">
            <a:extLst/>
          </p:cNvPr>
          <p:cNvSpPr txBox="1">
            <a:spLocks/>
          </p:cNvSpPr>
          <p:nvPr/>
        </p:nvSpPr>
        <p:spPr>
          <a:xfrm>
            <a:off x="7010400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53159542-40B9-47CF-9A18-DF6F13051553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tags" Target="../tags/tag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8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0.wmf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hyperlink" Target="http://blog.21ic.com/user1/2809/archives/2006/28369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5" Type="http://schemas.openxmlformats.org/officeDocument/2006/relationships/image" Target="../media/image49.jpe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6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6" Type="http://schemas.openxmlformats.org/officeDocument/2006/relationships/image" Target="../media/image55.jpe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3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Relationship Id="rId6" Type="http://schemas.openxmlformats.org/officeDocument/2006/relationships/image" Target="../media/image62.png"/><Relationship Id="rId5" Type="http://schemas.openxmlformats.org/officeDocument/2006/relationships/image" Target="../media/image61.jpeg"/><Relationship Id="rId4" Type="http://schemas.openxmlformats.org/officeDocument/2006/relationships/image" Target="../media/image6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69.wmf"/><Relationship Id="rId2" Type="http://schemas.openxmlformats.org/officeDocument/2006/relationships/tags" Target="../tags/tag3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0.png"/><Relationship Id="rId4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53231" y="1324000"/>
            <a:ext cx="8065269" cy="2372394"/>
          </a:xfrm>
        </p:spPr>
        <p:txBody>
          <a:bodyPr/>
          <a:lstStyle/>
          <a:p>
            <a:pPr algn="ctr">
              <a:defRPr/>
            </a:pPr>
            <a:r>
              <a:rPr lang="zh-CN" altLang="en-US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航天电子系统设计</a:t>
            </a: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sz="28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常见过应力及干扰分析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5CA15F17-FC48-4ED6-8880-9AD1FFCCED90}" type="slidenum">
              <a:rPr lang="zh-CN" altLang="en-US" sz="1200" b="0" smtClean="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/>
              <a:t>1</a:t>
            </a:fld>
            <a:endParaRPr lang="zh-CN" altLang="en-US" sz="1200" b="0" smtClean="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0375" y="3859460"/>
            <a:ext cx="5286375" cy="158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60813" y="3858319"/>
            <a:ext cx="4572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8" name="标题 1">
            <a:extLst/>
          </p:cNvPr>
          <p:cNvSpPr txBox="1">
            <a:spLocks/>
          </p:cNvSpPr>
          <p:nvPr/>
        </p:nvSpPr>
        <p:spPr bwMode="auto">
          <a:xfrm>
            <a:off x="2411760" y="4548469"/>
            <a:ext cx="4601112" cy="74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空间科学与技术学院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323528" y="836712"/>
            <a:ext cx="8424862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按浪涌的来源分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内部浪涌：产生于电子设备内部，如数字电路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开关浪涌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感性负载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断开浪涌、机械开关火花放电等</a:t>
            </a:r>
            <a:b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外部浪涌：由外部侵入，如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雷击浪涌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静电放电脉冲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、核辐射产生的强电磁脉冲、供电线路电压剧烈波动等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按浪涌的能量与速率分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快速、低能量：上升时间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1ns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，能量为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0.001~1mJ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静电放电脉冲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中速、中等能量：上升时间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1us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，能量为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10mJ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数字电路开关浪涌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、机械开关触点浪涌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慢速、高能量：上升时间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10us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，能量为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100J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雷电产生的浪涌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、直流电源电感负载突然断开产生的浪涌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按浪涌的波形分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单脉冲型（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Single Pulse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振铃型（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Ring Wave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猝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发型（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Burst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35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03948"/>
            <a:ext cx="4504985" cy="217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39854" y="980728"/>
            <a:ext cx="1988045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单脉冲浪涌</a:t>
            </a:r>
            <a:endParaRPr lang="zh-CN" altLang="en-US" sz="2800" dirty="0">
              <a:solidFill>
                <a:srgbClr val="FFFF66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3676988"/>
            <a:ext cx="5760640" cy="41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 dirty="0"/>
              <a:t>单脉冲型（表征参数为上升时间、持续时间和峰值电流或电压）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55" y="4283936"/>
            <a:ext cx="2799402" cy="182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933" y="4234899"/>
            <a:ext cx="2909193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87487" y="6106882"/>
            <a:ext cx="1943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/>
              <a:t>10/1000</a:t>
            </a:r>
            <a:r>
              <a:rPr lang="el-GR" altLang="zh-CN" sz="1800" dirty="0">
                <a:latin typeface="宋体" panose="02010600030101010101" pitchFamily="2" charset="-122"/>
              </a:rPr>
              <a:t>μ</a:t>
            </a:r>
            <a:r>
              <a:rPr lang="en-US" altLang="zh-CN" sz="1800" dirty="0"/>
              <a:t>s</a:t>
            </a:r>
            <a:r>
              <a:rPr lang="zh-CN" altLang="en-US" sz="1800" dirty="0"/>
              <a:t>波形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741633" y="6141008"/>
            <a:ext cx="1943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/>
              <a:t>8/20</a:t>
            </a:r>
            <a:r>
              <a:rPr lang="el-GR" altLang="zh-CN" sz="1800" dirty="0">
                <a:latin typeface="宋体" panose="02010600030101010101" pitchFamily="2" charset="-122"/>
              </a:rPr>
              <a:t>μ</a:t>
            </a:r>
            <a:r>
              <a:rPr lang="en-US" altLang="zh-CN" sz="1800" dirty="0"/>
              <a:t>s</a:t>
            </a:r>
            <a:r>
              <a:rPr lang="zh-CN" altLang="en-US" sz="1800" dirty="0"/>
              <a:t>波形</a:t>
            </a:r>
          </a:p>
        </p:txBody>
      </p:sp>
      <p:pic>
        <p:nvPicPr>
          <p:cNvPr id="6146" name="Picture 2" descr="https://gimg2.baidu.com/image_search/src=http%3A%2F%2Fcdn1.img.sputniknews.cn%2Fimages%2F101370%2F01%2F1013700118.jpg&amp;refer=http%3A%2F%2Fcdn1.img.sputniknews.cn&amp;app=2002&amp;size=f9999,10000&amp;q=a80&amp;n=0&amp;g=0n&amp;fmt=jpeg?sec=1644668310&amp;t=d24f6fc2f180f10f935be4f3f32083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39" y="1844824"/>
            <a:ext cx="2616826" cy="141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gimg2.baidu.com/image_search/src=http%3A%2F%2Ffile08.zk71.com%2FFile%2FCorpEditInsertImages%2F2014%2F08%2F19%2F0_yeyayuanjian_8698_20140819204531.jpg&amp;refer=http%3A%2F%2Ffile08.zk71.com&amp;app=2002&amp;size=f9999,10000&amp;q=a80&amp;n=0&amp;g=0n&amp;fmt=jpeg?sec=1644668394&amp;t=2acfe95e9c8e4d15960e61dfd1fb7ee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775" y="3737908"/>
            <a:ext cx="2605890" cy="159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114850" y="5445131"/>
            <a:ext cx="30546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 dirty="0" smtClean="0"/>
              <a:t>舵机响应产生单脉冲干扰</a:t>
            </a:r>
            <a:endParaRPr lang="zh-CN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075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9854" y="980728"/>
            <a:ext cx="1988045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振铃型浪涌</a:t>
            </a:r>
            <a:endParaRPr lang="zh-CN" altLang="en-US" sz="2800" dirty="0">
              <a:solidFill>
                <a:srgbClr val="FFFF66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30" y="1889178"/>
            <a:ext cx="4144962" cy="276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51735" y="4907483"/>
            <a:ext cx="2952328" cy="41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 dirty="0" smtClean="0"/>
              <a:t>短时间内产生反复的峰值电压</a:t>
            </a:r>
            <a:endParaRPr lang="zh-CN" altLang="en-US" sz="1600" dirty="0"/>
          </a:p>
        </p:txBody>
      </p:sp>
      <p:pic>
        <p:nvPicPr>
          <p:cNvPr id="5122" name="Picture 2" descr="https://gimg2.baidu.com/image_search/src=http%3A%2F%2Fimg.mp.itc.cn%2Fq_70%2Cc_zoom%2Cw_640%2Fupload%2F20161015%2F9c55321f9fd7465c873568e63752fefc.jpeg&amp;refer=http%3A%2F%2Fimg.mp.itc.cn&amp;app=2002&amp;size=f9999,10000&amp;q=a80&amp;n=0&amp;g=0n&amp;fmt=jpeg?sec=1644667156&amp;t=ab40c020a76776c98a93cc568905ddc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94" y="980728"/>
            <a:ext cx="32956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gimg2.baidu.com/image_search/src=http%3A%2F%2Fimg.autofan.com.cn%2F2014-05-08%2F9%2Fl20140508091739228.jpg&amp;refer=http%3A%2F%2Fimg.autofan.com.cn&amp;app=2002&amp;size=f9999,10000&amp;q=a80&amp;n=0&amp;g=0n&amp;fmt=jpeg?sec=1644667173&amp;t=e9f8f3ac307f8f8bcbbc926be214b12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95"/>
          <a:stretch/>
        </p:blipFill>
        <p:spPr bwMode="auto">
          <a:xfrm>
            <a:off x="5123794" y="3278806"/>
            <a:ext cx="3295650" cy="238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422492" y="5778994"/>
            <a:ext cx="4721508" cy="41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 dirty="0" smtClean="0"/>
              <a:t>发动机转速突变产生能量突变电磁干扰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传导干扰</a:t>
            </a:r>
            <a:endParaRPr lang="zh-CN" altLang="en-US" sz="16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86505" y="5366573"/>
            <a:ext cx="2282787" cy="41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 dirty="0" smtClean="0"/>
              <a:t>电压峰值可能产生变化</a:t>
            </a:r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6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6" b="7272"/>
          <a:stretch>
            <a:fillRect/>
          </a:stretch>
        </p:blipFill>
        <p:spPr bwMode="auto">
          <a:xfrm>
            <a:off x="311774" y="2204864"/>
            <a:ext cx="4032250" cy="266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39854" y="980728"/>
            <a:ext cx="1988045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猝发型浪涌</a:t>
            </a:r>
            <a:endParaRPr lang="zh-CN" altLang="en-US" sz="2800" dirty="0">
              <a:solidFill>
                <a:srgbClr val="FFFF66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3568" y="4868444"/>
            <a:ext cx="2952328" cy="41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 dirty="0" smtClean="0"/>
              <a:t>短时间内产生反复的峰值电压</a:t>
            </a:r>
            <a:endParaRPr lang="zh-CN" alt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87037" y="5252513"/>
            <a:ext cx="1745389" cy="41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 dirty="0" smtClean="0"/>
              <a:t>  峰值电压相近</a:t>
            </a:r>
            <a:endParaRPr lang="zh-CN" altLang="en-US" sz="1600" dirty="0"/>
          </a:p>
        </p:txBody>
      </p:sp>
      <p:pic>
        <p:nvPicPr>
          <p:cNvPr id="4098" name="Picture 2" descr="https://gimg2.baidu.com/image_search/src=http%3A%2F%2Fm.360buyimg.com%2Fmobilecms%2Fs600x286_jfs%2Ft4894%2F264%2F1994086958%2F24415%2F701c685a%2F58f6da8dN8bc0f4cc.jpg%21q70.jpg&amp;refer=http%3A%2F%2Fm.360buyimg.com&amp;app=2002&amp;size=f9999,10000&amp;q=a80&amp;n=0&amp;g=0n&amp;fmt=jpeg?sec=1644668105&amp;t=34faf611ee1a51aa6e1a027a3fa4d1f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42338"/>
            <a:ext cx="3525404" cy="168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img2.baidu.com/image_search/src=http%3A%2F%2Finews.gtimg.com%2Fnewsapp_match%2F0%2F11326821148%2F0.jpg&amp;refer=http%3A%2F%2Finews.gtimg.com&amp;app=2002&amp;size=f9999,10000&amp;q=a80&amp;n=0&amp;g=0n&amp;fmt=jpeg?sec=1644668152&amp;t=7eae1c09dbdc10a55e95e73b305c584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788" y="3345638"/>
            <a:ext cx="3513672" cy="197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012160" y="5396443"/>
            <a:ext cx="1944216" cy="69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 dirty="0" smtClean="0"/>
              <a:t>发动机火花塞点火产生等压脉冲干扰</a:t>
            </a:r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53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23728" y="2213638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2123728" y="306896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4410" y="2303649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§3.2.2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数字电路开关浪涌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5734" y="3167390"/>
            <a:ext cx="530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非阻性负载开关浪涌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02318" y="1365689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8" name="矩形 27"/>
          <p:cNvSpPr/>
          <p:nvPr/>
        </p:nvSpPr>
        <p:spPr>
          <a:xfrm>
            <a:off x="2153000" y="1455700"/>
            <a:ext cx="4338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浪涌特征与类型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02318" y="394183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1" name="矩形 30"/>
          <p:cNvSpPr/>
          <p:nvPr/>
        </p:nvSpPr>
        <p:spPr>
          <a:xfrm>
            <a:off x="2102318" y="4797152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2" name="矩形 31"/>
          <p:cNvSpPr/>
          <p:nvPr/>
        </p:nvSpPr>
        <p:spPr>
          <a:xfrm>
            <a:off x="2153000" y="4031841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机械开关触点浪涌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74324" y="4895582"/>
            <a:ext cx="4896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雷电产生的浪涌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02318" y="5642797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13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-3944" y="1700808"/>
            <a:ext cx="5876007" cy="3600177"/>
            <a:chOff x="68" y="436"/>
            <a:chExt cx="5198" cy="317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337" y="708"/>
              <a:ext cx="318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1"/>
                </a:buClr>
                <a:buSzTx/>
              </a:pPr>
              <a:endParaRPr lang="zh-CN" altLang="en-US" sz="2000"/>
            </a:p>
          </p:txBody>
        </p:sp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4" t="9145" r="8679" b="6819"/>
            <a:stretch>
              <a:fillRect/>
            </a:stretch>
          </p:blipFill>
          <p:spPr bwMode="auto">
            <a:xfrm>
              <a:off x="375" y="773"/>
              <a:ext cx="4891" cy="2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871" y="1587"/>
              <a:ext cx="816" cy="2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60000"/>
                </a:lnSpc>
                <a:spcBef>
                  <a:spcPct val="50000"/>
                </a:spcBef>
                <a:buClr>
                  <a:schemeClr val="accent1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1400"/>
                <a:t>负载充电电流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287" y="2115"/>
              <a:ext cx="727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>
                  <a:schemeClr val="accent1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1400" dirty="0"/>
                <a:t>负载放电电流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 flipV="1">
              <a:off x="4558" y="2251"/>
              <a:ext cx="227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319" y="1117"/>
              <a:ext cx="922" cy="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1400"/>
                <a:t>典型图腾柱输出驱动电路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474" y="2795"/>
              <a:ext cx="862" cy="3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60000"/>
                </a:lnSpc>
                <a:spcBef>
                  <a:spcPct val="50000"/>
                </a:spcBef>
                <a:buClr>
                  <a:schemeClr val="accent1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1400"/>
                <a:t>穿通电流</a:t>
              </a:r>
              <a:endParaRPr lang="zh-CN" altLang="en-US" sz="1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746" y="1207"/>
              <a:ext cx="363" cy="409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1400">
                  <a:latin typeface="Times New Roman" panose="02020603050405020304" pitchFamily="18" charset="0"/>
                </a:rPr>
                <a:t>数字ＩＣ芯片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13" y="527"/>
              <a:ext cx="1814" cy="3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Tx/>
                <a:buFont typeface="Wingdings" panose="05000000000000000000" pitchFamily="2" charset="2"/>
                <a:buNone/>
              </a:pPr>
              <a:endParaRPr lang="zh-CN" altLang="zh-CN" sz="140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68" y="3294"/>
              <a:ext cx="1649" cy="3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Tx/>
                <a:buFont typeface="Wingdings" panose="05000000000000000000" pitchFamily="2" charset="2"/>
                <a:buNone/>
              </a:pPr>
              <a:endParaRPr lang="zh-CN" altLang="zh-CN" sz="140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202" y="436"/>
              <a:ext cx="862" cy="3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60000"/>
                </a:lnSpc>
                <a:spcBef>
                  <a:spcPct val="50000"/>
                </a:spcBef>
                <a:buClr>
                  <a:schemeClr val="accent1"/>
                </a:buClr>
                <a:buSzTx/>
                <a:buFont typeface="Wingdings" panose="05000000000000000000" pitchFamily="2" charset="2"/>
                <a:buNone/>
              </a:pPr>
              <a:endParaRPr lang="zh-CN" altLang="zh-CN" sz="14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474" y="618"/>
              <a:ext cx="49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292" y="708"/>
              <a:ext cx="36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1"/>
                </a:buClr>
                <a:buSzTx/>
              </a:pPr>
              <a:endParaRPr lang="zh-CN" altLang="en-US" sz="2000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292" y="754"/>
              <a:ext cx="36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1"/>
                </a:buClr>
                <a:buSzTx/>
              </a:pPr>
              <a:endParaRPr lang="zh-CN" altLang="en-US" sz="2000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930" y="1933"/>
              <a:ext cx="31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1"/>
                </a:buClr>
                <a:buSzTx/>
              </a:pPr>
              <a:endParaRPr lang="zh-CN" altLang="en-US" sz="2000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38" y="754"/>
              <a:ext cx="317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1"/>
                </a:buClr>
                <a:buSzTx/>
              </a:pPr>
              <a:endParaRPr lang="zh-CN" altLang="en-US" sz="2000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338" y="3158"/>
              <a:ext cx="317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1"/>
                </a:buClr>
                <a:buSzTx/>
              </a:pPr>
              <a:endParaRPr lang="zh-CN" altLang="en-US" sz="200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292" y="890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247" y="324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703" y="1434"/>
              <a:ext cx="663" cy="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accent1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1400">
                  <a:latin typeface="Times New Roman" panose="02020603050405020304" pitchFamily="18" charset="0"/>
                </a:rPr>
                <a:t>ＤＣ直流电源</a:t>
              </a:r>
            </a:p>
          </p:txBody>
        </p:sp>
      </p:grpSp>
      <p:pic>
        <p:nvPicPr>
          <p:cNvPr id="24" name="Picture 27" descr="图片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69" y="1806039"/>
            <a:ext cx="2670338" cy="168786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255654" y="5298783"/>
            <a:ext cx="6865818" cy="782267"/>
          </a:xfrm>
          <a:prstGeom prst="rect">
            <a:avLst/>
          </a:prstGeom>
          <a:noFill/>
          <a:ln w="22225">
            <a:solidFill>
              <a:schemeClr val="accent2"/>
            </a:solidFill>
          </a:ln>
          <a:effectLst/>
          <a:extLst/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52500" indent="-4953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52550" indent="-43815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0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kumimoji="0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kumimoji="0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CMOS</a:t>
            </a:r>
            <a:r>
              <a:rPr kumimoji="0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kumimoji="0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逻辑电路）转换状态（高低电平转换）时，会出现从</a:t>
            </a:r>
            <a:r>
              <a:rPr kumimoji="0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电源到地的暂时低阻导通状态</a:t>
            </a:r>
            <a:r>
              <a:rPr kumimoji="0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，形成穿通</a:t>
            </a:r>
            <a:r>
              <a:rPr kumimoji="0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</a:t>
            </a:r>
            <a:endParaRPr kumimoji="0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56567" y="894311"/>
            <a:ext cx="3430747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数字电路的开关浪涌</a:t>
            </a:r>
            <a:endParaRPr lang="zh-CN" altLang="en-US" sz="2800" dirty="0">
              <a:solidFill>
                <a:srgbClr val="FFFF66"/>
              </a:solidFill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236535" y="1447534"/>
            <a:ext cx="253526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浪涌电流的形成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4571148" y="1943466"/>
            <a:ext cx="1443134" cy="669009"/>
          </a:xfrm>
          <a:prstGeom prst="wedgeRoundRectCallout">
            <a:avLst>
              <a:gd name="adj1" fmla="val 108496"/>
              <a:gd name="adj2" fmla="val 11553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穿通浪涌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3636"/>
              </p:ext>
            </p:extLst>
          </p:nvPr>
        </p:nvGraphicFramePr>
        <p:xfrm>
          <a:off x="6085304" y="3882413"/>
          <a:ext cx="3088227" cy="114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公式" r:id="rId7" imgW="2197100" imgH="812800" progId="Equation.3">
                  <p:embed/>
                </p:oleObj>
              </mc:Choice>
              <mc:Fallback>
                <p:oleObj name="公式" r:id="rId7" imgW="2197100" imgH="8128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5304" y="3882413"/>
                        <a:ext cx="3088227" cy="1141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5724128" y="4453232"/>
            <a:ext cx="3419872" cy="59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693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5021262" cy="366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632" y="2493343"/>
            <a:ext cx="2705100" cy="3382962"/>
          </a:xfrm>
          <a:prstGeom prst="rect">
            <a:avLst/>
          </a:prstGeom>
          <a:noFill/>
          <a:ln w="1905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4788595" y="4149105"/>
            <a:ext cx="863600" cy="0"/>
          </a:xfrm>
          <a:prstGeom prst="line">
            <a:avLst/>
          </a:prstGeom>
          <a:noFill/>
          <a:ln w="15875">
            <a:solidFill>
              <a:srgbClr val="0099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2957" y="6093793"/>
            <a:ext cx="417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400"/>
              <a:t>74LSXXXNAD</a:t>
            </a:r>
            <a:r>
              <a:rPr lang="zh-CN" altLang="en-US" sz="1400"/>
              <a:t>与非门的穿通电流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147370" y="6093793"/>
            <a:ext cx="4176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/>
              <a:t>构成</a:t>
            </a:r>
            <a:r>
              <a:rPr lang="en-US" altLang="zh-CN" sz="1400"/>
              <a:t>CMOS</a:t>
            </a:r>
            <a:r>
              <a:rPr lang="zh-CN" altLang="en-US" sz="1400"/>
              <a:t>电路的基本单元（反相器）</a:t>
            </a: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251520" y="997918"/>
            <a:ext cx="8675687" cy="113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穿通电流的峰值会比稳态电流至少大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一个数量级以上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穿通电流脉冲的峰值取决于数字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从电源到地的导通电阻以及同时翻转的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逻辑门数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，穿通电流脉冲的宽度取决于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的开关时间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（上升沿或下降沿的宽度）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260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 descr="emc_floorplan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37112"/>
            <a:ext cx="331152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emc_floorplan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29" y="4068812"/>
            <a:ext cx="3743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emc_floorplan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79" y="2705149"/>
            <a:ext cx="1439862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emc_floorplan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91" y="2201912"/>
            <a:ext cx="1944688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9354" y="4754612"/>
            <a:ext cx="5746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/>
              <a:t>电源电流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6479" y="904924"/>
            <a:ext cx="8280400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Tx/>
            </a:pPr>
            <a:r>
              <a:rPr kumimoji="0" lang="en-US" altLang="zh-CN" sz="1800" dirty="0"/>
              <a:t> </a:t>
            </a:r>
            <a:r>
              <a:rPr kumimoji="0" lang="zh-CN" altLang="en-US" sz="1800" dirty="0"/>
              <a:t>数字</a:t>
            </a:r>
            <a:r>
              <a:rPr kumimoji="0" lang="en-US" altLang="zh-CN" sz="1800" dirty="0"/>
              <a:t>IC</a:t>
            </a:r>
            <a:r>
              <a:rPr kumimoji="0" lang="zh-CN" altLang="en-US" sz="1800" dirty="0"/>
              <a:t>的电路规模越大（即同时转换状态的逻辑门越多），穿通电流浪涌脉冲的幅度越大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Tx/>
            </a:pPr>
            <a:r>
              <a:rPr kumimoji="0" lang="zh-CN" altLang="en-US" sz="1800" dirty="0"/>
              <a:t> 数字</a:t>
            </a:r>
            <a:r>
              <a:rPr kumimoji="0" lang="en-US" altLang="zh-CN" sz="1800" dirty="0"/>
              <a:t>IC</a:t>
            </a:r>
            <a:r>
              <a:rPr kumimoji="0" lang="zh-CN" altLang="en-US" sz="1800" dirty="0"/>
              <a:t>的电路速度越快，穿通电流浪涌脉冲的宽度越窄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8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56567" y="894311"/>
            <a:ext cx="3430747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数字电路的开关浪涌</a:t>
            </a:r>
            <a:endParaRPr lang="zh-CN" altLang="en-US" sz="2800" dirty="0">
              <a:solidFill>
                <a:srgbClr val="FFFF66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36535" y="1447534"/>
            <a:ext cx="4220222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浪涌电压的形成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3" y="2492896"/>
            <a:ext cx="3978226" cy="295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227949"/>
              </p:ext>
            </p:extLst>
          </p:nvPr>
        </p:nvGraphicFramePr>
        <p:xfrm>
          <a:off x="4845594" y="3577992"/>
          <a:ext cx="3465513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公式" r:id="rId6" imgW="2197100" imgH="812800" progId="Equation.3">
                  <p:embed/>
                </p:oleObj>
              </mc:Choice>
              <mc:Fallback>
                <p:oleObj name="公式" r:id="rId6" imgW="2197100" imgH="812800" progId="Equation.3">
                  <p:embed/>
                  <p:pic>
                    <p:nvPicPr>
                      <p:cNvPr id="2355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594" y="3577992"/>
                        <a:ext cx="3465513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779912" y="2210925"/>
            <a:ext cx="5221088" cy="84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Tx/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系统的导线（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电源线、地线和负载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）存在寄生电感，</a:t>
            </a:r>
            <a:endParaRPr lang="en-US" altLang="zh-CN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Tx/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当浪涌电流流过该电感时产生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浪涌电压</a:t>
            </a:r>
            <a:endParaRPr kumimoji="0"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941588" y="5567430"/>
            <a:ext cx="5030337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Tx/>
              <a:buNone/>
            </a:pPr>
            <a:r>
              <a:rPr lang="zh-CN" altLang="en-US" sz="1800" dirty="0" smtClean="0">
                <a:solidFill>
                  <a:srgbClr val="0000FF"/>
                </a:solidFill>
              </a:rPr>
              <a:t>同理芯片内部引线、封装管教及</a:t>
            </a:r>
            <a:r>
              <a:rPr lang="en-US" altLang="zh-CN" sz="1800" dirty="0" smtClean="0">
                <a:solidFill>
                  <a:srgbClr val="0000FF"/>
                </a:solidFill>
              </a:rPr>
              <a:t>PCB</a:t>
            </a:r>
            <a:r>
              <a:rPr lang="zh-CN" altLang="en-US" sz="1800" dirty="0" smtClean="0">
                <a:solidFill>
                  <a:srgbClr val="0000FF"/>
                </a:solidFill>
              </a:rPr>
              <a:t>引线存在响应的寄生电感，因此在引脚输出产生浪涌电压</a:t>
            </a:r>
            <a:endParaRPr kumimoji="0" lang="zh-CN" altLang="en-US" sz="1800" dirty="0">
              <a:solidFill>
                <a:srgbClr val="0000FF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2703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95536" y="1916832"/>
            <a:ext cx="8137525" cy="417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从电源到地的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导通电阻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越小，电路的规模越大（即同时转换状态的逻辑门越多），穿通电流引起的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浪涌脉冲幅度越大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负载数（扇出）越大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，负载电容越大，负载电流引起的浪涌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脉冲幅度越大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的开关速度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越慢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（开关信号的上升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下降沿越宽），负载电流引起的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浪涌脉冲幅度越小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同样的浪涌电流，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及芯片封装的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引线越长（寄生电感越大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），数字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的开关速度越快（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dV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越大），所形成的浪涌电压越大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CMOS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的穿通浪涌尤为明显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，因为其静态电流几乎为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" name="矩形 3"/>
          <p:cNvSpPr/>
          <p:nvPr/>
        </p:nvSpPr>
        <p:spPr>
          <a:xfrm>
            <a:off x="2915816" y="1033257"/>
            <a:ext cx="3791423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数字电路开关浪涌影响</a:t>
            </a:r>
            <a:endParaRPr lang="zh-CN" altLang="en-US" sz="2800" dirty="0">
              <a:solidFill>
                <a:srgbClr val="FFFF6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022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 bwMode="auto">
          <a:xfrm>
            <a:off x="5651500" y="3139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1850631" y="2055395"/>
            <a:ext cx="792088" cy="189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6" descr="é¶åºç¡å¤èCFAä¸çº§è¯çªåäº«,æä½ èè¯ çæå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226" y="1569637"/>
            <a:ext cx="1296144" cy="87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é«ç­æ°å­¦å¬å¼æ»ç»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95" y="1462606"/>
            <a:ext cx="1510680" cy="97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右箭头 15"/>
          <p:cNvSpPr/>
          <p:nvPr/>
        </p:nvSpPr>
        <p:spPr>
          <a:xfrm>
            <a:off x="6253959" y="2018777"/>
            <a:ext cx="792088" cy="189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145269" y="2616430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理论计算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01226" y="2639908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工程设计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24328" y="2650491"/>
            <a:ext cx="1296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设计图纸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Picture 2" descr="https://gimg2.baidu.com/image_search/src=http%3A%2F%2Fpic1.zhimg.com%2Fv2-551cef5ed4e0e2dd532d06cd30bae492_1440w.jpg%3Fsource%3D172ae18b&amp;refer=http%3A%2F%2Fpic1.zhimg.com&amp;app=2002&amp;size=f9999,10000&amp;q=a80&amp;n=0&amp;g=0n&amp;fmt=jpeg?sec=1643262373&amp;t=bc4388b5b13a9e32c006a94a3bd47f1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9" y="1530985"/>
            <a:ext cx="1511766" cy="94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515325" y="2612823"/>
            <a:ext cx="758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39752" y="3459848"/>
            <a:ext cx="4710614" cy="1384995"/>
          </a:xfrm>
          <a:prstGeom prst="rect">
            <a:avLst/>
          </a:prstGeom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能用：基本功能</a:t>
            </a:r>
            <a:endParaRPr lang="en-US" altLang="zh-CN" sz="2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好用：性能指标</a:t>
            </a:r>
            <a:endParaRPr lang="en-US" altLang="zh-CN" sz="2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可用：可靠性高</a:t>
            </a:r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恶劣环境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 descr="æ§å¶çµè·¯æ¿è®¾è®¡æ¨¡å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586" y="1412776"/>
            <a:ext cx="1684649" cy="121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 flipV="1">
            <a:off x="323528" y="3192865"/>
            <a:ext cx="8497012" cy="46956"/>
          </a:xfrm>
          <a:prstGeom prst="line">
            <a:avLst/>
          </a:prstGeom>
          <a:ln w="222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下箭头 5"/>
          <p:cNvSpPr/>
          <p:nvPr/>
        </p:nvSpPr>
        <p:spPr>
          <a:xfrm>
            <a:off x="4515039" y="4953180"/>
            <a:ext cx="360040" cy="827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493395" y="5814050"/>
            <a:ext cx="4403328" cy="49527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成功系统设计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70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95965"/>
            <a:ext cx="806450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303128" y="4018335"/>
            <a:ext cx="15119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小信号失真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125787" y="5612253"/>
            <a:ext cx="10080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触发器输出误翻转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287586" y="1080013"/>
            <a:ext cx="8280400" cy="264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可靠性：浪涌电流使敏感元器件因过流或过热而烧毁，浪涌电压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使敏感元器件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因过压或过电场而受损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电磁兼容性：高频高速浪涌电流沿电源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地线回路流动，产生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电磁辐射，影响周边电路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信号完整性：浪涌脉冲使数字信号出现误触发，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模拟信号产生失真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，加大电路延迟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43438" y="5584825"/>
            <a:ext cx="3673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开关浪涌对信号完整性的影响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55" y="5190703"/>
            <a:ext cx="2121044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835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001122" y="2213638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2001122" y="306896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1804" y="2303649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数字电路开关浪涌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73128" y="3167390"/>
            <a:ext cx="530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§3.2.3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非阻性负载开关浪涌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79712" y="1365689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8" name="矩形 27"/>
          <p:cNvSpPr/>
          <p:nvPr/>
        </p:nvSpPr>
        <p:spPr>
          <a:xfrm>
            <a:off x="2030394" y="1455700"/>
            <a:ext cx="4338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浪涌特征与类型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94183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1" name="矩形 30"/>
          <p:cNvSpPr/>
          <p:nvPr/>
        </p:nvSpPr>
        <p:spPr>
          <a:xfrm>
            <a:off x="1979712" y="4797152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2" name="矩形 31"/>
          <p:cNvSpPr/>
          <p:nvPr/>
        </p:nvSpPr>
        <p:spPr>
          <a:xfrm>
            <a:off x="2030394" y="4031841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机械开关触点浪涌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51718" y="4895582"/>
            <a:ext cx="4896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雷电产生的浪涌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979712" y="5642797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804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5816" y="1033257"/>
            <a:ext cx="3430747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非阻性开关引发浪涌</a:t>
            </a:r>
            <a:endParaRPr lang="zh-CN" altLang="en-US" sz="2800" dirty="0">
              <a:solidFill>
                <a:srgbClr val="FFFF66"/>
              </a:solidFill>
            </a:endParaRPr>
          </a:p>
        </p:txBody>
      </p:sp>
      <p:pic>
        <p:nvPicPr>
          <p:cNvPr id="4" name="Picture 5" descr="0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392612" cy="263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5076056" y="1806634"/>
            <a:ext cx="3816350" cy="238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感性负载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突然断开，由于通过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的电流不能突变，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的两端出现浪涌电压</a:t>
            </a:r>
            <a:r>
              <a:rPr lang="en-US" altLang="zh-CN" sz="18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=-</a:t>
            </a:r>
            <a:r>
              <a:rPr lang="en-US" altLang="zh-CN" sz="18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Ldi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，其幅值有可能比电源电压高数十倍以上。常见的感性负载有电动机、继电器、变压器，长的导线也有不小的寄生电感</a:t>
            </a:r>
          </a:p>
        </p:txBody>
      </p:sp>
      <p:pic>
        <p:nvPicPr>
          <p:cNvPr id="8194" name="Picture 2" descr="https://gimg2.baidu.com/image_search/src=http%3A%2F%2Fzy.yunqishi8.com%2Fuploads%2Fallimg%2F200603%2F23-2006031A127.jpg&amp;refer=http%3A%2F%2Fzy.yunqishi8.com&amp;app=2002&amp;size=f9999,10000&amp;q=a80&amp;n=0&amp;g=0n&amp;fmt=jpeg?sec=1644671921&amp;t=960e58f70bf44319092400bd7c93c33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96026"/>
            <a:ext cx="2766852" cy="184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gimg2.baidu.com/image_search/src=http%3A%2F%2Fp0.itc.cn%2Fimages01%2F20201211%2F48c67c72d2444549bea89f4de96623f6.jpeg&amp;refer=http%3A%2F%2Fp0.itc.cn&amp;app=2002&amp;size=f9999,10000&amp;q=a80&amp;n=0&amp;g=0n&amp;fmt=jpeg?sec=1644671969&amp;t=e6865965a77b68b48e75490170c33f2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189" y="4354100"/>
            <a:ext cx="3672334" cy="172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1909445" y="6140593"/>
            <a:ext cx="117919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无线充电</a:t>
            </a:r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4604011" y="6082518"/>
            <a:ext cx="45399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利用切换后产生的浪涌实现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DC/AC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23528" y="4194010"/>
            <a:ext cx="8568878" cy="0"/>
          </a:xfrm>
          <a:prstGeom prst="line">
            <a:avLst/>
          </a:prstGeom>
          <a:ln w="444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8"/>
          <p:cNvSpPr txBox="1">
            <a:spLocks noChangeArrowheads="1"/>
          </p:cNvSpPr>
          <p:nvPr/>
        </p:nvSpPr>
        <p:spPr bwMode="auto">
          <a:xfrm>
            <a:off x="132766" y="2063145"/>
            <a:ext cx="525541" cy="135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感性负载</a:t>
            </a:r>
          </a:p>
        </p:txBody>
      </p:sp>
      <p:sp>
        <p:nvSpPr>
          <p:cNvPr id="15" name="Rectangle 8"/>
          <p:cNvSpPr txBox="1">
            <a:spLocks noChangeArrowheads="1"/>
          </p:cNvSpPr>
          <p:nvPr/>
        </p:nvSpPr>
        <p:spPr bwMode="auto">
          <a:xfrm>
            <a:off x="339284" y="4461098"/>
            <a:ext cx="525541" cy="135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感性负载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944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5816" y="1033257"/>
            <a:ext cx="3430747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非阻性开关引发浪涌</a:t>
            </a:r>
            <a:endParaRPr lang="zh-CN" altLang="en-US" sz="2800" dirty="0">
              <a:solidFill>
                <a:srgbClr val="FFFF66"/>
              </a:solidFill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3617833" y="6061860"/>
            <a:ext cx="185237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电容型接近开关</a:t>
            </a: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2607863" y="4469955"/>
            <a:ext cx="525541" cy="135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逆向思维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23528" y="4194010"/>
            <a:ext cx="8568878" cy="0"/>
          </a:xfrm>
          <a:prstGeom prst="line">
            <a:avLst/>
          </a:prstGeom>
          <a:ln w="444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8"/>
          <p:cNvSpPr txBox="1">
            <a:spLocks noChangeArrowheads="1"/>
          </p:cNvSpPr>
          <p:nvPr/>
        </p:nvSpPr>
        <p:spPr bwMode="auto">
          <a:xfrm>
            <a:off x="132766" y="2063145"/>
            <a:ext cx="525541" cy="135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容性负载</a:t>
            </a:r>
          </a:p>
        </p:txBody>
      </p:sp>
      <p:pic>
        <p:nvPicPr>
          <p:cNvPr id="14" name="Picture 6" descr="08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52" y="1574139"/>
            <a:ext cx="4321175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4847126" y="1737955"/>
            <a:ext cx="4189369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kumimoji="0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容性负载</a:t>
            </a:r>
            <a:r>
              <a:rPr kumimoji="0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突然接通，由于</a:t>
            </a:r>
            <a:r>
              <a:rPr kumimoji="0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两端的电压不能突变，出现给</a:t>
            </a:r>
            <a:r>
              <a:rPr kumimoji="0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充电的浪涌电流</a:t>
            </a:r>
            <a:r>
              <a:rPr kumimoji="0"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en-US" altLang="zh-CN" sz="1800" baseline="-25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=-</a:t>
            </a:r>
            <a:r>
              <a:rPr kumimoji="0"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CdV</a:t>
            </a:r>
            <a:r>
              <a:rPr kumimoji="0"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kumimoji="0"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(V/R)</a:t>
            </a:r>
            <a:r>
              <a:rPr kumimoji="0"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</a:t>
            </a:r>
            <a:r>
              <a:rPr kumimoji="0"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(-t/RC)</a:t>
            </a:r>
            <a:r>
              <a:rPr kumimoji="0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kumimoji="0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CMOS</a:t>
            </a:r>
            <a:r>
              <a:rPr kumimoji="0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电路是典型的容性负载</a:t>
            </a:r>
          </a:p>
        </p:txBody>
      </p:sp>
      <p:pic>
        <p:nvPicPr>
          <p:cNvPr id="11266" name="Picture 2" descr="https://gimg2.baidu.com/image_search/src=http%3A%2F%2Fimgs.bzw315.com%2FUploadFiles%2Fimage%2F2016%2F6%2F7%2F201606071430279280.jpg&amp;refer=http%3A%2F%2Fimgs.bzw315.com&amp;app=2002&amp;size=f9999,10000&amp;q=a80&amp;n=0&amp;g=0n&amp;fmt=jpeg?sec=1644672357&amp;t=cd09049a4f881a660a0ba24a41f7459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114" y="4259744"/>
            <a:ext cx="2275811" cy="171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6010814" y="4408931"/>
            <a:ext cx="330939" cy="156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变废为宝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07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11188" y="1557338"/>
            <a:ext cx="5329237" cy="2806700"/>
            <a:chOff x="1247" y="845"/>
            <a:chExt cx="3175" cy="1679"/>
          </a:xfrm>
        </p:grpSpPr>
        <p:pic>
          <p:nvPicPr>
            <p:cNvPr id="4" name="Picture 4" descr="2006911182349774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726" b="23856"/>
            <a:stretch>
              <a:fillRect/>
            </a:stretch>
          </p:blipFill>
          <p:spPr bwMode="auto">
            <a:xfrm>
              <a:off x="1247" y="845"/>
              <a:ext cx="3175" cy="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606" y="1261"/>
              <a:ext cx="279" cy="854"/>
            </a:xfrm>
            <a:custGeom>
              <a:avLst/>
              <a:gdLst>
                <a:gd name="T0" fmla="*/ 0 w 279"/>
                <a:gd name="T1" fmla="*/ 219 h 854"/>
                <a:gd name="T2" fmla="*/ 45 w 279"/>
                <a:gd name="T3" fmla="*/ 38 h 854"/>
                <a:gd name="T4" fmla="*/ 227 w 279"/>
                <a:gd name="T5" fmla="*/ 38 h 854"/>
                <a:gd name="T6" fmla="*/ 272 w 279"/>
                <a:gd name="T7" fmla="*/ 265 h 854"/>
                <a:gd name="T8" fmla="*/ 272 w 279"/>
                <a:gd name="T9" fmla="*/ 854 h 8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854">
                  <a:moveTo>
                    <a:pt x="0" y="219"/>
                  </a:moveTo>
                  <a:cubicBezTo>
                    <a:pt x="3" y="143"/>
                    <a:pt x="7" y="68"/>
                    <a:pt x="45" y="38"/>
                  </a:cubicBezTo>
                  <a:cubicBezTo>
                    <a:pt x="83" y="8"/>
                    <a:pt x="189" y="0"/>
                    <a:pt x="227" y="38"/>
                  </a:cubicBezTo>
                  <a:cubicBezTo>
                    <a:pt x="265" y="76"/>
                    <a:pt x="265" y="129"/>
                    <a:pt x="272" y="265"/>
                  </a:cubicBezTo>
                  <a:cubicBezTo>
                    <a:pt x="279" y="401"/>
                    <a:pt x="275" y="627"/>
                    <a:pt x="272" y="854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606" y="1616"/>
              <a:ext cx="147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 i="1">
                  <a:solidFill>
                    <a:schemeClr val="accent2"/>
                  </a:solidFill>
                </a:rPr>
                <a:t>i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6300788" y="1773238"/>
            <a:ext cx="2447925" cy="2592387"/>
            <a:chOff x="4014" y="845"/>
            <a:chExt cx="1384" cy="1587"/>
          </a:xfrm>
        </p:grpSpPr>
        <p:pic>
          <p:nvPicPr>
            <p:cNvPr id="8" name="Picture 9" descr="03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487"/>
            <a:stretch>
              <a:fillRect/>
            </a:stretch>
          </p:blipFill>
          <p:spPr bwMode="auto">
            <a:xfrm>
              <a:off x="4014" y="845"/>
              <a:ext cx="1384" cy="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4558" y="1298"/>
              <a:ext cx="817" cy="3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accent2"/>
                  </a:solidFill>
                </a:rPr>
                <a:t>浪涌电流 </a:t>
              </a:r>
              <a:r>
                <a:rPr kumimoji="0" lang="en-US" altLang="zh-CN" sz="1600" i="1">
                  <a:solidFill>
                    <a:schemeClr val="accent2"/>
                  </a:solidFill>
                </a:rPr>
                <a:t>i</a:t>
              </a:r>
            </a:p>
          </p:txBody>
        </p:sp>
      </p:grpSp>
      <p:sp>
        <p:nvSpPr>
          <p:cNvPr id="10" name="Rectangle 18"/>
          <p:cNvSpPr txBox="1">
            <a:spLocks noChangeArrowheads="1"/>
          </p:cNvSpPr>
          <p:nvPr/>
        </p:nvSpPr>
        <p:spPr bwMode="auto">
          <a:xfrm>
            <a:off x="323528" y="4724400"/>
            <a:ext cx="8568952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储能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滤波电容的整流电路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在电源接通瞬间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，电容两端的电压从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突然上升，形成很大的充电电流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正常电流大几倍甚至几十倍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）级），有可能导致输入电路的熔丝熔断、整流二极管损坏、开关的触点融化、输出电源骤降等故障</a:t>
            </a:r>
          </a:p>
        </p:txBody>
      </p:sp>
      <p:sp>
        <p:nvSpPr>
          <p:cNvPr id="19" name="矩形 18"/>
          <p:cNvSpPr/>
          <p:nvPr/>
        </p:nvSpPr>
        <p:spPr>
          <a:xfrm>
            <a:off x="2978764" y="902315"/>
            <a:ext cx="3430747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非阻性开关引发浪涌</a:t>
            </a:r>
            <a:endParaRPr lang="zh-CN" altLang="en-US" sz="2800" dirty="0">
              <a:solidFill>
                <a:srgbClr val="FFFF6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947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67744" y="908720"/>
            <a:ext cx="4873450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66"/>
                </a:solidFill>
              </a:rPr>
              <a:t>工程设计中常见的非阻性负载</a:t>
            </a:r>
            <a:endParaRPr lang="zh-CN" altLang="en-US" sz="2800" dirty="0">
              <a:solidFill>
                <a:srgbClr val="FFFF66"/>
              </a:solidFill>
            </a:endParaRPr>
          </a:p>
        </p:txBody>
      </p:sp>
      <p:pic>
        <p:nvPicPr>
          <p:cNvPr id="4" name="Picture 9" descr="fotoicha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1" y="2280185"/>
            <a:ext cx="295275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 descr="https://pics0.baidu.com/feed/0e2442a7d933c8957b38d0102b8abaf6830200b3.jpeg?token=ea08c56d55956565609d722a301bb07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06" y="2343766"/>
            <a:ext cx="2486985" cy="183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gimg2.baidu.com/image_search/src=http%3A%2F%2Fcbu01.alicdn.com%2Fimg%2Fibank%2F2016%2F426%2F057%2F3424750624_228254612.310x310.jpg&amp;refer=http%3A%2F%2Fcbu01.alicdn.com&amp;app=2002&amp;size=f9999,10000&amp;q=a80&amp;n=0&amp;g=0n&amp;fmt=jpeg?sec=1644672795&amp;t=e669ea590fb5243220cee486a2b6fad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62606"/>
            <a:ext cx="2304256" cy="23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144924" y="4782887"/>
            <a:ext cx="286225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导线寄生电容和寄生电感</a:t>
            </a: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4285442" y="4782887"/>
            <a:ext cx="95251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继电器</a:t>
            </a:r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7166552" y="4782887"/>
            <a:ext cx="10035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白炽灯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9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04057" y="4293270"/>
            <a:ext cx="8316912" cy="165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即使负载无电感，引线的寄生电感也有可能</a:t>
            </a:r>
            <a:r>
              <a:rPr kumimoji="0"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诱发浪涌电压</a:t>
            </a:r>
            <a:r>
              <a:rPr kumimoji="0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。当部分</a:t>
            </a:r>
            <a:r>
              <a:rPr kumimoji="0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负载突然断开，引线寄生电感引发的浪涌电压，对其它未断开的负载（如电子模块）可能产生破坏作用</a:t>
            </a: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12V</a:t>
            </a:r>
            <a:r>
              <a:rPr kumimoji="0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直流电源有可能形成幅度为</a:t>
            </a:r>
            <a:r>
              <a:rPr kumimoji="0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+37~+50V</a:t>
            </a:r>
            <a:r>
              <a:rPr kumimoji="0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、宽度为</a:t>
            </a:r>
            <a:r>
              <a:rPr kumimoji="0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0.05ms</a:t>
            </a:r>
            <a:r>
              <a:rPr kumimoji="0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的浪涌脉冲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相对于前一种浪涌，此浪涌速度较快、能量较少，且相对于电子模块而言属于正浪涌脉冲</a:t>
            </a:r>
          </a:p>
        </p:txBody>
      </p:sp>
      <p:pic>
        <p:nvPicPr>
          <p:cNvPr id="4" name="Picture 7" descr="0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4897438" cy="292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fotoichau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718114"/>
            <a:ext cx="2952750" cy="188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625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3" descr="04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7" t="9412" r="1794"/>
          <a:stretch>
            <a:fillRect/>
          </a:stretch>
        </p:blipFill>
        <p:spPr bwMode="auto">
          <a:xfrm>
            <a:off x="467544" y="4769338"/>
            <a:ext cx="2571549" cy="159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67544" y="1285693"/>
            <a:ext cx="8369526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关断继电器时，驱动继电器线圈的晶体管从导通转换到截止，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会使线圈电感上的电流突然中断，产生反向浪涌电压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1" lang="en-US" altLang="zh-CN" sz="1800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=-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Ldi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，其值有可能数倍于电源电压，远高于驱动晶体管的集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射极击穿电压，使晶体管损伤或失效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44487" y="2409493"/>
            <a:ext cx="2214758" cy="2016646"/>
            <a:chOff x="68" y="1842"/>
            <a:chExt cx="2857" cy="2133"/>
          </a:xfrm>
        </p:grpSpPr>
        <p:pic>
          <p:nvPicPr>
            <p:cNvPr id="6" name="Picture 6" descr="002"/>
            <p:cNvPicPr>
              <a:picLocks noChangeAspect="1" noChangeArrowheads="1"/>
            </p:cNvPicPr>
            <p:nvPr/>
          </p:nvPicPr>
          <p:blipFill>
            <a:blip r:embed="rId5" cstate="print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464"/>
            <a:stretch>
              <a:fillRect/>
            </a:stretch>
          </p:blipFill>
          <p:spPr bwMode="auto">
            <a:xfrm>
              <a:off x="68" y="1842"/>
              <a:ext cx="2857" cy="2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474" y="2205"/>
              <a:ext cx="771" cy="7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zh-CN" altLang="zh-CN" sz="1400" baseline="30000"/>
            </a:p>
          </p:txBody>
        </p:sp>
      </p:grpSp>
      <p:pic>
        <p:nvPicPr>
          <p:cNvPr id="18434" name="Picture 2" descr="https://gimg2.baidu.com/image_search/src=http%3A%2F%2Fi1.go2yd.com%2Fimage.php%3Furl%3D0V0Y9EnELB&amp;refer=http%3A%2F%2Fi1.go2yd.com&amp;app=2002&amp;size=f9999,10000&amp;q=a80&amp;n=0&amp;g=0n&amp;fmt=jpeg?sec=1644673771&amp;t=800bb77c4cb335e3f86703dafbcc228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65047"/>
            <a:ext cx="2540718" cy="190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gimg2.baidu.com/image_search/src=http%3A%2F%2Fimg1.gtimg.com%2F6%2F610%2F61012%2F6101220_980x1200_0.jpg&amp;refer=http%3A%2F%2Fimg1.gtimg.com&amp;app=2002&amp;size=f9999,10000&amp;q=a80&amp;n=0&amp;g=0n&amp;fmt=jpeg?sec=1644673825&amp;t=ee6c8fe2851d6a2d1247234cd0e7af8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45" y="4481693"/>
            <a:ext cx="2987316" cy="199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546424" y="4797152"/>
            <a:ext cx="2539621" cy="51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通过控制继电器出发爆炸螺栓实现火箭分离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798010" y="5640502"/>
            <a:ext cx="2025182" cy="51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（时序控制单元）</a:t>
            </a: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467544" y="898070"/>
            <a:ext cx="95251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继电器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6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 descr="0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75" y="3034521"/>
            <a:ext cx="5039395" cy="260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1191" y="1239737"/>
            <a:ext cx="828040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solidFill>
                  <a:srgbClr val="0000FF"/>
                </a:solidFill>
              </a:rPr>
              <a:t>冷电阻浪涌：开启瞬间，钨丝电阻很小，导致过量电流，点亮后电阻变大，电流恢复正常。浪涌电流通常可达到稳态电流的</a:t>
            </a:r>
            <a:r>
              <a:rPr lang="en-US" altLang="zh-CN" sz="1800" dirty="0">
                <a:solidFill>
                  <a:srgbClr val="0000FF"/>
                </a:solidFill>
              </a:rPr>
              <a:t>10~15</a:t>
            </a:r>
            <a:r>
              <a:rPr lang="zh-CN" altLang="en-US" sz="1800" dirty="0">
                <a:solidFill>
                  <a:srgbClr val="0000FF"/>
                </a:solidFill>
              </a:rPr>
              <a:t>倍，持续时间可达到</a:t>
            </a:r>
            <a:r>
              <a:rPr lang="en-US" altLang="zh-CN" sz="1800" dirty="0">
                <a:solidFill>
                  <a:srgbClr val="0000FF"/>
                </a:solidFill>
              </a:rPr>
              <a:t>20ms</a:t>
            </a:r>
            <a:r>
              <a:rPr lang="zh-CN" altLang="en-US" sz="1800" dirty="0">
                <a:solidFill>
                  <a:srgbClr val="0000FF"/>
                </a:solidFill>
              </a:rPr>
              <a:t>左右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solidFill>
                  <a:srgbClr val="0000FF"/>
                </a:solidFill>
              </a:rPr>
              <a:t>闪烁浪涌：</a:t>
            </a:r>
            <a:r>
              <a:rPr lang="zh-CN" altLang="en-US" sz="1800" dirty="0">
                <a:solidFill>
                  <a:srgbClr val="FF0000"/>
                </a:solidFill>
              </a:rPr>
              <a:t>失效瞬间，会产生很大的瞬间电流</a:t>
            </a:r>
            <a:r>
              <a:rPr lang="zh-CN" altLang="en-US" sz="1800" dirty="0"/>
              <a:t>		</a:t>
            </a:r>
            <a:endParaRPr lang="zh-CN" altLang="en-US" sz="1800" b="1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59632" y="6032254"/>
            <a:ext cx="2233612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 b="1" dirty="0"/>
              <a:t>接通后的时间</a:t>
            </a:r>
          </a:p>
        </p:txBody>
      </p:sp>
      <p:pic>
        <p:nvPicPr>
          <p:cNvPr id="17410" name="Picture 2" descr="https://gimg2.baidu.com/image_search/src=http%3A%2F%2F5b0988e595225.cdn.sohucs.com%2Fq_70%2Cc_zoom%2Cw_640%2Fimages%2F20200311%2Fd1a0103bc640484880180748bd75cd8f.jpeg&amp;refer=http%3A%2F%2F5b0988e595225.cdn.sohucs.com&amp;app=2002&amp;size=f9999,10000&amp;q=a80&amp;n=0&amp;g=0n&amp;fmt=jpeg?sec=1644674009&amp;t=abd9deb42d63808f07dc1cd7b9e967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082885"/>
            <a:ext cx="3191743" cy="225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img2.baidu.com/it/u=3436885593,2689810255&amp;fm=253&amp;fmt=auto&amp;app=138&amp;f=JPEG?w=750&amp;h=5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87084"/>
            <a:ext cx="2393702" cy="159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467544" y="898070"/>
            <a:ext cx="95251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白炽灯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294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23728" y="2213638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2123728" y="306896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4410" y="2303649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数字电路开关浪涌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5734" y="3167390"/>
            <a:ext cx="530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非阻性负载开关浪涌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02318" y="1365689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8" name="矩形 27"/>
          <p:cNvSpPr/>
          <p:nvPr/>
        </p:nvSpPr>
        <p:spPr>
          <a:xfrm>
            <a:off x="2153000" y="1455700"/>
            <a:ext cx="4338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浪涌特征与类型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02318" y="394183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1" name="矩形 30"/>
          <p:cNvSpPr/>
          <p:nvPr/>
        </p:nvSpPr>
        <p:spPr>
          <a:xfrm>
            <a:off x="2102318" y="4797152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2" name="矩形 31"/>
          <p:cNvSpPr/>
          <p:nvPr/>
        </p:nvSpPr>
        <p:spPr>
          <a:xfrm>
            <a:off x="2153000" y="4031841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§3.2.4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机械开关触点浪涌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74324" y="4895582"/>
            <a:ext cx="4896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雷电产生的浪涌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02318" y="5642797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7" name="矩形 36"/>
          <p:cNvSpPr/>
          <p:nvPr/>
        </p:nvSpPr>
        <p:spPr>
          <a:xfrm>
            <a:off x="2174324" y="5741227"/>
            <a:ext cx="5638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交流供电网络产生浪涌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50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 bwMode="auto">
          <a:xfrm>
            <a:off x="5651500" y="3139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gimg2.baidu.com/image_search/src=http%3A%2F%2Finews.gtimg.com%2Fnewsapp_match%2F0%2F6542806022%2F0.jpg&amp;refer=http%3A%2F%2Finews.gtimg.com&amp;app=2002&amp;size=f9999,10000&amp;q=a80&amp;n=0&amp;g=0n&amp;fmt=jpeg?sec=1644662266&amp;t=a770601e16f315d75e96a6d3f815ca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618892"/>
            <a:ext cx="2685191" cy="172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r.sinaimg.cn%2Flarge%2Farticle%2F30b7a42ca6a1529f235a346a7be60880&amp;refer=http%3A%2F%2Fr.sinaimg.cn&amp;app=2002&amp;size=f9999,10000&amp;q=a80&amp;n=0&amp;g=0n&amp;fmt=jpeg?sec=1644662297&amp;t=83e76b2d2b30ca7a4490b56df42638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009044"/>
            <a:ext cx="2703306" cy="197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851920" y="1636647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天体辐射</a:t>
            </a:r>
          </a:p>
        </p:txBody>
      </p:sp>
      <p:sp>
        <p:nvSpPr>
          <p:cNvPr id="9" name="矩形 8"/>
          <p:cNvSpPr/>
          <p:nvPr/>
        </p:nvSpPr>
        <p:spPr>
          <a:xfrm>
            <a:off x="3856382" y="5482629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电磁辐射</a:t>
            </a:r>
          </a:p>
        </p:txBody>
      </p:sp>
      <p:pic>
        <p:nvPicPr>
          <p:cNvPr id="1030" name="Picture 6" descr="https://img0.baidu.com/it/u=4252702973,1009440896&amp;fm=253&amp;fmt=auto&amp;app=138&amp;f=JPEG?w=645&amp;h=4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07217"/>
            <a:ext cx="2339585" cy="149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3851920" y="3559638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恶劣环境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236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20" name="Picture 4" descr="æé®USBæåº§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307657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é®ç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900" y="1110178"/>
            <a:ext cx="3371101" cy="189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gimg2.baidu.com/image_search/src=http%3A%2F%2Fi0.hdslb.com%2Fbfs%2Farticle%2F6f957e0ca79298601baadfc5f2ff3563771f4a41.png&amp;refer=http%3A%2F%2Fi0.hdslb.com&amp;app=2002&amp;size=f9999,10000&amp;q=a80&amp;n=0&amp;g=0n&amp;fmt=auto?sec=1652276617&amp;t=23d31f17bd1d0843c8f3fc201068873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76" y="3717031"/>
            <a:ext cx="3191490" cy="212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gimg2.baidu.com/image_search/src=http%3A%2F%2F5b0988e595225.cdn.sohucs.com%2Fq_70%2Cc_zoom%2Cw_640%2Fimages%2F20190419%2F613f508b68a04908bfa5bdee8b210303.jpeg&amp;refer=http%3A%2F%2F5b0988e595225.cdn.sohucs.com&amp;app=2002&amp;size=f9999,10000&amp;q=a80&amp;n=0&amp;g=0n&amp;fmt=auto?sec=1652277707&amp;t=5a8bdd6d09e96eb9956261c9fcc3589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69" y="3717032"/>
            <a:ext cx="2739843" cy="212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619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528" y="908720"/>
            <a:ext cx="5184775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SzPct val="60000"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Tahoma" panose="020B0604030504040204" pitchFamily="34" charset="0"/>
              </a:rPr>
              <a:t>    </a:t>
            </a:r>
            <a:r>
              <a:rPr kumimoji="0" lang="zh-CN" altLang="en-US" sz="1800" dirty="0">
                <a:latin typeface="Tahoma" panose="020B0604030504040204" pitchFamily="34" charset="0"/>
              </a:rPr>
              <a:t>机械开关包括电磁继电器的开关触点、按钮开关、按键、带开关电位器等</a:t>
            </a:r>
          </a:p>
          <a:p>
            <a:pPr eaLnBrk="1" hangingPunct="1">
              <a:lnSpc>
                <a:spcPct val="110000"/>
              </a:lnSpc>
              <a:buSzPct val="85000"/>
            </a:pPr>
            <a:r>
              <a:rPr lang="zh-CN" altLang="en-US" sz="1800" b="1" dirty="0">
                <a:latin typeface="Times New Roman" panose="02020603050405020304" pitchFamily="18" charset="0"/>
              </a:rPr>
              <a:t>触点振荡</a:t>
            </a:r>
          </a:p>
          <a:p>
            <a:pPr lvl="1" eaLnBrk="1" hangingPunct="1">
              <a:lnSpc>
                <a:spcPct val="110000"/>
              </a:lnSpc>
              <a:buClr>
                <a:schemeClr val="folHlink"/>
              </a:buClr>
              <a:buSzPct val="85000"/>
            </a:pPr>
            <a:r>
              <a:rPr lang="zh-CN" altLang="en-US" sz="1600" dirty="0">
                <a:latin typeface="Times New Roman" panose="02020603050405020304" pitchFamily="18" charset="0"/>
              </a:rPr>
              <a:t>亦称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触点抖动或触点回弹</a:t>
            </a:r>
            <a:r>
              <a:rPr lang="zh-CN" altLang="en-US" sz="1600" dirty="0">
                <a:latin typeface="Times New Roman" panose="02020603050405020304" pitchFamily="18" charset="0"/>
              </a:rPr>
              <a:t>，触点相碰→触点表面重复接触、分离→稳定接触，可能会持续十多次，抖动周期为数</a:t>
            </a:r>
            <a:r>
              <a:rPr lang="en-US" altLang="zh-CN" sz="1600" dirty="0" err="1">
                <a:latin typeface="Times New Roman" panose="02020603050405020304" pitchFamily="18" charset="0"/>
              </a:rPr>
              <a:t>ms</a:t>
            </a:r>
            <a:r>
              <a:rPr lang="zh-CN" altLang="en-US" sz="1600" dirty="0">
                <a:latin typeface="Times New Roman" panose="02020603050405020304" pitchFamily="18" charset="0"/>
              </a:rPr>
              <a:t>，一般开关都会存在</a:t>
            </a:r>
          </a:p>
          <a:p>
            <a:pPr eaLnBrk="1" hangingPunct="1">
              <a:lnSpc>
                <a:spcPct val="110000"/>
              </a:lnSpc>
              <a:buSzPct val="85000"/>
            </a:pPr>
            <a:r>
              <a:rPr lang="zh-CN" altLang="en-US" sz="1800" b="1" dirty="0">
                <a:latin typeface="Times New Roman" panose="02020603050405020304" pitchFamily="18" charset="0"/>
              </a:rPr>
              <a:t>火花放电</a:t>
            </a:r>
          </a:p>
          <a:p>
            <a:pPr lvl="1" eaLnBrk="1" hangingPunct="1">
              <a:lnSpc>
                <a:spcPct val="110000"/>
              </a:lnSpc>
              <a:buClr>
                <a:schemeClr val="folHlink"/>
              </a:buClr>
              <a:buSzPct val="85000"/>
            </a:pPr>
            <a:r>
              <a:rPr lang="zh-CN" altLang="en-US" sz="1600" dirty="0">
                <a:latin typeface="Times New Roman" panose="02020603050405020304" pitchFamily="18" charset="0"/>
              </a:rPr>
              <a:t>亦称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金属汽化放电或起弧</a:t>
            </a:r>
            <a:r>
              <a:rPr lang="zh-CN" altLang="en-US" sz="1600" dirty="0">
                <a:latin typeface="Times New Roman" panose="02020603050405020304" pitchFamily="18" charset="0"/>
              </a:rPr>
              <a:t>，部分电子从金属表面逃离，又被电场拉回，周而复始</a:t>
            </a:r>
          </a:p>
          <a:p>
            <a:pPr lvl="1" eaLnBrk="1" hangingPunct="1">
              <a:lnSpc>
                <a:spcPct val="110000"/>
              </a:lnSpc>
              <a:buClr>
                <a:schemeClr val="folHlink"/>
              </a:buClr>
              <a:buSzPct val="85000"/>
            </a:pPr>
            <a:r>
              <a:rPr lang="zh-CN" altLang="en-US" sz="1600" dirty="0">
                <a:latin typeface="Times New Roman" panose="02020603050405020304" pitchFamily="18" charset="0"/>
              </a:rPr>
              <a:t>只要触点间有</a:t>
            </a:r>
            <a:r>
              <a:rPr lang="en-US" altLang="zh-CN" sz="1600" dirty="0">
                <a:latin typeface="Times New Roman" panose="02020603050405020304" pitchFamily="18" charset="0"/>
              </a:rPr>
              <a:t>15V</a:t>
            </a:r>
            <a:r>
              <a:rPr lang="zh-CN" altLang="en-US" sz="1600" dirty="0">
                <a:latin typeface="Times New Roman" panose="02020603050405020304" pitchFamily="18" charset="0"/>
              </a:rPr>
              <a:t>以上的电压，回路中有</a:t>
            </a:r>
            <a:r>
              <a:rPr lang="en-US" altLang="zh-CN" sz="1600" dirty="0">
                <a:latin typeface="Times New Roman" panose="02020603050405020304" pitchFamily="18" charset="0"/>
              </a:rPr>
              <a:t>0.5A</a:t>
            </a:r>
            <a:r>
              <a:rPr lang="zh-CN" altLang="en-US" sz="1600" dirty="0">
                <a:latin typeface="Times New Roman" panose="02020603050405020304" pitchFamily="18" charset="0"/>
              </a:rPr>
              <a:t>电流通过，或触点电压上升速率较高（如</a:t>
            </a:r>
            <a:r>
              <a:rPr lang="en-US" altLang="zh-CN" sz="1600" dirty="0">
                <a:latin typeface="Times New Roman" panose="02020603050405020304" pitchFamily="18" charset="0"/>
              </a:rPr>
              <a:t>&gt;1V/</a:t>
            </a:r>
            <a:r>
              <a:rPr lang="el-GR" altLang="zh-CN" sz="1600" dirty="0">
                <a:latin typeface="Times New Roman" panose="02020603050405020304" pitchFamily="18" charset="0"/>
              </a:rPr>
              <a:t>μ</a:t>
            </a:r>
            <a:r>
              <a:rPr lang="en-US" altLang="zh-CN" sz="1600" dirty="0">
                <a:latin typeface="Times New Roman" panose="02020603050405020304" pitchFamily="18" charset="0"/>
              </a:rPr>
              <a:t>s</a:t>
            </a:r>
            <a:r>
              <a:rPr lang="zh-CN" altLang="en-US" sz="1600" dirty="0">
                <a:latin typeface="Times New Roman" panose="02020603050405020304" pitchFamily="18" charset="0"/>
              </a:rPr>
              <a:t>）时，就会发生</a:t>
            </a:r>
          </a:p>
          <a:p>
            <a:pPr lvl="1" eaLnBrk="1" hangingPunct="1">
              <a:lnSpc>
                <a:spcPct val="110000"/>
              </a:lnSpc>
              <a:buClr>
                <a:schemeClr val="folHlink"/>
              </a:buClr>
              <a:buSzPct val="85000"/>
            </a:pPr>
            <a:r>
              <a:rPr lang="zh-CN" altLang="en-US" sz="1600" dirty="0">
                <a:latin typeface="Times New Roman" panose="02020603050405020304" pitchFamily="18" charset="0"/>
              </a:rPr>
              <a:t>产生的反弹电流脉冲的持续时间为</a:t>
            </a:r>
            <a:r>
              <a:rPr lang="en-US" altLang="zh-CN" sz="1600" dirty="0">
                <a:latin typeface="Times New Roman" panose="02020603050405020304" pitchFamily="18" charset="0"/>
              </a:rPr>
              <a:t>0.1ms</a:t>
            </a:r>
            <a:r>
              <a:rPr lang="zh-CN" altLang="en-US" sz="1600" dirty="0">
                <a:latin typeface="Times New Roman" panose="02020603050405020304" pitchFamily="18" charset="0"/>
              </a:rPr>
              <a:t>至数</a:t>
            </a:r>
            <a:r>
              <a:rPr lang="en-US" altLang="zh-CN" sz="1600" dirty="0" err="1">
                <a:latin typeface="Times New Roman" panose="02020603050405020304" pitchFamily="18" charset="0"/>
              </a:rPr>
              <a:t>ms</a:t>
            </a:r>
            <a:r>
              <a:rPr lang="zh-CN" altLang="en-US" sz="1600" dirty="0">
                <a:latin typeface="Times New Roman" panose="02020603050405020304" pitchFamily="18" charset="0"/>
              </a:rPr>
              <a:t>，频率范围为</a:t>
            </a:r>
            <a:r>
              <a:rPr lang="en-US" altLang="zh-CN" sz="1600" dirty="0">
                <a:latin typeface="Times New Roman" panose="02020603050405020304" pitchFamily="18" charset="0"/>
              </a:rPr>
              <a:t>10kHz</a:t>
            </a:r>
            <a:r>
              <a:rPr lang="zh-CN" altLang="en-US" sz="1600" dirty="0">
                <a:latin typeface="Times New Roman" panose="02020603050405020304" pitchFamily="18" charset="0"/>
              </a:rPr>
              <a:t>～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10MHz</a:t>
            </a:r>
          </a:p>
          <a:p>
            <a:pPr eaLnBrk="1" hangingPunct="1">
              <a:lnSpc>
                <a:spcPct val="110000"/>
              </a:lnSpc>
              <a:buSzPct val="60000"/>
            </a:pPr>
            <a:r>
              <a:rPr lang="zh-CN" altLang="en-US" sz="1800" b="1" dirty="0" smtClean="0">
                <a:latin typeface="Times New Roman" panose="02020603050405020304" pitchFamily="18" charset="0"/>
              </a:rPr>
              <a:t>辉光放电</a:t>
            </a:r>
          </a:p>
          <a:p>
            <a:pPr lvl="1" eaLnBrk="1" hangingPunct="1">
              <a:lnSpc>
                <a:spcPct val="110000"/>
              </a:lnSpc>
              <a:buClr>
                <a:schemeClr val="folHlink"/>
              </a:buClr>
              <a:buSzPct val="85000"/>
            </a:pPr>
            <a:r>
              <a:rPr lang="zh-CN" altLang="en-US" sz="1600" dirty="0" smtClean="0">
                <a:latin typeface="Times New Roman" panose="02020603050405020304" pitchFamily="18" charset="0"/>
              </a:rPr>
              <a:t>亦称气体放电，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触点间气体发生电离所致</a:t>
            </a:r>
          </a:p>
          <a:p>
            <a:pPr lvl="1" eaLnBrk="1" hangingPunct="1">
              <a:lnSpc>
                <a:spcPct val="110000"/>
              </a:lnSpc>
              <a:buClr>
                <a:schemeClr val="folHlink"/>
              </a:buClr>
              <a:buSzPct val="85000"/>
            </a:pPr>
            <a:r>
              <a:rPr lang="zh-CN" altLang="en-US" sz="1600" dirty="0" smtClean="0">
                <a:latin typeface="Times New Roman" panose="02020603050405020304" pitchFamily="18" charset="0"/>
              </a:rPr>
              <a:t>当触点间电压高于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300V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时才有可能发生，维持电流约为几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mA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651500" y="4149080"/>
            <a:ext cx="3455987" cy="1512888"/>
            <a:chOff x="295" y="2568"/>
            <a:chExt cx="3039" cy="1489"/>
          </a:xfrm>
        </p:grpSpPr>
        <p:pic>
          <p:nvPicPr>
            <p:cNvPr id="5" name="Picture 6" descr="图7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568"/>
              <a:ext cx="3039" cy="1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76" y="2704"/>
              <a:ext cx="181" cy="2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i="1"/>
                <a:t>V</a:t>
              </a:r>
            </a:p>
          </p:txBody>
        </p:sp>
      </p:grp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588125" y="5590530"/>
            <a:ext cx="1871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400"/>
              <a:t>触点浪涌电压</a:t>
            </a:r>
          </a:p>
        </p:txBody>
      </p:sp>
      <p:pic>
        <p:nvPicPr>
          <p:cNvPr id="10" name="Picture 11" descr="08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" t="3593" r="4295"/>
          <a:stretch>
            <a:fillRect/>
          </a:stretch>
        </p:blipFill>
        <p:spPr bwMode="auto">
          <a:xfrm>
            <a:off x="5787810" y="1142973"/>
            <a:ext cx="29511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797227" y="2730073"/>
            <a:ext cx="3167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 dirty="0"/>
              <a:t>电脑键盘按下松开时的抖动波形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208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79004" y="887839"/>
            <a:ext cx="871296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火花放电是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触点材料（尤其是阴极材料）的函数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，其特点是具有相对较低的电压和较大的电流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辉光放电是触点间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气体（通常是空气）的函数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，其特点是具有较高的电压和较小的电流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与断开时相比，机械开关接通时更容易出现上述浪涌现象；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若开关接有感性负载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，会在开关两侧出现很高的瞬态电压，可能诱发更严重的触点浪涌</a:t>
            </a:r>
          </a:p>
        </p:txBody>
      </p:sp>
      <p:pic>
        <p:nvPicPr>
          <p:cNvPr id="6" name="Picture 5" descr="0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21951"/>
            <a:ext cx="8654832" cy="303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190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5288" y="1125538"/>
            <a:ext cx="8532812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火花及辉光放电的影响</a:t>
            </a:r>
          </a:p>
          <a:p>
            <a:pPr lvl="1" eaLnBrk="1" hangingPunct="1">
              <a:lnSpc>
                <a:spcPct val="130000"/>
              </a:lnSpc>
              <a:buClr>
                <a:schemeClr val="folHlink"/>
              </a:buClr>
              <a:buSzPct val="90000"/>
            </a:pPr>
            <a:r>
              <a:rPr lang="zh-CN" altLang="en-US" sz="1600" dirty="0">
                <a:latin typeface="宋体" panose="02010600030101010101" pitchFamily="2" charset="-122"/>
              </a:rPr>
              <a:t>自身物理损伤：在开关触点处产生高电流密度及其高热量，可能会使触点顶端的材料熔化或蒸发，缩短触点寿命</a:t>
            </a:r>
          </a:p>
          <a:p>
            <a:pPr lvl="1" eaLnBrk="1" hangingPunct="1">
              <a:lnSpc>
                <a:spcPct val="130000"/>
              </a:lnSpc>
              <a:buClr>
                <a:schemeClr val="folHlink"/>
              </a:buClr>
              <a:buSzPct val="90000"/>
            </a:pPr>
            <a:r>
              <a:rPr lang="zh-CN" altLang="en-US" sz="1600" dirty="0">
                <a:latin typeface="宋体" panose="02010600030101010101" pitchFamily="2" charset="-122"/>
              </a:rPr>
              <a:t>破坏周边元器件：在被触点开关控制的信号线中通过浪涌电流，可能会损坏敏感元器件。</a:t>
            </a:r>
          </a:p>
          <a:p>
            <a:pPr lvl="1" eaLnBrk="1" hangingPunct="1">
              <a:lnSpc>
                <a:spcPct val="130000"/>
              </a:lnSpc>
              <a:buClr>
                <a:schemeClr val="folHlink"/>
              </a:buClr>
              <a:buSzPct val="90000"/>
            </a:pPr>
            <a:r>
              <a:rPr lang="zh-CN" altLang="en-US" sz="1600" dirty="0">
                <a:latin typeface="宋体" panose="02010600030101010101" pitchFamily="2" charset="-122"/>
              </a:rPr>
              <a:t>高频干扰：对附近工作的设备可能会产生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高频辐射或者传导耦合干扰</a:t>
            </a:r>
          </a:p>
          <a:p>
            <a:pPr lvl="1" eaLnBrk="1" hangingPunct="1">
              <a:lnSpc>
                <a:spcPct val="130000"/>
              </a:lnSpc>
              <a:buClr>
                <a:schemeClr val="folHlink"/>
              </a:buClr>
              <a:buSzPct val="90000"/>
            </a:pPr>
            <a:r>
              <a:rPr lang="zh-CN" altLang="en-US" sz="1600" dirty="0">
                <a:latin typeface="宋体" panose="02010600030101010101" pitchFamily="2" charset="-122"/>
              </a:rPr>
              <a:t>有益作用：少量的火花放电其实是有益的，可以蒸发掉触点表面已形成的绝缘薄膜层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触点振荡</a:t>
            </a:r>
          </a:p>
          <a:p>
            <a:pPr lvl="1" eaLnBrk="1" hangingPunct="1">
              <a:lnSpc>
                <a:spcPct val="130000"/>
              </a:lnSpc>
              <a:buClr>
                <a:schemeClr val="folHlink"/>
              </a:buClr>
              <a:buSzPct val="90000"/>
            </a:pPr>
            <a:r>
              <a:rPr lang="zh-CN" altLang="en-US" sz="1600" dirty="0">
                <a:latin typeface="宋体" panose="02010600030101010101" pitchFamily="2" charset="-122"/>
              </a:rPr>
              <a:t>对小信号形成干扰，对大信号产生信号完整性问题</a:t>
            </a:r>
          </a:p>
          <a:p>
            <a:pPr lvl="1" eaLnBrk="1" hangingPunct="1">
              <a:lnSpc>
                <a:spcPct val="130000"/>
              </a:lnSpc>
              <a:buClr>
                <a:schemeClr val="folHlink"/>
              </a:buClr>
              <a:buSzPct val="90000"/>
            </a:pPr>
            <a:r>
              <a:rPr lang="zh-CN" altLang="en-US" sz="1600" dirty="0">
                <a:latin typeface="宋体" panose="02010600030101010101" pitchFamily="2" charset="-122"/>
              </a:rPr>
              <a:t>在数字电路中，会影响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边沿触发</a:t>
            </a:r>
            <a:r>
              <a:rPr lang="zh-CN" altLang="en-US" sz="1600" dirty="0">
                <a:latin typeface="宋体" panose="02010600030101010101" pitchFamily="2" charset="-122"/>
              </a:rPr>
              <a:t>的可靠性，但对电平触发影响不大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868863"/>
            <a:ext cx="27352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013325"/>
            <a:ext cx="2665412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28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23728" y="2213638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2123728" y="306896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4410" y="2303649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数字电路开关浪涌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5734" y="3167390"/>
            <a:ext cx="530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非阻性负载开关浪涌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02318" y="1365689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8" name="矩形 27"/>
          <p:cNvSpPr/>
          <p:nvPr/>
        </p:nvSpPr>
        <p:spPr>
          <a:xfrm>
            <a:off x="2153000" y="1455700"/>
            <a:ext cx="4338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浪涌特征与类型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02318" y="394183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1" name="矩形 30"/>
          <p:cNvSpPr/>
          <p:nvPr/>
        </p:nvSpPr>
        <p:spPr>
          <a:xfrm>
            <a:off x="2102318" y="4797152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2" name="矩形 31"/>
          <p:cNvSpPr/>
          <p:nvPr/>
        </p:nvSpPr>
        <p:spPr>
          <a:xfrm>
            <a:off x="2153000" y="4031841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机械开关触点浪涌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74324" y="4895582"/>
            <a:ext cx="4896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§3.2.5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雷电产生的浪涌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02318" y="5642797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1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53405" y="927894"/>
            <a:ext cx="8496300" cy="3652837"/>
            <a:chOff x="295" y="1661"/>
            <a:chExt cx="5352" cy="2301"/>
          </a:xfrm>
        </p:grpSpPr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661"/>
              <a:ext cx="5352" cy="2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1062" y="3113"/>
              <a:ext cx="1138" cy="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设备、人体、动物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······</a:t>
              </a: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H="1" flipV="1">
              <a:off x="990" y="3158"/>
              <a:ext cx="12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653" y="3702"/>
              <a:ext cx="86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1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等效电路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014" y="3702"/>
              <a:ext cx="86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1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典型波形</a:t>
              </a:r>
            </a:p>
          </p:txBody>
        </p:sp>
      </p:grp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691680" y="1124744"/>
            <a:ext cx="5688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直接雷击示意图</a:t>
            </a:r>
          </a:p>
        </p:txBody>
      </p:sp>
      <p:sp>
        <p:nvSpPr>
          <p:cNvPr id="10" name="Rectangle 14"/>
          <p:cNvSpPr txBox="1">
            <a:spLocks noChangeArrowheads="1"/>
          </p:cNvSpPr>
          <p:nvPr/>
        </p:nvSpPr>
        <p:spPr bwMode="auto">
          <a:xfrm>
            <a:off x="231180" y="4580731"/>
            <a:ext cx="8697912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  <a:buSzPct val="85000"/>
            </a:pPr>
            <a:r>
              <a:rPr kumimoji="1"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雷云直接通过接地导体（如避雷针）向大地放电称为直接雷。直接雷击所产生的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峰值电流可达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100kA(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中值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30kA)</a:t>
            </a:r>
            <a:r>
              <a:rPr kumimoji="1"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，峰值过电压可达</a:t>
            </a:r>
            <a:r>
              <a:rPr kumimoji="1"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1000kV</a:t>
            </a:r>
            <a:r>
              <a:rPr kumimoji="1"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，持续时间</a:t>
            </a:r>
            <a:r>
              <a:rPr kumimoji="1"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kumimoji="1"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kumimoji="1"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100ms</a:t>
            </a:r>
            <a:r>
              <a:rPr kumimoji="1"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，上升时间短于</a:t>
            </a:r>
            <a:r>
              <a:rPr kumimoji="1"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200ns</a:t>
            </a:r>
            <a:r>
              <a:rPr kumimoji="1"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(di/</a:t>
            </a:r>
            <a:r>
              <a:rPr kumimoji="1" lang="en-US" altLang="zh-CN" sz="14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kumimoji="1"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)max&gt;10</a:t>
            </a:r>
            <a:r>
              <a:rPr kumimoji="1" lang="en-US" altLang="zh-CN" sz="1400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1"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A/s</a:t>
            </a:r>
          </a:p>
          <a:p>
            <a:pPr eaLnBrk="1" hangingPunct="1">
              <a:lnSpc>
                <a:spcPct val="130000"/>
              </a:lnSpc>
              <a:buSzPct val="85000"/>
            </a:pPr>
            <a:r>
              <a:rPr kumimoji="1"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假设避雷针高</a:t>
            </a:r>
            <a:r>
              <a:rPr kumimoji="1"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h=10m, </a:t>
            </a:r>
            <a:r>
              <a:rPr kumimoji="1"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接地电阻</a:t>
            </a:r>
            <a:r>
              <a:rPr kumimoji="1"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R=10</a:t>
            </a:r>
            <a:r>
              <a:rPr kumimoji="1" lang="el-GR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Ω</a:t>
            </a:r>
            <a:r>
              <a:rPr kumimoji="1"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，接地电感</a:t>
            </a:r>
            <a:r>
              <a:rPr kumimoji="1"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L=1.5uH</a:t>
            </a:r>
            <a:r>
              <a:rPr kumimoji="1"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kumimoji="1"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直接雷击产生的电流</a:t>
            </a:r>
            <a:r>
              <a:rPr kumimoji="1"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I=100kA</a:t>
            </a:r>
            <a:r>
              <a:rPr kumimoji="1"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雷电流上升速度为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32kA/us</a:t>
            </a:r>
            <a:r>
              <a:rPr kumimoji="1"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，则雷击避雷针后顶端的直击雷过电压为</a:t>
            </a:r>
          </a:p>
          <a:p>
            <a:pPr eaLnBrk="1" hangingPunct="1">
              <a:lnSpc>
                <a:spcPct val="130000"/>
              </a:lnSpc>
            </a:pPr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Object 1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884685120"/>
              </p:ext>
            </p:extLst>
          </p:nvPr>
        </p:nvGraphicFramePr>
        <p:xfrm>
          <a:off x="499468" y="5990727"/>
          <a:ext cx="19431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公式" r:id="rId6" imgW="1511300" imgH="393700" progId="Equation.3">
                  <p:embed/>
                </p:oleObj>
              </mc:Choice>
              <mc:Fallback>
                <p:oleObj name="公式" r:id="rId6" imgW="1511300" imgH="393700" progId="Equation.3">
                  <p:embed/>
                  <p:pic>
                    <p:nvPicPr>
                      <p:cNvPr id="614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68" y="5990727"/>
                        <a:ext cx="19431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430858" y="6088159"/>
            <a:ext cx="67687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可见，避雷针的接地电阻越大，则直击雷过电压越高，因此一般要求接地电阻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&lt;10</a:t>
            </a:r>
            <a:r>
              <a:rPr lang="el-GR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Ω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3433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79512" y="1052736"/>
            <a:ext cx="5616575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SzPct val="85000"/>
            </a:pPr>
            <a:r>
              <a:rPr lang="zh-CN" altLang="en-US" sz="1600" dirty="0">
                <a:latin typeface="Times New Roman" panose="02020603050405020304" pitchFamily="18" charset="0"/>
              </a:rPr>
              <a:t>雷电放电过程大致可分为三个阶段</a:t>
            </a:r>
          </a:p>
          <a:p>
            <a:pPr lvl="1" eaLnBrk="1" hangingPunct="1">
              <a:lnSpc>
                <a:spcPct val="130000"/>
              </a:lnSpc>
              <a:buClr>
                <a:schemeClr val="folHlink"/>
              </a:buClr>
              <a:buSzPct val="85000"/>
            </a:pP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先导阶段</a:t>
            </a:r>
            <a:r>
              <a:rPr lang="zh-CN" altLang="en-US" sz="1400" dirty="0">
                <a:latin typeface="Times New Roman" panose="02020603050405020304" pitchFamily="18" charset="0"/>
              </a:rPr>
              <a:t>：积聚大量电荷的雷云，把空气分子电离，逐步发展出一条导电通道。此时，会通过静电感应在雷云附近的避雷线、架空线、金属管道等导体上，积聚大量与雷云电荷极性相反的电荷。即使不考虑主放电阶段产生的瞬变电流，先导阶段感应出的电荷如不及时泄放入地，也会产生很高的对地电位差</a:t>
            </a:r>
            <a:r>
              <a:rPr lang="en-US" altLang="zh-CN" sz="1400" dirty="0">
                <a:latin typeface="Times New Roman" panose="02020603050405020304" pitchFamily="18" charset="0"/>
              </a:rPr>
              <a:t>V=Q/C</a:t>
            </a:r>
            <a:r>
              <a:rPr lang="zh-CN" altLang="en-US" sz="1400" dirty="0">
                <a:latin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</a:rPr>
              <a:t>C</a:t>
            </a:r>
            <a:r>
              <a:rPr lang="zh-CN" altLang="en-US" sz="1400" dirty="0">
                <a:latin typeface="Times New Roman" panose="02020603050405020304" pitchFamily="18" charset="0"/>
              </a:rPr>
              <a:t>为导体与地之间的电容），形成浪涌电压</a:t>
            </a:r>
          </a:p>
          <a:p>
            <a:pPr lvl="1" eaLnBrk="1" hangingPunct="1">
              <a:lnSpc>
                <a:spcPct val="130000"/>
              </a:lnSpc>
              <a:buClr>
                <a:schemeClr val="folHlink"/>
              </a:buClr>
              <a:buSzPct val="85000"/>
            </a:pP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主放电阶段</a:t>
            </a:r>
            <a:r>
              <a:rPr lang="zh-CN" altLang="en-US" sz="1400" dirty="0">
                <a:latin typeface="Times New Roman" panose="02020603050405020304" pitchFamily="18" charset="0"/>
              </a:rPr>
              <a:t>：雷云中的巨量电荷，沿先导阶段形成的放电通道，迅速泄放至大地。此过程电流很大，时间短促，瞬时功率极大，发出耀眼闪光，空气受热迅速膨胀，发出强烈的雷鸣声。主放电所产生的电流急剧变化会通过电磁感应，在附近导体上感应出很大的电动势</a:t>
            </a:r>
            <a:r>
              <a:rPr lang="en-US" altLang="zh-CN" sz="1400" dirty="0">
                <a:latin typeface="Times New Roman" panose="02020603050405020304" pitchFamily="18" charset="0"/>
              </a:rPr>
              <a:t>V=</a:t>
            </a:r>
            <a:r>
              <a:rPr lang="en-US" altLang="zh-CN" sz="1400" dirty="0" err="1">
                <a:latin typeface="Times New Roman" panose="02020603050405020304" pitchFamily="18" charset="0"/>
              </a:rPr>
              <a:t>Cdi</a:t>
            </a:r>
            <a:r>
              <a:rPr lang="en-US" altLang="zh-CN" sz="1400" dirty="0">
                <a:latin typeface="Times New Roman" panose="02020603050405020304" pitchFamily="18" charset="0"/>
              </a:rPr>
              <a:t>/</a:t>
            </a:r>
            <a:r>
              <a:rPr lang="en-US" altLang="zh-CN" sz="1400" dirty="0" err="1">
                <a:latin typeface="Times New Roman" panose="02020603050405020304" pitchFamily="18" charset="0"/>
              </a:rPr>
              <a:t>dt</a:t>
            </a:r>
            <a:endParaRPr lang="en-US" altLang="zh-CN" sz="1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folHlink"/>
              </a:buClr>
              <a:buSzPct val="85000"/>
            </a:pP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余辉放电阶段</a:t>
            </a:r>
            <a:r>
              <a:rPr lang="zh-CN" altLang="en-US" sz="1400" dirty="0">
                <a:latin typeface="Times New Roman" panose="02020603050405020304" pitchFamily="18" charset="0"/>
              </a:rPr>
              <a:t>：云中剩余电荷继续沿上述通道向大地泄放，虽然电流较小，但持续时间较长，能量仍然很大</a:t>
            </a:r>
          </a:p>
          <a:p>
            <a:pPr eaLnBrk="1" hangingPunct="1">
              <a:lnSpc>
                <a:spcPct val="130000"/>
              </a:lnSpc>
              <a:buSzPct val="85000"/>
            </a:pPr>
            <a:r>
              <a:rPr lang="zh-CN" altLang="en-US" sz="1600" dirty="0">
                <a:latin typeface="Times New Roman" panose="02020603050405020304" pitchFamily="18" charset="0"/>
              </a:rPr>
              <a:t>多重雷击：</a:t>
            </a:r>
            <a:r>
              <a:rPr lang="en-US" altLang="zh-CN" sz="1600" dirty="0">
                <a:latin typeface="Times New Roman" panose="02020603050405020304" pitchFamily="18" charset="0"/>
              </a:rPr>
              <a:t>50</a:t>
            </a:r>
            <a:r>
              <a:rPr lang="zh-CN" altLang="en-US" sz="1600" dirty="0">
                <a:latin typeface="Times New Roman" panose="02020603050405020304" pitchFamily="18" charset="0"/>
              </a:rPr>
              <a:t>％以上的雷击，在第一次放电之后，隔几十</a:t>
            </a:r>
            <a:r>
              <a:rPr lang="en-US" altLang="zh-CN" sz="1600" dirty="0" err="1">
                <a:latin typeface="Times New Roman" panose="02020603050405020304" pitchFamily="18" charset="0"/>
              </a:rPr>
              <a:t>ms</a:t>
            </a:r>
            <a:r>
              <a:rPr lang="zh-CN" altLang="en-US" sz="1600" dirty="0">
                <a:latin typeface="Times New Roman" panose="02020603050405020304" pitchFamily="18" charset="0"/>
              </a:rPr>
              <a:t>的时间，又发生第二次或连续多次沿上述通道的对地闪击</a:t>
            </a:r>
          </a:p>
          <a:p>
            <a:pPr eaLnBrk="1" hangingPunct="1">
              <a:lnSpc>
                <a:spcPct val="130000"/>
              </a:lnSpc>
              <a:buSzPct val="85000"/>
            </a:pP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264400" y="5948586"/>
            <a:ext cx="241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多重雷击的闪电电流波形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940550" y="3500661"/>
            <a:ext cx="2808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/>
              <a:t>单次雷击的闪电电流波形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87" y="4005486"/>
            <a:ext cx="3132138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6" t="11424"/>
          <a:stretch>
            <a:fillRect/>
          </a:stretch>
        </p:blipFill>
        <p:spPr bwMode="auto">
          <a:xfrm>
            <a:off x="5869112" y="1124174"/>
            <a:ext cx="2951163" cy="235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516812" y="1484536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accent2"/>
                </a:solidFill>
              </a:rPr>
              <a:t>主放电阶段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>
            <a:off x="6372350" y="1628999"/>
            <a:ext cx="2889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804150" y="1989361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accent2"/>
                </a:solidFill>
              </a:rPr>
              <a:t>余辉放电阶段</a:t>
            </a: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7093075" y="2276699"/>
            <a:ext cx="144462" cy="1444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775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 bwMode="auto">
          <a:xfrm>
            <a:off x="396107" y="980256"/>
            <a:ext cx="80645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1"/>
              </a:buClr>
            </a:pPr>
            <a:r>
              <a:rPr kumimoji="1" lang="zh-CN" altLang="en-US" sz="1800" b="0" dirty="0" smtClean="0"/>
              <a:t>雷电感应所形成的线间过电压通常可超过</a:t>
            </a:r>
            <a:r>
              <a:rPr kumimoji="1" lang="en-US" altLang="zh-CN" sz="1800" b="0" dirty="0" smtClean="0"/>
              <a:t>6kV</a:t>
            </a:r>
            <a:r>
              <a:rPr kumimoji="1" lang="zh-CN" altLang="en-US" sz="1800" b="0" dirty="0" smtClean="0"/>
              <a:t>，对地过电压可超过</a:t>
            </a:r>
            <a:r>
              <a:rPr kumimoji="1" lang="en-US" altLang="zh-CN" sz="1800" b="0" dirty="0" smtClean="0"/>
              <a:t>12kV</a:t>
            </a:r>
            <a:r>
              <a:rPr kumimoji="1" lang="zh-CN" altLang="en-US" sz="1800" b="0" dirty="0" smtClean="0"/>
              <a:t>，电流峰值可达</a:t>
            </a:r>
            <a:r>
              <a:rPr kumimoji="1" lang="en-US" altLang="zh-CN" sz="1800" b="0" dirty="0" smtClean="0"/>
              <a:t>100kA</a:t>
            </a:r>
            <a:r>
              <a:rPr kumimoji="1" lang="zh-CN" altLang="en-US" sz="1800" b="0" dirty="0" smtClean="0"/>
              <a:t>，平均持续时间</a:t>
            </a:r>
            <a:r>
              <a:rPr kumimoji="1" lang="en-US" altLang="zh-CN" sz="1800" b="0" dirty="0" smtClean="0"/>
              <a:t>25us</a:t>
            </a:r>
            <a:r>
              <a:rPr kumimoji="1" lang="zh-CN" altLang="en-US" sz="1800" b="0" dirty="0" smtClean="0"/>
              <a:t>左右，作用范围可</a:t>
            </a:r>
            <a:r>
              <a:rPr kumimoji="1" lang="zh-CN" altLang="en-US" sz="1800" b="0" dirty="0" smtClean="0">
                <a:solidFill>
                  <a:srgbClr val="FF0000"/>
                </a:solidFill>
              </a:rPr>
              <a:t>绵延数千米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1"/>
              </a:buClr>
            </a:pPr>
            <a:r>
              <a:rPr kumimoji="1" lang="zh-CN" altLang="en-US" sz="1800" b="0" dirty="0" smtClean="0"/>
              <a:t>当线路距离雷击点</a:t>
            </a:r>
            <a:r>
              <a:rPr kumimoji="1" lang="en-US" altLang="zh-CN" sz="1800" b="0" dirty="0" smtClean="0">
                <a:solidFill>
                  <a:srgbClr val="FF0000"/>
                </a:solidFill>
              </a:rPr>
              <a:t>&gt;75m</a:t>
            </a:r>
            <a:r>
              <a:rPr kumimoji="1" lang="zh-CN" altLang="en-US" sz="1800" b="0" dirty="0" smtClean="0">
                <a:solidFill>
                  <a:srgbClr val="FF0000"/>
                </a:solidFill>
              </a:rPr>
              <a:t>时</a:t>
            </a:r>
            <a:r>
              <a:rPr kumimoji="1" lang="zh-CN" altLang="en-US" sz="1800" b="0" dirty="0" smtClean="0"/>
              <a:t>，感应过电压的值可近似为</a:t>
            </a:r>
            <a:r>
              <a:rPr kumimoji="1" lang="en-US" altLang="zh-CN" sz="1800" b="0" dirty="0" smtClean="0"/>
              <a:t>U=25Ih/L</a:t>
            </a:r>
            <a:r>
              <a:rPr kumimoji="1" lang="zh-CN" altLang="en-US" sz="1800" b="0" dirty="0" smtClean="0"/>
              <a:t>，式中，</a:t>
            </a:r>
            <a:r>
              <a:rPr kumimoji="1" lang="en-US" altLang="zh-CN" sz="1800" b="0" dirty="0" smtClean="0"/>
              <a:t>I</a:t>
            </a:r>
            <a:r>
              <a:rPr kumimoji="1" lang="zh-CN" altLang="en-US" sz="1800" b="0" dirty="0" smtClean="0"/>
              <a:t>为雷云对地放电幅值，</a:t>
            </a:r>
            <a:r>
              <a:rPr kumimoji="1" lang="en-US" altLang="zh-CN" sz="1800" b="0" dirty="0" smtClean="0"/>
              <a:t>h</a:t>
            </a:r>
            <a:r>
              <a:rPr kumimoji="1" lang="zh-CN" altLang="en-US" sz="1800" b="0" dirty="0" smtClean="0"/>
              <a:t>为线路对地高度，</a:t>
            </a:r>
            <a:r>
              <a:rPr kumimoji="1" lang="en-US" altLang="zh-CN" sz="1800" b="0" dirty="0" smtClean="0"/>
              <a:t>L</a:t>
            </a:r>
            <a:r>
              <a:rPr kumimoji="1" lang="zh-CN" altLang="en-US" sz="1800" b="0" dirty="0" smtClean="0"/>
              <a:t>为线路距雷击点的水平距离。可见，线路距雷击点越近，雷云对地放电电流越大，则雷击感应过电压越高</a:t>
            </a:r>
            <a:endParaRPr lang="zh-CN" altLang="en-US" sz="1800" b="0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18152"/>
            <a:ext cx="4320233" cy="304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259632" y="5949280"/>
            <a:ext cx="41040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 dirty="0"/>
              <a:t>雷电感应形成的浪涌幅度与作用距离的关系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508104" y="3412244"/>
            <a:ext cx="3241675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1"/>
              </a:buClr>
              <a:buSzTx/>
            </a:pPr>
            <a:r>
              <a:rPr lang="zh-CN" altLang="en-US" sz="1800" dirty="0"/>
              <a:t>直击雷或者感应雷在架空线路或者金属管道上会形成行波。行波会通过静电感应或者电磁感应的方式沿线路向两边传播，从而形成更大范围的破坏</a:t>
            </a:r>
            <a:endParaRPr kumimoji="0" lang="zh-CN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769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25303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79511" y="2408672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§3.1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23678" y="1048929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1995686" y="1204563"/>
            <a:ext cx="5598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 常用电过应力与干扰分析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504" y="308752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07504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2514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58186" y="3177537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1" y="4004466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1" y="4823574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电磁辐射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7963" y="224309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4659970" y="2341523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电磁干扰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7963" y="306825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4659970" y="3166681"/>
            <a:ext cx="2533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热效应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87963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1" name="矩形 20"/>
          <p:cNvSpPr/>
          <p:nvPr/>
        </p:nvSpPr>
        <p:spPr>
          <a:xfrm>
            <a:off x="4659970" y="4004466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§3.7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方法和标准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87963" y="473119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038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37"/>
          <p:cNvSpPr txBox="1">
            <a:spLocks noChangeArrowheads="1"/>
          </p:cNvSpPr>
          <p:nvPr/>
        </p:nvSpPr>
        <p:spPr bwMode="auto">
          <a:xfrm>
            <a:off x="-199431" y="1658496"/>
            <a:ext cx="8280400" cy="133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电过应力（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EOS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Electric Overstress</a:t>
            </a:r>
            <a:r>
              <a:rPr lang="zh-CN" altLang="en-US" sz="20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给电路带来的是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不可恢复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的损伤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如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浪涌、静电放电、雷击、核辐射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  <p:sp>
        <p:nvSpPr>
          <p:cNvPr id="4" name="矩形 3"/>
          <p:cNvSpPr/>
          <p:nvPr/>
        </p:nvSpPr>
        <p:spPr>
          <a:xfrm>
            <a:off x="2339752" y="973912"/>
            <a:ext cx="4873450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影响电子系统可靠性的电应力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img0.baidu.com/it/u=2139067609,956680058&amp;fm=253&amp;fmt=auto&amp;app=138&amp;f=JPEG?w=283&amp;h=2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58495"/>
            <a:ext cx="1735534" cy="130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7"/>
          <p:cNvSpPr txBox="1">
            <a:spLocks noChangeArrowheads="1"/>
          </p:cNvSpPr>
          <p:nvPr/>
        </p:nvSpPr>
        <p:spPr bwMode="auto">
          <a:xfrm>
            <a:off x="-199431" y="3068960"/>
            <a:ext cx="8280400" cy="179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电磁干扰（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Electromagnetic Interference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引起数字电路误触发、模拟电路信号畸变等，但在干扰消失后大多会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altLang="zh-CN" sz="20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如电磁辐射、噪声、传导干扰、串扰等</a:t>
            </a:r>
          </a:p>
        </p:txBody>
      </p:sp>
      <p:pic>
        <p:nvPicPr>
          <p:cNvPr id="2052" name="Picture 4" descr="https://pics2.baidu.com/feed/6d81800a19d8bc3e21f73c47a04a4a18aad34583.jpeg?token=ead7a5840d62823bb4728962e430fb9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637767"/>
            <a:ext cx="1956672" cy="132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img2.baidu.com/image_search/src=http%3A%2F%2F5b0988e595225.cdn.sohucs.com%2Fimages%2F20191212%2Ff4902db1aa8d41f293d8cd3f3540dce4.png&amp;refer=http%3A%2F%2F5b0988e595225.cdn.sohucs.com&amp;app=2002&amp;size=f9999,10000&amp;q=a80&amp;n=0&amp;g=0n&amp;fmt=jpeg?sec=1644664882&amp;t=50190cc90abe9e53b5073db495590c7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742469"/>
            <a:ext cx="1584176" cy="12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gimg2.baidu.com/image_search/src=http%3A%2F%2F5b0988e595225.cdn.sohucs.com%2Fq_mini%2Cc_zoom%2Cw_640%2Fimages%2F20171106%2F04c01c7bb57e4f169c56ef17235921ed.jpeg&amp;refer=http%3A%2F%2F5b0988e595225.cdn.sohucs.com&amp;app=2002&amp;size=f9999,10000&amp;q=a80&amp;n=0&amp;g=0n&amp;fmt=jpeg?sec=1644664921&amp;t=db4461a6eb75c8f202bbfffaadb599f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55" y="4685190"/>
            <a:ext cx="2052603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93682"/>
            <a:ext cx="1853242" cy="88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7"/>
          <p:cNvSpPr txBox="1">
            <a:spLocks noChangeArrowheads="1"/>
          </p:cNvSpPr>
          <p:nvPr/>
        </p:nvSpPr>
        <p:spPr bwMode="auto">
          <a:xfrm>
            <a:off x="2680826" y="6074675"/>
            <a:ext cx="3779507" cy="40083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zh-CN" altLang="en-US" sz="2000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工程设计常采用此类定义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0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37"/>
          <p:cNvSpPr txBox="1">
            <a:spLocks noChangeArrowheads="1"/>
          </p:cNvSpPr>
          <p:nvPr/>
        </p:nvSpPr>
        <p:spPr bwMode="auto">
          <a:xfrm>
            <a:off x="-252536" y="1844824"/>
            <a:ext cx="92890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固有干扰源：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一是来自元器件自身物理量的随机波动，如热噪声、过剩噪声；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二是来自电路其它部分的耦合，如串扰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人为干扰源：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如电机、开关、无线电发射装置引起的噪声，静电放电等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自然界干扰源：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如雷电、太阳黑子活动、天体辐射引起的干扰</a:t>
            </a:r>
          </a:p>
        </p:txBody>
      </p:sp>
      <p:sp>
        <p:nvSpPr>
          <p:cNvPr id="5" name="矩形 4"/>
          <p:cNvSpPr/>
          <p:nvPr/>
        </p:nvSpPr>
        <p:spPr>
          <a:xfrm>
            <a:off x="2123728" y="973912"/>
            <a:ext cx="4873450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影响电子系统可靠性的电干扰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gimg2.baidu.com/image_search/src=http%3A%2F%2Fblog-assets.oss-cn-shanghai.aliyuncs.com%2F16665%2F15428713b0eb994ba88315f85796b9773f3cd7ec.jpg&amp;refer=http%3A%2F%2Fblog-assets.oss-cn-shanghai.aliyuncs.com&amp;app=2002&amp;size=f9999,10000&amp;q=a80&amp;n=0&amp;g=0n&amp;fmt=jpeg?sec=1644665761&amp;t=43f1008436b14b011ec84e8e0081bc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92716"/>
            <a:ext cx="3858402" cy="178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img2.baidu.com/image_search/src=http%3A%2F%2Finews.gtimg.com%2Fnewsapp_match%2F0%2F11544467345%2F0.jpg&amp;refer=http%3A%2F%2Finews.gtimg.com&amp;app=2002&amp;size=f9999,10000&amp;q=a80&amp;n=0&amp;g=0n&amp;fmt=jpeg?sec=1644665809&amp;t=c7d5b7468ef656be31d607d8b9f5cd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822264"/>
            <a:ext cx="2558161" cy="195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7"/>
          <p:cNvSpPr txBox="1">
            <a:spLocks noChangeArrowheads="1"/>
          </p:cNvSpPr>
          <p:nvPr/>
        </p:nvSpPr>
        <p:spPr bwMode="auto">
          <a:xfrm>
            <a:off x="2565980" y="5951286"/>
            <a:ext cx="3779507" cy="40083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zh-CN" altLang="en-US" sz="2000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学术研究常采用此类定义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30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25303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79511" y="2408672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23678" y="1048929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1995686" y="1204563"/>
            <a:ext cx="5598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 常用电过应力与干扰分析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504" y="308752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07504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2514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58186" y="3177537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§2.2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浪涌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1" y="4004466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1" y="4823574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电磁辐射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7963" y="224309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4659970" y="2341523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电磁干扰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7963" y="306825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4659970" y="3166681"/>
            <a:ext cx="2533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热效应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87963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1" name="矩形 20"/>
          <p:cNvSpPr/>
          <p:nvPr/>
        </p:nvSpPr>
        <p:spPr>
          <a:xfrm>
            <a:off x="4659970" y="4004466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§2.7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方法和标准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87963" y="473119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92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23728" y="2213638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2123728" y="306896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4410" y="2303649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数字电路开关浪涌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5734" y="3167390"/>
            <a:ext cx="530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非阻性负载开关浪涌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02318" y="1365689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8" name="矩形 27"/>
          <p:cNvSpPr/>
          <p:nvPr/>
        </p:nvSpPr>
        <p:spPr>
          <a:xfrm>
            <a:off x="2153000" y="1455700"/>
            <a:ext cx="4338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§3.2.1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浪涌特征与类型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02318" y="394183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1" name="矩形 30"/>
          <p:cNvSpPr/>
          <p:nvPr/>
        </p:nvSpPr>
        <p:spPr>
          <a:xfrm>
            <a:off x="2102318" y="4797152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2" name="矩形 31"/>
          <p:cNvSpPr/>
          <p:nvPr/>
        </p:nvSpPr>
        <p:spPr>
          <a:xfrm>
            <a:off x="2153000" y="4031841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机械开关触点浪涌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74324" y="4895582"/>
            <a:ext cx="4896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雷电产生的浪涌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02318" y="5642797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922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82"/>
          <p:cNvSpPr>
            <a:spLocks noChangeArrowheads="1"/>
          </p:cNvSpPr>
          <p:nvPr/>
        </p:nvSpPr>
        <p:spPr bwMode="auto">
          <a:xfrm>
            <a:off x="107210" y="908720"/>
            <a:ext cx="9001000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现象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瞬态高电压或瞬态强电流，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峰值很高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，上升速率很快，但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持续时间很短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平均功率不大，瞬态功率不小；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有效值不大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峰值不小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浪涌电压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dv/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：通过电容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可转化成浪涌电流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Cdv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可以是本征参数，也可以是寄生参数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浪涌电流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di/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：通过电感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转化成浪涌电压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Ldi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可以是本征参数，也可以是寄生参数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轻：逻辑电路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误动作，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参数漂移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中：潜在损伤，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寿命缩短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，抗应力能力下降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重：即时失效或烧毁</a:t>
            </a:r>
          </a:p>
        </p:txBody>
      </p:sp>
      <p:pic>
        <p:nvPicPr>
          <p:cNvPr id="4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013176"/>
            <a:ext cx="1853242" cy="88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681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12797</TotalTime>
  <Words>3149</Words>
  <Application>Microsoft Office PowerPoint</Application>
  <PresentationFormat>全屏显示(4:3)</PresentationFormat>
  <Paragraphs>311</Paragraphs>
  <Slides>37</Slides>
  <Notes>36</Notes>
  <HiddenSlides>0</HiddenSlides>
  <MMClips>1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仿宋_GB2312</vt:lpstr>
      <vt:lpstr>黑体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Office 主题</vt:lpstr>
      <vt:lpstr>公式</vt:lpstr>
      <vt:lpstr>航天电子系统设计         ----常见过应力及干扰分析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李卫帮</dc:creator>
  <cp:lastModifiedBy>bob</cp:lastModifiedBy>
  <cp:revision>1173</cp:revision>
  <dcterms:created xsi:type="dcterms:W3CDTF">2014-04-29T08:12:32Z</dcterms:created>
  <dcterms:modified xsi:type="dcterms:W3CDTF">2022-06-19T15:06:23Z</dcterms:modified>
</cp:coreProperties>
</file>