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ppt/tags/tag21.xml" ContentType="application/vnd.openxmlformats-officedocument.presentationml.tags+xml"/>
  <Override PartName="/ppt/notesSlides/notesSlide21.xml" ContentType="application/vnd.openxmlformats-officedocument.presentationml.notesSlide+xml"/>
  <Override PartName="/ppt/tags/tag22.xml" ContentType="application/vnd.openxmlformats-officedocument.presentationml.tags+xml"/>
  <Override PartName="/ppt/notesSlides/notesSlide22.xml" ContentType="application/vnd.openxmlformats-officedocument.presentationml.notesSlide+xml"/>
  <Override PartName="/ppt/tags/tag23.xml" ContentType="application/vnd.openxmlformats-officedocument.presentationml.tags+xml"/>
  <Override PartName="/ppt/notesSlides/notesSlide23.xml" ContentType="application/vnd.openxmlformats-officedocument.presentationml.notesSlide+xml"/>
  <Override PartName="/ppt/tags/tag24.xml" ContentType="application/vnd.openxmlformats-officedocument.presentationml.tags+xml"/>
  <Override PartName="/ppt/notesSlides/notesSlide24.xml" ContentType="application/vnd.openxmlformats-officedocument.presentationml.notesSlide+xml"/>
  <Override PartName="/ppt/tags/tag25.xml" ContentType="application/vnd.openxmlformats-officedocument.presentationml.tags+xml"/>
  <Override PartName="/ppt/notesSlides/notesSlide25.xml" ContentType="application/vnd.openxmlformats-officedocument.presentationml.notesSlide+xml"/>
  <Override PartName="/ppt/tags/tag26.xml" ContentType="application/vnd.openxmlformats-officedocument.presentationml.tags+xml"/>
  <Override PartName="/ppt/notesSlides/notesSlide26.xml" ContentType="application/vnd.openxmlformats-officedocument.presentationml.notesSlide+xml"/>
  <Override PartName="/ppt/tags/tag27.xml" ContentType="application/vnd.openxmlformats-officedocument.presentationml.tags+xml"/>
  <Override PartName="/ppt/notesSlides/notesSlide27.xml" ContentType="application/vnd.openxmlformats-officedocument.presentationml.notesSlide+xml"/>
  <Override PartName="/ppt/tags/tag28.xml" ContentType="application/vnd.openxmlformats-officedocument.presentationml.tags+xml"/>
  <Override PartName="/ppt/notesSlides/notesSlide28.xml" ContentType="application/vnd.openxmlformats-officedocument.presentationml.notesSlide+xml"/>
  <Override PartName="/ppt/tags/tag29.xml" ContentType="application/vnd.openxmlformats-officedocument.presentationml.tags+xml"/>
  <Override PartName="/ppt/notesSlides/notesSlide29.xml" ContentType="application/vnd.openxmlformats-officedocument.presentationml.notesSlide+xml"/>
  <Override PartName="/ppt/tags/tag30.xml" ContentType="application/vnd.openxmlformats-officedocument.presentationml.tags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319" r:id="rId2"/>
    <p:sldId id="549" r:id="rId3"/>
    <p:sldId id="585" r:id="rId4"/>
    <p:sldId id="579" r:id="rId5"/>
    <p:sldId id="580" r:id="rId6"/>
    <p:sldId id="586" r:id="rId7"/>
    <p:sldId id="581" r:id="rId8"/>
    <p:sldId id="582" r:id="rId9"/>
    <p:sldId id="583" r:id="rId10"/>
    <p:sldId id="584" r:id="rId11"/>
    <p:sldId id="550" r:id="rId12"/>
    <p:sldId id="573" r:id="rId13"/>
    <p:sldId id="567" r:id="rId14"/>
    <p:sldId id="587" r:id="rId15"/>
    <p:sldId id="589" r:id="rId16"/>
    <p:sldId id="590" r:id="rId17"/>
    <p:sldId id="591" r:id="rId18"/>
    <p:sldId id="608" r:id="rId19"/>
    <p:sldId id="592" r:id="rId20"/>
    <p:sldId id="593" r:id="rId21"/>
    <p:sldId id="594" r:id="rId22"/>
    <p:sldId id="595" r:id="rId23"/>
    <p:sldId id="596" r:id="rId24"/>
    <p:sldId id="609" r:id="rId25"/>
    <p:sldId id="597" r:id="rId26"/>
    <p:sldId id="598" r:id="rId27"/>
    <p:sldId id="599" r:id="rId28"/>
    <p:sldId id="610" r:id="rId29"/>
    <p:sldId id="600" r:id="rId30"/>
    <p:sldId id="611" r:id="rId31"/>
    <p:sldId id="601" r:id="rId3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FFCC"/>
    <a:srgbClr val="FFFF66"/>
    <a:srgbClr val="33CC33"/>
    <a:srgbClr val="FF0000"/>
    <a:srgbClr val="990000"/>
    <a:srgbClr val="CC00FF"/>
    <a:srgbClr val="FEE3D2"/>
    <a:srgbClr val="C04C04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679" autoAdjust="0"/>
    <p:restoredTop sz="86834" autoAdjust="0"/>
  </p:normalViewPr>
  <p:slideViewPr>
    <p:cSldViewPr>
      <p:cViewPr varScale="1">
        <p:scale>
          <a:sx n="78" d="100"/>
          <a:sy n="78" d="100"/>
        </p:scale>
        <p:origin x="123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14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/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/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202968-A12F-4FE4-8D44-D30AC87ADD91}" type="datetimeFigureOut">
              <a:rPr lang="zh-CN" altLang="en-US"/>
              <a:pPr>
                <a:defRPr/>
              </a:pPr>
              <a:t>2022/6/19</a:t>
            </a:fld>
            <a:endParaRPr lang="zh-CN" altLang="en-US"/>
          </a:p>
        </p:txBody>
      </p:sp>
      <p:sp>
        <p:nvSpPr>
          <p:cNvPr id="4" name="幻灯片图像占位符 3">
            <a:extLst/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/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/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/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75431AA-0E7E-4B48-8BFF-7B61E1422A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637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982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工程方法论和系统分析是采用一个倒叙的方式，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981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工程方法论和系统分析是采用一个倒叙的方式，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326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工程方法论和系统分析是采用一个倒叙的方式，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6391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702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9264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9924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3961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9593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2708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964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0359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2372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9541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3518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4692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7926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7423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1665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2096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4126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413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工程方法论和系统分析是采用一个倒叙的方式，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1023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122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工程方法论和系统分析是采用一个倒叙的方式，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541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044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工程方法论和系统分析是采用一个倒叙的方式，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426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工程方法论和系统分析是采用一个倒叙的方式，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750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工程方法论和系统分析是采用一个倒叙的方式，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6695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工程方法论和系统分析是采用一个倒叙的方式，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053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8">
            <a:extLst/>
          </p:cNvPr>
          <p:cNvSpPr>
            <a:spLocks noChangeArrowheads="1"/>
          </p:cNvSpPr>
          <p:nvPr userDrawn="1"/>
        </p:nvSpPr>
        <p:spPr bwMode="ltGray">
          <a:xfrm>
            <a:off x="0" y="6597650"/>
            <a:ext cx="9144000" cy="260350"/>
          </a:xfrm>
          <a:prstGeom prst="rect">
            <a:avLst/>
          </a:prstGeom>
          <a:solidFill>
            <a:srgbClr val="2849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b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GRADUATE SCHOOL OF XIDIAN UNIVERSITY</a:t>
            </a:r>
            <a:endParaRPr lang="zh-CN" altLang="en-US" sz="1800" b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灯片编号占位符 5">
            <a:extLst/>
          </p:cNvPr>
          <p:cNvSpPr txBox="1">
            <a:spLocks/>
          </p:cNvSpPr>
          <p:nvPr userDrawn="1"/>
        </p:nvSpPr>
        <p:spPr>
          <a:xfrm>
            <a:off x="7019925" y="65532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r" eaLnBrk="1" hangingPunct="1">
              <a:defRPr/>
            </a:pPr>
            <a:fld id="{1DF31B22-8973-4EFC-94CF-ECA29AE1F7D0}" type="slidenum">
              <a:rPr lang="zh-CN" altLang="en-US" sz="140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pPr algn="r" eaLnBrk="1" hangingPunct="1">
                <a:defRPr/>
              </a:pPr>
              <a:t>‹#›</a:t>
            </a:fld>
            <a:endParaRPr lang="zh-CN" altLang="en-US" sz="1400" smtClean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6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8">
            <a:extLst/>
          </p:cNvPr>
          <p:cNvSpPr>
            <a:spLocks noChangeArrowheads="1"/>
          </p:cNvSpPr>
          <p:nvPr userDrawn="1"/>
        </p:nvSpPr>
        <p:spPr bwMode="ltGray">
          <a:xfrm>
            <a:off x="0" y="6597650"/>
            <a:ext cx="9144000" cy="260350"/>
          </a:xfrm>
          <a:prstGeom prst="rect">
            <a:avLst/>
          </a:prstGeom>
          <a:solidFill>
            <a:srgbClr val="2849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b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GRADUATE SCHOOL OF XIDIAN UNIVERSITY</a:t>
            </a:r>
            <a:endParaRPr lang="zh-CN" altLang="en-US" sz="1800" b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灯片编号占位符 5">
            <a:extLst/>
          </p:cNvPr>
          <p:cNvSpPr txBox="1">
            <a:spLocks/>
          </p:cNvSpPr>
          <p:nvPr userDrawn="1"/>
        </p:nvSpPr>
        <p:spPr>
          <a:xfrm>
            <a:off x="701992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r" eaLnBrk="1" hangingPunct="1">
              <a:defRPr/>
            </a:pPr>
            <a:fld id="{6F980787-70AC-4EA4-9E72-81DF5C586621}" type="slidenum">
              <a:rPr lang="zh-CN" altLang="en-US" sz="140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pPr algn="r" eaLnBrk="1" hangingPunct="1">
                <a:defRPr/>
              </a:pPr>
              <a:t>‹#›</a:t>
            </a:fld>
            <a:endParaRPr lang="zh-CN" altLang="en-US" sz="1400" smtClean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日期占位符 2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FC936-9101-40B4-81FB-5C8B5B68CA7C}" type="datetime1">
              <a:rPr lang="zh-CN" altLang="en-US"/>
              <a:pPr>
                <a:defRPr/>
              </a:pPr>
              <a:t>2022/6/19</a:t>
            </a:fld>
            <a:endParaRPr lang="zh-CN" altLang="en-US"/>
          </a:p>
        </p:txBody>
      </p:sp>
      <p:sp>
        <p:nvSpPr>
          <p:cNvPr id="10" name="页脚占位符 3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4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B32E0E-4A0F-4DFA-9A92-97DD5339E6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89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3420B-D0AF-4AB4-90F8-FC4FF80E4987}" type="datetime1">
              <a:rPr lang="zh-CN" altLang="en-US"/>
              <a:pPr>
                <a:defRPr/>
              </a:pPr>
              <a:t>2022/6/19</a:t>
            </a:fld>
            <a:endParaRPr lang="zh-CN" altLang="en-US"/>
          </a:p>
        </p:txBody>
      </p:sp>
      <p:sp>
        <p:nvSpPr>
          <p:cNvPr id="6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4736F-15C1-4CEB-9852-59E4EBD1EF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261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30BB5B-145C-419F-8A7D-F1FC09DE92EC}" type="datetime1">
              <a:rPr lang="zh-CN" altLang="en-US"/>
              <a:pPr>
                <a:defRPr/>
              </a:pPr>
              <a:t>2022/6/19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7881E-9B02-4893-B5C9-A984691B5A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276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6A2B7-AD0A-4780-BBF8-9287ACF66C9C}" type="datetime1">
              <a:rPr lang="zh-CN" altLang="en-US"/>
              <a:pPr>
                <a:defRPr/>
              </a:pPr>
              <a:t>2022/6/19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47927-14BB-4FFE-93DF-9E20ECBE13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88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8">
            <a:extLst/>
          </p:cNvPr>
          <p:cNvSpPr>
            <a:spLocks noChangeArrowheads="1"/>
          </p:cNvSpPr>
          <p:nvPr userDrawn="1"/>
        </p:nvSpPr>
        <p:spPr bwMode="ltGray">
          <a:xfrm>
            <a:off x="0" y="6597650"/>
            <a:ext cx="9144000" cy="260350"/>
          </a:xfrm>
          <a:prstGeom prst="rect">
            <a:avLst/>
          </a:prstGeom>
          <a:solidFill>
            <a:srgbClr val="2849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b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GRADUATE SCHOOL OF XIDIAN UNIVERSITY</a:t>
            </a:r>
            <a:endParaRPr lang="zh-CN" altLang="en-US" sz="1800" b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灯片编号占位符 5">
            <a:extLst/>
          </p:cNvPr>
          <p:cNvSpPr txBox="1">
            <a:spLocks/>
          </p:cNvSpPr>
          <p:nvPr userDrawn="1"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r" eaLnBrk="1" hangingPunct="1">
              <a:defRPr/>
            </a:pPr>
            <a:fld id="{B078231B-CF02-46B2-86EB-9D46AE937C94}" type="slidenum">
              <a:rPr lang="zh-CN" altLang="en-US" sz="140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pPr algn="r" eaLnBrk="1" hangingPunct="1">
                <a:defRPr/>
              </a:pPr>
              <a:t>‹#›</a:t>
            </a:fld>
            <a:endParaRPr lang="zh-CN" altLang="en-US" sz="1400" smtClean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D5BFCF-3408-4F18-9FB0-893381C24863}" type="datetime1">
              <a:rPr lang="zh-CN" altLang="en-US"/>
              <a:pPr>
                <a:defRPr/>
              </a:pPr>
              <a:t>2022/6/19</a:t>
            </a:fld>
            <a:endParaRPr lang="zh-CN" altLang="en-US"/>
          </a:p>
        </p:txBody>
      </p:sp>
      <p:sp>
        <p:nvSpPr>
          <p:cNvPr id="6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8664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74909-3C41-4097-BBAA-8B7D3EAD58CF}" type="datetime1">
              <a:rPr lang="zh-CN" altLang="en-US"/>
              <a:pPr>
                <a:defRPr/>
              </a:pPr>
              <a:t>2022/6/19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C338C-E8F9-4BC5-BEFF-77D1C3A691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997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5C567-7838-489D-8409-7066312DEDDB}" type="datetime1">
              <a:rPr lang="zh-CN" altLang="en-US"/>
              <a:pPr>
                <a:defRPr/>
              </a:pPr>
              <a:t>2022/6/19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13300-D6D1-41CA-A125-F183E322BA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63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7A0B7-412A-4E80-AE82-1B0A13BD0216}" type="datetime1">
              <a:rPr lang="zh-CN" altLang="en-US"/>
              <a:pPr>
                <a:defRPr/>
              </a:pPr>
              <a:t>2022/6/19</a:t>
            </a:fld>
            <a:endParaRPr lang="zh-CN" altLang="en-US"/>
          </a:p>
        </p:txBody>
      </p:sp>
      <p:sp>
        <p:nvSpPr>
          <p:cNvPr id="6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2CC0A-A4D4-4F43-AC6D-BAE94F0BB9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29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4D219-8AE8-47C3-BA28-FA55640F2FD7}" type="datetime1">
              <a:rPr lang="zh-CN" altLang="en-US"/>
              <a:pPr>
                <a:defRPr/>
              </a:pPr>
              <a:t>2022/6/19</a:t>
            </a:fld>
            <a:endParaRPr lang="zh-CN" altLang="en-US"/>
          </a:p>
        </p:txBody>
      </p:sp>
      <p:sp>
        <p:nvSpPr>
          <p:cNvPr id="8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17308-9844-486A-AAAA-F4B173CC9A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133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3A11B6-5D75-4785-A980-3C3F7FF01FDB}" type="datetime1">
              <a:rPr lang="zh-CN" altLang="en-US"/>
              <a:pPr>
                <a:defRPr/>
              </a:pPr>
              <a:t>2022/6/19</a:t>
            </a:fld>
            <a:endParaRPr lang="zh-CN" altLang="en-US"/>
          </a:p>
        </p:txBody>
      </p:sp>
      <p:sp>
        <p:nvSpPr>
          <p:cNvPr id="4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A252F-32F5-4947-A1EC-BB47BBD025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479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7E4504-F22F-4CEF-9F66-8F56FAF72378}" type="datetime1">
              <a:rPr lang="zh-CN" altLang="en-US"/>
              <a:pPr>
                <a:defRPr/>
              </a:pPr>
              <a:t>2022/6/19</a:t>
            </a:fld>
            <a:endParaRPr lang="zh-CN" altLang="en-US"/>
          </a:p>
        </p:txBody>
      </p:sp>
      <p:sp>
        <p:nvSpPr>
          <p:cNvPr id="3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54EFB-1DA4-4A7B-BF17-8DEF39A36D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557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997C2-48D7-4C4F-9CE6-76B99AEE7154}" type="datetime1">
              <a:rPr lang="zh-CN" altLang="en-US"/>
              <a:pPr>
                <a:defRPr/>
              </a:pPr>
              <a:t>2022/6/19</a:t>
            </a:fld>
            <a:endParaRPr lang="zh-CN" altLang="en-US"/>
          </a:p>
        </p:txBody>
      </p:sp>
      <p:sp>
        <p:nvSpPr>
          <p:cNvPr id="6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E282F-16C3-40A0-96BD-78729231EC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92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92FB4D6-7C32-44E5-8E20-43AC0654A7FC}" type="datetime1">
              <a:rPr lang="zh-CN" altLang="en-US"/>
              <a:pPr>
                <a:defRPr/>
              </a:pPr>
              <a:t>2022/6/19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b="0">
                <a:solidFill>
                  <a:srgbClr val="898989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0113325-0AB1-4A35-A860-0D1149D7B8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1" name="图片 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灯片编号占位符 5">
            <a:extLst/>
          </p:cNvPr>
          <p:cNvSpPr txBox="1">
            <a:spLocks/>
          </p:cNvSpPr>
          <p:nvPr/>
        </p:nvSpPr>
        <p:spPr bwMode="auto">
          <a:xfrm>
            <a:off x="7019925" y="65532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9pPr>
          </a:lstStyle>
          <a:p>
            <a:pPr algn="r" eaLnBrk="1" hangingPunct="1">
              <a:defRPr/>
            </a:pPr>
            <a:endParaRPr lang="en-US" altLang="zh-CN" sz="1400">
              <a:solidFill>
                <a:schemeClr val="bg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33" name="Rectangle 18">
            <a:extLst/>
          </p:cNvPr>
          <p:cNvSpPr>
            <a:spLocks noChangeArrowheads="1"/>
          </p:cNvSpPr>
          <p:nvPr/>
        </p:nvSpPr>
        <p:spPr bwMode="ltGray">
          <a:xfrm>
            <a:off x="0" y="6524625"/>
            <a:ext cx="9144000" cy="360363"/>
          </a:xfrm>
          <a:prstGeom prst="rect">
            <a:avLst/>
          </a:prstGeom>
          <a:solidFill>
            <a:srgbClr val="2849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/>
          <a:lstStyle>
            <a:lvl1pPr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2200" b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                                                                     </a:t>
            </a:r>
            <a:endParaRPr lang="zh-CN" altLang="en-US" sz="1800" b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34" name="Line 27"/>
          <p:cNvSpPr>
            <a:spLocks noChangeShapeType="1"/>
          </p:cNvSpPr>
          <p:nvPr/>
        </p:nvSpPr>
        <p:spPr bwMode="auto">
          <a:xfrm>
            <a:off x="2700338" y="2317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35" name="Group 28"/>
          <p:cNvGrpSpPr>
            <a:grpSpLocks/>
          </p:cNvGrpSpPr>
          <p:nvPr/>
        </p:nvGrpSpPr>
        <p:grpSpPr bwMode="auto">
          <a:xfrm>
            <a:off x="2771775" y="3175"/>
            <a:ext cx="2895600" cy="914400"/>
            <a:chOff x="1200" y="1008"/>
            <a:chExt cx="1824" cy="576"/>
          </a:xfrm>
        </p:grpSpPr>
        <p:sp>
          <p:nvSpPr>
            <p:cNvPr id="1037" name="矩形 38">
              <a:extLst/>
            </p:cNvPr>
            <p:cNvSpPr>
              <a:spLocks noChangeArrowheads="1"/>
            </p:cNvSpPr>
            <p:nvPr/>
          </p:nvSpPr>
          <p:spPr bwMode="auto">
            <a:xfrm>
              <a:off x="1206" y="1008"/>
              <a:ext cx="1818" cy="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1800">
                  <a:latin typeface="黑体" pitchFamily="49" charset="-122"/>
                  <a:ea typeface="黑体" pitchFamily="49" charset="-122"/>
                </a:rPr>
                <a:t>    </a:t>
              </a:r>
            </a:p>
            <a:p>
              <a:pPr eaLnBrk="1" hangingPunct="1">
                <a:defRPr/>
              </a:pPr>
              <a:r>
                <a:rPr lang="zh-CN" altLang="en-US" sz="1800">
                  <a:latin typeface="黑体" pitchFamily="49" charset="-122"/>
                  <a:ea typeface="黑体" pitchFamily="49" charset="-122"/>
                </a:rPr>
                <a:t>    空间科学与技术学院</a:t>
              </a:r>
            </a:p>
            <a:p>
              <a:pPr eaLnBrk="1" hangingPunct="1">
                <a:defRPr/>
              </a:pPr>
              <a:r>
                <a:rPr lang="en-US" altLang="zh-CN" sz="900">
                  <a:latin typeface="Times New Roman" pitchFamily="18" charset="0"/>
                  <a:ea typeface="黑体" pitchFamily="49" charset="-122"/>
                </a:rPr>
                <a:t>               School of Aerospace Science and Technology</a:t>
              </a:r>
            </a:p>
            <a:p>
              <a:pPr eaLnBrk="1" hangingPunct="1">
                <a:defRPr/>
              </a:pPr>
              <a:endParaRPr lang="en-US" altLang="zh-CN" sz="900">
                <a:latin typeface="Times New Roman" pitchFamily="18" charset="0"/>
                <a:ea typeface="黑体" pitchFamily="49" charset="-122"/>
              </a:endParaRPr>
            </a:p>
          </p:txBody>
        </p:sp>
        <p:pic>
          <p:nvPicPr>
            <p:cNvPr id="1038" name="Picture 30" descr="徽标1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133"/>
              <a:ext cx="311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灯片编号占位符 5">
            <a:extLst/>
          </p:cNvPr>
          <p:cNvSpPr txBox="1">
            <a:spLocks/>
          </p:cNvSpPr>
          <p:nvPr/>
        </p:nvSpPr>
        <p:spPr>
          <a:xfrm>
            <a:off x="7010400" y="6519863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r" eaLnBrk="1" hangingPunct="1">
              <a:defRPr/>
            </a:pPr>
            <a:fld id="{53159542-40B9-47CF-9A18-DF6F13051553}" type="slidenum">
              <a:rPr lang="zh-CN" altLang="en-US" sz="140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pPr algn="r" eaLnBrk="1" hangingPunct="1">
                <a:defRPr/>
              </a:pPr>
              <a:t>‹#›</a:t>
            </a:fld>
            <a:endParaRPr lang="zh-CN" altLang="en-US" sz="1400" smtClean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9" r:id="rId1"/>
    <p:sldLayoutId id="2147484290" r:id="rId2"/>
    <p:sldLayoutId id="2147484279" r:id="rId3"/>
    <p:sldLayoutId id="2147484280" r:id="rId4"/>
    <p:sldLayoutId id="2147484281" r:id="rId5"/>
    <p:sldLayoutId id="2147484282" r:id="rId6"/>
    <p:sldLayoutId id="2147484283" r:id="rId7"/>
    <p:sldLayoutId id="2147484284" r:id="rId8"/>
    <p:sldLayoutId id="2147484285" r:id="rId9"/>
    <p:sldLayoutId id="2147484286" r:id="rId10"/>
    <p:sldLayoutId id="2147484287" r:id="rId11"/>
    <p:sldLayoutId id="2147484288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Relationship Id="rId6" Type="http://schemas.openxmlformats.org/officeDocument/2006/relationships/image" Target="../media/image32.jpe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39.w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4.bin"/><Relationship Id="rId2" Type="http://schemas.openxmlformats.org/officeDocument/2006/relationships/tags" Target="../tags/tag2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38.wmf"/><Relationship Id="rId5" Type="http://schemas.openxmlformats.org/officeDocument/2006/relationships/image" Target="../media/image40.png"/><Relationship Id="rId10" Type="http://schemas.openxmlformats.org/officeDocument/2006/relationships/oleObject" Target="../embeddings/oleObject3.bin"/><Relationship Id="rId4" Type="http://schemas.openxmlformats.org/officeDocument/2006/relationships/notesSlide" Target="../notesSlides/notesSlide24.xml"/><Relationship Id="rId9" Type="http://schemas.openxmlformats.org/officeDocument/2006/relationships/image" Target="../media/image37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5.xml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6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8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9.xml"/><Relationship Id="rId6" Type="http://schemas.openxmlformats.org/officeDocument/2006/relationships/image" Target="../media/image46.png"/><Relationship Id="rId5" Type="http://schemas.openxmlformats.org/officeDocument/2006/relationships/image" Target="../media/image45.jpeg"/><Relationship Id="rId4" Type="http://schemas.openxmlformats.org/officeDocument/2006/relationships/image" Target="../media/image44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0.xml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2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10" Type="http://schemas.openxmlformats.org/officeDocument/2006/relationships/image" Target="../media/image15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253231" y="1324000"/>
            <a:ext cx="8065269" cy="2372394"/>
          </a:xfrm>
        </p:spPr>
        <p:txBody>
          <a:bodyPr/>
          <a:lstStyle/>
          <a:p>
            <a:pPr algn="ctr">
              <a:defRPr/>
            </a:pPr>
            <a:r>
              <a:rPr lang="zh-CN" altLang="en-US" sz="60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航天电子系统设计</a:t>
            </a:r>
            <a:r>
              <a:rPr lang="en-US" altLang="zh-CN" sz="60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60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</a:br>
            <a:r>
              <a:rPr lang="en-US" altLang="zh-CN" sz="60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        </a:t>
            </a:r>
            <a:r>
              <a:rPr lang="en-US" altLang="zh-CN" sz="28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----</a:t>
            </a:r>
            <a:r>
              <a:rPr lang="zh-CN" altLang="en-US" sz="28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常见过应力及干扰分析</a:t>
            </a:r>
            <a:endParaRPr lang="zh-CN" altLang="en-US" sz="28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099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fld id="{5CA15F17-FC48-4ED6-8880-9AD1FFCCED90}" type="slidenum">
              <a:rPr lang="zh-CN" altLang="en-US" sz="1200" b="0" smtClean="0">
                <a:solidFill>
                  <a:srgbClr val="898989"/>
                </a:solidFill>
                <a:latin typeface="Calibri" pitchFamily="34" charset="0"/>
                <a:ea typeface="宋体" charset="-122"/>
              </a:rPr>
              <a:pPr/>
              <a:t>1</a:t>
            </a:fld>
            <a:endParaRPr lang="zh-CN" altLang="en-US" sz="1200" b="0" smtClean="0">
              <a:solidFill>
                <a:srgbClr val="898989"/>
              </a:solidFill>
              <a:latin typeface="Calibri" pitchFamily="34" charset="0"/>
              <a:ea typeface="宋体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60375" y="3859460"/>
            <a:ext cx="5286375" cy="1588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960813" y="3858319"/>
            <a:ext cx="45720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音频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  <p:sp>
        <p:nvSpPr>
          <p:cNvPr id="8" name="标题 1">
            <a:extLst/>
          </p:cNvPr>
          <p:cNvSpPr txBox="1">
            <a:spLocks/>
          </p:cNvSpPr>
          <p:nvPr/>
        </p:nvSpPr>
        <p:spPr bwMode="auto">
          <a:xfrm>
            <a:off x="2411760" y="4548469"/>
            <a:ext cx="4601112" cy="743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空间科学与技术学院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57"/>
    </mc:Choice>
    <mc:Fallback xmlns="">
      <p:transition spd="slow" advTm="142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79512" y="1664717"/>
            <a:ext cx="3168650" cy="5113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SzPct val="85000"/>
            </a:pP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物体运动的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速度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（动作越快，摩擦越强烈，静电越大）</a:t>
            </a:r>
          </a:p>
          <a:p>
            <a:pPr eaLnBrk="1" hangingPunct="1">
              <a:lnSpc>
                <a:spcPct val="140000"/>
              </a:lnSpc>
              <a:buSzPct val="85000"/>
            </a:pP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材料性质的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差异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（差异越大，摩擦产生的静电越大）</a:t>
            </a:r>
          </a:p>
          <a:p>
            <a:pPr eaLnBrk="1" hangingPunct="1">
              <a:lnSpc>
                <a:spcPct val="140000"/>
              </a:lnSpc>
              <a:buSzPct val="85000"/>
            </a:pP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物体之间的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电容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（电容越大，静电脉冲越容易传输）</a:t>
            </a:r>
          </a:p>
          <a:p>
            <a:pPr eaLnBrk="1" hangingPunct="1">
              <a:lnSpc>
                <a:spcPct val="140000"/>
              </a:lnSpc>
              <a:buSzPct val="85000"/>
            </a:pP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湿度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（湿度越小，静电越大）</a:t>
            </a:r>
          </a:p>
          <a:p>
            <a:pPr eaLnBrk="1" hangingPunct="1">
              <a:lnSpc>
                <a:spcPct val="140000"/>
              </a:lnSpc>
              <a:buSzPct val="85000"/>
            </a:pP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物体的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电阻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（电阻越小，静电放电电流越大）</a:t>
            </a:r>
          </a:p>
          <a:p>
            <a:pPr eaLnBrk="1" hangingPunct="1">
              <a:lnSpc>
                <a:spcPct val="140000"/>
              </a:lnSpc>
              <a:buSzPct val="85000"/>
            </a:pPr>
            <a:endParaRPr lang="en-US" altLang="zh-CN" sz="1800" dirty="0">
              <a:latin typeface="Tahoma" panose="020B0604030504040204" pitchFamily="34" charset="0"/>
            </a:endParaRPr>
          </a:p>
        </p:txBody>
      </p:sp>
      <p:pic>
        <p:nvPicPr>
          <p:cNvPr id="4" name="Picture 4" descr="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" r="9550" b="7861"/>
          <a:stretch>
            <a:fillRect/>
          </a:stretch>
        </p:blipFill>
        <p:spPr bwMode="auto">
          <a:xfrm>
            <a:off x="3203699" y="1070199"/>
            <a:ext cx="5724525" cy="315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424" y="4869086"/>
            <a:ext cx="1727200" cy="152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419599" y="4437286"/>
            <a:ext cx="2952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1600"/>
              <a:t>静电电压与人的动作的关系</a:t>
            </a:r>
          </a:p>
        </p:txBody>
      </p:sp>
      <p:pic>
        <p:nvPicPr>
          <p:cNvPr id="7" name="Picture 3" descr="man walki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586" y="4446812"/>
            <a:ext cx="1612900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4"/>
          <p:cNvSpPr>
            <a:spLocks noChangeShapeType="1"/>
          </p:cNvSpPr>
          <p:nvPr/>
        </p:nvSpPr>
        <p:spPr bwMode="auto">
          <a:xfrm flipV="1">
            <a:off x="4572124" y="4005486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Text Box 39"/>
          <p:cNvSpPr txBox="1">
            <a:spLocks noChangeArrowheads="1"/>
          </p:cNvSpPr>
          <p:nvPr/>
        </p:nvSpPr>
        <p:spPr bwMode="auto">
          <a:xfrm>
            <a:off x="323206" y="1013933"/>
            <a:ext cx="3601218" cy="366712"/>
          </a:xfrm>
          <a:prstGeom prst="rect">
            <a:avLst/>
          </a:prstGeom>
          <a:solidFill>
            <a:srgbClr val="7030A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1800" dirty="0" smtClean="0">
                <a:solidFill>
                  <a:srgbClr val="FFFF66"/>
                </a:solidFill>
              </a:rPr>
              <a:t>影响静电大小的因素</a:t>
            </a:r>
            <a:endParaRPr lang="zh-CN" altLang="en-US" sz="1800" dirty="0">
              <a:solidFill>
                <a:srgbClr val="FFFF66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267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3708202" y="5609679"/>
            <a:ext cx="2303463" cy="915988"/>
          </a:xfrm>
          <a:prstGeom prst="rect">
            <a:avLst/>
          </a:prstGeom>
          <a:solidFill>
            <a:srgbClr val="7030A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1800" b="1">
                <a:solidFill>
                  <a:srgbClr val="FFFF66"/>
                </a:solidFill>
              </a:rPr>
              <a:t>抗静电能力很弱（如内陆性气候，中国北方）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6227565" y="5589042"/>
            <a:ext cx="2700337" cy="915987"/>
          </a:xfrm>
          <a:prstGeom prst="rect">
            <a:avLst/>
          </a:prstGeom>
          <a:solidFill>
            <a:srgbClr val="7030A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1800" b="1">
                <a:solidFill>
                  <a:srgbClr val="FFFF66"/>
                </a:solidFill>
              </a:rPr>
              <a:t>抗静电能力很好（如海洋性气候，中国南方，沿海或海上）</a:t>
            </a:r>
          </a:p>
        </p:txBody>
      </p:sp>
      <p:graphicFrame>
        <p:nvGraphicFramePr>
          <p:cNvPr id="14" name="Group 43">
            <a:extLst>
              <a:ext uri="{FF2B5EF4-FFF2-40B4-BE49-F238E27FC236}">
                <a16:creationId xmlns:a16="http://schemas.microsoft.com/office/drawing/2014/main" id="{39A8B493-59EA-47EF-9DB6-00D92D082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71771"/>
              </p:ext>
            </p:extLst>
          </p:nvPr>
        </p:nvGraphicFramePr>
        <p:xfrm>
          <a:off x="539552" y="1556792"/>
          <a:ext cx="8064500" cy="3957637"/>
        </p:xfrm>
        <a:graphic>
          <a:graphicData uri="http://schemas.openxmlformats.org/drawingml/2006/table">
            <a:tbl>
              <a:tblPr/>
              <a:tblGrid>
                <a:gridCol w="295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3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7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332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人与环境的互动</a:t>
                      </a:r>
                    </a:p>
                  </a:txBody>
                  <a:tcPr marL="90000" marR="90000" marT="46808" marB="4680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相对湿度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10%~20%</a:t>
                      </a:r>
                    </a:p>
                  </a:txBody>
                  <a:tcPr marL="90000" marR="90000" marT="46808" marB="4680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相对湿度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65%~90%</a:t>
                      </a:r>
                    </a:p>
                  </a:txBody>
                  <a:tcPr marL="90000" marR="90000" marT="46808" marB="4680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9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在地毯上走动</a:t>
                      </a:r>
                    </a:p>
                  </a:txBody>
                  <a:tcPr marL="90000" marR="90000" marT="46808" marB="4680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35000V</a:t>
                      </a:r>
                    </a:p>
                  </a:txBody>
                  <a:tcPr marL="90000" marR="90000" marT="46808" marB="4680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1500V</a:t>
                      </a:r>
                    </a:p>
                  </a:txBody>
                  <a:tcPr marL="90000" marR="90000" marT="46808" marB="4680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38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从椅子上捡起聚乙烯塑料袋</a:t>
                      </a:r>
                    </a:p>
                  </a:txBody>
                  <a:tcPr marL="90000" marR="90000" marT="46808" marB="4680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20000V</a:t>
                      </a:r>
                    </a:p>
                  </a:txBody>
                  <a:tcPr marL="90000" marR="90000" marT="46808" marB="4680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1200V</a:t>
                      </a:r>
                    </a:p>
                  </a:txBody>
                  <a:tcPr marL="90000" marR="90000" marT="46808" marB="4680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35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坐到铺有聚胺脂塑料泡沫坐垫的椅子上</a:t>
                      </a:r>
                    </a:p>
                  </a:txBody>
                  <a:tcPr marL="90000" marR="90000" marT="46808" marB="4680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18000V</a:t>
                      </a:r>
                    </a:p>
                  </a:txBody>
                  <a:tcPr marL="90000" marR="90000" marT="46808" marB="4680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1500V</a:t>
                      </a:r>
                    </a:p>
                  </a:txBody>
                  <a:tcPr marL="90000" marR="90000" marT="46808" marB="4680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38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在聚乙烯地板上行走</a:t>
                      </a:r>
                    </a:p>
                  </a:txBody>
                  <a:tcPr marL="90000" marR="90000" marT="46808" marB="4680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12000V</a:t>
                      </a:r>
                    </a:p>
                  </a:txBody>
                  <a:tcPr marL="90000" marR="90000" marT="46808" marB="4680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250V</a:t>
                      </a:r>
                    </a:p>
                  </a:txBody>
                  <a:tcPr marL="90000" marR="90000" marT="46808" marB="4680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24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打开聚乙烯包装袋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8" marB="4680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7000V</a:t>
                      </a:r>
                    </a:p>
                  </a:txBody>
                  <a:tcPr marL="90000" marR="90000" marT="46808" marB="4680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600V</a:t>
                      </a:r>
                    </a:p>
                  </a:txBody>
                  <a:tcPr marL="90000" marR="90000" marT="46808" marB="4680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396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坐在椅子上的操作者移动</a:t>
                      </a:r>
                    </a:p>
                  </a:txBody>
                  <a:tcPr marL="90000" marR="90000" marT="46808" marB="4680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6000V</a:t>
                      </a:r>
                    </a:p>
                  </a:txBody>
                  <a:tcPr marL="90000" marR="90000" marT="46808" marB="4680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75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100V</a:t>
                      </a:r>
                    </a:p>
                  </a:txBody>
                  <a:tcPr marL="90000" marR="90000" marT="46808" marB="4680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" name="Text Box 39"/>
          <p:cNvSpPr txBox="1">
            <a:spLocks noChangeArrowheads="1"/>
          </p:cNvSpPr>
          <p:nvPr/>
        </p:nvSpPr>
        <p:spPr bwMode="auto">
          <a:xfrm>
            <a:off x="515277" y="975561"/>
            <a:ext cx="3601218" cy="366712"/>
          </a:xfrm>
          <a:prstGeom prst="rect">
            <a:avLst/>
          </a:prstGeom>
          <a:solidFill>
            <a:srgbClr val="7030A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rgbClr val="FFFF66"/>
                </a:solidFill>
              </a:rPr>
              <a:t>不同相对湿度下产生的静电电压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900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395536" y="1268760"/>
            <a:ext cx="4176713" cy="532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60000"/>
              </a:lnSpc>
              <a:buSzPct val="60000"/>
            </a:pP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ESD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Electric Static Discharge</a:t>
            </a:r>
          </a:p>
          <a:p>
            <a:pPr eaLnBrk="1" hangingPunct="1">
              <a:lnSpc>
                <a:spcPct val="160000"/>
              </a:lnSpc>
              <a:buSzPct val="60000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静电放电是具有不同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静电电位的物体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相互靠近或直接接触引起的电荷转移（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GB/T4365-1995)</a:t>
            </a:r>
          </a:p>
          <a:p>
            <a:pPr eaLnBrk="1" hangingPunct="1">
              <a:lnSpc>
                <a:spcPct val="160000"/>
              </a:lnSpc>
              <a:buSzPct val="60000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静电放电脉冲与一般浪涌信号的区别是，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峰值更高（电压在干燥气候下可达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30kV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，一般在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0.5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5.6kV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脉冲更陡（上升时间约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1ns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，持续时间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300us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），速率更快（频谱可达数百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MHz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），但总能量（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1/2QV</a:t>
            </a:r>
            <a:r>
              <a:rPr lang="en-US" altLang="zh-CN" sz="18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相对较小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611" y="1268760"/>
            <a:ext cx="3565525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椭圆 1"/>
          <p:cNvSpPr/>
          <p:nvPr/>
        </p:nvSpPr>
        <p:spPr>
          <a:xfrm>
            <a:off x="6156176" y="2348880"/>
            <a:ext cx="2088232" cy="1512168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208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759004" y="980678"/>
            <a:ext cx="3241675" cy="5628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SzPct val="60000"/>
            </a:pPr>
            <a:r>
              <a:rPr lang="en-US" altLang="zh-CN" sz="1600" b="1" dirty="0">
                <a:solidFill>
                  <a:srgbClr val="D60093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600" b="1" dirty="0">
                <a:solidFill>
                  <a:srgbClr val="D60093"/>
                </a:solidFill>
                <a:latin typeface="Times New Roman" panose="02020603050405020304" pitchFamily="18" charset="0"/>
              </a:rPr>
              <a:t>人体对器件放电</a:t>
            </a:r>
            <a:r>
              <a:rPr lang="zh-CN" altLang="en-US" sz="1600" dirty="0">
                <a:latin typeface="Times New Roman" panose="02020603050405020304" pitchFamily="18" charset="0"/>
              </a:rPr>
              <a:t>（</a:t>
            </a:r>
            <a:r>
              <a:rPr lang="en-US" altLang="zh-CN" sz="1600" dirty="0">
                <a:latin typeface="Times New Roman" panose="02020603050405020304" pitchFamily="18" charset="0"/>
              </a:rPr>
              <a:t>Human-Body Model</a:t>
            </a:r>
            <a:r>
              <a:rPr lang="zh-CN" altLang="en-US" sz="1600" dirty="0">
                <a:latin typeface="Times New Roman" panose="02020603050405020304" pitchFamily="18" charset="0"/>
              </a:rPr>
              <a:t>，</a:t>
            </a:r>
            <a:r>
              <a:rPr lang="en-US" altLang="zh-CN" sz="1600" dirty="0">
                <a:latin typeface="Times New Roman" panose="02020603050405020304" pitchFamily="18" charset="0"/>
              </a:rPr>
              <a:t>HBM</a:t>
            </a:r>
            <a:r>
              <a:rPr lang="zh-CN" altLang="en-US" sz="1600" dirty="0">
                <a:latin typeface="Times New Roman" panose="02020603050405020304" pitchFamily="18" charset="0"/>
              </a:rPr>
              <a:t>）：带电人体通过器件对地放电。</a:t>
            </a:r>
            <a:r>
              <a:rPr kumimoji="0" lang="zh-CN" altLang="en-US" sz="1600" dirty="0">
                <a:latin typeface="Times New Roman" panose="02020603050405020304" pitchFamily="18" charset="0"/>
              </a:rPr>
              <a:t>在短至几百</a:t>
            </a:r>
            <a:r>
              <a:rPr kumimoji="0" lang="en-US" altLang="zh-CN" sz="1600" dirty="0">
                <a:latin typeface="Times New Roman" panose="02020603050405020304" pitchFamily="18" charset="0"/>
              </a:rPr>
              <a:t>ns</a:t>
            </a:r>
            <a:r>
              <a:rPr kumimoji="0" lang="zh-CN" altLang="en-US" sz="1600" dirty="0">
                <a:latin typeface="Times New Roman" panose="02020603050405020304" pitchFamily="18" charset="0"/>
              </a:rPr>
              <a:t>的时间内产生数安培的瞬间放电电流，能量中等，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发生概率最大</a:t>
            </a:r>
            <a:r>
              <a:rPr lang="zh-CN" altLang="en-US" sz="1600" dirty="0">
                <a:latin typeface="Times New Roman" panose="02020603050405020304" pitchFamily="18" charset="0"/>
              </a:rPr>
              <a:t>，常作为测试标准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SzPct val="60000"/>
            </a:pPr>
            <a:r>
              <a:rPr lang="zh-CN" altLang="en-US" sz="1600" dirty="0">
                <a:latin typeface="Times New Roman" panose="02020603050405020304" pitchFamily="18" charset="0"/>
              </a:rPr>
              <a:t> </a:t>
            </a:r>
            <a:r>
              <a:rPr lang="zh-CN" altLang="en-US" sz="1600" b="1" dirty="0">
                <a:solidFill>
                  <a:srgbClr val="D60093"/>
                </a:solidFill>
                <a:latin typeface="Times New Roman" panose="02020603050405020304" pitchFamily="18" charset="0"/>
              </a:rPr>
              <a:t>机器对器件的放电</a:t>
            </a:r>
            <a:r>
              <a:rPr lang="zh-CN" altLang="en-US" sz="1600" dirty="0">
                <a:latin typeface="Times New Roman" panose="02020603050405020304" pitchFamily="18" charset="0"/>
              </a:rPr>
              <a:t>（</a:t>
            </a:r>
            <a:r>
              <a:rPr lang="en-US" altLang="zh-CN" sz="1600" dirty="0">
                <a:latin typeface="Times New Roman" panose="02020603050405020304" pitchFamily="18" charset="0"/>
              </a:rPr>
              <a:t>Machine Model</a:t>
            </a:r>
            <a:r>
              <a:rPr lang="zh-CN" altLang="en-US" sz="1600" dirty="0">
                <a:latin typeface="Times New Roman" panose="02020603050405020304" pitchFamily="18" charset="0"/>
              </a:rPr>
              <a:t>，</a:t>
            </a:r>
            <a:r>
              <a:rPr lang="en-US" altLang="zh-CN" sz="1600" dirty="0">
                <a:latin typeface="Times New Roman" panose="02020603050405020304" pitchFamily="18" charset="0"/>
              </a:rPr>
              <a:t>MM</a:t>
            </a:r>
            <a:r>
              <a:rPr lang="zh-CN" altLang="en-US" sz="1600" dirty="0">
                <a:latin typeface="Times New Roman" panose="02020603050405020304" pitchFamily="18" charset="0"/>
              </a:rPr>
              <a:t>）：带电设备通过器件对地放电。放电电阻小，</a:t>
            </a:r>
            <a:r>
              <a:rPr kumimoji="0" lang="zh-CN" altLang="en-US" sz="1600" dirty="0">
                <a:latin typeface="Times New Roman" panose="02020603050405020304" pitchFamily="18" charset="0"/>
              </a:rPr>
              <a:t>在几</a:t>
            </a:r>
            <a:r>
              <a:rPr kumimoji="0" lang="en-US" altLang="zh-CN" sz="1600" dirty="0">
                <a:latin typeface="Times New Roman" panose="02020603050405020304" pitchFamily="18" charset="0"/>
              </a:rPr>
              <a:t>ns</a:t>
            </a:r>
            <a:r>
              <a:rPr kumimoji="0" lang="zh-CN" altLang="en-US" sz="1600" dirty="0">
                <a:latin typeface="Times New Roman" panose="02020603050405020304" pitchFamily="18" charset="0"/>
              </a:rPr>
              <a:t>到几十</a:t>
            </a:r>
            <a:r>
              <a:rPr kumimoji="0" lang="en-US" altLang="zh-CN" sz="1600" dirty="0">
                <a:latin typeface="Times New Roman" panose="02020603050405020304" pitchFamily="18" charset="0"/>
              </a:rPr>
              <a:t>ns</a:t>
            </a:r>
            <a:r>
              <a:rPr kumimoji="0" lang="zh-CN" altLang="en-US" sz="1600" dirty="0">
                <a:latin typeface="Times New Roman" panose="02020603050405020304" pitchFamily="18" charset="0"/>
              </a:rPr>
              <a:t>内会有数</a:t>
            </a:r>
            <a:r>
              <a:rPr kumimoji="0" lang="en-US" altLang="zh-CN" sz="1600" dirty="0">
                <a:latin typeface="Times New Roman" panose="02020603050405020304" pitchFamily="18" charset="0"/>
              </a:rPr>
              <a:t>A</a:t>
            </a:r>
            <a:r>
              <a:rPr kumimoji="0" lang="zh-CN" altLang="en-US" sz="1600" dirty="0">
                <a:latin typeface="Times New Roman" panose="02020603050405020304" pitchFamily="18" charset="0"/>
              </a:rPr>
              <a:t>的瞬间放电电流产生，</a:t>
            </a:r>
            <a:r>
              <a:rPr kumimoji="0"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能量最大，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破坏力也最大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SzPct val="60000"/>
            </a:pPr>
            <a:r>
              <a:rPr lang="zh-CN" altLang="en-US" sz="1600" dirty="0">
                <a:latin typeface="Times New Roman" panose="02020603050405020304" pitchFamily="18" charset="0"/>
              </a:rPr>
              <a:t> </a:t>
            </a:r>
            <a:r>
              <a:rPr lang="zh-CN" altLang="en-US" sz="1600" b="1" dirty="0">
                <a:solidFill>
                  <a:srgbClr val="D60093"/>
                </a:solidFill>
                <a:latin typeface="Times New Roman" panose="02020603050405020304" pitchFamily="18" charset="0"/>
              </a:rPr>
              <a:t>带电器件的放电</a:t>
            </a:r>
            <a:r>
              <a:rPr lang="zh-CN" altLang="en-US" sz="1600" dirty="0">
                <a:latin typeface="Times New Roman" panose="02020603050405020304" pitchFamily="18" charset="0"/>
              </a:rPr>
              <a:t>（</a:t>
            </a:r>
            <a:r>
              <a:rPr lang="en-US" altLang="zh-CN" sz="1600" dirty="0">
                <a:latin typeface="Times New Roman" panose="02020603050405020304" pitchFamily="18" charset="0"/>
              </a:rPr>
              <a:t>Charged-Device Model</a:t>
            </a:r>
            <a:r>
              <a:rPr lang="zh-CN" altLang="en-US" sz="1600" dirty="0">
                <a:latin typeface="Times New Roman" panose="02020603050405020304" pitchFamily="18" charset="0"/>
              </a:rPr>
              <a:t>，</a:t>
            </a:r>
            <a:r>
              <a:rPr lang="en-US" altLang="zh-CN" sz="1600" dirty="0">
                <a:latin typeface="Times New Roman" panose="02020603050405020304" pitchFamily="18" charset="0"/>
              </a:rPr>
              <a:t>CDM</a:t>
            </a:r>
            <a:r>
              <a:rPr lang="zh-CN" altLang="en-US" sz="1600" dirty="0">
                <a:latin typeface="Times New Roman" panose="02020603050405020304" pitchFamily="18" charset="0"/>
              </a:rPr>
              <a:t>）：通过摩擦或接触带电的器件对地直接放电，</a:t>
            </a:r>
            <a:r>
              <a:rPr kumimoji="0" lang="zh-CN" altLang="en-US" sz="1600" dirty="0">
                <a:latin typeface="Times New Roman" panose="02020603050405020304" pitchFamily="18" charset="0"/>
              </a:rPr>
              <a:t>放电时间更短．放电上升时间小于</a:t>
            </a:r>
            <a:r>
              <a:rPr kumimoji="0" lang="en-US" altLang="zh-CN" sz="1600" dirty="0">
                <a:latin typeface="Times New Roman" panose="02020603050405020304" pitchFamily="18" charset="0"/>
              </a:rPr>
              <a:t>1ns</a:t>
            </a:r>
            <a:r>
              <a:rPr kumimoji="0" lang="zh-CN" altLang="en-US" sz="1600" dirty="0">
                <a:latin typeface="Times New Roman" panose="02020603050405020304" pitchFamily="18" charset="0"/>
              </a:rPr>
              <a:t>，尖峰电流</a:t>
            </a:r>
            <a:r>
              <a:rPr kumimoji="0" lang="en-US" altLang="zh-CN" sz="1600" dirty="0">
                <a:latin typeface="Times New Roman" panose="02020603050405020304" pitchFamily="18" charset="0"/>
              </a:rPr>
              <a:t>15A</a:t>
            </a:r>
            <a:r>
              <a:rPr kumimoji="0" lang="zh-CN" altLang="en-US" sz="1600" dirty="0">
                <a:latin typeface="Times New Roman" panose="02020603050405020304" pitchFamily="18" charset="0"/>
              </a:rPr>
              <a:t>．持续时间小于</a:t>
            </a:r>
            <a:r>
              <a:rPr kumimoji="0" lang="en-US" altLang="zh-CN" sz="1600" dirty="0">
                <a:latin typeface="Times New Roman" panose="02020603050405020304" pitchFamily="18" charset="0"/>
              </a:rPr>
              <a:t>10ns</a:t>
            </a:r>
            <a:r>
              <a:rPr kumimoji="0" lang="zh-CN" altLang="en-US" sz="1600" dirty="0">
                <a:latin typeface="Times New Roman" panose="02020603050405020304" pitchFamily="18" charset="0"/>
              </a:rPr>
              <a:t>，</a:t>
            </a:r>
            <a:r>
              <a:rPr kumimoji="0"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能量相对较低</a:t>
            </a:r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747"/>
          <a:stretch>
            <a:fillRect/>
          </a:stretch>
        </p:blipFill>
        <p:spPr bwMode="auto">
          <a:xfrm>
            <a:off x="107504" y="921941"/>
            <a:ext cx="5603875" cy="1350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34" b="32225"/>
          <a:stretch>
            <a:fillRect/>
          </a:stretch>
        </p:blipFill>
        <p:spPr bwMode="auto">
          <a:xfrm>
            <a:off x="107504" y="2636441"/>
            <a:ext cx="5653088" cy="158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369"/>
          <a:stretch>
            <a:fillRect/>
          </a:stretch>
        </p:blipFill>
        <p:spPr bwMode="auto">
          <a:xfrm>
            <a:off x="107504" y="4581128"/>
            <a:ext cx="5664200" cy="142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358329" y="2290366"/>
            <a:ext cx="49688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1200"/>
              <a:t>典型测试参数</a:t>
            </a:r>
            <a:r>
              <a:rPr lang="en-US" altLang="zh-CN" sz="1200"/>
              <a:t>:R=1.5k</a:t>
            </a:r>
            <a:r>
              <a:rPr lang="el-GR" altLang="zh-CN" sz="1200">
                <a:cs typeface="Arial" panose="020B0604020202020204" pitchFamily="34" charset="0"/>
              </a:rPr>
              <a:t>Ω</a:t>
            </a:r>
            <a:r>
              <a:rPr lang="en-US" altLang="zh-CN" sz="1200">
                <a:cs typeface="Arial" panose="020B0604020202020204" pitchFamily="34" charset="0"/>
              </a:rPr>
              <a:t>,C=100pF,t</a:t>
            </a:r>
            <a:r>
              <a:rPr lang="en-US" altLang="zh-CN" sz="1200" baseline="-25000">
                <a:cs typeface="Arial" panose="020B0604020202020204" pitchFamily="34" charset="0"/>
              </a:rPr>
              <a:t>rise</a:t>
            </a:r>
            <a:r>
              <a:rPr lang="en-US" altLang="zh-CN" sz="1200">
                <a:cs typeface="Arial" panose="020B0604020202020204" pitchFamily="34" charset="0"/>
              </a:rPr>
              <a:t>&lt;10ns, I</a:t>
            </a:r>
            <a:r>
              <a:rPr lang="en-US" altLang="zh-CN" sz="1200" baseline="-25000">
                <a:cs typeface="Arial" panose="020B0604020202020204" pitchFamily="34" charset="0"/>
              </a:rPr>
              <a:t>peak</a:t>
            </a:r>
            <a:r>
              <a:rPr lang="en-US" altLang="zh-CN" sz="1200">
                <a:cs typeface="Arial" panose="020B0604020202020204" pitchFamily="34" charset="0"/>
              </a:rPr>
              <a:t>(400V)=0.27A</a:t>
            </a:r>
            <a:endParaRPr lang="zh-CN" altLang="el-GR" sz="1200">
              <a:cs typeface="Arial" panose="020B0604020202020204" pitchFamily="34" charset="0"/>
            </a:endParaRP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574229" y="4220766"/>
            <a:ext cx="49688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1200"/>
              <a:t>典型测试参数</a:t>
            </a:r>
            <a:r>
              <a:rPr lang="en-US" altLang="zh-CN" sz="1200"/>
              <a:t>:R=0</a:t>
            </a:r>
            <a:r>
              <a:rPr lang="el-GR" altLang="zh-CN" sz="1200">
                <a:cs typeface="Arial" panose="020B0604020202020204" pitchFamily="34" charset="0"/>
              </a:rPr>
              <a:t>Ω</a:t>
            </a:r>
            <a:r>
              <a:rPr lang="en-US" altLang="zh-CN" sz="1200">
                <a:cs typeface="Arial" panose="020B0604020202020204" pitchFamily="34" charset="0"/>
              </a:rPr>
              <a:t>,C=200pF,L=500nH,t</a:t>
            </a:r>
            <a:r>
              <a:rPr lang="en-US" altLang="zh-CN" sz="1200" baseline="-25000">
                <a:cs typeface="Arial" panose="020B0604020202020204" pitchFamily="34" charset="0"/>
              </a:rPr>
              <a:t>rise</a:t>
            </a:r>
            <a:r>
              <a:rPr lang="zh-CN" altLang="en-US" sz="1200">
                <a:cs typeface="Arial" panose="020B0604020202020204" pitchFamily="34" charset="0"/>
              </a:rPr>
              <a:t>＝</a:t>
            </a:r>
            <a:r>
              <a:rPr lang="en-US" altLang="zh-CN" sz="1200">
                <a:cs typeface="Arial" panose="020B0604020202020204" pitchFamily="34" charset="0"/>
              </a:rPr>
              <a:t>14ns, I</a:t>
            </a:r>
            <a:r>
              <a:rPr lang="en-US" altLang="zh-CN" sz="1200" baseline="-25000">
                <a:cs typeface="Arial" panose="020B0604020202020204" pitchFamily="34" charset="0"/>
              </a:rPr>
              <a:t>peak</a:t>
            </a:r>
            <a:r>
              <a:rPr lang="en-US" altLang="zh-CN" sz="1200">
                <a:cs typeface="Arial" panose="020B0604020202020204" pitchFamily="34" charset="0"/>
              </a:rPr>
              <a:t>(400V)=5.8A</a:t>
            </a:r>
            <a:endParaRPr lang="zh-CN" altLang="el-GR" sz="1200">
              <a:cs typeface="Arial" panose="020B0604020202020204" pitchFamily="34" charset="0"/>
            </a:endParaRPr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358329" y="5949553"/>
            <a:ext cx="49688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1200"/>
              <a:t>典型测试参数</a:t>
            </a:r>
            <a:r>
              <a:rPr lang="en-US" altLang="zh-CN" sz="1200"/>
              <a:t>:R1=1</a:t>
            </a:r>
            <a:r>
              <a:rPr lang="el-GR" altLang="zh-CN" sz="1200">
                <a:cs typeface="Arial" panose="020B0604020202020204" pitchFamily="34" charset="0"/>
              </a:rPr>
              <a:t>Ω</a:t>
            </a:r>
            <a:r>
              <a:rPr lang="en-US" altLang="zh-CN" sz="1200">
                <a:cs typeface="Arial" panose="020B0604020202020204" pitchFamily="34" charset="0"/>
              </a:rPr>
              <a:t>,C=200pF,t</a:t>
            </a:r>
            <a:r>
              <a:rPr lang="en-US" altLang="zh-CN" sz="1200" baseline="-25000">
                <a:cs typeface="Arial" panose="020B0604020202020204" pitchFamily="34" charset="0"/>
              </a:rPr>
              <a:t>rise</a:t>
            </a:r>
            <a:r>
              <a:rPr lang="zh-CN" altLang="en-US" sz="1200">
                <a:cs typeface="Arial" panose="020B0604020202020204" pitchFamily="34" charset="0"/>
              </a:rPr>
              <a:t>＝</a:t>
            </a:r>
            <a:r>
              <a:rPr lang="en-US" altLang="zh-CN" sz="1200">
                <a:cs typeface="Arial" panose="020B0604020202020204" pitchFamily="34" charset="0"/>
              </a:rPr>
              <a:t>400ps, I</a:t>
            </a:r>
            <a:r>
              <a:rPr lang="en-US" altLang="zh-CN" sz="1200" baseline="-25000">
                <a:cs typeface="Arial" panose="020B0604020202020204" pitchFamily="34" charset="0"/>
              </a:rPr>
              <a:t>peak</a:t>
            </a:r>
            <a:r>
              <a:rPr lang="en-US" altLang="zh-CN" sz="1200">
                <a:cs typeface="Arial" panose="020B0604020202020204" pitchFamily="34" charset="0"/>
              </a:rPr>
              <a:t>(400V)=2.1A</a:t>
            </a:r>
            <a:endParaRPr lang="zh-CN" altLang="el-GR" sz="1200"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558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2123728" y="2213638"/>
            <a:ext cx="540060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6" name="矩形 25"/>
          <p:cNvSpPr/>
          <p:nvPr/>
        </p:nvSpPr>
        <p:spPr>
          <a:xfrm>
            <a:off x="2123728" y="3068960"/>
            <a:ext cx="540060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74410" y="2303649"/>
            <a:ext cx="32560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§3.3.2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静电来源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95734" y="3167390"/>
            <a:ext cx="53071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§3.3.3  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静电失效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102318" y="1365689"/>
            <a:ext cx="540060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8" name="矩形 27"/>
          <p:cNvSpPr/>
          <p:nvPr/>
        </p:nvSpPr>
        <p:spPr>
          <a:xfrm>
            <a:off x="2153000" y="1455700"/>
            <a:ext cx="25346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§3.3.1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102318" y="3941830"/>
            <a:ext cx="540060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1" name="矩形 30"/>
          <p:cNvSpPr/>
          <p:nvPr/>
        </p:nvSpPr>
        <p:spPr>
          <a:xfrm>
            <a:off x="2102318" y="4797152"/>
            <a:ext cx="540060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2" name="矩形 31"/>
          <p:cNvSpPr/>
          <p:nvPr/>
        </p:nvSpPr>
        <p:spPr>
          <a:xfrm>
            <a:off x="2153000" y="4031841"/>
            <a:ext cx="36166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§3.3.4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静电敏感性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174324" y="4895582"/>
            <a:ext cx="48965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§3.3.5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静电防护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102318" y="5642797"/>
            <a:ext cx="540060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7" name="矩形 36"/>
          <p:cNvSpPr/>
          <p:nvPr/>
        </p:nvSpPr>
        <p:spPr>
          <a:xfrm>
            <a:off x="2174324" y="5741227"/>
            <a:ext cx="56380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§3.3.6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环境防护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191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852985"/>
            <a:ext cx="2862370" cy="2005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700" y="3123814"/>
            <a:ext cx="3659692" cy="1729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667" y="4715925"/>
            <a:ext cx="3661326" cy="1755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184040" y="5075941"/>
            <a:ext cx="18049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/>
              <a:t>pn</a:t>
            </a:r>
            <a:r>
              <a:rPr kumimoji="0" lang="zh-CN" altLang="en-US" sz="1800"/>
              <a:t>结击穿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255477" y="5579179"/>
            <a:ext cx="18049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1800"/>
              <a:t>金属化失效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422815" y="6084004"/>
            <a:ext cx="14201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1800" dirty="0"/>
              <a:t>键合线开路</a:t>
            </a: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V="1">
            <a:off x="2555578" y="5002047"/>
            <a:ext cx="0" cy="31107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2758785" y="6249746"/>
            <a:ext cx="37305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V="1">
            <a:off x="2758785" y="5496883"/>
            <a:ext cx="373055" cy="2480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1495351"/>
            <a:ext cx="8640763" cy="127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SzPct val="55000"/>
            </a:pPr>
            <a:r>
              <a:rPr lang="zh-CN" altLang="en-US" sz="18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突发失效</a:t>
            </a:r>
            <a:r>
              <a:rPr lang="zh-CN" altLang="en-US" sz="1800" dirty="0">
                <a:latin typeface="Times New Roman" panose="02020603050405020304" pitchFamily="18" charset="0"/>
              </a:rPr>
              <a:t>（</a:t>
            </a:r>
            <a:r>
              <a:rPr lang="en-US" altLang="zh-CN" sz="1800" dirty="0">
                <a:latin typeface="Times New Roman" panose="02020603050405020304" pitchFamily="18" charset="0"/>
              </a:rPr>
              <a:t>catastrophic damage</a:t>
            </a:r>
            <a:r>
              <a:rPr lang="zh-CN" altLang="en-US" sz="1800" dirty="0">
                <a:latin typeface="Times New Roman" panose="02020603050405020304" pitchFamily="18" charset="0"/>
              </a:rPr>
              <a:t>）：</a:t>
            </a:r>
            <a:r>
              <a:rPr lang="zh-CN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功能即时丧失（开路、短路、参数严重漂移），单次高电压</a:t>
            </a:r>
            <a:endParaRPr lang="zh-CN" altLang="en-US" sz="1800" dirty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50000"/>
              </a:spcBef>
              <a:buClr>
                <a:schemeClr val="hlink"/>
              </a:buClr>
              <a:buSzPct val="55000"/>
            </a:pPr>
            <a:r>
              <a:rPr lang="zh-CN" altLang="en-US" sz="18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隐性失效</a:t>
            </a:r>
            <a:r>
              <a:rPr lang="zh-CN" altLang="en-US" sz="1800" dirty="0">
                <a:latin typeface="Times New Roman" panose="02020603050405020304" pitchFamily="18" charset="0"/>
              </a:rPr>
              <a:t>（</a:t>
            </a:r>
            <a:r>
              <a:rPr lang="en-US" altLang="zh-CN" sz="1800" dirty="0">
                <a:latin typeface="Times New Roman" panose="02020603050405020304" pitchFamily="18" charset="0"/>
              </a:rPr>
              <a:t>latent damage)</a:t>
            </a:r>
            <a:r>
              <a:rPr lang="zh-CN" altLang="en-US" sz="1800" dirty="0">
                <a:latin typeface="Times New Roman" panose="02020603050405020304" pitchFamily="18" charset="0"/>
              </a:rPr>
              <a:t>：功能及电参数无明显变化，但</a:t>
            </a:r>
            <a:r>
              <a:rPr lang="zh-CN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寿命缩短，抗应力能力下降，多次低电压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527721" y="907655"/>
            <a:ext cx="2297491" cy="369332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1800" dirty="0" smtClean="0">
                <a:solidFill>
                  <a:srgbClr val="FFFF00"/>
                </a:solidFill>
              </a:rPr>
              <a:t>静电失效种类</a:t>
            </a:r>
            <a:endParaRPr kumimoji="0" lang="zh-CN" altLang="en-US" sz="1800" dirty="0">
              <a:solidFill>
                <a:srgbClr val="FFFF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045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4" descr="E25Fig0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34" r="30049"/>
          <a:stretch/>
        </p:blipFill>
        <p:spPr bwMode="auto">
          <a:xfrm>
            <a:off x="611560" y="3645023"/>
            <a:ext cx="3168353" cy="2890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936" y="3944974"/>
            <a:ext cx="4026541" cy="2290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4416103" y="1556792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Tahoma" panose="020B0604030504040204" pitchFamily="34" charset="0"/>
              </a:rPr>
              <a:t>现象</a:t>
            </a:r>
            <a:r>
              <a:rPr lang="zh-CN" altLang="en-US" dirty="0">
                <a:latin typeface="Tahoma" panose="020B0604030504040204" pitchFamily="34" charset="0"/>
              </a:rPr>
              <a:t>：</a:t>
            </a:r>
            <a:r>
              <a:rPr lang="en-US" altLang="zh-CN" dirty="0">
                <a:latin typeface="Tahoma" panose="020B0604030504040204" pitchFamily="34" charset="0"/>
              </a:rPr>
              <a:t>MOS</a:t>
            </a:r>
            <a:r>
              <a:rPr lang="zh-CN" altLang="en-US" dirty="0">
                <a:latin typeface="Tahoma" panose="020B0604030504040204" pitchFamily="34" charset="0"/>
              </a:rPr>
              <a:t>器件栅击穿，双极器件</a:t>
            </a:r>
            <a:r>
              <a:rPr lang="en-US" altLang="zh-CN" dirty="0" err="1">
                <a:latin typeface="Tahoma" panose="020B0604030504040204" pitchFamily="34" charset="0"/>
              </a:rPr>
              <a:t>pn</a:t>
            </a:r>
            <a:r>
              <a:rPr lang="zh-CN" altLang="en-US" dirty="0">
                <a:latin typeface="Tahoma" panose="020B0604030504040204" pitchFamily="34" charset="0"/>
              </a:rPr>
              <a:t>结击穿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dirty="0">
                <a:latin typeface="Tahoma" panose="020B0604030504040204" pitchFamily="34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Tahoma" panose="020B0604030504040204" pitchFamily="34" charset="0"/>
              </a:rPr>
              <a:t>因素：</a:t>
            </a:r>
            <a:r>
              <a:rPr lang="zh-CN" altLang="en-US" dirty="0">
                <a:latin typeface="Tahoma" panose="020B0604030504040204" pitchFamily="34" charset="0"/>
              </a:rPr>
              <a:t>输入电阻越高，输入电容越小，越容易失效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1298259"/>
            <a:ext cx="4211960" cy="2117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SzPct val="60000"/>
            </a:pPr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Tahoma" panose="020B0604030504040204" pitchFamily="34" charset="0"/>
              </a:rPr>
              <a:t>现象</a:t>
            </a:r>
            <a:r>
              <a:rPr lang="zh-CN" altLang="en-US" dirty="0">
                <a:latin typeface="Tahoma" panose="020B0604030504040204" pitchFamily="34" charset="0"/>
              </a:rPr>
              <a:t>：直接烧毁，诱发闩锁效应或二次击穿效应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SzPct val="60000"/>
            </a:pPr>
            <a:r>
              <a:rPr lang="zh-CN" altLang="en-US" dirty="0">
                <a:solidFill>
                  <a:srgbClr val="FF0000"/>
                </a:solidFill>
                <a:latin typeface="Tahoma" panose="020B0604030504040204" pitchFamily="34" charset="0"/>
              </a:rPr>
              <a:t> 因素</a:t>
            </a:r>
            <a:r>
              <a:rPr lang="zh-CN" altLang="en-US" dirty="0">
                <a:latin typeface="Tahoma" panose="020B0604030504040204" pitchFamily="34" charset="0"/>
              </a:rPr>
              <a:t>：电流截面越小，对地电阻越低，环境温度越高，越容易失效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SzPct val="60000"/>
            </a:pPr>
            <a:r>
              <a:rPr lang="zh-CN" altLang="en-US" dirty="0">
                <a:solidFill>
                  <a:srgbClr val="FF0000"/>
                </a:solidFill>
                <a:latin typeface="Tahoma" panose="020B0604030504040204" pitchFamily="34" charset="0"/>
              </a:rPr>
              <a:t> 多发</a:t>
            </a:r>
            <a:r>
              <a:rPr lang="zh-CN" altLang="en-US" dirty="0" smtClean="0">
                <a:solidFill>
                  <a:srgbClr val="FF0000"/>
                </a:solidFill>
                <a:latin typeface="Tahoma" panose="020B0604030504040204" pitchFamily="34" charset="0"/>
              </a:rPr>
              <a:t>器件</a:t>
            </a:r>
            <a:r>
              <a:rPr lang="zh-CN" altLang="en-US" dirty="0">
                <a:latin typeface="Tahoma" panose="020B0604030504040204" pitchFamily="34" charset="0"/>
              </a:rPr>
              <a:t>：反偏</a:t>
            </a:r>
            <a:r>
              <a:rPr lang="en-US" altLang="zh-CN" dirty="0" err="1">
                <a:latin typeface="Tahoma" panose="020B0604030504040204" pitchFamily="34" charset="0"/>
              </a:rPr>
              <a:t>pn</a:t>
            </a:r>
            <a:r>
              <a:rPr lang="zh-CN" altLang="en-US" dirty="0">
                <a:latin typeface="Tahoma" panose="020B0604030504040204" pitchFamily="34" charset="0"/>
              </a:rPr>
              <a:t>结，小面积</a:t>
            </a:r>
            <a:r>
              <a:rPr lang="en-US" altLang="zh-CN" dirty="0" err="1">
                <a:latin typeface="Tahoma" panose="020B0604030504040204" pitchFamily="34" charset="0"/>
              </a:rPr>
              <a:t>pn</a:t>
            </a:r>
            <a:r>
              <a:rPr lang="zh-CN" altLang="en-US" dirty="0">
                <a:latin typeface="Tahoma" panose="020B0604030504040204" pitchFamily="34" charset="0"/>
              </a:rPr>
              <a:t>结，高温工作条件</a:t>
            </a:r>
            <a:r>
              <a:rPr lang="zh-CN" altLang="en-US" sz="2400" dirty="0">
                <a:solidFill>
                  <a:srgbClr val="D60093"/>
                </a:solidFill>
                <a:latin typeface="Tahoma" panose="020B0604030504040204" pitchFamily="34" charset="0"/>
              </a:rPr>
              <a:t> </a:t>
            </a:r>
            <a:endParaRPr lang="zh-CN" altLang="en-US" dirty="0">
              <a:latin typeface="Tahom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51520" y="884332"/>
            <a:ext cx="2676127" cy="369332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1800" dirty="0" smtClean="0">
                <a:solidFill>
                  <a:srgbClr val="FFFF00"/>
                </a:solidFill>
              </a:rPr>
              <a:t>高压引起失效的机理</a:t>
            </a:r>
            <a:endParaRPr kumimoji="0" lang="zh-CN" altLang="en-US" sz="1800" dirty="0">
              <a:solidFill>
                <a:srgbClr val="FFFF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16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223889" y="5243974"/>
            <a:ext cx="6588471" cy="1052596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对于静电放电热致失效，</a:t>
            </a:r>
            <a:r>
              <a:rPr kumimoji="0"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环境温度越高</a:t>
            </a:r>
            <a:r>
              <a:rPr kumimoji="0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，发生失效所需的静电</a:t>
            </a:r>
            <a:r>
              <a:rPr kumimoji="0"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能量越低</a:t>
            </a:r>
            <a:r>
              <a:rPr kumimoji="0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，越容易发生此类失效</a:t>
            </a:r>
          </a:p>
        </p:txBody>
      </p:sp>
      <p:pic>
        <p:nvPicPr>
          <p:cNvPr id="4" name="Picture 4" descr="图片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9" b="4768"/>
          <a:stretch>
            <a:fillRect/>
          </a:stretch>
        </p:blipFill>
        <p:spPr bwMode="auto">
          <a:xfrm>
            <a:off x="468313" y="1628775"/>
            <a:ext cx="8280400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251520" y="884332"/>
            <a:ext cx="2676127" cy="369332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1800" dirty="0" smtClean="0">
                <a:solidFill>
                  <a:srgbClr val="FFFF00"/>
                </a:solidFill>
              </a:rPr>
              <a:t>温度对失效的影响</a:t>
            </a:r>
            <a:endParaRPr kumimoji="0" lang="zh-CN" altLang="en-US" sz="1800" dirty="0">
              <a:solidFill>
                <a:srgbClr val="FFFF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582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2123728" y="2213638"/>
            <a:ext cx="540060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6" name="矩形 25"/>
          <p:cNvSpPr/>
          <p:nvPr/>
        </p:nvSpPr>
        <p:spPr>
          <a:xfrm>
            <a:off x="2123728" y="3068960"/>
            <a:ext cx="540060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74410" y="2303649"/>
            <a:ext cx="32560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§3.3.2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静电来源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95734" y="3167390"/>
            <a:ext cx="53071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§3.3.3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静电失效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102318" y="1365689"/>
            <a:ext cx="540060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8" name="矩形 27"/>
          <p:cNvSpPr/>
          <p:nvPr/>
        </p:nvSpPr>
        <p:spPr>
          <a:xfrm>
            <a:off x="2153000" y="1455700"/>
            <a:ext cx="25346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§3.3.1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102318" y="3941830"/>
            <a:ext cx="540060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1" name="矩形 30"/>
          <p:cNvSpPr/>
          <p:nvPr/>
        </p:nvSpPr>
        <p:spPr>
          <a:xfrm>
            <a:off x="2102318" y="4797152"/>
            <a:ext cx="540060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2" name="矩形 31"/>
          <p:cNvSpPr/>
          <p:nvPr/>
        </p:nvSpPr>
        <p:spPr>
          <a:xfrm>
            <a:off x="2153000" y="4031841"/>
            <a:ext cx="36166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§3.3.4  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静电敏感性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174324" y="4895582"/>
            <a:ext cx="48965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§3.3.5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静电防护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102318" y="5642797"/>
            <a:ext cx="540060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7" name="矩形 36"/>
          <p:cNvSpPr/>
          <p:nvPr/>
        </p:nvSpPr>
        <p:spPr>
          <a:xfrm>
            <a:off x="2174324" y="5741227"/>
            <a:ext cx="56380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§3.3.6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环境防护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728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46" y="2169682"/>
            <a:ext cx="8640762" cy="2699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462115" y="1013437"/>
            <a:ext cx="835342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电磁兼容 试验和测量技术 静电放电抗扰度试验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 eaLnBrk="1" hangingPunct="1">
              <a:spcBef>
                <a:spcPct val="5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IEC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61000-4-2:19995  GB/T 17626.2-1998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18446" y="5013176"/>
            <a:ext cx="8064500" cy="752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接触放电</a:t>
            </a:r>
            <a:r>
              <a:rPr kumimoji="0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：静电直接接触电子器件进行放电</a:t>
            </a:r>
          </a:p>
          <a:p>
            <a:pPr eaLnBrk="1" hangingPunct="1">
              <a:lnSpc>
                <a:spcPct val="110000"/>
              </a:lnSpc>
            </a:pPr>
            <a:r>
              <a:rPr kumimoji="0"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空气放电</a:t>
            </a:r>
            <a:r>
              <a:rPr kumimoji="0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：静电通过空气隙进行</a:t>
            </a:r>
            <a:r>
              <a:rPr kumimoji="0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放电</a:t>
            </a:r>
            <a:endParaRPr kumimoji="0"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74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2253038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179511" y="2408672"/>
            <a:ext cx="2172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§3.1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923678" y="1048929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3" name="矩形 22"/>
          <p:cNvSpPr/>
          <p:nvPr/>
        </p:nvSpPr>
        <p:spPr>
          <a:xfrm>
            <a:off x="1995686" y="1204563"/>
            <a:ext cx="55980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 常用电过应力与干扰分析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7504" y="3087526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6" name="矩形 25"/>
          <p:cNvSpPr/>
          <p:nvPr/>
        </p:nvSpPr>
        <p:spPr>
          <a:xfrm>
            <a:off x="107504" y="3906036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7504" y="4725144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3" name="矩形 12"/>
          <p:cNvSpPr/>
          <p:nvPr/>
        </p:nvSpPr>
        <p:spPr>
          <a:xfrm>
            <a:off x="158186" y="3177537"/>
            <a:ext cx="2172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§3.2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浪涌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511" y="4004466"/>
            <a:ext cx="2172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§3.3  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静电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9511" y="4823574"/>
            <a:ext cx="28937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§3.4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电磁辐射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87963" y="2243093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7" name="矩形 16"/>
          <p:cNvSpPr/>
          <p:nvPr/>
        </p:nvSpPr>
        <p:spPr>
          <a:xfrm>
            <a:off x="4659970" y="2341523"/>
            <a:ext cx="28937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§3.5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电磁干扰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587963" y="3068251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0" name="矩形 19"/>
          <p:cNvSpPr/>
          <p:nvPr/>
        </p:nvSpPr>
        <p:spPr>
          <a:xfrm>
            <a:off x="4587963" y="3906036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5" name="矩形 24"/>
          <p:cNvSpPr/>
          <p:nvPr/>
        </p:nvSpPr>
        <p:spPr>
          <a:xfrm>
            <a:off x="4587963" y="4731194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7" name="矩形 26"/>
          <p:cNvSpPr/>
          <p:nvPr/>
        </p:nvSpPr>
        <p:spPr>
          <a:xfrm>
            <a:off x="4660786" y="3190771"/>
            <a:ext cx="3254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</a:t>
            </a:r>
            <a:r>
              <a:rPr lang="en-US" altLang="zh-CN" sz="280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3.6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方法和标准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038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900"/>
          <a:stretch>
            <a:fillRect/>
          </a:stretch>
        </p:blipFill>
        <p:spPr bwMode="auto">
          <a:xfrm>
            <a:off x="971600" y="786592"/>
            <a:ext cx="4103365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5508104" y="1572160"/>
            <a:ext cx="29527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1600" b="1" dirty="0">
                <a:solidFill>
                  <a:schemeClr val="accent2"/>
                </a:solidFill>
              </a:rPr>
              <a:t>美军标</a:t>
            </a:r>
            <a:r>
              <a:rPr lang="en-US" altLang="zh-CN" sz="1600" b="1" dirty="0">
                <a:solidFill>
                  <a:schemeClr val="accent2"/>
                </a:solidFill>
              </a:rPr>
              <a:t>MIL-883C</a:t>
            </a:r>
            <a:r>
              <a:rPr lang="zh-CN" altLang="en-US" sz="1600" b="1" dirty="0">
                <a:solidFill>
                  <a:schemeClr val="accent2"/>
                </a:solidFill>
              </a:rPr>
              <a:t>对军用集成电路抗静电强度的分类与标识</a:t>
            </a:r>
          </a:p>
        </p:txBody>
      </p:sp>
      <p:pic>
        <p:nvPicPr>
          <p:cNvPr id="5" name="Picture 8" descr="0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67" b="6604"/>
          <a:stretch>
            <a:fillRect/>
          </a:stretch>
        </p:blipFill>
        <p:spPr bwMode="auto">
          <a:xfrm>
            <a:off x="683568" y="2953767"/>
            <a:ext cx="4247902" cy="281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061579" y="5826267"/>
            <a:ext cx="349188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1600" b="1" dirty="0">
                <a:solidFill>
                  <a:schemeClr val="accent2"/>
                </a:solidFill>
              </a:rPr>
              <a:t>国军标</a:t>
            </a:r>
            <a:r>
              <a:rPr lang="en-US" altLang="zh-CN" sz="1600" b="1" dirty="0">
                <a:solidFill>
                  <a:schemeClr val="accent2"/>
                </a:solidFill>
              </a:rPr>
              <a:t>GJB548B-2005 </a:t>
            </a:r>
            <a:r>
              <a:rPr lang="zh-CN" altLang="en-US" sz="1600" b="1" dirty="0">
                <a:solidFill>
                  <a:schemeClr val="accent2"/>
                </a:solidFill>
              </a:rPr>
              <a:t>对军用集成电路静电失效阈值的规定（</a:t>
            </a:r>
            <a:r>
              <a:rPr lang="en-US" altLang="zh-CN" sz="1600" b="1" dirty="0">
                <a:solidFill>
                  <a:schemeClr val="accent2"/>
                </a:solidFill>
              </a:rPr>
              <a:t>HBM</a:t>
            </a:r>
            <a:r>
              <a:rPr lang="zh-CN" altLang="en-US" sz="1600" b="1" dirty="0">
                <a:solidFill>
                  <a:schemeClr val="accent2"/>
                </a:solidFill>
              </a:rPr>
              <a:t>）</a:t>
            </a:r>
          </a:p>
        </p:txBody>
      </p:sp>
      <p:pic>
        <p:nvPicPr>
          <p:cNvPr id="11266" name="Picture 2" descr="https://img0.baidu.com/it/u=838259511,1197376254&amp;fm=253&amp;fmt=auto&amp;app=138&amp;f=JPEG?w=500&amp;h=50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447" y="2901142"/>
            <a:ext cx="2872407" cy="287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268566" y="5826267"/>
            <a:ext cx="151216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1600" b="1" dirty="0" smtClean="0">
                <a:solidFill>
                  <a:schemeClr val="accent2"/>
                </a:solidFill>
              </a:rPr>
              <a:t>静电测试实验</a:t>
            </a:r>
            <a:endParaRPr lang="zh-CN" altLang="en-US" sz="1600" b="1" dirty="0">
              <a:solidFill>
                <a:schemeClr val="accent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450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8135938" cy="462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467544" y="939805"/>
            <a:ext cx="2676127" cy="369332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1800" dirty="0" smtClean="0">
                <a:solidFill>
                  <a:srgbClr val="FFFF00"/>
                </a:solidFill>
              </a:rPr>
              <a:t>常用器件敏感性</a:t>
            </a:r>
            <a:endParaRPr kumimoji="0" lang="zh-CN" altLang="en-US" sz="1800" dirty="0">
              <a:solidFill>
                <a:srgbClr val="FFFF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097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3" descr="0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5" b="67415"/>
          <a:stretch>
            <a:fillRect/>
          </a:stretch>
        </p:blipFill>
        <p:spPr bwMode="auto">
          <a:xfrm>
            <a:off x="465262" y="3215358"/>
            <a:ext cx="5329237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0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80" b="15813"/>
          <a:stretch>
            <a:fillRect/>
          </a:stretch>
        </p:blipFill>
        <p:spPr bwMode="auto">
          <a:xfrm>
            <a:off x="465262" y="4726658"/>
            <a:ext cx="5329237" cy="165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154862" y="3717008"/>
            <a:ext cx="165735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/>
              <a:t>nMOSFET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/>
              <a:t>V</a:t>
            </a:r>
            <a:r>
              <a:rPr kumimoji="0" lang="en-US" altLang="zh-CN" sz="1800" baseline="-25000"/>
              <a:t>GS</a:t>
            </a:r>
            <a:r>
              <a:rPr kumimoji="0" lang="en-US" altLang="zh-CN" sz="1800"/>
              <a:t>&gt;V</a:t>
            </a:r>
            <a:r>
              <a:rPr kumimoji="0" lang="en-US" altLang="zh-CN" sz="1800" baseline="-25000"/>
              <a:t>GD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227887" y="5301333"/>
            <a:ext cx="165735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/>
              <a:t>pMOSFET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/>
              <a:t>V</a:t>
            </a:r>
            <a:r>
              <a:rPr kumimoji="0" lang="en-US" altLang="zh-CN" sz="1800" baseline="-25000"/>
              <a:t>SG</a:t>
            </a:r>
            <a:r>
              <a:rPr kumimoji="0" lang="en-US" altLang="zh-CN" sz="1800"/>
              <a:t>&gt;V</a:t>
            </a:r>
            <a:r>
              <a:rPr kumimoji="0" lang="en-US" altLang="zh-CN" sz="1800" baseline="-25000"/>
              <a:t>DG</a:t>
            </a:r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179512" y="908720"/>
            <a:ext cx="8280400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MOS </a:t>
            </a:r>
            <a:r>
              <a:rPr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器件容易被静电损坏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输入为绝缘层，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无放电通道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，静电容易产生及积累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输入电容很小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（几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pF)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，耐压不高（通常在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±15V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±40V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），积累较少的静电电荷（约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100pC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）即可发生击穿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栅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源比栅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漏更容易发生击穿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，因为在器件的正常工作条件下，栅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源电压的绝对值大于栅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漏电压的绝对值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244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793386" y="4509120"/>
            <a:ext cx="748883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因此工程中片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保护器件需占用较大的芯片面积，而且其寄生效应会影响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芯片的高频性能和小信号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5" descr="0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68" y="1772816"/>
            <a:ext cx="7791450" cy="245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6772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2123728" y="2213638"/>
            <a:ext cx="540060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6" name="矩形 25"/>
          <p:cNvSpPr/>
          <p:nvPr/>
        </p:nvSpPr>
        <p:spPr>
          <a:xfrm>
            <a:off x="2123728" y="3068960"/>
            <a:ext cx="540060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74410" y="2303649"/>
            <a:ext cx="32560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§3.3.2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静电来源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95734" y="3167390"/>
            <a:ext cx="53071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§3.3.3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静电失效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102318" y="1365689"/>
            <a:ext cx="540060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8" name="矩形 27"/>
          <p:cNvSpPr/>
          <p:nvPr/>
        </p:nvSpPr>
        <p:spPr>
          <a:xfrm>
            <a:off x="2153000" y="1455700"/>
            <a:ext cx="25346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§3.3.1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102318" y="3941830"/>
            <a:ext cx="540060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1" name="矩形 30"/>
          <p:cNvSpPr/>
          <p:nvPr/>
        </p:nvSpPr>
        <p:spPr>
          <a:xfrm>
            <a:off x="2102318" y="4797152"/>
            <a:ext cx="540060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2" name="矩形 31"/>
          <p:cNvSpPr/>
          <p:nvPr/>
        </p:nvSpPr>
        <p:spPr>
          <a:xfrm>
            <a:off x="2153000" y="4031841"/>
            <a:ext cx="36166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§3.3.4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静电敏感性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174324" y="4895582"/>
            <a:ext cx="48965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§3.3.5  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静电防护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102318" y="5642797"/>
            <a:ext cx="540060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7" name="矩形 36"/>
          <p:cNvSpPr/>
          <p:nvPr/>
        </p:nvSpPr>
        <p:spPr>
          <a:xfrm>
            <a:off x="2174324" y="5741227"/>
            <a:ext cx="56380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§3.3.6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环境防护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955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3" descr="01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6" t="2858"/>
          <a:stretch>
            <a:fillRect/>
          </a:stretch>
        </p:blipFill>
        <p:spPr bwMode="auto">
          <a:xfrm>
            <a:off x="538064" y="1426599"/>
            <a:ext cx="4665199" cy="4627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53864" y="3573240"/>
            <a:ext cx="12954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原理图</a:t>
            </a:r>
            <a:endParaRPr kumimoji="0"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130352" y="3573240"/>
            <a:ext cx="12954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实物剖面</a:t>
            </a:r>
            <a:endParaRPr kumimoji="0"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050852" y="6092602"/>
            <a:ext cx="12954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等效电路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320841"/>
              </p:ext>
            </p:extLst>
          </p:nvPr>
        </p:nvGraphicFramePr>
        <p:xfrm>
          <a:off x="5435402" y="1087786"/>
          <a:ext cx="331287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4" name="公式" r:id="rId6" imgW="2133600" imgH="711200" progId="Equation.3">
                  <p:embed/>
                </p:oleObj>
              </mc:Choice>
              <mc:Fallback>
                <p:oleObj name="公式" r:id="rId6" imgW="2133600" imgH="711200" progId="Equation.3">
                  <p:embed/>
                  <p:pic>
                    <p:nvPicPr>
                      <p:cNvPr id="11776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402" y="1087786"/>
                        <a:ext cx="3312875" cy="11049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373452"/>
              </p:ext>
            </p:extLst>
          </p:nvPr>
        </p:nvGraphicFramePr>
        <p:xfrm>
          <a:off x="5435402" y="2270614"/>
          <a:ext cx="2665114" cy="1675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5" name="公式" r:id="rId8" imgW="1879600" imgH="1181100" progId="Equation.3">
                  <p:embed/>
                </p:oleObj>
              </mc:Choice>
              <mc:Fallback>
                <p:oleObj name="公式" r:id="rId8" imgW="1879600" imgH="1181100" progId="Equation.3">
                  <p:embed/>
                  <p:pic>
                    <p:nvPicPr>
                      <p:cNvPr id="11776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402" y="2270614"/>
                        <a:ext cx="2665114" cy="1675792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413032"/>
              </p:ext>
            </p:extLst>
          </p:nvPr>
        </p:nvGraphicFramePr>
        <p:xfrm>
          <a:off x="5435402" y="3976785"/>
          <a:ext cx="2665114" cy="1488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6" name="公式" r:id="rId10" imgW="1727200" imgH="965200" progId="Equation.3">
                  <p:embed/>
                </p:oleObj>
              </mc:Choice>
              <mc:Fallback>
                <p:oleObj name="公式" r:id="rId10" imgW="1727200" imgH="965200" progId="Equation.3">
                  <p:embed/>
                  <p:pic>
                    <p:nvPicPr>
                      <p:cNvPr id="11776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402" y="3976785"/>
                        <a:ext cx="2665114" cy="1488234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8817"/>
              </p:ext>
            </p:extLst>
          </p:nvPr>
        </p:nvGraphicFramePr>
        <p:xfrm>
          <a:off x="5419063" y="5539597"/>
          <a:ext cx="2163762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7" name="公式" r:id="rId12" imgW="1638300" imgH="698500" progId="Equation.3">
                  <p:embed/>
                </p:oleObj>
              </mc:Choice>
              <mc:Fallback>
                <p:oleObj name="公式" r:id="rId12" imgW="1638300" imgH="698500" progId="Equation.3">
                  <p:embed/>
                  <p:pic>
                    <p:nvPicPr>
                      <p:cNvPr id="11777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9063" y="5539597"/>
                        <a:ext cx="2163762" cy="92233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538064" y="888354"/>
            <a:ext cx="3887688" cy="49962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FFFF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MOS</a:t>
            </a:r>
            <a:r>
              <a:rPr lang="zh-CN" altLang="en-US" sz="2000" dirty="0" smtClean="0">
                <a:solidFill>
                  <a:srgbClr val="FFFF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管片内保护</a:t>
            </a:r>
            <a:r>
              <a:rPr lang="en-US" altLang="zh-CN" sz="2000" dirty="0" smtClean="0">
                <a:solidFill>
                  <a:srgbClr val="FFFF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dirty="0" smtClean="0">
                <a:solidFill>
                  <a:srgbClr val="FFFF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增加二极管</a:t>
            </a:r>
            <a:endParaRPr lang="zh-CN" altLang="en-US" sz="2000" dirty="0">
              <a:solidFill>
                <a:srgbClr val="FFFF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18668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3" descr="01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9" t="1494" r="3964" b="74411"/>
          <a:stretch>
            <a:fillRect/>
          </a:stretch>
        </p:blipFill>
        <p:spPr bwMode="auto">
          <a:xfrm>
            <a:off x="396107" y="1319763"/>
            <a:ext cx="4751387" cy="169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01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0" t="34616" b="42815"/>
          <a:stretch>
            <a:fillRect/>
          </a:stretch>
        </p:blipFill>
        <p:spPr bwMode="auto">
          <a:xfrm>
            <a:off x="467544" y="3031991"/>
            <a:ext cx="4679950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01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212" b="3651"/>
          <a:stretch>
            <a:fillRect/>
          </a:stretch>
        </p:blipFill>
        <p:spPr bwMode="auto">
          <a:xfrm>
            <a:off x="467544" y="4580707"/>
            <a:ext cx="467995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579294" y="1485082"/>
            <a:ext cx="29527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1800"/>
              <a:t>利用栅</a:t>
            </a:r>
            <a:r>
              <a:rPr kumimoji="0" lang="en-US" altLang="zh-CN" sz="1800"/>
              <a:t>-</a:t>
            </a:r>
            <a:r>
              <a:rPr kumimoji="0" lang="zh-CN" altLang="en-US" sz="1800"/>
              <a:t>源短路的</a:t>
            </a:r>
            <a:r>
              <a:rPr kumimoji="0" lang="en-US" altLang="zh-CN" sz="1800"/>
              <a:t>MOSFET</a:t>
            </a:r>
            <a:r>
              <a:rPr kumimoji="0" lang="zh-CN" altLang="en-US" sz="1800"/>
              <a:t>代替二极管来箝制静电势和泻放静电能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579294" y="3140844"/>
            <a:ext cx="324008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1800"/>
              <a:t>利用高阈值电压（</a:t>
            </a:r>
            <a:r>
              <a:rPr kumimoji="0" lang="en-US" altLang="zh-CN" sz="1800"/>
              <a:t>40</a:t>
            </a:r>
            <a:r>
              <a:rPr kumimoji="0" lang="zh-CN" altLang="en-US" sz="1800"/>
              <a:t>～</a:t>
            </a:r>
            <a:r>
              <a:rPr kumimoji="0" lang="en-US" altLang="zh-CN" sz="1800"/>
              <a:t>50V</a:t>
            </a:r>
            <a:r>
              <a:rPr kumimoji="0" lang="zh-CN" altLang="en-US" sz="1800"/>
              <a:t>）的</a:t>
            </a:r>
            <a:r>
              <a:rPr kumimoji="0" lang="en-US" altLang="zh-CN" sz="1800"/>
              <a:t>p</a:t>
            </a:r>
            <a:r>
              <a:rPr kumimoji="0" lang="zh-CN" altLang="en-US" sz="1800"/>
              <a:t>沟道</a:t>
            </a:r>
            <a:r>
              <a:rPr kumimoji="0" lang="en-US" altLang="zh-CN" sz="1800"/>
              <a:t>MOSFET</a:t>
            </a:r>
            <a:r>
              <a:rPr kumimoji="0" lang="zh-CN" altLang="en-US" sz="1800"/>
              <a:t>的开关特性来进行静电保护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579294" y="5228407"/>
            <a:ext cx="32400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1800"/>
              <a:t>利用</a:t>
            </a:r>
            <a:r>
              <a:rPr kumimoji="0" lang="en-US" altLang="zh-CN" sz="1800"/>
              <a:t>MOSFET</a:t>
            </a:r>
            <a:r>
              <a:rPr kumimoji="0" lang="zh-CN" altLang="en-US" sz="1800"/>
              <a:t>的漏</a:t>
            </a:r>
            <a:r>
              <a:rPr kumimoji="0" lang="en-US" altLang="zh-CN" sz="1800"/>
              <a:t>-</a:t>
            </a:r>
            <a:r>
              <a:rPr kumimoji="0" lang="zh-CN" altLang="en-US" sz="1800"/>
              <a:t>源穿通特性进行静电保护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03003" y="820139"/>
            <a:ext cx="3887688" cy="55399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FFFF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MOS</a:t>
            </a:r>
            <a:r>
              <a:rPr lang="zh-CN" altLang="en-US" sz="2000" dirty="0" smtClean="0">
                <a:solidFill>
                  <a:srgbClr val="FFFF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管片内保护拓展方式</a:t>
            </a:r>
            <a:endParaRPr lang="zh-CN" altLang="en-US" sz="2000" dirty="0">
              <a:solidFill>
                <a:srgbClr val="FFFF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216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611560" y="1556320"/>
            <a:ext cx="8351837" cy="194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800" dirty="0">
                <a:solidFill>
                  <a:srgbClr val="FF0000"/>
                </a:solidFill>
                <a:latin typeface="Tahoma" panose="020B0604030504040204" pitchFamily="34" charset="0"/>
              </a:rPr>
              <a:t>采用瞬态电压防护元件</a:t>
            </a:r>
            <a:r>
              <a:rPr lang="zh-CN" altLang="en-US" sz="1800" dirty="0">
                <a:latin typeface="Tahoma" panose="020B0604030504040204" pitchFamily="34" charset="0"/>
              </a:rPr>
              <a:t>（箝位二极管、</a:t>
            </a:r>
            <a:r>
              <a:rPr lang="en-US" altLang="zh-CN" sz="1800" dirty="0">
                <a:latin typeface="Tahoma" panose="020B0604030504040204" pitchFamily="34" charset="0"/>
              </a:rPr>
              <a:t>TVS</a:t>
            </a:r>
            <a:r>
              <a:rPr lang="zh-CN" altLang="en-US" sz="1800" dirty="0">
                <a:latin typeface="Tahoma" panose="020B0604030504040204" pitchFamily="34" charset="0"/>
              </a:rPr>
              <a:t>等）限制输入端、电源端、地线端之间不会产生过电压，并为静电放电电荷提供泄放通道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800" dirty="0">
                <a:solidFill>
                  <a:srgbClr val="FF0000"/>
                </a:solidFill>
                <a:latin typeface="Tahoma" panose="020B0604030504040204" pitchFamily="34" charset="0"/>
              </a:rPr>
              <a:t>采用限流元件</a:t>
            </a:r>
            <a:r>
              <a:rPr lang="zh-CN" altLang="en-US" sz="1800" dirty="0">
                <a:latin typeface="Tahoma" panose="020B0604030504040204" pitchFamily="34" charset="0"/>
              </a:rPr>
              <a:t>（串联电阻、</a:t>
            </a:r>
            <a:r>
              <a:rPr lang="en-US" altLang="zh-CN" sz="1800" dirty="0">
                <a:latin typeface="Tahoma" panose="020B0604030504040204" pitchFamily="34" charset="0"/>
              </a:rPr>
              <a:t>PTC</a:t>
            </a:r>
            <a:r>
              <a:rPr lang="zh-CN" altLang="en-US" sz="1800" dirty="0">
                <a:latin typeface="Tahoma" panose="020B0604030504040204" pitchFamily="34" charset="0"/>
              </a:rPr>
              <a:t>电阻、铁氧体磁环等）限制输入端流入电流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800" dirty="0">
                <a:latin typeface="Tahoma" panose="020B0604030504040204" pitchFamily="34" charset="0"/>
              </a:rPr>
              <a:t>片外防护方法详见</a:t>
            </a:r>
            <a:r>
              <a:rPr lang="en-US" altLang="zh-CN" sz="1800" dirty="0">
                <a:latin typeface="Tahoma" panose="020B0604030504040204" pitchFamily="34" charset="0"/>
              </a:rPr>
              <a:t>《</a:t>
            </a:r>
            <a:r>
              <a:rPr lang="zh-CN" altLang="en-US" sz="1800" dirty="0">
                <a:latin typeface="Tahoma" panose="020B0604030504040204" pitchFamily="34" charset="0"/>
              </a:rPr>
              <a:t>基本防护方法</a:t>
            </a:r>
            <a:r>
              <a:rPr lang="en-US" altLang="zh-CN" sz="1800" dirty="0">
                <a:latin typeface="Tahoma" panose="020B0604030504040204" pitchFamily="34" charset="0"/>
              </a:rPr>
              <a:t>》</a:t>
            </a:r>
            <a:r>
              <a:rPr lang="zh-CN" altLang="en-US" sz="1800" dirty="0">
                <a:latin typeface="Tahoma" panose="020B0604030504040204" pitchFamily="34" charset="0"/>
              </a:rPr>
              <a:t>、</a:t>
            </a:r>
            <a:r>
              <a:rPr lang="en-US" altLang="zh-CN" sz="1800" dirty="0">
                <a:latin typeface="Tahoma" panose="020B0604030504040204" pitchFamily="34" charset="0"/>
              </a:rPr>
              <a:t>《</a:t>
            </a:r>
            <a:r>
              <a:rPr lang="zh-CN" altLang="en-US" sz="1800" dirty="0">
                <a:latin typeface="Tahoma" panose="020B0604030504040204" pitchFamily="34" charset="0"/>
              </a:rPr>
              <a:t>重要元器件防护设计</a:t>
            </a:r>
            <a:r>
              <a:rPr lang="en-US" altLang="zh-CN" sz="1800" dirty="0">
                <a:latin typeface="Tahoma" panose="020B0604030504040204" pitchFamily="34" charset="0"/>
              </a:rPr>
              <a:t>》</a:t>
            </a:r>
            <a:r>
              <a:rPr lang="zh-CN" altLang="en-US" sz="1800" dirty="0">
                <a:latin typeface="Tahoma" panose="020B0604030504040204" pitchFamily="34" charset="0"/>
              </a:rPr>
              <a:t>等章节</a:t>
            </a:r>
          </a:p>
        </p:txBody>
      </p:sp>
      <p:pic>
        <p:nvPicPr>
          <p:cNvPr id="4" name="Picture 7" descr="0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501008"/>
            <a:ext cx="6551761" cy="296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67544" y="823098"/>
            <a:ext cx="2440805" cy="55399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FFFF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MOS</a:t>
            </a:r>
            <a:r>
              <a:rPr lang="zh-CN" altLang="en-US" sz="2000" dirty="0" smtClean="0">
                <a:solidFill>
                  <a:srgbClr val="FFFF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管片外防护</a:t>
            </a:r>
            <a:endParaRPr lang="zh-CN" altLang="en-US" sz="2000" dirty="0">
              <a:solidFill>
                <a:srgbClr val="FFFF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198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2123728" y="2213638"/>
            <a:ext cx="540060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6" name="矩形 25"/>
          <p:cNvSpPr/>
          <p:nvPr/>
        </p:nvSpPr>
        <p:spPr>
          <a:xfrm>
            <a:off x="2123728" y="3068960"/>
            <a:ext cx="540060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74410" y="2303649"/>
            <a:ext cx="32560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§3.3.2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静电来源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95734" y="3167390"/>
            <a:ext cx="53071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§3.3.3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静电失效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102318" y="1365689"/>
            <a:ext cx="540060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8" name="矩形 27"/>
          <p:cNvSpPr/>
          <p:nvPr/>
        </p:nvSpPr>
        <p:spPr>
          <a:xfrm>
            <a:off x="2153000" y="1455700"/>
            <a:ext cx="25346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§3.3.1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102318" y="3941830"/>
            <a:ext cx="540060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1" name="矩形 30"/>
          <p:cNvSpPr/>
          <p:nvPr/>
        </p:nvSpPr>
        <p:spPr>
          <a:xfrm>
            <a:off x="2102318" y="4797152"/>
            <a:ext cx="540060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2" name="矩形 31"/>
          <p:cNvSpPr/>
          <p:nvPr/>
        </p:nvSpPr>
        <p:spPr>
          <a:xfrm>
            <a:off x="2153000" y="4031841"/>
            <a:ext cx="36166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§3.3.4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静电敏感性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174324" y="4895582"/>
            <a:ext cx="48965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§3.3.5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静电防护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102318" y="5642797"/>
            <a:ext cx="540060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7" name="矩形 36"/>
          <p:cNvSpPr/>
          <p:nvPr/>
        </p:nvSpPr>
        <p:spPr>
          <a:xfrm>
            <a:off x="2174324" y="5741227"/>
            <a:ext cx="56380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§3.3.6  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环境防护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268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2051" descr="04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08720"/>
            <a:ext cx="7273925" cy="544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050"/>
          <p:cNvSpPr txBox="1">
            <a:spLocks noChangeArrowheads="1"/>
          </p:cNvSpPr>
          <p:nvPr/>
        </p:nvSpPr>
        <p:spPr bwMode="auto">
          <a:xfrm>
            <a:off x="6443911" y="5012408"/>
            <a:ext cx="2447925" cy="136842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 b="1" smtClean="0"/>
              <a:t>静电防护区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0" smtClean="0"/>
              <a:t>I</a:t>
            </a:r>
            <a:r>
              <a:rPr kumimoji="1" lang="zh-CN" altLang="en-US" sz="1800" b="0" smtClean="0"/>
              <a:t>类：静电电位</a:t>
            </a:r>
            <a:r>
              <a:rPr kumimoji="1" lang="en-US" altLang="zh-CN" sz="1800" b="0" smtClean="0"/>
              <a:t>100V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1800" b="0" smtClean="0"/>
              <a:t>II</a:t>
            </a:r>
            <a:r>
              <a:rPr kumimoji="1" lang="zh-CN" altLang="en-US" sz="1800" b="0" smtClean="0"/>
              <a:t>类：静电电位</a:t>
            </a:r>
            <a:r>
              <a:rPr kumimoji="1" lang="en-US" altLang="zh-CN" sz="1800" b="0" smtClean="0"/>
              <a:t>500V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1800" b="0" smtClean="0"/>
              <a:t>III</a:t>
            </a:r>
            <a:r>
              <a:rPr kumimoji="1" lang="zh-CN" altLang="en-US" sz="1800" b="0" smtClean="0"/>
              <a:t>类：静电电位</a:t>
            </a:r>
            <a:r>
              <a:rPr kumimoji="1" lang="en-US" altLang="zh-CN" sz="1800" b="0" smtClean="0"/>
              <a:t>1000V</a:t>
            </a:r>
            <a:endParaRPr kumimoji="1" lang="en-US" altLang="zh-CN" sz="1800" b="0" smtClean="0">
              <a:solidFill>
                <a:schemeClr val="hlink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879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2123728" y="2213638"/>
            <a:ext cx="540060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6" name="矩形 25"/>
          <p:cNvSpPr/>
          <p:nvPr/>
        </p:nvSpPr>
        <p:spPr>
          <a:xfrm>
            <a:off x="2123728" y="3068960"/>
            <a:ext cx="540060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74410" y="2303649"/>
            <a:ext cx="32560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§3.3.2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静电来源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95734" y="3167390"/>
            <a:ext cx="53071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§3.3.3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静电失效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102318" y="1365689"/>
            <a:ext cx="540060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8" name="矩形 27"/>
          <p:cNvSpPr/>
          <p:nvPr/>
        </p:nvSpPr>
        <p:spPr>
          <a:xfrm>
            <a:off x="2153000" y="1455700"/>
            <a:ext cx="25346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§3.3.1  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102318" y="3941830"/>
            <a:ext cx="540060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1" name="矩形 30"/>
          <p:cNvSpPr/>
          <p:nvPr/>
        </p:nvSpPr>
        <p:spPr>
          <a:xfrm>
            <a:off x="2102318" y="4797152"/>
            <a:ext cx="540060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2" name="矩形 31"/>
          <p:cNvSpPr/>
          <p:nvPr/>
        </p:nvSpPr>
        <p:spPr>
          <a:xfrm>
            <a:off x="2153000" y="4031841"/>
            <a:ext cx="36166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§3.3.4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静电敏感性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174324" y="4895582"/>
            <a:ext cx="48965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§3.3.5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静电防护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102318" y="5642797"/>
            <a:ext cx="540060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7" name="矩形 36"/>
          <p:cNvSpPr/>
          <p:nvPr/>
        </p:nvSpPr>
        <p:spPr>
          <a:xfrm>
            <a:off x="2174324" y="5741227"/>
            <a:ext cx="56380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§3.3.6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环境防护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359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11266" name="Picture 2" descr="https://gimg2.baidu.com/image_search/src=http%3A%2F%2Fwww.lvtc.edu.cn%2F_upload%2Farticle%2Fimages%2Ff1%2Fd9%2Fa1abecde4a59b9c1e6575ad5835a%2F7c8f6031-3d9d-44cd-9633-4802a7842c12.jpg&amp;refer=http%3A%2F%2Fwww.lvtc.edu.cn&amp;app=2002&amp;size=f9999,10000&amp;q=a80&amp;n=0&amp;g=0n&amp;fmt=auto?sec=1652539362&amp;t=03453fd2e07236b746c4fb0d4704318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72" y="956687"/>
            <a:ext cx="4045612" cy="259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s://gimg2.baidu.com/image_search/src=http%3A%2F%2Fwww.gxcounty.com%2Fd%2Ffile%2F2015%2F02%2Fc280e0930d00862630f11d44d83534aa.jpg&amp;refer=http%3A%2F%2Fwww.gxcounty.com&amp;app=2002&amp;size=f9999,10000&amp;q=a80&amp;n=0&amp;g=0n&amp;fmt=auto?sec=1652539468&amp;t=1023722de2cc855576b55d817f86910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72" y="3803805"/>
            <a:ext cx="4045612" cy="253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196752"/>
            <a:ext cx="4045886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1259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5" descr="09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7" t="5560" r="7404"/>
          <a:stretch>
            <a:fillRect/>
          </a:stretch>
        </p:blipFill>
        <p:spPr bwMode="auto">
          <a:xfrm>
            <a:off x="395288" y="836712"/>
            <a:ext cx="5256212" cy="543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4714875" y="5805587"/>
            <a:ext cx="1079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600"/>
              <a:t>相对湿度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466725" y="2492475"/>
            <a:ext cx="458788" cy="16557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1800"/>
              <a:t>静电电压</a:t>
            </a:r>
            <a:r>
              <a:rPr kumimoji="0" lang="en-US" altLang="zh-CN" sz="1800"/>
              <a:t>/kV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867400" y="981175"/>
            <a:ext cx="3095625" cy="5109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70000"/>
              </a:lnSpc>
              <a:spcBef>
                <a:spcPct val="50000"/>
              </a:spcBef>
              <a:buSzPct val="80000"/>
            </a:pPr>
            <a:r>
              <a:rPr lang="en-US" altLang="zh-CN" sz="2000" b="1" dirty="0">
                <a:latin typeface="Tahoma" panose="020B0604030504040204" pitchFamily="34" charset="0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latin typeface="Tahoma" panose="020B0604030504040204" pitchFamily="34" charset="0"/>
              </a:rPr>
              <a:t>湿度</a:t>
            </a:r>
            <a:r>
              <a:rPr lang="zh-CN" altLang="en-US" sz="2000" dirty="0">
                <a:latin typeface="Tahoma" panose="020B0604030504040204" pitchFamily="34" charset="0"/>
              </a:rPr>
              <a:t>：相对湿度最好控制在</a:t>
            </a:r>
            <a:r>
              <a:rPr lang="en-US" altLang="zh-CN" sz="2000" dirty="0">
                <a:latin typeface="Tahoma" panose="020B0604030504040204" pitchFamily="34" charset="0"/>
              </a:rPr>
              <a:t>40</a:t>
            </a:r>
            <a:r>
              <a:rPr lang="zh-CN" altLang="en-US" sz="2000" dirty="0">
                <a:latin typeface="Tahoma" panose="020B0604030504040204" pitchFamily="34" charset="0"/>
              </a:rPr>
              <a:t>～</a:t>
            </a:r>
            <a:r>
              <a:rPr lang="en-US" altLang="zh-CN" sz="2000" dirty="0">
                <a:latin typeface="Tahoma" panose="020B0604030504040204" pitchFamily="34" charset="0"/>
              </a:rPr>
              <a:t>60</a:t>
            </a:r>
            <a:r>
              <a:rPr lang="zh-CN" altLang="en-US" sz="2000" dirty="0">
                <a:latin typeface="Tahoma" panose="020B0604030504040204" pitchFamily="34" charset="0"/>
              </a:rPr>
              <a:t>％，相当于在物体表面覆盖了一层静电耗散材料（带导电杂质的水汽）</a:t>
            </a:r>
          </a:p>
          <a:p>
            <a:pPr algn="just" eaLnBrk="1" hangingPunct="1">
              <a:lnSpc>
                <a:spcPct val="170000"/>
              </a:lnSpc>
              <a:spcBef>
                <a:spcPct val="50000"/>
              </a:spcBef>
              <a:buSzPct val="80000"/>
            </a:pPr>
            <a:r>
              <a:rPr lang="zh-CN" altLang="en-US" sz="2000" dirty="0">
                <a:latin typeface="Tahoma" panose="020B0604030504040204" pitchFamily="34" charset="0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latin typeface="Tahoma" panose="020B0604030504040204" pitchFamily="34" charset="0"/>
              </a:rPr>
              <a:t>离子风</a:t>
            </a:r>
            <a:r>
              <a:rPr lang="zh-CN" altLang="en-US" sz="2000" dirty="0">
                <a:latin typeface="Tahoma" panose="020B0604030504040204" pitchFamily="34" charset="0"/>
              </a:rPr>
              <a:t>：中和表面静电电荷</a:t>
            </a:r>
          </a:p>
          <a:p>
            <a:pPr algn="just" eaLnBrk="1" hangingPunct="1">
              <a:lnSpc>
                <a:spcPct val="170000"/>
              </a:lnSpc>
              <a:spcBef>
                <a:spcPct val="50000"/>
              </a:spcBef>
              <a:buSzPct val="80000"/>
            </a:pPr>
            <a:r>
              <a:rPr lang="zh-CN" altLang="en-US" sz="2000" b="1" dirty="0">
                <a:solidFill>
                  <a:srgbClr val="FF0000"/>
                </a:solidFill>
                <a:latin typeface="Tahoma" panose="020B0604030504040204" pitchFamily="34" charset="0"/>
              </a:rPr>
              <a:t> 防静电涂剂</a:t>
            </a:r>
            <a:r>
              <a:rPr lang="zh-CN" altLang="en-US" sz="2000" dirty="0">
                <a:latin typeface="Tahoma" panose="020B0604030504040204" pitchFamily="34" charset="0"/>
              </a:rPr>
              <a:t>：促进静电耗散，减少摩擦生电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3922713" y="4292700"/>
            <a:ext cx="1512887" cy="3667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1800" b="1"/>
              <a:t>防静电材料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121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8194" name="Picture 2" descr="https://img1.baidu.com/it/u=347767822,4293505727&amp;fm=253&amp;fmt=auto&amp;app=138&amp;f=JPEG?w=750&amp;h=5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2736"/>
            <a:ext cx="3816424" cy="254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pics3.baidu.com/feed/4b90f603738da977692fabafea6abd1f8718e3f7.jpeg?token=ba2e3d6f6abb7f810fdbb3f26d57f031&amp;s=2860B00812A3C0F74EB12B830300A09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068960"/>
            <a:ext cx="3975685" cy="272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09617" y="4221088"/>
            <a:ext cx="407629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静电是自然界普遍存在的</a:t>
            </a:r>
            <a:r>
              <a:rPr kumimoji="0"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瞬态强电脉冲</a:t>
            </a:r>
            <a:r>
              <a:rPr kumimoji="0"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，其频率在</a:t>
            </a:r>
            <a:r>
              <a:rPr kumimoji="0"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1MHz</a:t>
            </a:r>
            <a:r>
              <a:rPr kumimoji="0"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kumimoji="0"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500MHz</a:t>
            </a:r>
            <a:r>
              <a:rPr kumimoji="0"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之间。比如，雷电就是云层与云层之间、云层与大地之间的静电放电现象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244086" y="5796031"/>
            <a:ext cx="1207575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辉光放电</a:t>
            </a:r>
            <a:endParaRPr kumimoji="0" lang="zh-CN" altLang="en-US" sz="1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450425" y="1836897"/>
            <a:ext cx="1152128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对地放电</a:t>
            </a:r>
            <a:endParaRPr kumimoji="0" lang="zh-CN" altLang="en-US" sz="1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977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5" descr="0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80728"/>
            <a:ext cx="4176712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 descr="03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956" y="1052166"/>
            <a:ext cx="351631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4"/>
          <p:cNvSpPr txBox="1">
            <a:spLocks noChangeArrowheads="1"/>
          </p:cNvSpPr>
          <p:nvPr/>
        </p:nvSpPr>
        <p:spPr>
          <a:xfrm>
            <a:off x="324669" y="4724053"/>
            <a:ext cx="4895850" cy="172878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人在地毯上行走，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鞋子与地毯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摩擦产生静电，静电从人体的脚逐渐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传输到全身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人走的距离越远，走得越快，产生的静电就越大，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积累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的静电荷量可超过</a:t>
            </a:r>
            <a:r>
              <a:rPr lang="en-US" altLang="zh-CN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1800" baseline="30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-6</a:t>
            </a:r>
            <a:r>
              <a:rPr lang="en-US" altLang="zh-CN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，静电势可达</a:t>
            </a:r>
            <a:r>
              <a:rPr lang="en-US" altLang="zh-CN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15kV</a:t>
            </a: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5364981" y="6092478"/>
            <a:ext cx="3240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1400"/>
              <a:t>人行走的距离与所产生的静电势的关系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476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2123728" y="2213638"/>
            <a:ext cx="540060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6" name="矩形 25"/>
          <p:cNvSpPr/>
          <p:nvPr/>
        </p:nvSpPr>
        <p:spPr>
          <a:xfrm>
            <a:off x="2123728" y="3068960"/>
            <a:ext cx="540060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74410" y="2303649"/>
            <a:ext cx="32560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§3.3.2  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静电来源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95734" y="3167390"/>
            <a:ext cx="53071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§3.3.3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静电失效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102318" y="1365689"/>
            <a:ext cx="540060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8" name="矩形 27"/>
          <p:cNvSpPr/>
          <p:nvPr/>
        </p:nvSpPr>
        <p:spPr>
          <a:xfrm>
            <a:off x="2153000" y="1455700"/>
            <a:ext cx="25346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§3.3.1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102318" y="3941830"/>
            <a:ext cx="540060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1" name="矩形 30"/>
          <p:cNvSpPr/>
          <p:nvPr/>
        </p:nvSpPr>
        <p:spPr>
          <a:xfrm>
            <a:off x="2102318" y="4797152"/>
            <a:ext cx="540060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2" name="矩形 31"/>
          <p:cNvSpPr/>
          <p:nvPr/>
        </p:nvSpPr>
        <p:spPr>
          <a:xfrm>
            <a:off x="2153000" y="4031841"/>
            <a:ext cx="36166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§3.3.4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静电敏感性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174324" y="4895582"/>
            <a:ext cx="48965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§3.3.5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静电防护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102318" y="5642797"/>
            <a:ext cx="540060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7" name="矩形 36"/>
          <p:cNvSpPr/>
          <p:nvPr/>
        </p:nvSpPr>
        <p:spPr>
          <a:xfrm>
            <a:off x="2174324" y="5741227"/>
            <a:ext cx="56380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§3.3.6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环境防护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647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95536" y="1052736"/>
            <a:ext cx="8424936" cy="187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SzPct val="60000"/>
            </a:pP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摩擦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：物体与物体之间频繁接触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→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转移电荷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，快速分离→保留电荷，使两者的接触表面形成净电荷。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不同介电常数的物体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之间更容易通过摩擦产生静电（导体与导体之间较为困难）</a:t>
            </a:r>
          </a:p>
          <a:p>
            <a:pPr eaLnBrk="1" hangingPunct="1">
              <a:lnSpc>
                <a:spcPct val="120000"/>
              </a:lnSpc>
              <a:buSzPct val="60000"/>
            </a:pP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感应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：带电体与导体之间通过静电感应形成导体内部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电荷的再分布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，使导体靠近带电体的一侧表面带电</a:t>
            </a:r>
          </a:p>
        </p:txBody>
      </p:sp>
      <p:pic>
        <p:nvPicPr>
          <p:cNvPr id="9218" name="Picture 2" descr="https://gimg2.baidu.com/image_search/src=http%3A%2F%2Fimg01.sogoucdn.com%2Fv2%2Fthumb%2Fretype%2Fext%2Fauto%2Fq%2F90%2F%3Fappid%3D200698%26name%3D281_546_20190806214958-919060357.png&amp;refer=http%3A%2F%2Fimg01.sogoucdn.com&amp;app=2002&amp;size=f9999,10000&amp;q=a80&amp;n=0&amp;g=0n&amp;fmt=jpeg?sec=1645164621&amp;t=ce76329ee87d0060ac0d9c81f63447b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245" y="3188345"/>
            <a:ext cx="1357055" cy="1283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47" t="9634" b="7011"/>
          <a:stretch/>
        </p:blipFill>
        <p:spPr bwMode="auto">
          <a:xfrm>
            <a:off x="4748505" y="2829447"/>
            <a:ext cx="2088357" cy="164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2" t="9634" r="55301" b="7011"/>
          <a:stretch/>
        </p:blipFill>
        <p:spPr bwMode="auto">
          <a:xfrm>
            <a:off x="50916" y="2891695"/>
            <a:ext cx="1837667" cy="1682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 descr="https://gimg2.baidu.com/image_search/src=http%3A%2F%2Fwww.fzjedmetal.com%2Fuploads%2Fallimg%2F200707%2F110K230A-11.jpg&amp;refer=http%3A%2F%2Fwww.fzjedmetal.com&amp;app=2002&amp;size=f9999,10000&amp;q=a80&amp;n=0&amp;g=0n&amp;fmt=jpeg?sec=1645164725&amp;t=a9cce5cd65bb507b10c1eb11f578cc9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583" y="4738163"/>
            <a:ext cx="2451846" cy="106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993645" y="6178968"/>
            <a:ext cx="2787154" cy="2708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FF00"/>
                </a:solidFill>
              </a:rPr>
              <a:t>结构与绝缘体摩擦生电</a:t>
            </a:r>
            <a:endParaRPr lang="zh-CN" altLang="en-US" dirty="0">
              <a:solidFill>
                <a:srgbClr val="FFFF00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79512" y="2889403"/>
            <a:ext cx="864096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4608004" y="2955796"/>
            <a:ext cx="0" cy="348455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2" name="Picture 6" descr="https://gimg2.baidu.com/image_search/src=http%3A%2F%2Fhai.51zsjc.com%2FUpfiles%2Fjccp%2F..%2F..%2FUpfiles%2Fjccp%2F200911%2F200911291708.JPG&amp;refer=http%3A%2F%2Fhai.51zsjc.com&amp;app=2002&amp;size=f9999,10000&amp;q=a80&amp;n=0&amp;g=0n&amp;fmt=jpeg?sec=1645165192&amp;t=289f487a4083a078deb88b19893f617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56483"/>
            <a:ext cx="1634002" cy="119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https://ns-strategy.cdn.bcebos.com/ns-strategy/upload/fc_big_pic/part-00356-3770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45" y="3061349"/>
            <a:ext cx="1957190" cy="149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https://gimg2.baidu.com/image_search/src=http%3A%2F%2Fimg.book118.com%2Fsr1%2FM00%2F0A%2F1A%2FwKh2AlzxR7WIOo1YAAEl4UphLjcAAdu-AHkto0AASX5843.jpg&amp;refer=http%3A%2F%2Fimg.book118.com&amp;app=2002&amp;size=f9999,10000&amp;q=a80&amp;n=0&amp;g=0n&amp;fmt=jpeg?sec=1645165321&amp;t=bae41bae30d723c7fced0e1160c008b6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7" t="17873" r="15673" b="21753"/>
          <a:stretch/>
        </p:blipFill>
        <p:spPr bwMode="auto">
          <a:xfrm>
            <a:off x="4728435" y="4723323"/>
            <a:ext cx="2120434" cy="106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矩形 16"/>
          <p:cNvSpPr/>
          <p:nvPr/>
        </p:nvSpPr>
        <p:spPr>
          <a:xfrm>
            <a:off x="5399901" y="6075022"/>
            <a:ext cx="3335938" cy="34637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FF00"/>
                </a:solidFill>
              </a:rPr>
              <a:t>发电机线圈与周围导致之间</a:t>
            </a:r>
            <a:endParaRPr lang="zh-CN" altLang="en-US" dirty="0">
              <a:solidFill>
                <a:srgbClr val="FFFF00"/>
              </a:solidFill>
            </a:endParaRPr>
          </a:p>
        </p:txBody>
      </p:sp>
      <p:pic>
        <p:nvPicPr>
          <p:cNvPr id="9230" name="Picture 14" descr="http://t13.baidu.com/it/u=403626517,4221354281&amp;fm=224&amp;app=112&amp;f=JPEG?w=375&amp;h=500&amp;s=01E9F1068A22A6CE0B54179903005096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70"/>
          <a:stretch/>
        </p:blipFill>
        <p:spPr bwMode="auto">
          <a:xfrm>
            <a:off x="7295995" y="4599348"/>
            <a:ext cx="1338089" cy="128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2901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66936" y="981224"/>
            <a:ext cx="8761412" cy="81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SzPct val="80000"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人体是最主要的静电来源，其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接触面广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，活动范围大，与周边环境的电阻低，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人体电容与静电放电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所需的容值接近，放电电流可达几十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，上升速度小于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</a:t>
            </a:r>
          </a:p>
        </p:txBody>
      </p:sp>
      <p:pic>
        <p:nvPicPr>
          <p:cNvPr id="4" name="Picture 5" descr="049"/>
          <p:cNvPicPr>
            <a:picLocks noChangeAspect="1" noChangeArrowheads="1"/>
          </p:cNvPicPr>
          <p:nvPr/>
        </p:nvPicPr>
        <p:blipFill>
          <a:blip r:embed="rId4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47755"/>
            <a:ext cx="3960440" cy="3988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8"/>
          <p:cNvSpPr txBox="1">
            <a:spLocks noChangeArrowheads="1"/>
          </p:cNvSpPr>
          <p:nvPr/>
        </p:nvSpPr>
        <p:spPr bwMode="auto">
          <a:xfrm>
            <a:off x="5076056" y="2492896"/>
            <a:ext cx="3600450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600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人体电容；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典型值为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100pF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，一般范围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250pF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，具体值与人体表面位置（脚底、手、躯干）以及参考面（如附近的墙壁）有关</a:t>
            </a:r>
          </a:p>
          <a:p>
            <a:pPr eaLnBrk="1" hangingPunct="1">
              <a:lnSpc>
                <a:spcPct val="1600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人体电阻：典型值为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150 </a:t>
            </a:r>
            <a:r>
              <a:rPr kumimoji="1" lang="el-GR" altLang="zh-CN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Ω</a:t>
            </a:r>
            <a:r>
              <a:rPr kumimoji="1"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左右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，一般范围可达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kumimoji="1" lang="el-GR" altLang="zh-CN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Ω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～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1k</a:t>
            </a:r>
            <a:r>
              <a:rPr kumimoji="1" lang="el-GR" altLang="zh-CN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Ω</a:t>
            </a:r>
            <a:endParaRPr kumimoji="1" lang="zh-CN" altLang="en-US" sz="18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679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6" descr="04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7" r="51152" b="73138"/>
          <a:stretch>
            <a:fillRect/>
          </a:stretch>
        </p:blipFill>
        <p:spPr bwMode="auto">
          <a:xfrm>
            <a:off x="395536" y="908720"/>
            <a:ext cx="403225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755898" y="3199483"/>
            <a:ext cx="3671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1400">
                <a:solidFill>
                  <a:schemeClr val="accent2"/>
                </a:solidFill>
              </a:rPr>
              <a:t>手指尖放电（人体电阻约为</a:t>
            </a:r>
            <a:r>
              <a:rPr lang="en-US" altLang="zh-CN" sz="1400">
                <a:solidFill>
                  <a:schemeClr val="accent2"/>
                </a:solidFill>
              </a:rPr>
              <a:t>10k</a:t>
            </a:r>
            <a:r>
              <a:rPr lang="el-GR" altLang="zh-CN" sz="1400">
                <a:solidFill>
                  <a:schemeClr val="accent2"/>
                </a:solidFill>
                <a:cs typeface="Arial" panose="020B0604020202020204" pitchFamily="34" charset="0"/>
              </a:rPr>
              <a:t>Ω</a:t>
            </a:r>
            <a:r>
              <a:rPr lang="zh-CN" altLang="en-US" sz="1400">
                <a:solidFill>
                  <a:schemeClr val="accent2"/>
                </a:solidFill>
                <a:cs typeface="Arial" panose="020B0604020202020204" pitchFamily="34" charset="0"/>
              </a:rPr>
              <a:t>）</a:t>
            </a:r>
            <a:endParaRPr lang="zh-CN" altLang="el-GR" sz="1400">
              <a:solidFill>
                <a:schemeClr val="accent2"/>
              </a:solidFill>
              <a:cs typeface="Arial" panose="020B0604020202020204" pitchFamily="34" charset="0"/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4870698" y="3212183"/>
            <a:ext cx="4057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1400">
                <a:solidFill>
                  <a:schemeClr val="accent2"/>
                </a:solidFill>
              </a:rPr>
              <a:t>手持金属物体放电（人体电阻约为</a:t>
            </a:r>
            <a:r>
              <a:rPr lang="en-US" altLang="zh-CN" sz="1400">
                <a:solidFill>
                  <a:schemeClr val="accent2"/>
                </a:solidFill>
              </a:rPr>
              <a:t>1k</a:t>
            </a:r>
            <a:r>
              <a:rPr lang="el-GR" altLang="zh-CN" sz="1400">
                <a:solidFill>
                  <a:schemeClr val="accent2"/>
                </a:solidFill>
                <a:cs typeface="Arial" panose="020B0604020202020204" pitchFamily="34" charset="0"/>
              </a:rPr>
              <a:t>Ω</a:t>
            </a:r>
            <a:r>
              <a:rPr lang="zh-CN" altLang="en-US" sz="1400">
                <a:solidFill>
                  <a:schemeClr val="accent2"/>
                </a:solidFill>
                <a:cs typeface="Arial" panose="020B0604020202020204" pitchFamily="34" charset="0"/>
              </a:rPr>
              <a:t>）</a:t>
            </a:r>
            <a:endParaRPr lang="zh-CN" altLang="el-GR" sz="1400">
              <a:solidFill>
                <a:schemeClr val="accent2"/>
              </a:solidFill>
              <a:cs typeface="Arial" panose="020B0604020202020204" pitchFamily="34" charset="0"/>
            </a:endParaRP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468561" y="6020470"/>
            <a:ext cx="4057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1400">
                <a:solidFill>
                  <a:schemeClr val="accent2"/>
                </a:solidFill>
              </a:rPr>
              <a:t>人体通过购物手推车放电（人体电阻约为</a:t>
            </a:r>
            <a:r>
              <a:rPr lang="en-US" altLang="zh-CN" sz="1400">
                <a:solidFill>
                  <a:schemeClr val="accent2"/>
                </a:solidFill>
              </a:rPr>
              <a:t>50</a:t>
            </a:r>
            <a:r>
              <a:rPr lang="el-GR" altLang="zh-CN" sz="1400">
                <a:solidFill>
                  <a:schemeClr val="accent2"/>
                </a:solidFill>
                <a:cs typeface="Arial" panose="020B0604020202020204" pitchFamily="34" charset="0"/>
              </a:rPr>
              <a:t>Ω</a:t>
            </a:r>
            <a:r>
              <a:rPr lang="zh-CN" altLang="en-US" sz="1400">
                <a:solidFill>
                  <a:schemeClr val="accent2"/>
                </a:solidFill>
                <a:cs typeface="Arial" panose="020B0604020202020204" pitchFamily="34" charset="0"/>
              </a:rPr>
              <a:t>）</a:t>
            </a:r>
            <a:endParaRPr lang="zh-CN" altLang="el-GR" sz="1400">
              <a:solidFill>
                <a:schemeClr val="accent2"/>
              </a:solidFill>
              <a:cs typeface="Arial" panose="020B0604020202020204" pitchFamily="34" charset="0"/>
            </a:endParaRPr>
          </a:p>
        </p:txBody>
      </p:sp>
      <p:pic>
        <p:nvPicPr>
          <p:cNvPr id="7" name="Picture 15" descr="04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07" r="2280" b="73758"/>
          <a:stretch>
            <a:fillRect/>
          </a:stretch>
        </p:blipFill>
        <p:spPr bwMode="auto">
          <a:xfrm>
            <a:off x="4572248" y="980158"/>
            <a:ext cx="3960813" cy="208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6" descr="04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28" t="31377" r="2280" b="43031"/>
          <a:stretch>
            <a:fillRect/>
          </a:stretch>
        </p:blipFill>
        <p:spPr bwMode="auto">
          <a:xfrm>
            <a:off x="324098" y="3645570"/>
            <a:ext cx="4535488" cy="221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7" descr="04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3" t="63374" r="51128"/>
          <a:stretch>
            <a:fillRect/>
          </a:stretch>
        </p:blipFill>
        <p:spPr bwMode="auto">
          <a:xfrm>
            <a:off x="5004048" y="3501108"/>
            <a:ext cx="3240088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4870698" y="6020470"/>
            <a:ext cx="4057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1400">
                <a:solidFill>
                  <a:schemeClr val="accent2"/>
                </a:solidFill>
              </a:rPr>
              <a:t>手掌放电（人体电阻约为</a:t>
            </a:r>
            <a:r>
              <a:rPr lang="en-US" altLang="zh-CN" sz="1400">
                <a:solidFill>
                  <a:schemeClr val="accent2"/>
                </a:solidFill>
              </a:rPr>
              <a:t>1k</a:t>
            </a:r>
            <a:r>
              <a:rPr lang="el-GR" altLang="zh-CN" sz="1400">
                <a:solidFill>
                  <a:schemeClr val="accent2"/>
                </a:solidFill>
                <a:cs typeface="Arial" panose="020B0604020202020204" pitchFamily="34" charset="0"/>
              </a:rPr>
              <a:t>Ω</a:t>
            </a:r>
            <a:r>
              <a:rPr lang="zh-CN" altLang="en-US" sz="1400">
                <a:solidFill>
                  <a:schemeClr val="accent2"/>
                </a:solidFill>
                <a:cs typeface="Arial" panose="020B0604020202020204" pitchFamily="34" charset="0"/>
              </a:rPr>
              <a:t>）</a:t>
            </a:r>
            <a:endParaRPr lang="zh-CN" altLang="el-GR" sz="1400">
              <a:solidFill>
                <a:schemeClr val="accent2"/>
              </a:solidFill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920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12653</TotalTime>
  <Words>1779</Words>
  <Application>Microsoft Office PowerPoint</Application>
  <PresentationFormat>全屏显示(4:3)</PresentationFormat>
  <Paragraphs>225</Paragraphs>
  <Slides>31</Slides>
  <Notes>30</Notes>
  <HiddenSlides>0</HiddenSlides>
  <MMClips>1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3" baseType="lpstr">
      <vt:lpstr>仿宋_GB2312</vt:lpstr>
      <vt:lpstr>黑体</vt:lpstr>
      <vt:lpstr>宋体</vt:lpstr>
      <vt:lpstr>微软雅黑</vt:lpstr>
      <vt:lpstr>Arial</vt:lpstr>
      <vt:lpstr>Calibri</vt:lpstr>
      <vt:lpstr>Symbol</vt:lpstr>
      <vt:lpstr>Tahoma</vt:lpstr>
      <vt:lpstr>Times New Roman</vt:lpstr>
      <vt:lpstr>Wingdings</vt:lpstr>
      <vt:lpstr>Office 主题</vt:lpstr>
      <vt:lpstr>公式</vt:lpstr>
      <vt:lpstr>航天电子系统设计          ----常见过应力及干扰分析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李卫帮</dc:creator>
  <cp:lastModifiedBy>bob</cp:lastModifiedBy>
  <cp:revision>1185</cp:revision>
  <dcterms:created xsi:type="dcterms:W3CDTF">2014-04-29T08:12:32Z</dcterms:created>
  <dcterms:modified xsi:type="dcterms:W3CDTF">2022-06-19T15:07:47Z</dcterms:modified>
</cp:coreProperties>
</file>