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19" r:id="rId2"/>
    <p:sldId id="549" r:id="rId3"/>
    <p:sldId id="585" r:id="rId4"/>
    <p:sldId id="579" r:id="rId5"/>
    <p:sldId id="611" r:id="rId6"/>
    <p:sldId id="612" r:id="rId7"/>
    <p:sldId id="586" r:id="rId8"/>
    <p:sldId id="614" r:id="rId9"/>
    <p:sldId id="615" r:id="rId10"/>
    <p:sldId id="613" r:id="rId11"/>
    <p:sldId id="581" r:id="rId12"/>
    <p:sldId id="616" r:id="rId13"/>
    <p:sldId id="617" r:id="rId14"/>
    <p:sldId id="61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FFFFCC"/>
    <a:srgbClr val="FFFF66"/>
    <a:srgbClr val="33CC33"/>
    <a:srgbClr val="990000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78" d="100"/>
          <a:sy n="78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2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7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15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7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8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0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8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0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常见电过应力及干扰分析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611560" y="1052736"/>
            <a:ext cx="77724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双极器件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对中子辐射敏感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二极管：正向动态电阻↑，反向击穿电压↑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漏电流↑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放大管：电流放大系数↓，饱和压降↑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开关管：上升时间↑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存储时间和下降时间↓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低电平阈值↑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4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对电离辐射敏感）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阈值电压漂移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跨导退化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隔离结漏电流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单粒子引起误触发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2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08962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7164338" y="1916832"/>
            <a:ext cx="1512168" cy="11521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0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67544" y="908720"/>
            <a:ext cx="82073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b="0" dirty="0" smtClean="0"/>
              <a:t>以下比较是在其它条件相当的情况下，抗辐射能力从强到弱的次序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无源元件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有源器件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二极管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三极管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隧道二极管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电压调整与基准二极管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整流二极管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开关晶体管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放大晶体管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锗晶体管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硅晶体管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0" dirty="0" smtClean="0"/>
              <a:t>NPN</a:t>
            </a:r>
            <a:r>
              <a:rPr lang="zh-CN" altLang="en-US" sz="1600" b="0" dirty="0" smtClean="0"/>
              <a:t>晶体管</a:t>
            </a:r>
            <a:r>
              <a:rPr lang="en-US" altLang="zh-CN" sz="1600" b="0" dirty="0" smtClean="0"/>
              <a:t>&gt;PNP</a:t>
            </a:r>
            <a:r>
              <a:rPr lang="zh-CN" altLang="en-US" sz="1600" b="0" dirty="0" smtClean="0"/>
              <a:t>晶体管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0" dirty="0" smtClean="0"/>
              <a:t>JFET&gt;BT&gt;MOSFET</a:t>
            </a:r>
            <a:r>
              <a:rPr lang="zh-CN" altLang="en-US" sz="1600" b="0" dirty="0" smtClean="0"/>
              <a:t>（抗中子辐照）。 </a:t>
            </a:r>
            <a:r>
              <a:rPr lang="en-US" altLang="zh-CN" sz="1600" b="0" dirty="0" smtClean="0"/>
              <a:t>MOSFET</a:t>
            </a:r>
            <a:r>
              <a:rPr lang="zh-CN" altLang="en-US" sz="1600" b="0" dirty="0" smtClean="0"/>
              <a:t>的抗中子辐照能力比双极器件高</a:t>
            </a:r>
            <a:r>
              <a:rPr lang="en-US" altLang="zh-CN" sz="1600" b="0" dirty="0" smtClean="0"/>
              <a:t>1~2</a:t>
            </a:r>
            <a:r>
              <a:rPr lang="zh-CN" altLang="en-US" sz="1600" b="0" dirty="0" smtClean="0"/>
              <a:t>个数量，抗电离辐射能力又低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～</a:t>
            </a:r>
            <a:r>
              <a:rPr lang="en-US" altLang="zh-CN" sz="1600" b="0" dirty="0" smtClean="0"/>
              <a:t>3</a:t>
            </a:r>
            <a:r>
              <a:rPr lang="zh-CN" altLang="en-US" sz="1600" b="0" dirty="0" smtClean="0"/>
              <a:t>个数量级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>
                <a:solidFill>
                  <a:srgbClr val="FF0000"/>
                </a:solidFill>
              </a:rPr>
              <a:t>分立线路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&gt;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集成电路（对于电离辐射）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>
                <a:solidFill>
                  <a:srgbClr val="FF0000"/>
                </a:solidFill>
              </a:rPr>
              <a:t>高频器件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&gt;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低频器件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>
                <a:solidFill>
                  <a:srgbClr val="FF0000"/>
                </a:solidFill>
              </a:rPr>
              <a:t>大功率器件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&gt;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小功率器件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大电流运用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中小电流运用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高电源电压运用</a:t>
            </a:r>
            <a:r>
              <a:rPr lang="en-US" altLang="zh-CN" sz="1600" b="0" dirty="0" smtClean="0"/>
              <a:t>&gt;</a:t>
            </a:r>
            <a:r>
              <a:rPr lang="zh-CN" altLang="en-US" sz="1600" b="0" dirty="0" smtClean="0"/>
              <a:t>低电源电压运用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/>
              <a:t>晶闸管、单结晶体管和太阳能电池的抗辐射能力比晶体管一般要低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个数量级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0" dirty="0" smtClean="0">
                <a:solidFill>
                  <a:srgbClr val="FF0000"/>
                </a:solidFill>
              </a:rPr>
              <a:t>微波器件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&gt;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一般晶体管</a:t>
            </a:r>
            <a:r>
              <a:rPr lang="zh-CN" altLang="en-US" sz="1600" b="0" dirty="0" smtClean="0"/>
              <a:t>，高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～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个数量级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6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9500" y="1052736"/>
            <a:ext cx="80645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400" b="1" dirty="0">
                <a:solidFill>
                  <a:srgbClr val="D60093"/>
                </a:solidFill>
              </a:rPr>
              <a:t>容差设计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减少电路对器件辐射敏感参数的依赖性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器件辐射敏感参数的允许偏差尽可能地大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按最坏情况设计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 dirty="0">
                <a:solidFill>
                  <a:srgbClr val="D60093"/>
                </a:solidFill>
              </a:rPr>
              <a:t>保护电路设计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光电流补偿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负反馈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电压箝位、限流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温度补偿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饱和逻辑、寄生消除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 dirty="0">
                <a:solidFill>
                  <a:srgbClr val="D60093"/>
                </a:solidFill>
              </a:rPr>
              <a:t>冗余设计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/>
              <a:t>可采用平行冗余、表决冗余、开关冗余等方法，对单粒子效应效果明显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2348880"/>
            <a:ext cx="720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系统层面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348880"/>
            <a:ext cx="720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设计层面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043608" y="1268760"/>
            <a:ext cx="77724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采取严格的屏蔽措施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器件外壳、设备机箱、系统蒙皮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金属壳越厚，屏蔽效果越好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布局安排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抗辐射能力差的器件尽量放在设备的中心部位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含有许多辐射敏感器件的单元应尽量靠近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装有辐射敏感器件的机盒应放在靠近厚重构件的位置</a:t>
            </a:r>
          </a:p>
          <a:p>
            <a:pPr eaLnBrk="1" hangingPunct="1">
              <a:lnSpc>
                <a:spcPct val="170000"/>
              </a:lnSpc>
            </a:pPr>
            <a:endParaRPr lang="en-US" altLang="zh-CN" sz="20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7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常用电过应力与干扰分析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电磁辐射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电磁干扰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64706" y="318595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方法和标准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3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70892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56424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798931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662672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抗辐射元器件选用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860971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950982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辐射环境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443711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527123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辐射加固设计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4208" y="906308"/>
            <a:ext cx="1207575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</a:t>
            </a:r>
            <a:endParaRPr kumimoji="0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51720" y="906308"/>
            <a:ext cx="1152128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电离辐射</a:t>
            </a:r>
            <a:endParaRPr kumimoji="0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72000" y="906308"/>
            <a:ext cx="0" cy="547502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æ¾å æ ¸è¯éªè¢«è¿«çæ£çæ¯åºå°¼å²å²æ°å æ°åååè¦æ±è¿ç§»å°ç¾å½å®å±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82" y="4445937"/>
            <a:ext cx="291612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å¤ªé³ä¹ä¼ åè¥ ç§å­¦å®¶æ­£è¯å¾è§£å¼å¤ªé³çåè¥éåº¦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8026"/>
            <a:ext cx="2732357" cy="21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46" y="1529511"/>
            <a:ext cx="2469086" cy="1809244"/>
          </a:xfrm>
          <a:prstGeom prst="rect">
            <a:avLst/>
          </a:prstGeom>
        </p:spPr>
      </p:pic>
      <p:pic>
        <p:nvPicPr>
          <p:cNvPr id="11270" name="Picture 6" descr="å¨æ¹ä½è§£æäº¤æµçµç£åºæ£æµææ¯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04" y="4077072"/>
            <a:ext cx="3078055" cy="18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7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179512" y="1268760"/>
            <a:ext cx="8424862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宇宙射线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：由约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90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％的质子、约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％的</a:t>
            </a:r>
            <a:r>
              <a:rPr lang="el-GR" altLang="zh-CN" sz="1800" b="0" dirty="0" smtClean="0">
                <a:latin typeface="Times New Roman" panose="02020603050405020304" pitchFamily="18" charset="0"/>
              </a:rPr>
              <a:t>α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粒子以及少量的重粒子、电子、光子和中微子组成，能量极高，峰值出现在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300MeV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处，主要影响星际飞行器及各类空间站中的电子设备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太阳辐射：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仅在太阳耀斑爆发时显著，每年只爆发数次，持续时间数百分钟至数天，成分构成与宇宙射线类似，能量低于宇宙射线（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30MeV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左右）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地球辐射带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亦称范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·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艾伦辐射带，位于赤道上空并向两侧伸展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40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60</a:t>
            </a:r>
            <a:r>
              <a:rPr lang="en-US" altLang="zh-CN" sz="1800" b="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°</a:t>
            </a:r>
            <a:r>
              <a:rPr lang="zh-CN" altLang="en-US" sz="1800" b="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左右，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是被地球磁场所捕获的带电粒子辐射所致，对地球卫星影响很大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</a:rPr>
              <a:t>内带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：距地表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600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8000km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，主要由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30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100meV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的质子组成，辐射强度随高度变化，最高达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3x 10</a:t>
            </a:r>
            <a:r>
              <a:rPr lang="en-US" altLang="zh-CN" sz="1800" b="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/cm</a:t>
            </a:r>
            <a:r>
              <a:rPr lang="en-US" altLang="zh-CN" sz="1800" b="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·s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</a:rPr>
              <a:t>外带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：距地表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4800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35000km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，主要由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0.4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1MeV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的电子组成，辐射强度亦随高度变化，最高达 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1800" b="0" baseline="3000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/cm</a:t>
            </a:r>
            <a:r>
              <a:rPr lang="en-US" altLang="zh-CN" sz="1800" b="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·s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累计效应为主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：总剂量，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rad(Si)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，宇宙射线是诱发单粒子效应的主要来源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3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9552" y="1844824"/>
            <a:ext cx="7488063" cy="331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sz="1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高能</a:t>
            </a:r>
            <a:r>
              <a:rPr kumimoji="0" lang="zh-CN" altLang="en-US" sz="18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粒子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：若不考虑周围介质的影响，核爆炸的能量先以热辐射（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x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射线为主，峰值能量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10keV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）和瞬发核辐射（中子为主，三个能量峰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14MeV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（聚变）、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4MeV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（非弹性散射）、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0.8MeV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（裂变））释放，随后随烟云以缓发核辐射（ </a:t>
            </a:r>
            <a:r>
              <a:rPr kumimoji="0" lang="el-GR" altLang="zh-CN" sz="1800" dirty="0">
                <a:latin typeface="Times New Roman" panose="02020603050405020304" pitchFamily="18" charset="0"/>
              </a:rPr>
              <a:t>γ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射线和</a:t>
            </a:r>
            <a:r>
              <a:rPr kumimoji="0" lang="el-GR" altLang="zh-CN" sz="1800" dirty="0">
                <a:latin typeface="Times New Roman" panose="02020603050405020304" pitchFamily="18" charset="0"/>
              </a:rPr>
              <a:t>β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射线为主，平均能量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1.5MeV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）施放，辐射有效半径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1km~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几百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km</a:t>
            </a:r>
            <a:endParaRPr kumimoji="0" lang="el-GR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18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强电磁脉冲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：电场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3~5x10</a:t>
            </a:r>
            <a:r>
              <a:rPr kumimoji="0" lang="en-US" altLang="zh-CN" sz="1800" baseline="30000" dirty="0">
                <a:latin typeface="Times New Roman" panose="02020603050405020304" pitchFamily="18" charset="0"/>
              </a:rPr>
              <a:t>5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V/m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，磁场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10</a:t>
            </a:r>
            <a:r>
              <a:rPr kumimoji="0" lang="en-US" altLang="zh-CN" sz="1800" baseline="30000" dirty="0">
                <a:latin typeface="Times New Roman" panose="02020603050405020304" pitchFamily="18" charset="0"/>
              </a:rPr>
              <a:t>2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A/m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，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f=10kHz~100MHz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，脉冲上升时间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5nm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，持续时间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0.1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～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1us</a:t>
            </a:r>
            <a:r>
              <a:rPr kumimoji="0" lang="zh-CN" altLang="en-US" sz="1800" dirty="0">
                <a:latin typeface="Times New Roman" panose="02020603050405020304" pitchFamily="18" charset="0"/>
              </a:rPr>
              <a:t>，作用距离</a:t>
            </a:r>
            <a:r>
              <a:rPr kumimoji="0" lang="en-US" altLang="zh-CN" sz="1800" dirty="0">
                <a:latin typeface="Times New Roman" panose="02020603050405020304" pitchFamily="18" charset="0"/>
              </a:rPr>
              <a:t>300~500km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kumimoji="0" lang="zh-CN" altLang="en-US" sz="18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瞬态效应为主</a:t>
            </a:r>
            <a:r>
              <a:rPr kumimoji="0" lang="zh-CN" altLang="en-US" sz="1800" dirty="0" smtClean="0">
                <a:latin typeface="Times New Roman" panose="02020603050405020304" pitchFamily="18" charset="0"/>
              </a:rPr>
              <a:t>：以变换电</a:t>
            </a:r>
            <a:r>
              <a:rPr kumimoji="0" lang="en-US" altLang="zh-CN" sz="1800" dirty="0" smtClean="0">
                <a:latin typeface="Times New Roman" panose="02020603050405020304" pitchFamily="18" charset="0"/>
              </a:rPr>
              <a:t>/</a:t>
            </a:r>
            <a:r>
              <a:rPr kumimoji="0" lang="zh-CN" altLang="en-US" sz="1800" dirty="0" smtClean="0">
                <a:latin typeface="Times New Roman" panose="02020603050405020304" pitchFamily="18" charset="0"/>
              </a:rPr>
              <a:t>磁场产生的辐射效应</a:t>
            </a:r>
            <a:endParaRPr kumimoji="0" lang="en-US" altLang="zh-CN" sz="18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1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30" y="305131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3730" y="3906634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2" y="3141323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抗辐射元器件选用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6" y="4005064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辐射加固设计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20" y="2203363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53002" y="2293374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辐射失效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4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7544" y="980728"/>
            <a:ext cx="28083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406897" y="2419350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1981572" y="2419350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406897" y="2995612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1981572" y="2997200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900485" y="1844675"/>
            <a:ext cx="503237" cy="4318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476747" y="17716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b="1">
                <a:solidFill>
                  <a:schemeClr val="accent2"/>
                </a:solidFill>
              </a:rPr>
              <a:t>辐射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340347" y="2420937"/>
            <a:ext cx="647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晶格原子</a:t>
            </a:r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1406897" y="4003675"/>
            <a:ext cx="142875" cy="14446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1981572" y="4003675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1406897" y="4579937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1981572" y="4581525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29" name="AutoShape 21"/>
          <p:cNvSpPr>
            <a:spLocks noChangeArrowheads="1"/>
          </p:cNvSpPr>
          <p:nvPr/>
        </p:nvSpPr>
        <p:spPr bwMode="auto">
          <a:xfrm>
            <a:off x="1619622" y="3357562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1694235" y="4294187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1187822" y="3789362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611560" y="3429000"/>
            <a:ext cx="792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空位</a:t>
            </a: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 flipH="1">
            <a:off x="1906960" y="4365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2411785" y="4076700"/>
            <a:ext cx="647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间隙原子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1548185" y="4149725"/>
            <a:ext cx="144462" cy="144462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756022" y="4221162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</a:rPr>
              <a:t>位移</a:t>
            </a: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V="1">
            <a:off x="1260847" y="4221162"/>
            <a:ext cx="287338" cy="144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Rectangle 6"/>
          <p:cNvSpPr txBox="1">
            <a:spLocks noChangeArrowheads="1"/>
          </p:cNvSpPr>
          <p:nvPr/>
        </p:nvSpPr>
        <p:spPr bwMode="auto">
          <a:xfrm>
            <a:off x="3353738" y="1497632"/>
            <a:ext cx="5770331" cy="453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辐射使晶格原子位移→空位、间隙原子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中子辐射显著：不带电，能量大，穿透能力强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引入辐射诱生能级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复合中心→少子寿命↓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杂质补偿中心→多子浓度↓ →电阻率↑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散射中心→载流子迁移率↓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永久性损伤：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不可恢复 </a:t>
            </a:r>
          </a:p>
          <a:p>
            <a:pPr lvl="1" eaLnBrk="1" hangingPunct="1">
              <a:lnSpc>
                <a:spcPct val="180000"/>
              </a:lnSpc>
            </a:pPr>
            <a:endParaRPr lang="zh-CN" altLang="zh-CN" sz="2000" b="0" dirty="0" smtClean="0"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2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7544" y="980728"/>
            <a:ext cx="28083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635896" y="1772816"/>
            <a:ext cx="53990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辐射使晶格原子电离→自由电子、带电离子</a:t>
            </a:r>
          </a:p>
          <a:p>
            <a:pPr eaLnBrk="1" hangingPunct="1">
              <a:lnSpc>
                <a:spcPct val="150000"/>
              </a:lnSpc>
            </a:pPr>
            <a:r>
              <a:rPr kumimoji="0" lang="el-GR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γ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射线显著：光电效应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引入表面缺陷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氧化层正电荷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Si-SiO</a:t>
            </a:r>
            <a:r>
              <a:rPr kumimoji="0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界面陷阱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氧化层表面可动离子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半永久性损伤和瞬时损伤 </a:t>
            </a:r>
          </a:p>
          <a:p>
            <a:pPr lvl="1" eaLnBrk="1" hangingPunct="1">
              <a:lnSpc>
                <a:spcPct val="150000"/>
              </a:lnSpc>
            </a:pPr>
            <a:endParaRPr kumimoji="0"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1406872" y="25637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1981547" y="25637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1406872" y="31400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1981547" y="31415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900460" y="1989063"/>
            <a:ext cx="503237" cy="4318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1476722" y="19160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b="1">
                <a:solidFill>
                  <a:schemeClr val="accent2"/>
                </a:solidFill>
              </a:rPr>
              <a:t>辐射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340322" y="2565325"/>
            <a:ext cx="647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晶格原子</a:t>
            </a: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1406872" y="4148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1981547" y="4148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50" name="Oval 15"/>
          <p:cNvSpPr>
            <a:spLocks noChangeArrowheads="1"/>
          </p:cNvSpPr>
          <p:nvPr/>
        </p:nvSpPr>
        <p:spPr bwMode="auto">
          <a:xfrm>
            <a:off x="1406872" y="47243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1981547" y="472591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1619597" y="3501950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765647" y="4510013"/>
            <a:ext cx="69850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1187797" y="39337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611535" y="3573388"/>
            <a:ext cx="792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离子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>
            <a:off x="1906935" y="45100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2411760" y="4221088"/>
            <a:ext cx="647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/>
              <a:t>自由电子</a:t>
            </a: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1548160" y="4294113"/>
            <a:ext cx="215900" cy="217487"/>
          </a:xfrm>
          <a:prstGeom prst="line">
            <a:avLst/>
          </a:prstGeom>
          <a:noFill/>
          <a:ln w="25400">
            <a:solidFill>
              <a:srgbClr val="FF66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755997" y="43655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</a:rPr>
              <a:t>电离</a:t>
            </a:r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 flipV="1">
            <a:off x="1260822" y="4365550"/>
            <a:ext cx="287338" cy="144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1403697" y="3978200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000"/>
              <a:t>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0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12383</TotalTime>
  <Words>1032</Words>
  <Application>Microsoft Office PowerPoint</Application>
  <PresentationFormat>全屏显示(4:3)</PresentationFormat>
  <Paragraphs>136</Paragraphs>
  <Slides>14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航天电子系统设计         ----常见电过应力及干扰分析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1195</cp:revision>
  <dcterms:created xsi:type="dcterms:W3CDTF">2014-04-29T08:12:32Z</dcterms:created>
  <dcterms:modified xsi:type="dcterms:W3CDTF">2022-06-19T15:09:31Z</dcterms:modified>
</cp:coreProperties>
</file>