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19" r:id="rId2"/>
    <p:sldId id="549" r:id="rId3"/>
    <p:sldId id="579" r:id="rId4"/>
    <p:sldId id="619" r:id="rId5"/>
    <p:sldId id="617" r:id="rId6"/>
    <p:sldId id="620" r:id="rId7"/>
    <p:sldId id="621" r:id="rId8"/>
    <p:sldId id="622" r:id="rId9"/>
    <p:sldId id="623" r:id="rId10"/>
    <p:sldId id="624" r:id="rId11"/>
    <p:sldId id="627" r:id="rId12"/>
    <p:sldId id="630" r:id="rId13"/>
    <p:sldId id="631" r:id="rId14"/>
    <p:sldId id="632" r:id="rId15"/>
    <p:sldId id="628" r:id="rId16"/>
    <p:sldId id="633" r:id="rId17"/>
    <p:sldId id="635" r:id="rId18"/>
    <p:sldId id="636" r:id="rId19"/>
    <p:sldId id="637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FFFFCC"/>
    <a:srgbClr val="FFFF66"/>
    <a:srgbClr val="33CC33"/>
    <a:srgbClr val="990000"/>
    <a:srgbClr val="CC00FF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79" autoAdjust="0"/>
    <p:restoredTop sz="86834" autoAdjust="0"/>
  </p:normalViewPr>
  <p:slideViewPr>
    <p:cSldViewPr>
      <p:cViewPr varScale="1">
        <p:scale>
          <a:sx n="78" d="100"/>
          <a:sy n="78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8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440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2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027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54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049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54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6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0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5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1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7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65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2.bin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28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常见电过应力及干扰分析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87450" y="6021388"/>
            <a:ext cx="7129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latin typeface="Tahoma" panose="020B0604030504040204" pitchFamily="34" charset="0"/>
              </a:rPr>
              <a:t>市电、音频、无线电台、电视、移动电话、雷电、电磁辐射、火花放电等</a:t>
            </a:r>
          </a:p>
        </p:txBody>
      </p:sp>
      <p:pic>
        <p:nvPicPr>
          <p:cNvPr id="4" name="Picture 10" descr="990407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6" r="1820"/>
          <a:stretch>
            <a:fillRect/>
          </a:stretch>
        </p:blipFill>
        <p:spPr bwMode="auto">
          <a:xfrm>
            <a:off x="1042988" y="1341438"/>
            <a:ext cx="7129462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843213" y="3141663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36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/>
              <a:t>音频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339975" y="1700213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36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/>
              <a:t>市电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500563" y="2276475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36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/>
              <a:t>长波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219700" y="1916113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36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/>
              <a:t>中波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084888" y="1628775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36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/>
              <a:t>短波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867400" y="1196975"/>
            <a:ext cx="180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36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/>
              <a:t>出租车与步话机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993063" y="1484313"/>
            <a:ext cx="1150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36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/>
              <a:t>蜂窝电话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886" y="811382"/>
            <a:ext cx="1710841" cy="50783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电磁辐射干扰</a:t>
            </a:r>
            <a:endParaRPr kumimoji="0" lang="zh-CN" altLang="en-US" sz="1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25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95536" y="813719"/>
            <a:ext cx="1656184" cy="50783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电源传导干扰</a:t>
            </a:r>
            <a:endParaRPr kumimoji="0" lang="zh-CN" altLang="en-US" sz="1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3" descr="0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552977" cy="447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25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9228" y="980207"/>
            <a:ext cx="8208962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差模干扰：出现在电路的一个</a:t>
            </a:r>
            <a:r>
              <a:rPr kumimoji="0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输入端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和另一个</a:t>
            </a:r>
            <a:r>
              <a:rPr kumimoji="0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输入端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之间的干扰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共模干扰：出现在电路的任一个</a:t>
            </a:r>
            <a:r>
              <a:rPr kumimoji="0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输入端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0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公共参考电位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之间的干扰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697663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622153" y="6022107"/>
            <a:ext cx="2303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差模干扰等效电路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579790" y="6020519"/>
            <a:ext cx="2303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共模干扰等效电路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9330" y="944671"/>
            <a:ext cx="683692" cy="133882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电源传导</a:t>
            </a:r>
            <a:r>
              <a:rPr lang="zh-CN" altLang="en-US" sz="1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kumimoji="0" lang="zh-CN" altLang="en-US" sz="1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11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 descr="010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45" y="836166"/>
            <a:ext cx="51847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011"/>
          <p:cNvPicPr>
            <a:picLocks noChangeAspect="1" noChangeArrowheads="1"/>
          </p:cNvPicPr>
          <p:nvPr/>
        </p:nvPicPr>
        <p:blipFill>
          <a:blip r:embed="rId5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0" r="54886" b="4224"/>
          <a:stretch>
            <a:fillRect/>
          </a:stretch>
        </p:blipFill>
        <p:spPr bwMode="auto">
          <a:xfrm>
            <a:off x="251520" y="3573016"/>
            <a:ext cx="2808288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011"/>
          <p:cNvPicPr>
            <a:picLocks noChangeAspect="1" noChangeArrowheads="1"/>
          </p:cNvPicPr>
          <p:nvPr/>
        </p:nvPicPr>
        <p:blipFill>
          <a:blip r:embed="rId5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9" t="5278" b="1584"/>
          <a:stretch>
            <a:fillRect/>
          </a:stretch>
        </p:blipFill>
        <p:spPr bwMode="auto">
          <a:xfrm>
            <a:off x="3635896" y="3626991"/>
            <a:ext cx="2735263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24584" y="5829053"/>
            <a:ext cx="151216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 dirty="0"/>
              <a:t>共模干扰</a:t>
            </a:r>
            <a:r>
              <a:rPr kumimoji="0" lang="zh-CN" altLang="en-US" sz="1600" dirty="0" smtClean="0"/>
              <a:t>波形</a:t>
            </a:r>
            <a:endParaRPr kumimoji="0" lang="en-US" altLang="zh-CN" sz="16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56621" y="5883028"/>
            <a:ext cx="158479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 dirty="0"/>
              <a:t>差模干扰</a:t>
            </a:r>
            <a:r>
              <a:rPr kumimoji="0" lang="zh-CN" altLang="en-US" sz="1600" dirty="0" smtClean="0"/>
              <a:t>波形</a:t>
            </a:r>
            <a:endParaRPr kumimoji="0" lang="en-US" altLang="zh-CN" sz="1600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696791" y="1772270"/>
            <a:ext cx="1296144" cy="1791866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4285358" y="2131566"/>
            <a:ext cx="935037" cy="1368425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660232" y="3923543"/>
            <a:ext cx="2301652" cy="143572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假设：输入全部为单端信号，会出现什么情况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499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航天电子系统设计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86559" y="1700808"/>
            <a:ext cx="75453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衡量电子系统对共模干扰抑制能量的参数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共模抑制比（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CMRR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：作用于电子系统的共模干扰信号（</a:t>
            </a:r>
            <a:r>
              <a:rPr lang="en-US" altLang="zh-CN" sz="18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）与产生相同输出所需的差模干扰信号（</a:t>
            </a:r>
            <a:r>
              <a:rPr lang="en-US" altLang="zh-CN" sz="18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）之比</a:t>
            </a:r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42491679"/>
              </p:ext>
            </p:extLst>
          </p:nvPr>
        </p:nvGraphicFramePr>
        <p:xfrm>
          <a:off x="2935401" y="3168675"/>
          <a:ext cx="2447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公式" r:id="rId5" imgW="1459866" imgH="431613" progId="Equation.3">
                  <p:embed/>
                </p:oleObj>
              </mc:Choice>
              <mc:Fallback>
                <p:oleObj name="公式" r:id="rId5" imgW="1459866" imgH="431613" progId="Equation.3">
                  <p:embed/>
                  <p:pic>
                    <p:nvPicPr>
                      <p:cNvPr id="23040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401" y="3168675"/>
                        <a:ext cx="2447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5121" y="3859808"/>
            <a:ext cx="754538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40000"/>
              </a:lnSpc>
            </a:pPr>
            <a:r>
              <a:rPr kumimoji="0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对于放大器而言，</a:t>
            </a:r>
            <a:r>
              <a:rPr kumimoji="0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CMRR</a:t>
            </a:r>
            <a:r>
              <a:rPr kumimoji="0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还可定义为其</a:t>
            </a:r>
            <a:r>
              <a:rPr kumimoji="0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差模增益</a:t>
            </a:r>
            <a:r>
              <a:rPr kumimoji="0"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0" lang="en-US" altLang="zh-CN" sz="18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与其共模增益</a:t>
            </a:r>
            <a:r>
              <a:rPr kumimoji="0"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kumimoji="0" lang="en-US" altLang="zh-CN" sz="18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之比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313617"/>
              </p:ext>
            </p:extLst>
          </p:nvPr>
        </p:nvGraphicFramePr>
        <p:xfrm>
          <a:off x="2945719" y="4821833"/>
          <a:ext cx="24272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公式" r:id="rId7" imgW="1447800" imgH="431800" progId="Equation.3">
                  <p:embed/>
                </p:oleObj>
              </mc:Choice>
              <mc:Fallback>
                <p:oleObj name="公式" r:id="rId7" imgW="1447800" imgH="431800" progId="Equation.3">
                  <p:embed/>
                  <p:pic>
                    <p:nvPicPr>
                      <p:cNvPr id="23040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719" y="4821833"/>
                        <a:ext cx="24272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528" y="976483"/>
            <a:ext cx="2304256" cy="50783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共模干扰的衡量参数</a:t>
            </a:r>
            <a:endParaRPr kumimoji="0" lang="zh-CN" altLang="en-US" sz="1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216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7" name="Picture 3" descr="02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58" b="62251"/>
          <a:stretch>
            <a:fillRect/>
          </a:stretch>
        </p:blipFill>
        <p:spPr bwMode="auto">
          <a:xfrm>
            <a:off x="467544" y="1412776"/>
            <a:ext cx="4176713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02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0" b="59756"/>
          <a:stretch>
            <a:fillRect/>
          </a:stretch>
        </p:blipFill>
        <p:spPr bwMode="auto">
          <a:xfrm>
            <a:off x="4931594" y="1412776"/>
            <a:ext cx="3744913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 descr="02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" t="50278" r="51566" b="12029"/>
          <a:stretch>
            <a:fillRect/>
          </a:stretch>
        </p:blipFill>
        <p:spPr bwMode="auto">
          <a:xfrm>
            <a:off x="538982" y="3933726"/>
            <a:ext cx="3960812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 descr="02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9" t="45288" b="11974"/>
          <a:stretch>
            <a:fillRect/>
          </a:stretch>
        </p:blipFill>
        <p:spPr bwMode="auto">
          <a:xfrm>
            <a:off x="4860157" y="4059531"/>
            <a:ext cx="3816350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043807" y="3070126"/>
            <a:ext cx="3240087" cy="101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3200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两个回路有交链面积时感应电动势产生的干扰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147494" y="2997101"/>
            <a:ext cx="3240088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3200" baseline="30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相互靠近的两个回路中，回路中的交变电流通过耦合电感形成干扰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043807" y="5662513"/>
            <a:ext cx="3240087" cy="101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3200" baseline="30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两个回路共用电流通路时公共阻抗形成的干扰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5147494" y="5589488"/>
            <a:ext cx="3240088" cy="101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3200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电路自身的固有噪声形成的干扰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23528" y="976483"/>
            <a:ext cx="2304256" cy="45890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差模干扰产生原因</a:t>
            </a:r>
            <a:endParaRPr kumimoji="0" lang="zh-CN" altLang="en-US" sz="1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7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06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4959" r="60940" b="6049"/>
          <a:stretch/>
        </p:blipFill>
        <p:spPr bwMode="auto">
          <a:xfrm>
            <a:off x="662163" y="3469421"/>
            <a:ext cx="282389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3528" y="976483"/>
            <a:ext cx="2304256" cy="45890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电磁辐射干扰</a:t>
            </a:r>
            <a:endParaRPr kumimoji="0" lang="zh-CN" altLang="en-US" sz="1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3" y="1587405"/>
            <a:ext cx="2469086" cy="1809244"/>
          </a:xfrm>
          <a:prstGeom prst="rect">
            <a:avLst/>
          </a:prstGeom>
        </p:spPr>
      </p:pic>
      <p:pic>
        <p:nvPicPr>
          <p:cNvPr id="10" name="Picture 4" descr="06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5" t="4959" r="1700" b="6049"/>
          <a:stretch/>
        </p:blipFill>
        <p:spPr bwMode="auto">
          <a:xfrm>
            <a:off x="4669284" y="3549427"/>
            <a:ext cx="4097362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9652" y="5877272"/>
            <a:ext cx="3240088" cy="5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3200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内部噪声向自由空间辐射</a:t>
            </a:r>
            <a:endParaRPr kumimoji="0" lang="zh-CN" altLang="en-US" sz="3200" baseline="30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364088" y="5878787"/>
            <a:ext cx="3240088" cy="5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3200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外部噪声向设备内部辐射</a:t>
            </a:r>
            <a:endParaRPr kumimoji="0" lang="zh-CN" altLang="en-US" sz="3200" baseline="30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 descr="PCBè®¾è®¡ä¸­éä½åªå£°ä¸çµç£å¹²æ°ççªé¨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39"/>
          <a:stretch/>
        </p:blipFill>
        <p:spPr bwMode="auto">
          <a:xfrm>
            <a:off x="4739341" y="1565764"/>
            <a:ext cx="3991430" cy="18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793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/>
        </p:nvSpPr>
        <p:spPr>
          <a:xfrm>
            <a:off x="3034469" y="4616789"/>
            <a:ext cx="5400600" cy="963271"/>
          </a:xfrm>
          <a:prstGeom prst="wedgeRoundRectCallout">
            <a:avLst>
              <a:gd name="adj1" fmla="val -43408"/>
              <a:gd name="adj2" fmla="val 76253"/>
              <a:gd name="adj3" fmla="val 16667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37099" y="1997816"/>
            <a:ext cx="640871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○ CE101  25Hz-10KHz电源线传导发射</a:t>
            </a:r>
            <a:endParaRPr kumimoji="0" lang="zh-CN" altLang="zh-CN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○ CE102  10KHz-10MHz电源线传导发射</a:t>
            </a:r>
            <a:endParaRPr kumimoji="0" lang="zh-CN" altLang="zh-CN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○ CS101  25Hz-50KHz电源线传导敏感度</a:t>
            </a:r>
            <a:r>
              <a:rPr kumimoji="0" lang="zh-CN" altLang="zh-CN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0" lang="zh-CN" altLang="zh-CN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○ CS114  10KHz-400MHz电缆束注入传导敏感度</a:t>
            </a:r>
            <a:endParaRPr kumimoji="0" lang="zh-CN" altLang="zh-CN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○ RE101  25Hz-100KHz磁场辐射发射</a:t>
            </a:r>
            <a:endParaRPr kumimoji="0" lang="zh-CN" altLang="zh-CN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○ RE102  10KHz-18GHz电场辐射发射</a:t>
            </a:r>
            <a:endParaRPr kumimoji="0" lang="zh-CN" altLang="zh-CN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○ RS103  10KHz-40GHz电场辐射敏感度</a:t>
            </a:r>
            <a:endParaRPr kumimoji="0" lang="zh-CN" altLang="zh-CN" sz="433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" descr="http://lhgkbj1.bjbcc41.bdy.smp01.cn/uploadpic/image/20180108/20180108225182918291.jpg"/>
          <p:cNvSpPr>
            <a:spLocks noChangeAspect="1" noChangeArrowheads="1"/>
          </p:cNvSpPr>
          <p:nvPr/>
        </p:nvSpPr>
        <p:spPr bwMode="auto">
          <a:xfrm>
            <a:off x="5940152" y="3429000"/>
            <a:ext cx="19716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520" y="1018023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设计和检验标准：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GJB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151A/GJB 151B 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军用设备和分系统电磁发射和敏感度要求与测量</a:t>
            </a:r>
          </a:p>
        </p:txBody>
      </p:sp>
      <p:pic>
        <p:nvPicPr>
          <p:cNvPr id="2052" name="Picture 4" descr="https://gimg2.baidu.com/image_search/src=http%3A%2F%2Fpreview.queshao.com%2Fgif%2F2019%2F8%2F18%2F597682%2F597682_1.png&amp;refer=http%3A%2F%2Fpreview.queshao.com&amp;app=2002&amp;size=f9999,10000&amp;q=a80&amp;n=0&amp;g=0n&amp;fmt=auto?sec=1653181828&amp;t=99c39706a5bf662de3695f3a575ba57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4" y="1978816"/>
            <a:ext cx="2695575" cy="381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2555776" y="5820256"/>
            <a:ext cx="3095724" cy="553998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设备设计阶段需重点考虑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9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gimg2.baidu.com/image_search/src=http%3A%2F%2F5b0988e595225.cdn.sohucs.com%2Fq_70%2Cc_zoom%2Cw_640%2Fimages%2F20180711%2F05c2078b17cb44c5a4f7ffff1720f010.jpeg&amp;refer=http%3A%2F%2F5b0988e595225.cdn.sohucs.com&amp;app=2002&amp;size=f9999,10000&amp;q=a80&amp;n=0&amp;g=0n&amp;fmt=auto?sec=1653181865&amp;t=3b85b32de8f956fa15e9147d171bc86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223792" cy="292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gimg2.baidu.com/image_search/src=http%3A%2F%2Fcimg.fx361.com%2Fimages%2F2020%2F11%2F11%2Fqkimageskxxxkxxx202022kxxx20202287-4-l.jpg&amp;refer=http%3A%2F%2Fcimg.fx361.com&amp;app=2002&amp;size=f9999,10000&amp;q=a80&amp;n=0&amp;g=0n&amp;fmt=auto?sec=1653181900&amp;t=7cac450a77d682370cb4e01cca9fcca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33056"/>
            <a:ext cx="3600450" cy="247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gimg2.baidu.com/image_search/src=http%3A%2F%2Fcos.solepic.com%2F20180104%2F03606aa4-db64-4340-9f0a-968bd9ec5e17.png&amp;refer=http%3A%2F%2Fcos.solepic.com&amp;app=2002&amp;size=f9999,10000&amp;q=a80&amp;n=0&amp;g=0n&amp;fmt=auto?sec=1653181931&amp;t=56f97c8d31d3df356ddd9e1bafc3bda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78" y="994237"/>
            <a:ext cx="3341390" cy="254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79712" y="4901884"/>
            <a:ext cx="1204431" cy="47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试验环境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9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Picture 4" descr="https://img2.baidu.com/it/u=2535368983,464079828&amp;fm=253&amp;fmt=auto&amp;app=138&amp;f=JPEG?w=529&amp;h=2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375797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s://gimg2.baidu.com/image_search/src=http%3A%2F%2Fimage.cn.made-in-china.com%2F2f0j01pMWtDPoJbrqv%2F%25E4%25BB%25AA%25E5%2599%25A8%25E4%25BB%25AA%25E8%25A1%25A8%25E6%259C%25BA%25E7%25AE%25B1.jpg&amp;refer=http%3A%2F%2Fimage.cn.made-in-china.com&amp;app=2002&amp;size=f9999,10000&amp;q=a80&amp;n=0&amp;g=0n&amp;fmt=auto?sec=1651037878&amp;t=164a27b7ed3cd8261e70abb164d04d4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88840"/>
            <a:ext cx="4353632" cy="2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559166" y="5229200"/>
            <a:ext cx="35936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难点：就是开口设备的设计问题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1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23678" y="104892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995686" y="1204563"/>
            <a:ext cx="5598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常用电过应力与干扰分析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§3.5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电磁干扰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1" name="矩形 20"/>
          <p:cNvSpPr/>
          <p:nvPr/>
        </p:nvSpPr>
        <p:spPr>
          <a:xfrm>
            <a:off x="4659969" y="3095179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方法和标准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3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44208" y="906308"/>
            <a:ext cx="1207575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电磁辐射</a:t>
            </a:r>
            <a:endParaRPr kumimoji="0"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72000" y="906308"/>
            <a:ext cx="0" cy="547502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346" y="1529511"/>
            <a:ext cx="2469086" cy="180924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303439" y="3933056"/>
            <a:ext cx="464201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1" hangingPunct="1">
              <a:lnSpc>
                <a:spcPct val="14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电磁干扰（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Electromagnetic Interference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）：电磁骚扰引起的设备、装置通道或系统性能的下降，属于电磁骚扰的一种</a:t>
            </a:r>
          </a:p>
        </p:txBody>
      </p:sp>
      <p:sp>
        <p:nvSpPr>
          <p:cNvPr id="4" name="矩形 3"/>
          <p:cNvSpPr/>
          <p:nvPr/>
        </p:nvSpPr>
        <p:spPr>
          <a:xfrm>
            <a:off x="-294396" y="1548923"/>
            <a:ext cx="4572000" cy="164352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 eaLnBrk="1" hangingPunct="1">
              <a:lnSpc>
                <a:spcPct val="14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电磁骚扰（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Electromagnetic Disturbance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）：任何可能引起设备、装置或系统性能降低，或者对有生命或无生命物质产生损害作用的电磁现象</a:t>
            </a:r>
          </a:p>
        </p:txBody>
      </p:sp>
      <p:pic>
        <p:nvPicPr>
          <p:cNvPr id="1026" name="Picture 2" descr="PCBè®¾è®¡ä¸­éä½åªå£°ä¸çµç£å¹²æ°ççªé¨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39"/>
          <a:stretch/>
        </p:blipFill>
        <p:spPr bwMode="auto">
          <a:xfrm>
            <a:off x="4857867" y="3942184"/>
            <a:ext cx="3991430" cy="18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77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742" y="1268760"/>
            <a:ext cx="539998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0" lang="zh-CN" altLang="en-US" sz="1800" b="1" dirty="0">
                <a:solidFill>
                  <a:srgbClr val="CC0066"/>
                </a:solidFill>
              </a:rPr>
              <a:t>定义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1600" dirty="0"/>
              <a:t>干扰（</a:t>
            </a:r>
            <a:r>
              <a:rPr kumimoji="0" lang="en-US" altLang="zh-CN" sz="1600" dirty="0"/>
              <a:t>Interference)</a:t>
            </a:r>
            <a:r>
              <a:rPr kumimoji="0" lang="zh-CN" altLang="en-US" sz="1600" dirty="0"/>
              <a:t>：</a:t>
            </a:r>
            <a:r>
              <a:rPr lang="zh-CN" altLang="en-US" sz="1600" dirty="0"/>
              <a:t>除了</a:t>
            </a:r>
            <a:r>
              <a:rPr lang="zh-CN" altLang="en-US" sz="1600" dirty="0">
                <a:solidFill>
                  <a:srgbClr val="FF0000"/>
                </a:solidFill>
              </a:rPr>
              <a:t>有用信号之外的不期望的扰动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1600" dirty="0"/>
              <a:t>噪声（</a:t>
            </a:r>
            <a:r>
              <a:rPr kumimoji="0" lang="en-US" altLang="zh-CN" sz="1600" dirty="0"/>
              <a:t>Noise</a:t>
            </a:r>
            <a:r>
              <a:rPr kumimoji="0" lang="zh-CN" altLang="en-US" sz="1600" dirty="0"/>
              <a:t>）：</a:t>
            </a:r>
            <a:r>
              <a:rPr kumimoji="0" lang="zh-CN" altLang="en-US" sz="1600" dirty="0">
                <a:solidFill>
                  <a:srgbClr val="FF0000"/>
                </a:solidFill>
              </a:rPr>
              <a:t>叠加在有用信号</a:t>
            </a:r>
            <a:r>
              <a:rPr kumimoji="0" lang="zh-CN" altLang="en-US" sz="1600" dirty="0"/>
              <a:t>之上的有害扰动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1800" b="1" dirty="0">
                <a:solidFill>
                  <a:srgbClr val="CC0066"/>
                </a:solidFill>
              </a:rPr>
              <a:t>区别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1600" dirty="0"/>
              <a:t>习惯上，强调</a:t>
            </a:r>
            <a:r>
              <a:rPr kumimoji="0" lang="zh-CN" altLang="en-US" sz="1600" dirty="0">
                <a:solidFill>
                  <a:srgbClr val="FF0000"/>
                </a:solidFill>
              </a:rPr>
              <a:t>无用信号为“噪声”，强调有害作用为“干扰”</a:t>
            </a:r>
            <a:r>
              <a:rPr kumimoji="0" lang="zh-CN" altLang="en-US" sz="1600" dirty="0"/>
              <a:t>；随机涨落为“噪声”，突发脉冲为“干扰”； 来自内部为“噪声”，来自外部为“干扰”。其实，二者并无本质的区别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1600" dirty="0"/>
              <a:t>干扰不一定都是无用信号，例如由于非线性导致的信号失真只要不耦合进电路的其它部分，就不是干扰，虽然也是我们不期望的；电路中某些部分的有用信号如果不期望地耦合进入电路的其它部分，也被视作干扰（如移动电话产生的电磁波，对接收方来说是有用信号，对心脏起博器来说就是干扰）</a:t>
            </a:r>
          </a:p>
        </p:txBody>
      </p:sp>
      <p:pic>
        <p:nvPicPr>
          <p:cNvPr id="10" name="Picture 4" descr="Fig.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19" y="1123603"/>
            <a:ext cx="3311525" cy="244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Fig.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20" y="3860453"/>
            <a:ext cx="3311525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156052" y="3548509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accent2"/>
                </a:solidFill>
                <a:latin typeface="Tahoma" panose="020B0604030504040204" pitchFamily="34" charset="0"/>
              </a:rPr>
              <a:t>干扰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228283" y="6252815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accent2"/>
                </a:solidFill>
                <a:latin typeface="Tahoma" panose="020B0604030504040204" pitchFamily="34" charset="0"/>
              </a:rPr>
              <a:t>噪声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51520" y="784277"/>
            <a:ext cx="2160240" cy="45890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干扰与噪声的区别</a:t>
            </a:r>
            <a:endParaRPr kumimoji="0" lang="zh-CN" altLang="en-US" sz="1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54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3" descr="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t="5676" r="2084"/>
          <a:stretch>
            <a:fillRect/>
          </a:stretch>
        </p:blipFill>
        <p:spPr bwMode="auto">
          <a:xfrm>
            <a:off x="323528" y="1052736"/>
            <a:ext cx="860425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503" y="4653186"/>
            <a:ext cx="3960812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0" lang="zh-CN" altLang="en-US" sz="1800" b="1" dirty="0">
                <a:solidFill>
                  <a:srgbClr val="CC0066"/>
                </a:solidFill>
              </a:rPr>
              <a:t>模拟电路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1600" dirty="0"/>
              <a:t>干扰造成信号失真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1600" dirty="0"/>
              <a:t>对噪声干扰敏感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1600" dirty="0"/>
              <a:t>受影响的程度与噪声量成正比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1600" dirty="0">
                <a:solidFill>
                  <a:srgbClr val="FF0000"/>
                </a:solidFill>
              </a:rPr>
              <a:t>噪声消失则影响消失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4803" y="4653186"/>
            <a:ext cx="4645025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sz="1800" b="1" dirty="0">
                <a:solidFill>
                  <a:srgbClr val="CC0066"/>
                </a:solidFill>
              </a:rPr>
              <a:t>数字电路</a:t>
            </a:r>
          </a:p>
          <a:p>
            <a:pPr lvl="1" algn="just" eaLnBrk="1" hangingPunct="1"/>
            <a:r>
              <a:rPr kumimoji="0" lang="zh-CN" altLang="en-US" sz="1600" dirty="0"/>
              <a:t>干扰造成误触发</a:t>
            </a:r>
          </a:p>
          <a:p>
            <a:pPr lvl="1" algn="just" eaLnBrk="1" hangingPunct="1"/>
            <a:r>
              <a:rPr kumimoji="0" lang="zh-CN" altLang="en-US" sz="1600" dirty="0"/>
              <a:t>对噪声干扰不如模拟电路敏感</a:t>
            </a:r>
          </a:p>
          <a:p>
            <a:pPr lvl="1" algn="just" eaLnBrk="1" hangingPunct="1"/>
            <a:r>
              <a:rPr kumimoji="0" lang="zh-CN" altLang="en-US" sz="1600" dirty="0"/>
              <a:t>仅当干扰超过某一阈值电平或出现在某些时间段才有影响</a:t>
            </a:r>
          </a:p>
          <a:p>
            <a:pPr lvl="1" algn="just" eaLnBrk="1" hangingPunct="1"/>
            <a:r>
              <a:rPr kumimoji="0" lang="zh-CN" altLang="en-US" sz="1600" dirty="0">
                <a:solidFill>
                  <a:srgbClr val="FF0000"/>
                </a:solidFill>
              </a:rPr>
              <a:t>噪声消失其影响会保留一段时间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451403" y="4221386"/>
            <a:ext cx="1079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400">
                <a:solidFill>
                  <a:schemeClr val="accent2"/>
                </a:solidFill>
              </a:rPr>
              <a:t>未起作用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451403" y="2708498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400">
                <a:solidFill>
                  <a:schemeClr val="accent2"/>
                </a:solidFill>
              </a:rPr>
              <a:t>起作用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4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 descr="Noise may cause bit err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4731695" cy="496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3851920" y="4221088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860032" y="4005064"/>
            <a:ext cx="122413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56176" y="3789065"/>
            <a:ext cx="2845469" cy="43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sz="1800" b="1" dirty="0" smtClean="0">
                <a:solidFill>
                  <a:srgbClr val="CC0066"/>
                </a:solidFill>
              </a:rPr>
              <a:t>信号波形失真（畸变）</a:t>
            </a:r>
            <a:endParaRPr kumimoji="0"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1979712" y="1340768"/>
            <a:ext cx="3671788" cy="43204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79712" y="5517232"/>
            <a:ext cx="3671788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754998" y="1268760"/>
            <a:ext cx="956409" cy="2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749987" y="1163411"/>
            <a:ext cx="1657845" cy="43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sz="1800" b="1" dirty="0" smtClean="0">
                <a:solidFill>
                  <a:srgbClr val="CC0066"/>
                </a:solidFill>
              </a:rPr>
              <a:t>原始数据</a:t>
            </a:r>
            <a:endParaRPr kumimoji="0" lang="zh-CN" altLang="en-US" sz="16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754997" y="5524153"/>
            <a:ext cx="956409" cy="2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814903" y="5282344"/>
            <a:ext cx="2186742" cy="43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sz="1800" b="1" dirty="0" smtClean="0">
                <a:solidFill>
                  <a:srgbClr val="CC0066"/>
                </a:solidFill>
              </a:rPr>
              <a:t>受干扰后的数据</a:t>
            </a:r>
            <a:endParaRPr kumimoji="0" lang="zh-CN" altLang="en-US" sz="1600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7544" y="848317"/>
            <a:ext cx="2160240" cy="45890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数字电路干扰机理</a:t>
            </a:r>
            <a:endParaRPr kumimoji="0" lang="zh-CN" altLang="en-US" sz="1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 descr="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6"/>
          <a:stretch>
            <a:fillRect/>
          </a:stretch>
        </p:blipFill>
        <p:spPr bwMode="auto">
          <a:xfrm>
            <a:off x="323528" y="1196752"/>
            <a:ext cx="8604250" cy="42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9790" y="2781077"/>
            <a:ext cx="280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chemeClr val="accent2"/>
                </a:solidFill>
              </a:rPr>
              <a:t>J-K</a:t>
            </a:r>
            <a:r>
              <a:rPr kumimoji="0" lang="zh-CN" altLang="en-US" sz="1800">
                <a:solidFill>
                  <a:schemeClr val="accent2"/>
                </a:solidFill>
              </a:rPr>
              <a:t>触发器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147940" y="1268189"/>
            <a:ext cx="1439863" cy="1152525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2090" y="5878289"/>
            <a:ext cx="8569325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数字电路抗干扰能力：非同步逻辑</a:t>
            </a:r>
            <a:r>
              <a: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同步逻辑（电平触发）</a:t>
            </a:r>
            <a:r>
              <a: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同步逻辑（边沿触发）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75494" y="1169388"/>
            <a:ext cx="2160240" cy="45890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数字电路干扰实例</a:t>
            </a:r>
            <a:endParaRPr kumimoji="0" lang="zh-CN" altLang="en-US" sz="1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953470" y="4077072"/>
            <a:ext cx="1778769" cy="100811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7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1520" y="1556792"/>
            <a:ext cx="83518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电磁兼容性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电磁兼容性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ElectroMagneric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Compatibility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EMC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）：产品在其设置的预定场所投入运行时，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既不对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其它系统施放无用的电磁能（不产生干扰），同时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也不受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来自外部电磁环境的干扰（不受干扰影响）的能力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抗扰度（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Immunity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）：产品不受干扰影响的能力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耐受性（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Susceptibility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 也称敏感度，产品对噪声的感知能力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信号完整性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信号完整性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Signal Integrity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sz="19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信号在信号线上的质量，包括信号波形的完整性与信号频谱的完整性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常见的信号完整性问题有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反射、振荡、地弹、串扰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5536" y="813719"/>
            <a:ext cx="2736304" cy="50783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电磁干扰</a:t>
            </a:r>
            <a:r>
              <a:rPr lang="en-US" altLang="zh-CN" sz="1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sz="1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电磁兼容</a:t>
            </a:r>
            <a:endParaRPr kumimoji="0" lang="zh-CN" altLang="en-US" sz="1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938" y="813719"/>
            <a:ext cx="2824812" cy="499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物理现象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设计手段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82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1052736"/>
            <a:ext cx="73914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60000"/>
            </a:pPr>
            <a:r>
              <a:rPr lang="zh-CN" altLang="en-US" sz="2000" b="1">
                <a:solidFill>
                  <a:srgbClr val="D60093"/>
                </a:solidFill>
                <a:latin typeface="Tahoma" panose="020B0604030504040204" pitchFamily="34" charset="0"/>
              </a:rPr>
              <a:t>干扰三要素</a:t>
            </a:r>
          </a:p>
          <a:p>
            <a:pPr eaLnBrk="1" hangingPunct="1">
              <a:lnSpc>
                <a:spcPct val="140000"/>
              </a:lnSpc>
              <a:buSzPct val="60000"/>
            </a:pPr>
            <a:endParaRPr lang="zh-CN" altLang="en-US" sz="2000" b="1">
              <a:solidFill>
                <a:srgbClr val="D60093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40000"/>
              </a:lnSpc>
              <a:buSzPct val="60000"/>
            </a:pPr>
            <a:endParaRPr lang="zh-CN" altLang="en-US" sz="2000" b="1">
              <a:solidFill>
                <a:srgbClr val="D60093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40000"/>
              </a:lnSpc>
              <a:buSzPct val="60000"/>
            </a:pPr>
            <a:endParaRPr lang="zh-CN" altLang="en-US" sz="2000" b="1">
              <a:solidFill>
                <a:srgbClr val="D60093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40000"/>
              </a:lnSpc>
              <a:buSzPct val="60000"/>
            </a:pPr>
            <a:endParaRPr lang="zh-CN" altLang="en-US" sz="2000" b="1">
              <a:solidFill>
                <a:srgbClr val="D60093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40000"/>
              </a:lnSpc>
              <a:buSzPct val="60000"/>
            </a:pPr>
            <a:r>
              <a:rPr lang="zh-CN" altLang="en-US" sz="2000" b="1">
                <a:solidFill>
                  <a:srgbClr val="D60093"/>
                </a:solidFill>
                <a:latin typeface="Tahoma" panose="020B0604030504040204" pitchFamily="34" charset="0"/>
              </a:rPr>
              <a:t>干扰入侵途径</a:t>
            </a:r>
          </a:p>
          <a:p>
            <a:pPr eaLnBrk="1" hangingPunct="1">
              <a:lnSpc>
                <a:spcPct val="140000"/>
              </a:lnSpc>
              <a:buSzPct val="60000"/>
            </a:pPr>
            <a:endParaRPr lang="zh-CN" altLang="en-US" sz="2000" b="1">
              <a:solidFill>
                <a:srgbClr val="D60093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40000"/>
              </a:lnSpc>
              <a:buSzPct val="60000"/>
            </a:pPr>
            <a:endParaRPr lang="zh-CN" altLang="en-US" sz="2000" b="1">
              <a:solidFill>
                <a:srgbClr val="D60093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40000"/>
              </a:lnSpc>
              <a:buSzPct val="60000"/>
            </a:pPr>
            <a:endParaRPr lang="zh-CN" altLang="en-US" sz="2000" b="1">
              <a:solidFill>
                <a:srgbClr val="D60093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40000"/>
              </a:lnSpc>
              <a:buSzPct val="60000"/>
            </a:pPr>
            <a:r>
              <a:rPr lang="zh-CN" altLang="en-US" sz="2000" b="1">
                <a:solidFill>
                  <a:srgbClr val="D60093"/>
                </a:solidFill>
                <a:latin typeface="Tahoma" panose="020B0604030504040204" pitchFamily="34" charset="0"/>
              </a:rPr>
              <a:t>电磁兼容设计三大措施</a:t>
            </a:r>
          </a:p>
          <a:p>
            <a:pPr lvl="1" eaLnBrk="1" hangingPunct="1">
              <a:lnSpc>
                <a:spcPct val="14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>
                <a:latin typeface="Tahoma" panose="020B0604030504040204" pitchFamily="34" charset="0"/>
              </a:rPr>
              <a:t>接地、屏蔽、滤波</a:t>
            </a:r>
          </a:p>
        </p:txBody>
      </p:sp>
      <p:graphicFrame>
        <p:nvGraphicFramePr>
          <p:cNvPr id="4" name="Group 34">
            <a:extLst>
              <a:ext uri="{FF2B5EF4-FFF2-40B4-BE49-F238E27FC236}">
                <a16:creationId xmlns:a16="http://schemas.microsoft.com/office/drawing/2014/main" id="{ADED409D-E76F-4D76-93AA-9566FC0A5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7781"/>
              </p:ext>
            </p:extLst>
          </p:nvPr>
        </p:nvGraphicFramePr>
        <p:xfrm>
          <a:off x="826319" y="4132486"/>
          <a:ext cx="7561262" cy="695338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1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输入线</a:t>
                      </a: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电源线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输出线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接地系统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空中辐射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不明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％</a:t>
                      </a: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％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％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％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％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％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5218931" y="4942111"/>
            <a:ext cx="312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latin typeface="Tahoma" panose="020B0604030504040204" pitchFamily="34" charset="0"/>
              </a:rPr>
              <a:t>数据来源：日本电气学会技术报告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1005706" y="1773461"/>
            <a:ext cx="1296988" cy="79216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ea typeface="华文新魏" panose="02010800040101010101" pitchFamily="2" charset="-122"/>
              </a:rPr>
              <a:t>干扰源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3094856" y="1773461"/>
            <a:ext cx="2159000" cy="79216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ea typeface="华文新魏" panose="02010800040101010101" pitchFamily="2" charset="-122"/>
              </a:rPr>
              <a:t>干扰传播路径</a:t>
            </a: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6046019" y="1773461"/>
            <a:ext cx="1800225" cy="79216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ea typeface="华文新魏" panose="02010800040101010101" pitchFamily="2" charset="-122"/>
              </a:rPr>
              <a:t>被干扰对象</a:t>
            </a:r>
          </a:p>
        </p:txBody>
      </p:sp>
      <p:sp>
        <p:nvSpPr>
          <p:cNvPr id="9" name="AutoShape 31"/>
          <p:cNvSpPr>
            <a:spLocks noChangeArrowheads="1"/>
          </p:cNvSpPr>
          <p:nvPr/>
        </p:nvSpPr>
        <p:spPr bwMode="auto">
          <a:xfrm>
            <a:off x="2374131" y="206079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noFill/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10" name="AutoShape 32"/>
          <p:cNvSpPr>
            <a:spLocks noChangeArrowheads="1"/>
          </p:cNvSpPr>
          <p:nvPr/>
        </p:nvSpPr>
        <p:spPr bwMode="auto">
          <a:xfrm>
            <a:off x="5326881" y="206079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noFill/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</a:pPr>
            <a:endParaRPr lang="zh-CN" altLang="en-US" sz="200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628675" y="2766441"/>
            <a:ext cx="7956550" cy="698076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 dirty="0"/>
              <a:t>一个电路受干扰的程度可表示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N=GC/I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，式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表示干扰源的强度，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表示从干扰源通过某种途径传到受干扰电路的耦合系数，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表示受干扰电路的抗干扰性能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41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13008</TotalTime>
  <Words>1196</Words>
  <Application>Microsoft Office PowerPoint</Application>
  <PresentationFormat>全屏显示(4:3)</PresentationFormat>
  <Paragraphs>169</Paragraphs>
  <Slides>19</Slides>
  <Notes>18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仿宋_GB2312</vt:lpstr>
      <vt:lpstr>黑体</vt:lpstr>
      <vt:lpstr>华文新魏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</vt:lpstr>
      <vt:lpstr>公式</vt:lpstr>
      <vt:lpstr>航天电子系统设计         ----常见电过应力及干扰分析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bob</cp:lastModifiedBy>
  <cp:revision>1228</cp:revision>
  <dcterms:created xsi:type="dcterms:W3CDTF">2014-04-29T08:12:32Z</dcterms:created>
  <dcterms:modified xsi:type="dcterms:W3CDTF">2022-06-19T15:10:14Z</dcterms:modified>
</cp:coreProperties>
</file>