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319" r:id="rId2"/>
    <p:sldId id="549" r:id="rId3"/>
    <p:sldId id="551" r:id="rId4"/>
    <p:sldId id="552" r:id="rId5"/>
    <p:sldId id="553" r:id="rId6"/>
    <p:sldId id="554" r:id="rId7"/>
    <p:sldId id="550" r:id="rId8"/>
    <p:sldId id="556" r:id="rId9"/>
    <p:sldId id="557" r:id="rId10"/>
    <p:sldId id="558" r:id="rId11"/>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1pPr>
    <a:lvl2pPr marL="4572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2pPr>
    <a:lvl3pPr marL="9144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3pPr>
    <a:lvl4pPr marL="13716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4pPr>
    <a:lvl5pPr marL="1828800" algn="l" rtl="0" eaLnBrk="0" fontAlgn="base" hangingPunct="0">
      <a:spcBef>
        <a:spcPct val="0"/>
      </a:spcBef>
      <a:spcAft>
        <a:spcPct val="0"/>
      </a:spcAft>
      <a:defRPr sz="2000" b="1" kern="1200">
        <a:solidFill>
          <a:schemeClr val="tx1"/>
        </a:solidFill>
        <a:latin typeface="仿宋_GB2312" pitchFamily="49" charset="-122"/>
        <a:ea typeface="仿宋_GB2312" pitchFamily="49" charset="-122"/>
        <a:cs typeface="+mn-cs"/>
      </a:defRPr>
    </a:lvl5pPr>
    <a:lvl6pPr marL="2286000" algn="l" defTabSz="914400" rtl="0" eaLnBrk="1" latinLnBrk="0" hangingPunct="1">
      <a:defRPr sz="2000" b="1" kern="1200">
        <a:solidFill>
          <a:schemeClr val="tx1"/>
        </a:solidFill>
        <a:latin typeface="仿宋_GB2312" pitchFamily="49" charset="-122"/>
        <a:ea typeface="仿宋_GB2312" pitchFamily="49" charset="-122"/>
        <a:cs typeface="+mn-cs"/>
      </a:defRPr>
    </a:lvl6pPr>
    <a:lvl7pPr marL="2743200" algn="l" defTabSz="914400" rtl="0" eaLnBrk="1" latinLnBrk="0" hangingPunct="1">
      <a:defRPr sz="2000" b="1" kern="1200">
        <a:solidFill>
          <a:schemeClr val="tx1"/>
        </a:solidFill>
        <a:latin typeface="仿宋_GB2312" pitchFamily="49" charset="-122"/>
        <a:ea typeface="仿宋_GB2312" pitchFamily="49" charset="-122"/>
        <a:cs typeface="+mn-cs"/>
      </a:defRPr>
    </a:lvl7pPr>
    <a:lvl8pPr marL="3200400" algn="l" defTabSz="914400" rtl="0" eaLnBrk="1" latinLnBrk="0" hangingPunct="1">
      <a:defRPr sz="2000" b="1" kern="1200">
        <a:solidFill>
          <a:schemeClr val="tx1"/>
        </a:solidFill>
        <a:latin typeface="仿宋_GB2312" pitchFamily="49" charset="-122"/>
        <a:ea typeface="仿宋_GB2312" pitchFamily="49" charset="-122"/>
        <a:cs typeface="+mn-cs"/>
      </a:defRPr>
    </a:lvl8pPr>
    <a:lvl9pPr marL="3657600" algn="l" defTabSz="914400" rtl="0" eaLnBrk="1" latinLnBrk="0" hangingPunct="1">
      <a:defRPr sz="2000" b="1" kern="1200">
        <a:solidFill>
          <a:schemeClr val="tx1"/>
        </a:solidFill>
        <a:latin typeface="仿宋_GB2312" pitchFamily="49" charset="-122"/>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FFFFCC"/>
    <a:srgbClr val="FFFF66"/>
    <a:srgbClr val="33CC33"/>
    <a:srgbClr val="990000"/>
    <a:srgbClr val="CC00FF"/>
    <a:srgbClr val="FEE3D2"/>
    <a:srgbClr val="C04C04"/>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679" autoAdjust="0"/>
    <p:restoredTop sz="86834" autoAdjust="0"/>
  </p:normalViewPr>
  <p:slideViewPr>
    <p:cSldViewPr>
      <p:cViewPr varScale="1">
        <p:scale>
          <a:sx n="78" d="100"/>
          <a:sy n="78" d="100"/>
        </p:scale>
        <p:origin x="12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70" d="100"/>
          <a:sy n="70" d="100"/>
        </p:scale>
        <p:origin x="-21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3" name="日期占位符 2">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ea typeface="+mn-ea"/>
                <a:cs typeface="+mn-cs"/>
              </a:defRPr>
            </a:lvl1pPr>
          </a:lstStyle>
          <a:p>
            <a:pPr>
              <a:defRPr/>
            </a:pPr>
            <a:fld id="{BA202968-A12F-4FE4-8D44-D30AC87ADD91}" type="datetimeFigureOut">
              <a:rPr lang="zh-CN" altLang="en-US"/>
              <a:pPr>
                <a:defRPr/>
              </a:pPr>
              <a:t>2022/6/19</a:t>
            </a:fld>
            <a:endParaRPr lang="zh-CN" altLang="en-US"/>
          </a:p>
        </p:txBody>
      </p:sp>
      <p:sp>
        <p:nvSpPr>
          <p:cNvPr id="4" name="幻灯片图像占位符 3">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ea typeface="+mn-ea"/>
                <a:cs typeface="+mn-cs"/>
              </a:defRPr>
            </a:lvl1pPr>
          </a:lstStyle>
          <a:p>
            <a:pPr>
              <a:defRPr/>
            </a:pPr>
            <a:endParaRPr lang="zh-CN" altLang="en-US"/>
          </a:p>
        </p:txBody>
      </p:sp>
      <p:sp>
        <p:nvSpPr>
          <p:cNvPr id="7" name="灯片编号占位符 6">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latin typeface="Calibri" pitchFamily="34" charset="0"/>
                <a:ea typeface="宋体" pitchFamily="2" charset="-122"/>
              </a:defRPr>
            </a:lvl1pPr>
          </a:lstStyle>
          <a:p>
            <a:pPr>
              <a:defRPr/>
            </a:pPr>
            <a:fld id="{775431AA-0E7E-4B48-8BFF-7B61E1422AA4}" type="slidenum">
              <a:rPr lang="zh-CN" altLang="en-US"/>
              <a:pPr>
                <a:defRPr/>
              </a:pPr>
              <a:t>‹#›</a:t>
            </a:fld>
            <a:endParaRPr lang="zh-CN" altLang="en-US"/>
          </a:p>
        </p:txBody>
      </p:sp>
    </p:spTree>
    <p:extLst>
      <p:ext uri="{BB962C8B-B14F-4D97-AF65-F5344CB8AC3E}">
        <p14:creationId xmlns:p14="http://schemas.microsoft.com/office/powerpoint/2010/main" val="35086370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2</a:t>
            </a:fld>
            <a:endParaRPr lang="zh-CN" altLang="en-US"/>
          </a:p>
        </p:txBody>
      </p:sp>
    </p:spTree>
    <p:extLst>
      <p:ext uri="{BB962C8B-B14F-4D97-AF65-F5344CB8AC3E}">
        <p14:creationId xmlns:p14="http://schemas.microsoft.com/office/powerpoint/2010/main" val="347098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3</a:t>
            </a:fld>
            <a:endParaRPr lang="zh-CN" altLang="en-US"/>
          </a:p>
        </p:txBody>
      </p:sp>
    </p:spTree>
    <p:extLst>
      <p:ext uri="{BB962C8B-B14F-4D97-AF65-F5344CB8AC3E}">
        <p14:creationId xmlns:p14="http://schemas.microsoft.com/office/powerpoint/2010/main" val="2192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4</a:t>
            </a:fld>
            <a:endParaRPr lang="zh-CN" altLang="en-US"/>
          </a:p>
        </p:txBody>
      </p:sp>
    </p:spTree>
    <p:extLst>
      <p:ext uri="{BB962C8B-B14F-4D97-AF65-F5344CB8AC3E}">
        <p14:creationId xmlns:p14="http://schemas.microsoft.com/office/powerpoint/2010/main" val="4286482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5</a:t>
            </a:fld>
            <a:endParaRPr lang="zh-CN" altLang="en-US"/>
          </a:p>
        </p:txBody>
      </p:sp>
    </p:spTree>
    <p:extLst>
      <p:ext uri="{BB962C8B-B14F-4D97-AF65-F5344CB8AC3E}">
        <p14:creationId xmlns:p14="http://schemas.microsoft.com/office/powerpoint/2010/main" val="60990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6</a:t>
            </a:fld>
            <a:endParaRPr lang="zh-CN" altLang="en-US"/>
          </a:p>
        </p:txBody>
      </p:sp>
    </p:spTree>
    <p:extLst>
      <p:ext uri="{BB962C8B-B14F-4D97-AF65-F5344CB8AC3E}">
        <p14:creationId xmlns:p14="http://schemas.microsoft.com/office/powerpoint/2010/main" val="123681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7</a:t>
            </a:fld>
            <a:endParaRPr lang="zh-CN" altLang="en-US"/>
          </a:p>
        </p:txBody>
      </p:sp>
    </p:spTree>
    <p:extLst>
      <p:ext uri="{BB962C8B-B14F-4D97-AF65-F5344CB8AC3E}">
        <p14:creationId xmlns:p14="http://schemas.microsoft.com/office/powerpoint/2010/main" val="893126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8</a:t>
            </a:fld>
            <a:endParaRPr lang="zh-CN" altLang="en-US"/>
          </a:p>
        </p:txBody>
      </p:sp>
    </p:spTree>
    <p:extLst>
      <p:ext uri="{BB962C8B-B14F-4D97-AF65-F5344CB8AC3E}">
        <p14:creationId xmlns:p14="http://schemas.microsoft.com/office/powerpoint/2010/main" val="314041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9</a:t>
            </a:fld>
            <a:endParaRPr lang="zh-CN" altLang="en-US"/>
          </a:p>
        </p:txBody>
      </p:sp>
    </p:spTree>
    <p:extLst>
      <p:ext uri="{BB962C8B-B14F-4D97-AF65-F5344CB8AC3E}">
        <p14:creationId xmlns:p14="http://schemas.microsoft.com/office/powerpoint/2010/main" val="446027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75431AA-0E7E-4B48-8BFF-7B61E1422AA4}" type="slidenum">
              <a:rPr lang="zh-CN" altLang="en-US" smtClean="0"/>
              <a:pPr>
                <a:defRPr/>
              </a:pPr>
              <a:t>10</a:t>
            </a:fld>
            <a:endParaRPr lang="zh-CN" altLang="en-US"/>
          </a:p>
        </p:txBody>
      </p:sp>
    </p:spTree>
    <p:extLst>
      <p:ext uri="{BB962C8B-B14F-4D97-AF65-F5344CB8AC3E}">
        <p14:creationId xmlns:p14="http://schemas.microsoft.com/office/powerpoint/2010/main" val="2985365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5" name="灯片编号占位符 5">
            <a:extLst/>
          </p:cNvPr>
          <p:cNvSpPr txBox="1">
            <a:spLocks/>
          </p:cNvSpPr>
          <p:nvPr userDrawn="1"/>
        </p:nvSpPr>
        <p:spPr>
          <a:xfrm>
            <a:off x="7019925" y="6553200"/>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1DF31B22-8973-4EFC-94CF-ECA29AE1F7D0}"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pic>
        <p:nvPicPr>
          <p:cNvPr id="6" name="图片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8" name="灯片编号占位符 5">
            <a:extLst/>
          </p:cNvPr>
          <p:cNvSpPr txBox="1">
            <a:spLocks/>
          </p:cNvSpPr>
          <p:nvPr userDrawn="1"/>
        </p:nvSpPr>
        <p:spPr>
          <a:xfrm>
            <a:off x="7019925" y="6553200"/>
            <a:ext cx="2133600" cy="365125"/>
          </a:xfrm>
          <a:prstGeom prst="rect">
            <a:avLst/>
          </a:prstGeom>
        </p:spPr>
        <p:txBody>
          <a:bodyPr anchor="ct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6F980787-70AC-4EA4-9E72-81DF5C586621}"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9" name="日期占位符 2">
            <a:extLst/>
          </p:cNvPr>
          <p:cNvSpPr>
            <a:spLocks noGrp="1"/>
          </p:cNvSpPr>
          <p:nvPr>
            <p:ph type="dt" sz="half" idx="10"/>
          </p:nvPr>
        </p:nvSpPr>
        <p:spPr/>
        <p:txBody>
          <a:bodyPr/>
          <a:lstStyle>
            <a:lvl1pPr>
              <a:defRPr/>
            </a:lvl1pPr>
          </a:lstStyle>
          <a:p>
            <a:pPr>
              <a:defRPr/>
            </a:pPr>
            <a:fld id="{EE2FC936-9101-40B4-81FB-5C8B5B68CA7C}" type="datetime1">
              <a:rPr lang="zh-CN" altLang="en-US"/>
              <a:pPr>
                <a:defRPr/>
              </a:pPr>
              <a:t>2022/6/19</a:t>
            </a:fld>
            <a:endParaRPr lang="zh-CN" altLang="en-US"/>
          </a:p>
        </p:txBody>
      </p:sp>
      <p:sp>
        <p:nvSpPr>
          <p:cNvPr id="10" name="页脚占位符 3">
            <a:extLst/>
          </p:cNvPr>
          <p:cNvSpPr>
            <a:spLocks noGrp="1"/>
          </p:cNvSpPr>
          <p:nvPr>
            <p:ph type="ftr" sz="quarter" idx="11"/>
          </p:nvPr>
        </p:nvSpPr>
        <p:spPr/>
        <p:txBody>
          <a:bodyPr/>
          <a:lstStyle>
            <a:lvl1pPr>
              <a:defRPr/>
            </a:lvl1pPr>
          </a:lstStyle>
          <a:p>
            <a:pPr>
              <a:defRPr/>
            </a:pPr>
            <a:endParaRPr lang="en-US" altLang="zh-CN"/>
          </a:p>
        </p:txBody>
      </p:sp>
      <p:sp>
        <p:nvSpPr>
          <p:cNvPr id="11" name="灯片编号占位符 4">
            <a:extLst/>
          </p:cNvPr>
          <p:cNvSpPr>
            <a:spLocks noGrp="1"/>
          </p:cNvSpPr>
          <p:nvPr>
            <p:ph type="sldNum" sz="quarter" idx="12"/>
          </p:nvPr>
        </p:nvSpPr>
        <p:spPr/>
        <p:txBody>
          <a:bodyPr/>
          <a:lstStyle>
            <a:lvl1pPr>
              <a:defRPr/>
            </a:lvl1pPr>
          </a:lstStyle>
          <a:p>
            <a:pPr>
              <a:defRPr/>
            </a:pPr>
            <a:fld id="{40B32E0E-4A0F-4DFA-9A92-97DD5339E610}" type="slidenum">
              <a:rPr lang="zh-CN" altLang="en-US"/>
              <a:pPr>
                <a:defRPr/>
              </a:pPr>
              <a:t>‹#›</a:t>
            </a:fld>
            <a:endParaRPr lang="zh-CN" altLang="en-US"/>
          </a:p>
        </p:txBody>
      </p:sp>
    </p:spTree>
    <p:extLst>
      <p:ext uri="{BB962C8B-B14F-4D97-AF65-F5344CB8AC3E}">
        <p14:creationId xmlns:p14="http://schemas.microsoft.com/office/powerpoint/2010/main" val="25308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43D3420B-D0AF-4AB4-90F8-FC4FF80E4987}" type="datetime1">
              <a:rPr lang="zh-CN" altLang="en-US"/>
              <a:pPr>
                <a:defRPr/>
              </a:pPr>
              <a:t>2022/6/19</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E2A4736F-15C1-4CEB-9852-59E4EBD1EF87}" type="slidenum">
              <a:rPr lang="zh-CN" altLang="en-US"/>
              <a:pPr>
                <a:defRPr/>
              </a:pPr>
              <a:t>‹#›</a:t>
            </a:fld>
            <a:endParaRPr lang="zh-CN" altLang="en-US"/>
          </a:p>
        </p:txBody>
      </p:sp>
    </p:spTree>
    <p:extLst>
      <p:ext uri="{BB962C8B-B14F-4D97-AF65-F5344CB8AC3E}">
        <p14:creationId xmlns:p14="http://schemas.microsoft.com/office/powerpoint/2010/main" val="169426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4630BB5B-145C-419F-8A7D-F1FC09DE92EC}" type="datetime1">
              <a:rPr lang="zh-CN" altLang="en-US"/>
              <a:pPr>
                <a:defRPr/>
              </a:pPr>
              <a:t>2022/6/19</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9987881E-9B02-4893-B5C9-A984691B5AE0}" type="slidenum">
              <a:rPr lang="zh-CN" altLang="en-US"/>
              <a:pPr>
                <a:defRPr/>
              </a:pPr>
              <a:t>‹#›</a:t>
            </a:fld>
            <a:endParaRPr lang="zh-CN" altLang="en-US"/>
          </a:p>
        </p:txBody>
      </p:sp>
    </p:spTree>
    <p:extLst>
      <p:ext uri="{BB962C8B-B14F-4D97-AF65-F5344CB8AC3E}">
        <p14:creationId xmlns:p14="http://schemas.microsoft.com/office/powerpoint/2010/main" val="359427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6FB6A2B7-AD0A-4780-BBF8-9287ACF66C9C}" type="datetime1">
              <a:rPr lang="zh-CN" altLang="en-US"/>
              <a:pPr>
                <a:defRPr/>
              </a:pPr>
              <a:t>2022/6/19</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3A047927-14BB-4FFE-93DF-9E20ECBE13A7}" type="slidenum">
              <a:rPr lang="zh-CN" altLang="en-US"/>
              <a:pPr>
                <a:defRPr/>
              </a:pPr>
              <a:t>‹#›</a:t>
            </a:fld>
            <a:endParaRPr lang="zh-CN" altLang="en-US"/>
          </a:p>
        </p:txBody>
      </p:sp>
    </p:spTree>
    <p:extLst>
      <p:ext uri="{BB962C8B-B14F-4D97-AF65-F5344CB8AC3E}">
        <p14:creationId xmlns:p14="http://schemas.microsoft.com/office/powerpoint/2010/main" val="114088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p:cNvPr>
          <p:cNvSpPr>
            <a:spLocks noChangeArrowheads="1"/>
          </p:cNvSpPr>
          <p:nvPr userDrawn="1"/>
        </p:nvSpPr>
        <p:spPr bwMode="ltGray">
          <a:xfrm>
            <a:off x="0" y="6597650"/>
            <a:ext cx="9144000" cy="260350"/>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en-US" altLang="zh-CN" sz="1800" b="0">
                <a:solidFill>
                  <a:schemeClr val="bg1"/>
                </a:solidFill>
                <a:latin typeface="Times New Roman" pitchFamily="18" charset="0"/>
                <a:ea typeface="宋体" pitchFamily="2" charset="-122"/>
              </a:rPr>
              <a:t>GRADUATE SCHOOL OF XIDIAN UNIVERSITY</a:t>
            </a:r>
            <a:endParaRPr lang="zh-CN" altLang="en-US" sz="1800" b="0">
              <a:solidFill>
                <a:schemeClr val="bg1"/>
              </a:solidFill>
              <a:latin typeface="Times New Roman" pitchFamily="18" charset="0"/>
              <a:ea typeface="宋体" pitchFamily="2" charset="-122"/>
            </a:endParaRPr>
          </a:p>
        </p:txBody>
      </p:sp>
      <p:sp>
        <p:nvSpPr>
          <p:cNvPr id="4" name="灯片编号占位符 5">
            <a:extLst/>
          </p:cNvPr>
          <p:cNvSpPr txBox="1">
            <a:spLocks/>
          </p:cNvSpPr>
          <p:nvPr userDrawn="1"/>
        </p:nvSpPr>
        <p:spPr>
          <a:xfrm>
            <a:off x="7010400" y="6492875"/>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B078231B-CF02-46B2-86EB-9D46AE937C94}"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
        <p:nvSpPr>
          <p:cNvPr id="5" name="日期占位符 3">
            <a:extLst/>
          </p:cNvPr>
          <p:cNvSpPr>
            <a:spLocks noGrp="1"/>
          </p:cNvSpPr>
          <p:nvPr>
            <p:ph type="dt" sz="half" idx="10"/>
          </p:nvPr>
        </p:nvSpPr>
        <p:spPr/>
        <p:txBody>
          <a:bodyPr/>
          <a:lstStyle>
            <a:lvl1pPr>
              <a:defRPr/>
            </a:lvl1pPr>
          </a:lstStyle>
          <a:p>
            <a:pPr>
              <a:defRPr/>
            </a:pPr>
            <a:fld id="{A4D5BFCF-3408-4F18-9FB0-893381C24863}" type="datetime1">
              <a:rPr lang="zh-CN" altLang="en-US"/>
              <a:pPr>
                <a:defRPr/>
              </a:pPr>
              <a:t>2022/6/19</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64866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p:cNvPr>
          <p:cNvSpPr>
            <a:spLocks noGrp="1"/>
          </p:cNvSpPr>
          <p:nvPr>
            <p:ph type="dt" sz="half" idx="10"/>
          </p:nvPr>
        </p:nvSpPr>
        <p:spPr/>
        <p:txBody>
          <a:bodyPr/>
          <a:lstStyle>
            <a:lvl1pPr>
              <a:defRPr/>
            </a:lvl1pPr>
          </a:lstStyle>
          <a:p>
            <a:pPr>
              <a:defRPr/>
            </a:pPr>
            <a:fld id="{DFF74909-3C41-4097-BBAA-8B7D3EAD58CF}" type="datetime1">
              <a:rPr lang="zh-CN" altLang="en-US"/>
              <a:pPr>
                <a:defRPr/>
              </a:pPr>
              <a:t>2022/6/19</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F5C338C-E8F9-4BC5-BEFF-77D1C3A691E7}" type="slidenum">
              <a:rPr lang="zh-CN" altLang="en-US"/>
              <a:pPr>
                <a:defRPr/>
              </a:pPr>
              <a:t>‹#›</a:t>
            </a:fld>
            <a:endParaRPr lang="zh-CN" altLang="en-US"/>
          </a:p>
        </p:txBody>
      </p:sp>
    </p:spTree>
    <p:extLst>
      <p:ext uri="{BB962C8B-B14F-4D97-AF65-F5344CB8AC3E}">
        <p14:creationId xmlns:p14="http://schemas.microsoft.com/office/powerpoint/2010/main" val="274599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p:cNvPr>
          <p:cNvSpPr>
            <a:spLocks noGrp="1"/>
          </p:cNvSpPr>
          <p:nvPr>
            <p:ph type="dt" sz="half" idx="10"/>
          </p:nvPr>
        </p:nvSpPr>
        <p:spPr/>
        <p:txBody>
          <a:bodyPr/>
          <a:lstStyle>
            <a:lvl1pPr>
              <a:defRPr/>
            </a:lvl1pPr>
          </a:lstStyle>
          <a:p>
            <a:pPr>
              <a:defRPr/>
            </a:pPr>
            <a:fld id="{A595C567-7838-489D-8409-7066312DEDDB}" type="datetime1">
              <a:rPr lang="zh-CN" altLang="en-US"/>
              <a:pPr>
                <a:defRPr/>
              </a:pPr>
              <a:t>2022/6/19</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p:cNvPr>
          <p:cNvSpPr>
            <a:spLocks noGrp="1"/>
          </p:cNvSpPr>
          <p:nvPr>
            <p:ph type="sldNum" sz="quarter" idx="12"/>
          </p:nvPr>
        </p:nvSpPr>
        <p:spPr/>
        <p:txBody>
          <a:bodyPr/>
          <a:lstStyle>
            <a:lvl1pPr>
              <a:defRPr/>
            </a:lvl1pPr>
          </a:lstStyle>
          <a:p>
            <a:pPr>
              <a:defRPr/>
            </a:pPr>
            <a:fld id="{DAB13300-D6D1-41CA-A125-F183E322BAA4}" type="slidenum">
              <a:rPr lang="zh-CN" altLang="en-US"/>
              <a:pPr>
                <a:defRPr/>
              </a:pPr>
              <a:t>‹#›</a:t>
            </a:fld>
            <a:endParaRPr lang="zh-CN" altLang="en-US"/>
          </a:p>
        </p:txBody>
      </p:sp>
    </p:spTree>
    <p:extLst>
      <p:ext uri="{BB962C8B-B14F-4D97-AF65-F5344CB8AC3E}">
        <p14:creationId xmlns:p14="http://schemas.microsoft.com/office/powerpoint/2010/main" val="26256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p:cNvPr>
          <p:cNvSpPr>
            <a:spLocks noGrp="1"/>
          </p:cNvSpPr>
          <p:nvPr>
            <p:ph type="dt" sz="half" idx="10"/>
          </p:nvPr>
        </p:nvSpPr>
        <p:spPr/>
        <p:txBody>
          <a:bodyPr/>
          <a:lstStyle>
            <a:lvl1pPr>
              <a:defRPr/>
            </a:lvl1pPr>
          </a:lstStyle>
          <a:p>
            <a:pPr>
              <a:defRPr/>
            </a:pPr>
            <a:fld id="{A857A0B7-412A-4E80-AE82-1B0A13BD0216}" type="datetime1">
              <a:rPr lang="zh-CN" altLang="en-US"/>
              <a:pPr>
                <a:defRPr/>
              </a:pPr>
              <a:t>2022/6/19</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3EA2CC0A-A4D4-4F43-AC6D-BAE94F0BB94A}" type="slidenum">
              <a:rPr lang="zh-CN" altLang="en-US"/>
              <a:pPr>
                <a:defRPr/>
              </a:pPr>
              <a:t>‹#›</a:t>
            </a:fld>
            <a:endParaRPr lang="zh-CN" altLang="en-US"/>
          </a:p>
        </p:txBody>
      </p:sp>
    </p:spTree>
    <p:extLst>
      <p:ext uri="{BB962C8B-B14F-4D97-AF65-F5344CB8AC3E}">
        <p14:creationId xmlns:p14="http://schemas.microsoft.com/office/powerpoint/2010/main" val="218029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p:cNvPr>
          <p:cNvSpPr>
            <a:spLocks noGrp="1"/>
          </p:cNvSpPr>
          <p:nvPr>
            <p:ph type="dt" sz="half" idx="10"/>
          </p:nvPr>
        </p:nvSpPr>
        <p:spPr/>
        <p:txBody>
          <a:bodyPr/>
          <a:lstStyle>
            <a:lvl1pPr>
              <a:defRPr/>
            </a:lvl1pPr>
          </a:lstStyle>
          <a:p>
            <a:pPr>
              <a:defRPr/>
            </a:pPr>
            <a:fld id="{8974D219-8AE8-47C3-BA28-FA55640F2FD7}" type="datetime1">
              <a:rPr lang="zh-CN" altLang="en-US"/>
              <a:pPr>
                <a:defRPr/>
              </a:pPr>
              <a:t>2022/6/19</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p:cNvPr>
          <p:cNvSpPr>
            <a:spLocks noGrp="1"/>
          </p:cNvSpPr>
          <p:nvPr>
            <p:ph type="sldNum" sz="quarter" idx="12"/>
          </p:nvPr>
        </p:nvSpPr>
        <p:spPr/>
        <p:txBody>
          <a:bodyPr/>
          <a:lstStyle>
            <a:lvl1pPr>
              <a:defRPr/>
            </a:lvl1pPr>
          </a:lstStyle>
          <a:p>
            <a:pPr>
              <a:defRPr/>
            </a:pPr>
            <a:fld id="{F3117308-9844-486A-AAAA-F4B173CC9A2D}" type="slidenum">
              <a:rPr lang="zh-CN" altLang="en-US"/>
              <a:pPr>
                <a:defRPr/>
              </a:pPr>
              <a:t>‹#›</a:t>
            </a:fld>
            <a:endParaRPr lang="zh-CN" altLang="en-US"/>
          </a:p>
        </p:txBody>
      </p:sp>
    </p:spTree>
    <p:extLst>
      <p:ext uri="{BB962C8B-B14F-4D97-AF65-F5344CB8AC3E}">
        <p14:creationId xmlns:p14="http://schemas.microsoft.com/office/powerpoint/2010/main" val="206113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9C3A11B6-5D75-4785-A980-3C3F7FF01FDB}" type="datetime1">
              <a:rPr lang="zh-CN" altLang="en-US"/>
              <a:pPr>
                <a:defRPr/>
              </a:pPr>
              <a:t>2022/6/19</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p:cNvPr>
          <p:cNvSpPr>
            <a:spLocks noGrp="1"/>
          </p:cNvSpPr>
          <p:nvPr>
            <p:ph type="sldNum" sz="quarter" idx="12"/>
          </p:nvPr>
        </p:nvSpPr>
        <p:spPr/>
        <p:txBody>
          <a:bodyPr/>
          <a:lstStyle>
            <a:lvl1pPr>
              <a:defRPr/>
            </a:lvl1pPr>
          </a:lstStyle>
          <a:p>
            <a:pPr>
              <a:defRPr/>
            </a:pPr>
            <a:fld id="{4D6A252F-32F5-4947-A1EC-BB47BBD025FF}" type="slidenum">
              <a:rPr lang="zh-CN" altLang="en-US"/>
              <a:pPr>
                <a:defRPr/>
              </a:pPr>
              <a:t>‹#›</a:t>
            </a:fld>
            <a:endParaRPr lang="zh-CN" altLang="en-US"/>
          </a:p>
        </p:txBody>
      </p:sp>
    </p:spTree>
    <p:extLst>
      <p:ext uri="{BB962C8B-B14F-4D97-AF65-F5344CB8AC3E}">
        <p14:creationId xmlns:p14="http://schemas.microsoft.com/office/powerpoint/2010/main" val="55047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87E4504-F22F-4CEF-9F66-8F56FAF72378}" type="datetime1">
              <a:rPr lang="zh-CN" altLang="en-US"/>
              <a:pPr>
                <a:defRPr/>
              </a:pPr>
              <a:t>2022/6/19</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p:cNvPr>
          <p:cNvSpPr>
            <a:spLocks noGrp="1"/>
          </p:cNvSpPr>
          <p:nvPr>
            <p:ph type="sldNum" sz="quarter" idx="12"/>
          </p:nvPr>
        </p:nvSpPr>
        <p:spPr/>
        <p:txBody>
          <a:bodyPr/>
          <a:lstStyle>
            <a:lvl1pPr>
              <a:defRPr/>
            </a:lvl1pPr>
          </a:lstStyle>
          <a:p>
            <a:pPr>
              <a:defRPr/>
            </a:pPr>
            <a:fld id="{F8B54EFB-1DA4-4A7B-BF17-8DEF39A36DC4}" type="slidenum">
              <a:rPr lang="zh-CN" altLang="en-US"/>
              <a:pPr>
                <a:defRPr/>
              </a:pPr>
              <a:t>‹#›</a:t>
            </a:fld>
            <a:endParaRPr lang="zh-CN" altLang="en-US"/>
          </a:p>
        </p:txBody>
      </p:sp>
    </p:spTree>
    <p:extLst>
      <p:ext uri="{BB962C8B-B14F-4D97-AF65-F5344CB8AC3E}">
        <p14:creationId xmlns:p14="http://schemas.microsoft.com/office/powerpoint/2010/main" val="270455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p:cNvPr>
          <p:cNvSpPr>
            <a:spLocks noGrp="1"/>
          </p:cNvSpPr>
          <p:nvPr>
            <p:ph type="dt" sz="half" idx="10"/>
          </p:nvPr>
        </p:nvSpPr>
        <p:spPr/>
        <p:txBody>
          <a:bodyPr/>
          <a:lstStyle>
            <a:lvl1pPr>
              <a:defRPr/>
            </a:lvl1pPr>
          </a:lstStyle>
          <a:p>
            <a:pPr>
              <a:defRPr/>
            </a:pPr>
            <a:fld id="{CCC997C2-48D7-4C4F-9CE6-76B99AEE7154}" type="datetime1">
              <a:rPr lang="zh-CN" altLang="en-US"/>
              <a:pPr>
                <a:defRPr/>
              </a:pPr>
              <a:t>2022/6/19</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p:cNvPr>
          <p:cNvSpPr>
            <a:spLocks noGrp="1"/>
          </p:cNvSpPr>
          <p:nvPr>
            <p:ph type="sldNum" sz="quarter" idx="12"/>
          </p:nvPr>
        </p:nvSpPr>
        <p:spPr/>
        <p:txBody>
          <a:bodyPr/>
          <a:lstStyle>
            <a:lvl1pPr>
              <a:defRPr/>
            </a:lvl1pPr>
          </a:lstStyle>
          <a:p>
            <a:pPr>
              <a:defRPr/>
            </a:pPr>
            <a:fld id="{04CE282F-16C3-40A0-96BD-78729231EC93}" type="slidenum">
              <a:rPr lang="zh-CN" altLang="en-US"/>
              <a:pPr>
                <a:defRPr/>
              </a:pPr>
              <a:t>‹#›</a:t>
            </a:fld>
            <a:endParaRPr lang="zh-CN" altLang="en-US"/>
          </a:p>
        </p:txBody>
      </p:sp>
    </p:spTree>
    <p:extLst>
      <p:ext uri="{BB962C8B-B14F-4D97-AF65-F5344CB8AC3E}">
        <p14:creationId xmlns:p14="http://schemas.microsoft.com/office/powerpoint/2010/main" val="6559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latin typeface="+mn-lt"/>
                <a:ea typeface="+mn-ea"/>
                <a:cs typeface="+mn-cs"/>
              </a:defRPr>
            </a:lvl1pPr>
          </a:lstStyle>
          <a:p>
            <a:pPr>
              <a:defRPr/>
            </a:pPr>
            <a:fld id="{492FB4D6-7C32-44E5-8E20-43AC0654A7FC}" type="datetime1">
              <a:rPr lang="zh-CN" altLang="en-US"/>
              <a:pPr>
                <a:defRPr/>
              </a:pPr>
              <a:t>2022/6/19</a:t>
            </a:fld>
            <a:endParaRPr lang="zh-CN" altLang="en-US"/>
          </a:p>
        </p:txBody>
      </p:sp>
      <p:sp>
        <p:nvSpPr>
          <p:cNvPr id="5" name="页脚占位符 4">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b="0">
                <a:solidFill>
                  <a:srgbClr val="898989"/>
                </a:solidFill>
                <a:latin typeface="Calibri" pitchFamily="34" charset="0"/>
                <a:ea typeface="宋体" pitchFamily="2" charset="-122"/>
                <a:cs typeface="+mn-cs"/>
              </a:defRPr>
            </a:lvl1pPr>
          </a:lstStyle>
          <a:p>
            <a:pPr>
              <a:defRPr/>
            </a:pPr>
            <a:endParaRPr lang="en-US" altLang="zh-CN"/>
          </a:p>
        </p:txBody>
      </p:sp>
      <p:sp>
        <p:nvSpPr>
          <p:cNvPr id="6" name="灯片编号占位符 5">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898989"/>
                </a:solidFill>
                <a:latin typeface="Calibri" pitchFamily="34" charset="0"/>
                <a:ea typeface="宋体" pitchFamily="2" charset="-122"/>
              </a:defRPr>
            </a:lvl1pPr>
          </a:lstStyle>
          <a:p>
            <a:pPr>
              <a:defRPr/>
            </a:pPr>
            <a:fld id="{60113325-0AB1-4A35-A860-0D1149D7B844}" type="slidenum">
              <a:rPr lang="zh-CN" altLang="en-US"/>
              <a:pPr>
                <a:defRPr/>
              </a:pPr>
              <a:t>‹#›</a:t>
            </a:fld>
            <a:endParaRPr lang="zh-CN" altLang="en-US"/>
          </a:p>
        </p:txBody>
      </p:sp>
      <p:pic>
        <p:nvPicPr>
          <p:cNvPr id="1031" name="图片 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灯片编号占位符 5">
            <a:extLst/>
          </p:cNvPr>
          <p:cNvSpPr txBox="1">
            <a:spLocks/>
          </p:cNvSpPr>
          <p:nvPr/>
        </p:nvSpPr>
        <p:spPr bwMode="auto">
          <a:xfrm>
            <a:off x="7019925" y="6553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仿宋_GB2312" charset="-122"/>
                <a:ea typeface="仿宋_GB2312" charset="-122"/>
              </a:defRPr>
            </a:lvl1pPr>
            <a:lvl2pPr marL="742950" indent="-285750" eaLnBrk="0" hangingPunct="0">
              <a:defRPr sz="2000" b="1">
                <a:solidFill>
                  <a:schemeClr val="tx1"/>
                </a:solidFill>
                <a:latin typeface="仿宋_GB2312" charset="-122"/>
                <a:ea typeface="仿宋_GB2312" charset="-122"/>
              </a:defRPr>
            </a:lvl2pPr>
            <a:lvl3pPr marL="1143000" indent="-228600" eaLnBrk="0" hangingPunct="0">
              <a:defRPr sz="2000" b="1">
                <a:solidFill>
                  <a:schemeClr val="tx1"/>
                </a:solidFill>
                <a:latin typeface="仿宋_GB2312" charset="-122"/>
                <a:ea typeface="仿宋_GB2312" charset="-122"/>
              </a:defRPr>
            </a:lvl3pPr>
            <a:lvl4pPr marL="1600200" indent="-228600" eaLnBrk="0" hangingPunct="0">
              <a:defRPr sz="2000" b="1">
                <a:solidFill>
                  <a:schemeClr val="tx1"/>
                </a:solidFill>
                <a:latin typeface="仿宋_GB2312" charset="-122"/>
                <a:ea typeface="仿宋_GB2312" charset="-122"/>
              </a:defRPr>
            </a:lvl4pPr>
            <a:lvl5pPr marL="2057400" indent="-228600" eaLnBrk="0" hangingPunct="0">
              <a:defRPr sz="2000" b="1">
                <a:solidFill>
                  <a:schemeClr val="tx1"/>
                </a:solidFill>
                <a:latin typeface="仿宋_GB2312" charset="-122"/>
                <a:ea typeface="仿宋_GB2312" charset="-122"/>
              </a:defRPr>
            </a:lvl5pPr>
            <a:lvl6pPr marL="2514600" indent="-228600" eaLnBrk="0" fontAlgn="base" hangingPunct="0">
              <a:spcBef>
                <a:spcPct val="0"/>
              </a:spcBef>
              <a:spcAft>
                <a:spcPct val="0"/>
              </a:spcAft>
              <a:defRPr sz="2000" b="1">
                <a:solidFill>
                  <a:schemeClr val="tx1"/>
                </a:solidFill>
                <a:latin typeface="仿宋_GB2312" charset="-122"/>
                <a:ea typeface="仿宋_GB2312" charset="-122"/>
              </a:defRPr>
            </a:lvl6pPr>
            <a:lvl7pPr marL="2971800" indent="-228600" eaLnBrk="0" fontAlgn="base" hangingPunct="0">
              <a:spcBef>
                <a:spcPct val="0"/>
              </a:spcBef>
              <a:spcAft>
                <a:spcPct val="0"/>
              </a:spcAft>
              <a:defRPr sz="2000" b="1">
                <a:solidFill>
                  <a:schemeClr val="tx1"/>
                </a:solidFill>
                <a:latin typeface="仿宋_GB2312" charset="-122"/>
                <a:ea typeface="仿宋_GB2312" charset="-122"/>
              </a:defRPr>
            </a:lvl7pPr>
            <a:lvl8pPr marL="3429000" indent="-228600" eaLnBrk="0" fontAlgn="base" hangingPunct="0">
              <a:spcBef>
                <a:spcPct val="0"/>
              </a:spcBef>
              <a:spcAft>
                <a:spcPct val="0"/>
              </a:spcAft>
              <a:defRPr sz="2000" b="1">
                <a:solidFill>
                  <a:schemeClr val="tx1"/>
                </a:solidFill>
                <a:latin typeface="仿宋_GB2312" charset="-122"/>
                <a:ea typeface="仿宋_GB2312" charset="-122"/>
              </a:defRPr>
            </a:lvl8pPr>
            <a:lvl9pPr marL="3886200" indent="-228600" eaLnBrk="0" fontAlgn="base" hangingPunct="0">
              <a:spcBef>
                <a:spcPct val="0"/>
              </a:spcBef>
              <a:spcAft>
                <a:spcPct val="0"/>
              </a:spcAft>
              <a:defRPr sz="2000" b="1">
                <a:solidFill>
                  <a:schemeClr val="tx1"/>
                </a:solidFill>
                <a:latin typeface="仿宋_GB2312" charset="-122"/>
                <a:ea typeface="仿宋_GB2312" charset="-122"/>
              </a:defRPr>
            </a:lvl9pPr>
          </a:lstStyle>
          <a:p>
            <a:pPr algn="r" eaLnBrk="1" hangingPunct="1">
              <a:defRPr/>
            </a:pPr>
            <a:endParaRPr lang="en-US" altLang="zh-CN" sz="1400">
              <a:solidFill>
                <a:schemeClr val="bg1"/>
              </a:solidFill>
              <a:latin typeface="Times New Roman" pitchFamily="18" charset="0"/>
              <a:ea typeface="宋体" pitchFamily="2" charset="-122"/>
              <a:cs typeface="Times New Roman" pitchFamily="18" charset="0"/>
            </a:endParaRPr>
          </a:p>
        </p:txBody>
      </p:sp>
      <p:sp>
        <p:nvSpPr>
          <p:cNvPr id="1033" name="Rectangle 18">
            <a:extLst/>
          </p:cNvPr>
          <p:cNvSpPr>
            <a:spLocks noChangeArrowheads="1"/>
          </p:cNvSpPr>
          <p:nvPr/>
        </p:nvSpPr>
        <p:spPr bwMode="ltGray">
          <a:xfrm>
            <a:off x="0" y="6524625"/>
            <a:ext cx="9144000" cy="360363"/>
          </a:xfrm>
          <a:prstGeom prst="rect">
            <a:avLst/>
          </a:prstGeom>
          <a:solidFill>
            <a:srgbClr val="2849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r>
              <a:rPr lang="zh-CN" altLang="en-US" sz="2200" b="0">
                <a:solidFill>
                  <a:schemeClr val="bg1"/>
                </a:solidFill>
                <a:latin typeface="Arial" charset="0"/>
                <a:ea typeface="黑体" pitchFamily="49" charset="-122"/>
              </a:rPr>
              <a:t>                                                                     </a:t>
            </a:r>
            <a:endParaRPr lang="zh-CN" altLang="en-US" sz="1800" b="0">
              <a:solidFill>
                <a:schemeClr val="bg1"/>
              </a:solidFill>
              <a:latin typeface="Times New Roman" pitchFamily="18" charset="0"/>
              <a:ea typeface="宋体" pitchFamily="2" charset="-122"/>
            </a:endParaRPr>
          </a:p>
        </p:txBody>
      </p:sp>
      <p:sp>
        <p:nvSpPr>
          <p:cNvPr id="1034" name="Line 27"/>
          <p:cNvSpPr>
            <a:spLocks noChangeShapeType="1"/>
          </p:cNvSpPr>
          <p:nvPr/>
        </p:nvSpPr>
        <p:spPr bwMode="auto">
          <a:xfrm>
            <a:off x="2700338" y="23177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 name="Group 28"/>
          <p:cNvGrpSpPr>
            <a:grpSpLocks/>
          </p:cNvGrpSpPr>
          <p:nvPr/>
        </p:nvGrpSpPr>
        <p:grpSpPr bwMode="auto">
          <a:xfrm>
            <a:off x="2771775" y="3175"/>
            <a:ext cx="2895600" cy="914400"/>
            <a:chOff x="1200" y="1008"/>
            <a:chExt cx="1824" cy="576"/>
          </a:xfrm>
        </p:grpSpPr>
        <p:sp>
          <p:nvSpPr>
            <p:cNvPr id="1037" name="矩形 38">
              <a:extLst/>
            </p:cNvPr>
            <p:cNvSpPr>
              <a:spLocks noChangeArrowheads="1"/>
            </p:cNvSpPr>
            <p:nvPr/>
          </p:nvSpPr>
          <p:spPr bwMode="auto">
            <a:xfrm>
              <a:off x="1206" y="1008"/>
              <a:ext cx="1818"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仿宋_GB2312" pitchFamily="49" charset="-122"/>
                  <a:ea typeface="仿宋_GB2312" pitchFamily="49" charset="-122"/>
                </a:defRPr>
              </a:lvl1pPr>
              <a:lvl2pPr marL="742950" indent="-285750" eaLnBrk="0" hangingPunct="0">
                <a:defRPr sz="2000" b="1">
                  <a:solidFill>
                    <a:schemeClr val="tx1"/>
                  </a:solidFill>
                  <a:latin typeface="仿宋_GB2312" pitchFamily="49" charset="-122"/>
                  <a:ea typeface="仿宋_GB2312" pitchFamily="49" charset="-122"/>
                </a:defRPr>
              </a:lvl2pPr>
              <a:lvl3pPr marL="1143000" indent="-228600" eaLnBrk="0" hangingPunct="0">
                <a:defRPr sz="2000" b="1">
                  <a:solidFill>
                    <a:schemeClr val="tx1"/>
                  </a:solidFill>
                  <a:latin typeface="仿宋_GB2312" pitchFamily="49" charset="-122"/>
                  <a:ea typeface="仿宋_GB2312" pitchFamily="49" charset="-122"/>
                </a:defRPr>
              </a:lvl3pPr>
              <a:lvl4pPr marL="1600200" indent="-228600" eaLnBrk="0" hangingPunct="0">
                <a:defRPr sz="2000" b="1">
                  <a:solidFill>
                    <a:schemeClr val="tx1"/>
                  </a:solidFill>
                  <a:latin typeface="仿宋_GB2312" pitchFamily="49" charset="-122"/>
                  <a:ea typeface="仿宋_GB2312" pitchFamily="49" charset="-122"/>
                </a:defRPr>
              </a:lvl4pPr>
              <a:lvl5pPr marL="2057400" indent="-228600" eaLnBrk="0" hangingPunct="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eaLnBrk="1" hangingPunct="1">
                <a:defRPr/>
              </a:pPr>
              <a:r>
                <a:rPr lang="zh-CN" altLang="en-US" sz="1800">
                  <a:latin typeface="黑体" pitchFamily="49" charset="-122"/>
                  <a:ea typeface="黑体" pitchFamily="49" charset="-122"/>
                </a:rPr>
                <a:t>    </a:t>
              </a:r>
            </a:p>
            <a:p>
              <a:pPr eaLnBrk="1" hangingPunct="1">
                <a:defRPr/>
              </a:pPr>
              <a:r>
                <a:rPr lang="zh-CN" altLang="en-US" sz="1800">
                  <a:latin typeface="黑体" pitchFamily="49" charset="-122"/>
                  <a:ea typeface="黑体" pitchFamily="49" charset="-122"/>
                </a:rPr>
                <a:t>    空间科学与技术学院</a:t>
              </a:r>
            </a:p>
            <a:p>
              <a:pPr eaLnBrk="1" hangingPunct="1">
                <a:defRPr/>
              </a:pPr>
              <a:r>
                <a:rPr lang="en-US" altLang="zh-CN" sz="900">
                  <a:latin typeface="Times New Roman" pitchFamily="18" charset="0"/>
                  <a:ea typeface="黑体" pitchFamily="49" charset="-122"/>
                </a:rPr>
                <a:t>               School of Aerospace Science and Technology</a:t>
              </a:r>
            </a:p>
            <a:p>
              <a:pPr eaLnBrk="1" hangingPunct="1">
                <a:defRPr/>
              </a:pPr>
              <a:endParaRPr lang="en-US" altLang="zh-CN" sz="900">
                <a:latin typeface="Times New Roman" pitchFamily="18" charset="0"/>
                <a:ea typeface="黑体" pitchFamily="49" charset="-122"/>
              </a:endParaRPr>
            </a:p>
          </p:txBody>
        </p:sp>
        <p:pic>
          <p:nvPicPr>
            <p:cNvPr id="1038" name="Picture 30" descr="徽标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00" y="1133"/>
              <a:ext cx="31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5">
            <a:extLst/>
          </p:cNvPr>
          <p:cNvSpPr txBox="1">
            <a:spLocks/>
          </p:cNvSpPr>
          <p:nvPr/>
        </p:nvSpPr>
        <p:spPr>
          <a:xfrm>
            <a:off x="7010400" y="6519863"/>
            <a:ext cx="2133600" cy="365125"/>
          </a:xfrm>
          <a:prstGeom prst="rect">
            <a:avLst/>
          </a:prstGeom>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pPr algn="r" eaLnBrk="1" hangingPunct="1">
              <a:defRPr/>
            </a:pPr>
            <a:fld id="{53159542-40B9-47CF-9A18-DF6F13051553}" type="slidenum">
              <a:rPr lang="zh-CN" altLang="en-US" sz="1400" smtClean="0">
                <a:solidFill>
                  <a:schemeClr val="bg1"/>
                </a:solidFill>
                <a:latin typeface="Times New Roman" pitchFamily="18" charset="0"/>
                <a:ea typeface="宋体" pitchFamily="2" charset="-122"/>
              </a:rPr>
              <a:pPr algn="r" eaLnBrk="1" hangingPunct="1">
                <a:defRPr/>
              </a:pPr>
              <a:t>‹#›</a:t>
            </a:fld>
            <a:endParaRPr lang="zh-CN" altLang="en-US" sz="1400" smtClean="0">
              <a:solidFill>
                <a:schemeClr val="bg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253231" y="1324000"/>
            <a:ext cx="8065269" cy="2372394"/>
          </a:xfrm>
        </p:spPr>
        <p:txBody>
          <a:bodyPr/>
          <a:lstStyle/>
          <a:p>
            <a:pPr algn="ctr">
              <a:defRPr/>
            </a:pPr>
            <a:r>
              <a:rPr lang="zh-CN" altLang="en-US" sz="6000" dirty="0" smtClean="0">
                <a:solidFill>
                  <a:srgbClr val="0000FF"/>
                </a:solidFill>
                <a:latin typeface="黑体" pitchFamily="49" charset="-122"/>
                <a:ea typeface="黑体" pitchFamily="49" charset="-122"/>
              </a:rPr>
              <a:t>航天电子系统设计</a:t>
            </a:r>
            <a:r>
              <a:rPr lang="en-US" altLang="zh-CN" sz="6000" dirty="0" smtClean="0">
                <a:solidFill>
                  <a:srgbClr val="0000FF"/>
                </a:solidFill>
                <a:latin typeface="黑体" pitchFamily="49" charset="-122"/>
                <a:ea typeface="黑体" pitchFamily="49" charset="-122"/>
              </a:rPr>
              <a:t/>
            </a:r>
            <a:br>
              <a:rPr lang="en-US" altLang="zh-CN" sz="6000" dirty="0" smtClean="0">
                <a:solidFill>
                  <a:srgbClr val="0000FF"/>
                </a:solidFill>
                <a:latin typeface="黑体" pitchFamily="49" charset="-122"/>
                <a:ea typeface="黑体" pitchFamily="49" charset="-122"/>
              </a:rPr>
            </a:br>
            <a:r>
              <a:rPr lang="en-US" altLang="zh-CN" sz="6000" smtClean="0">
                <a:solidFill>
                  <a:srgbClr val="0000FF"/>
                </a:solidFill>
                <a:latin typeface="黑体" pitchFamily="49" charset="-122"/>
                <a:ea typeface="黑体" pitchFamily="49" charset="-122"/>
              </a:rPr>
              <a:t>        </a:t>
            </a:r>
            <a:r>
              <a:rPr lang="en-US" altLang="zh-CN" sz="2800" smtClean="0">
                <a:solidFill>
                  <a:srgbClr val="0000FF"/>
                </a:solidFill>
                <a:latin typeface="黑体" pitchFamily="49" charset="-122"/>
                <a:ea typeface="黑体" pitchFamily="49" charset="-122"/>
              </a:rPr>
              <a:t>----</a:t>
            </a:r>
            <a:r>
              <a:rPr lang="zh-CN" altLang="en-US" sz="2800" dirty="0" smtClean="0">
                <a:solidFill>
                  <a:srgbClr val="0000FF"/>
                </a:solidFill>
                <a:latin typeface="黑体" pitchFamily="49" charset="-122"/>
                <a:ea typeface="黑体" pitchFamily="49" charset="-122"/>
              </a:rPr>
              <a:t>常见电过应力即干扰分析</a:t>
            </a:r>
            <a:endParaRPr lang="zh-CN" altLang="en-US" sz="2800" dirty="0">
              <a:solidFill>
                <a:srgbClr val="0000FF"/>
              </a:solidFill>
              <a:latin typeface="黑体" pitchFamily="49" charset="-122"/>
              <a:ea typeface="黑体" pitchFamily="49" charset="-122"/>
            </a:endParaRPr>
          </a:p>
        </p:txBody>
      </p:sp>
      <p:sp>
        <p:nvSpPr>
          <p:cNvPr id="409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仿宋_GB2312" pitchFamily="49" charset="-122"/>
                <a:ea typeface="仿宋_GB2312" pitchFamily="49" charset="-122"/>
              </a:defRPr>
            </a:lvl1pPr>
            <a:lvl2pPr marL="742950" indent="-285750">
              <a:defRPr sz="2000" b="1">
                <a:solidFill>
                  <a:schemeClr val="tx1"/>
                </a:solidFill>
                <a:latin typeface="仿宋_GB2312" pitchFamily="49" charset="-122"/>
                <a:ea typeface="仿宋_GB2312" pitchFamily="49" charset="-122"/>
              </a:defRPr>
            </a:lvl2pPr>
            <a:lvl3pPr marL="1143000" indent="-228600">
              <a:defRPr sz="2000" b="1">
                <a:solidFill>
                  <a:schemeClr val="tx1"/>
                </a:solidFill>
                <a:latin typeface="仿宋_GB2312" pitchFamily="49" charset="-122"/>
                <a:ea typeface="仿宋_GB2312" pitchFamily="49" charset="-122"/>
              </a:defRPr>
            </a:lvl3pPr>
            <a:lvl4pPr marL="1600200" indent="-228600">
              <a:defRPr sz="2000" b="1">
                <a:solidFill>
                  <a:schemeClr val="tx1"/>
                </a:solidFill>
                <a:latin typeface="仿宋_GB2312" pitchFamily="49" charset="-122"/>
                <a:ea typeface="仿宋_GB2312" pitchFamily="49" charset="-122"/>
              </a:defRPr>
            </a:lvl4pPr>
            <a:lvl5pPr marL="2057400" indent="-228600">
              <a:defRPr sz="2000" b="1">
                <a:solidFill>
                  <a:schemeClr val="tx1"/>
                </a:solidFill>
                <a:latin typeface="仿宋_GB2312" pitchFamily="49" charset="-122"/>
                <a:ea typeface="仿宋_GB2312" pitchFamily="49" charset="-122"/>
              </a:defRPr>
            </a:lvl5pPr>
            <a:lvl6pPr marL="25146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6pPr>
            <a:lvl7pPr marL="29718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7pPr>
            <a:lvl8pPr marL="34290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8pPr>
            <a:lvl9pPr marL="3886200" indent="-228600" eaLnBrk="0" fontAlgn="base" hangingPunct="0">
              <a:spcBef>
                <a:spcPct val="0"/>
              </a:spcBef>
              <a:spcAft>
                <a:spcPct val="0"/>
              </a:spcAft>
              <a:defRPr sz="2000" b="1">
                <a:solidFill>
                  <a:schemeClr val="tx1"/>
                </a:solidFill>
                <a:latin typeface="仿宋_GB2312" pitchFamily="49" charset="-122"/>
                <a:ea typeface="仿宋_GB2312" pitchFamily="49" charset="-122"/>
              </a:defRPr>
            </a:lvl9pPr>
          </a:lstStyle>
          <a:p>
            <a:fld id="{5CA15F17-FC48-4ED6-8880-9AD1FFCCED90}" type="slidenum">
              <a:rPr lang="zh-CN" altLang="en-US" sz="1200" b="0" smtClean="0">
                <a:solidFill>
                  <a:srgbClr val="898989"/>
                </a:solidFill>
                <a:latin typeface="Calibri" pitchFamily="34" charset="0"/>
                <a:ea typeface="宋体" charset="-122"/>
              </a:rPr>
              <a:pPr/>
              <a:t>1</a:t>
            </a:fld>
            <a:endParaRPr lang="zh-CN" altLang="en-US" sz="1200" b="0" smtClean="0">
              <a:solidFill>
                <a:srgbClr val="898989"/>
              </a:solidFill>
              <a:latin typeface="Calibri" pitchFamily="34" charset="0"/>
              <a:ea typeface="宋体" charset="-122"/>
            </a:endParaRPr>
          </a:p>
        </p:txBody>
      </p:sp>
      <p:cxnSp>
        <p:nvCxnSpPr>
          <p:cNvPr id="6" name="直接连接符 5"/>
          <p:cNvCxnSpPr/>
          <p:nvPr/>
        </p:nvCxnSpPr>
        <p:spPr>
          <a:xfrm>
            <a:off x="460375" y="3859460"/>
            <a:ext cx="5286375" cy="1588"/>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60813" y="3858319"/>
            <a:ext cx="4572000" cy="1588"/>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
        <p:nvSpPr>
          <p:cNvPr id="8" name="标题 1">
            <a:extLst/>
          </p:cNvPr>
          <p:cNvSpPr txBox="1">
            <a:spLocks/>
          </p:cNvSpPr>
          <p:nvPr/>
        </p:nvSpPr>
        <p:spPr bwMode="auto">
          <a:xfrm>
            <a:off x="2411760" y="4548469"/>
            <a:ext cx="4601112" cy="74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ctr">
              <a:defRPr/>
            </a:pPr>
            <a:r>
              <a:rPr lang="zh-CN" altLang="en-US" sz="3600" dirty="0" smtClean="0">
                <a:latin typeface="黑体" pitchFamily="49" charset="-122"/>
                <a:ea typeface="黑体" pitchFamily="49" charset="-122"/>
              </a:rPr>
              <a:t>空间科学与技术学院</a:t>
            </a:r>
            <a:endParaRPr lang="zh-CN" altLang="en-US" sz="1400"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257"/>
    </mc:Choice>
    <mc:Fallback xmlns="">
      <p:transition spd="slow" advTm="142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Text Box 6"/>
          <p:cNvSpPr txBox="1">
            <a:spLocks noChangeArrowheads="1"/>
          </p:cNvSpPr>
          <p:nvPr/>
        </p:nvSpPr>
        <p:spPr bwMode="auto">
          <a:xfrm>
            <a:off x="3132832" y="980158"/>
            <a:ext cx="5400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400">
                <a:latin typeface="Times New Roman" panose="02020603050405020304" pitchFamily="18" charset="0"/>
              </a:rPr>
              <a:t>针对传导发射的产品抗扰度要求（美标与欧标的比较）</a:t>
            </a:r>
          </a:p>
        </p:txBody>
      </p:sp>
      <p:sp>
        <p:nvSpPr>
          <p:cNvPr id="4" name="Rectangle 8"/>
          <p:cNvSpPr>
            <a:spLocks noChangeArrowheads="1"/>
          </p:cNvSpPr>
          <p:nvPr/>
        </p:nvSpPr>
        <p:spPr bwMode="auto">
          <a:xfrm>
            <a:off x="251520" y="908720"/>
            <a:ext cx="2411412"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0" lang="zh-CN" altLang="en-US" sz="1800" dirty="0">
                <a:latin typeface="Times New Roman" panose="02020603050405020304" pitchFamily="18" charset="0"/>
              </a:rPr>
              <a:t>电磁干扰抗扰度的测试分为传导发射和辐射发射两种，前者频率较低（如</a:t>
            </a:r>
            <a:r>
              <a:rPr kumimoji="0" lang="en-US" altLang="zh-CN" sz="1800" dirty="0">
                <a:latin typeface="Times New Roman" panose="02020603050405020304" pitchFamily="18" charset="0"/>
              </a:rPr>
              <a:t>150kHz</a:t>
            </a:r>
            <a:r>
              <a:rPr kumimoji="0" lang="zh-CN" altLang="en-US" sz="1800" dirty="0">
                <a:latin typeface="Times New Roman" panose="02020603050405020304" pitchFamily="18" charset="0"/>
              </a:rPr>
              <a:t>～</a:t>
            </a:r>
            <a:r>
              <a:rPr kumimoji="0" lang="en-US" altLang="zh-CN" sz="1800" dirty="0">
                <a:latin typeface="Times New Roman" panose="02020603050405020304" pitchFamily="18" charset="0"/>
              </a:rPr>
              <a:t>30MHz</a:t>
            </a:r>
            <a:r>
              <a:rPr kumimoji="0" lang="zh-CN" altLang="en-US" sz="1800" dirty="0">
                <a:latin typeface="Times New Roman" panose="02020603050405020304" pitchFamily="18" charset="0"/>
              </a:rPr>
              <a:t>），后者频率较高（如</a:t>
            </a:r>
            <a:r>
              <a:rPr kumimoji="0" lang="en-US" altLang="zh-CN" sz="1800" dirty="0">
                <a:latin typeface="Times New Roman" panose="02020603050405020304" pitchFamily="18" charset="0"/>
              </a:rPr>
              <a:t>30MHz</a:t>
            </a:r>
            <a:r>
              <a:rPr kumimoji="0" lang="zh-CN" altLang="en-US" sz="1800" dirty="0">
                <a:latin typeface="Times New Roman" panose="02020603050405020304" pitchFamily="18" charset="0"/>
              </a:rPr>
              <a:t>～</a:t>
            </a:r>
            <a:r>
              <a:rPr kumimoji="0" lang="en-US" altLang="zh-CN" sz="1800" dirty="0">
                <a:latin typeface="Times New Roman" panose="02020603050405020304" pitchFamily="18" charset="0"/>
              </a:rPr>
              <a:t>1GHz</a:t>
            </a:r>
            <a:r>
              <a:rPr kumimoji="0" lang="zh-CN" altLang="en-US" sz="1800" dirty="0">
                <a:latin typeface="Times New Roman" panose="02020603050405020304" pitchFamily="18" charset="0"/>
              </a:rPr>
              <a:t>）</a:t>
            </a:r>
          </a:p>
          <a:p>
            <a:pPr eaLnBrk="1" hangingPunct="1">
              <a:lnSpc>
                <a:spcPct val="120000"/>
              </a:lnSpc>
            </a:pPr>
            <a:r>
              <a:rPr kumimoji="0" lang="zh-CN" altLang="en-US" sz="1800" dirty="0">
                <a:solidFill>
                  <a:srgbClr val="FF0000"/>
                </a:solidFill>
                <a:latin typeface="Times New Roman" panose="02020603050405020304" pitchFamily="18" charset="0"/>
              </a:rPr>
              <a:t>不同标准或者同一标准不同类别规定的测试参数和测试限值有可能不同</a:t>
            </a:r>
            <a:r>
              <a:rPr kumimoji="0" lang="zh-CN" altLang="en-US" sz="1800" dirty="0">
                <a:latin typeface="Times New Roman" panose="02020603050405020304" pitchFamily="18" charset="0"/>
              </a:rPr>
              <a:t>。如右图，在大部分频段内，欧洲标准比美国标准更为严格</a:t>
            </a:r>
          </a:p>
        </p:txBody>
      </p:sp>
      <p:pic>
        <p:nvPicPr>
          <p:cNvPr id="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2470" y="1340520"/>
            <a:ext cx="5976937" cy="421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3"/>
          <p:cNvSpPr>
            <a:spLocks noChangeArrowheads="1"/>
          </p:cNvSpPr>
          <p:nvPr/>
        </p:nvSpPr>
        <p:spPr bwMode="auto">
          <a:xfrm>
            <a:off x="2843907" y="5661695"/>
            <a:ext cx="5759450" cy="792163"/>
          </a:xfrm>
          <a:prstGeom prst="rect">
            <a:avLst/>
          </a:prstGeom>
          <a:solidFill>
            <a:srgbClr val="CC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buFont typeface="Wingdings" panose="05000000000000000000" pitchFamily="2" charset="2"/>
              <a:buNone/>
            </a:pPr>
            <a:r>
              <a:rPr kumimoji="0" lang="zh-CN" altLang="en-US" sz="1400">
                <a:latin typeface="Times New Roman" panose="02020603050405020304" pitchFamily="18" charset="0"/>
              </a:rPr>
              <a:t>美国标准取自</a:t>
            </a:r>
            <a:r>
              <a:rPr kumimoji="0" lang="en-US" altLang="zh-CN" sz="1400">
                <a:latin typeface="Times New Roman" panose="02020603050405020304" pitchFamily="18" charset="0"/>
              </a:rPr>
              <a:t>FCC Part15</a:t>
            </a:r>
            <a:r>
              <a:rPr kumimoji="0" lang="zh-CN" altLang="en-US" sz="1400">
                <a:latin typeface="Times New Roman" panose="02020603050405020304" pitchFamily="18" charset="0"/>
              </a:rPr>
              <a:t>第</a:t>
            </a:r>
            <a:r>
              <a:rPr kumimoji="0" lang="en-US" altLang="zh-CN" sz="1400">
                <a:latin typeface="Times New Roman" panose="02020603050405020304" pitchFamily="18" charset="0"/>
              </a:rPr>
              <a:t>J</a:t>
            </a:r>
            <a:r>
              <a:rPr kumimoji="0" lang="zh-CN" altLang="en-US" sz="1400">
                <a:latin typeface="Times New Roman" panose="02020603050405020304" pitchFamily="18" charset="0"/>
              </a:rPr>
              <a:t>部分；欧洲标准基于</a:t>
            </a:r>
            <a:r>
              <a:rPr kumimoji="0" lang="en-US" altLang="zh-CN" sz="1400">
                <a:latin typeface="Times New Roman" panose="02020603050405020304" pitchFamily="18" charset="0"/>
              </a:rPr>
              <a:t>CISPR</a:t>
            </a:r>
            <a:r>
              <a:rPr kumimoji="0" lang="zh-CN" altLang="en-US" sz="1400">
                <a:latin typeface="Times New Roman" panose="02020603050405020304" pitchFamily="18" charset="0"/>
              </a:rPr>
              <a:t>标准，</a:t>
            </a:r>
            <a:r>
              <a:rPr kumimoji="0" lang="en-US" altLang="zh-CN" sz="1400">
                <a:latin typeface="Times New Roman" panose="02020603050405020304" pitchFamily="18" charset="0"/>
              </a:rPr>
              <a:t>Class A</a:t>
            </a:r>
            <a:r>
              <a:rPr kumimoji="0" lang="zh-CN" altLang="en-US" sz="1400">
                <a:latin typeface="Times New Roman" panose="02020603050405020304" pitchFamily="18" charset="0"/>
              </a:rPr>
              <a:t>取自</a:t>
            </a:r>
            <a:r>
              <a:rPr kumimoji="0" lang="en-US" altLang="zh-CN" sz="1400">
                <a:latin typeface="Times New Roman" panose="02020603050405020304" pitchFamily="18" charset="0"/>
              </a:rPr>
              <a:t>EN55011</a:t>
            </a:r>
            <a:r>
              <a:rPr kumimoji="0" lang="zh-CN" altLang="en-US" sz="1400">
                <a:latin typeface="Times New Roman" panose="02020603050405020304" pitchFamily="18" charset="0"/>
              </a:rPr>
              <a:t>、</a:t>
            </a:r>
            <a:r>
              <a:rPr kumimoji="0" lang="en-US" altLang="zh-CN" sz="1400">
                <a:latin typeface="Times New Roman" panose="02020603050405020304" pitchFamily="18" charset="0"/>
              </a:rPr>
              <a:t>EN55022</a:t>
            </a:r>
            <a:r>
              <a:rPr kumimoji="0" lang="zh-CN" altLang="en-US" sz="1400">
                <a:latin typeface="Times New Roman" panose="02020603050405020304" pitchFamily="18" charset="0"/>
              </a:rPr>
              <a:t>、</a:t>
            </a:r>
            <a:r>
              <a:rPr kumimoji="0" lang="en-US" altLang="zh-CN" sz="1400">
                <a:latin typeface="Times New Roman" panose="02020603050405020304" pitchFamily="18" charset="0"/>
              </a:rPr>
              <a:t>EN50081-2</a:t>
            </a:r>
            <a:r>
              <a:rPr kumimoji="0" lang="zh-CN" altLang="en-US" sz="1400">
                <a:latin typeface="Times New Roman" panose="02020603050405020304" pitchFamily="18" charset="0"/>
              </a:rPr>
              <a:t>，</a:t>
            </a:r>
            <a:r>
              <a:rPr kumimoji="0" lang="en-US" altLang="zh-CN" sz="1400">
                <a:latin typeface="Times New Roman" panose="02020603050405020304" pitchFamily="18" charset="0"/>
              </a:rPr>
              <a:t>Class B</a:t>
            </a:r>
            <a:r>
              <a:rPr kumimoji="0" lang="zh-CN" altLang="en-US" sz="1400">
                <a:latin typeface="Times New Roman" panose="02020603050405020304" pitchFamily="18" charset="0"/>
              </a:rPr>
              <a:t>取自</a:t>
            </a:r>
            <a:r>
              <a:rPr kumimoji="0" lang="en-US" altLang="zh-CN" sz="1400">
                <a:latin typeface="Times New Roman" panose="02020603050405020304" pitchFamily="18" charset="0"/>
              </a:rPr>
              <a:t>EN 55011</a:t>
            </a:r>
            <a:r>
              <a:rPr kumimoji="0" lang="zh-CN" altLang="en-US" sz="1400">
                <a:latin typeface="Times New Roman" panose="02020603050405020304" pitchFamily="18" charset="0"/>
              </a:rPr>
              <a:t>、</a:t>
            </a:r>
            <a:r>
              <a:rPr kumimoji="0" lang="en-US" altLang="zh-CN" sz="1400">
                <a:latin typeface="Times New Roman" panose="02020603050405020304" pitchFamily="18" charset="0"/>
              </a:rPr>
              <a:t>EN55022</a:t>
            </a:r>
            <a:r>
              <a:rPr kumimoji="0" lang="zh-CN" altLang="en-US" sz="1400">
                <a:latin typeface="Times New Roman" panose="02020603050405020304" pitchFamily="18" charset="0"/>
              </a:rPr>
              <a:t>、</a:t>
            </a:r>
            <a:r>
              <a:rPr kumimoji="0" lang="en-US" altLang="zh-CN" sz="1400">
                <a:latin typeface="Times New Roman" panose="02020603050405020304" pitchFamily="18" charset="0"/>
              </a:rPr>
              <a:t>EN55013</a:t>
            </a:r>
            <a:r>
              <a:rPr kumimoji="0" lang="zh-CN" altLang="en-US" sz="1400">
                <a:latin typeface="Times New Roman" panose="02020603050405020304" pitchFamily="18" charset="0"/>
              </a:rPr>
              <a:t>、</a:t>
            </a:r>
            <a:r>
              <a:rPr kumimoji="0" lang="en-US" altLang="zh-CN" sz="1400">
                <a:latin typeface="Times New Roman" panose="02020603050405020304" pitchFamily="18" charset="0"/>
              </a:rPr>
              <a:t>EN50081-1</a:t>
            </a:r>
            <a:r>
              <a:rPr kumimoji="0" lang="zh-CN" altLang="en-US" sz="1400">
                <a:latin typeface="Times New Roman" panose="02020603050405020304" pitchFamily="18" charset="0"/>
              </a:rPr>
              <a:t>），下页图同</a:t>
            </a:r>
          </a:p>
        </p:txBody>
      </p:sp>
    </p:spTree>
    <p:custDataLst>
      <p:tags r:id="rId1"/>
    </p:custDataLst>
    <p:extLst>
      <p:ext uri="{BB962C8B-B14F-4D97-AF65-F5344CB8AC3E}">
        <p14:creationId xmlns:p14="http://schemas.microsoft.com/office/powerpoint/2010/main" val="2424612725"/>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253038"/>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179511" y="2408672"/>
            <a:ext cx="2172390"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§3.1  </a:t>
            </a:r>
            <a:r>
              <a:rPr lang="zh-CN" altLang="en-US" sz="2800" dirty="0" smtClean="0">
                <a:solidFill>
                  <a:srgbClr val="0000FF"/>
                </a:solidFill>
                <a:latin typeface="黑体" panose="02010609060101010101" pitchFamily="49" charset="-122"/>
                <a:ea typeface="黑体" panose="02010609060101010101" pitchFamily="49" charset="-122"/>
              </a:rPr>
              <a:t>概述</a:t>
            </a:r>
            <a:endParaRPr lang="zh-CN" altLang="en-US" sz="2800" dirty="0">
              <a:solidFill>
                <a:srgbClr val="0000FF"/>
              </a:solidFill>
            </a:endParaRPr>
          </a:p>
        </p:txBody>
      </p:sp>
      <p:sp>
        <p:nvSpPr>
          <p:cNvPr id="22" name="矩形 21"/>
          <p:cNvSpPr/>
          <p:nvPr/>
        </p:nvSpPr>
        <p:spPr>
          <a:xfrm>
            <a:off x="1923678" y="1048929"/>
            <a:ext cx="5472583"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3" name="矩形 22"/>
          <p:cNvSpPr/>
          <p:nvPr/>
        </p:nvSpPr>
        <p:spPr>
          <a:xfrm>
            <a:off x="1995686" y="1204563"/>
            <a:ext cx="5598007" cy="523220"/>
          </a:xfrm>
          <a:prstGeom prst="rect">
            <a:avLst/>
          </a:prstGeom>
        </p:spPr>
        <p:txBody>
          <a:bodyPr wrap="none">
            <a:spAutoFit/>
          </a:bodyPr>
          <a:lstStyle/>
          <a:p>
            <a:r>
              <a:rPr lang="zh-CN" altLang="en-US" sz="2800" dirty="0" smtClean="0">
                <a:solidFill>
                  <a:srgbClr val="0000FF"/>
                </a:solidFill>
                <a:latin typeface="黑体" panose="02010609060101010101" pitchFamily="49" charset="-122"/>
                <a:ea typeface="黑体" panose="02010609060101010101" pitchFamily="49" charset="-122"/>
              </a:rPr>
              <a:t>第</a:t>
            </a:r>
            <a:r>
              <a:rPr lang="en-US" altLang="zh-CN" sz="2800" dirty="0" smtClean="0">
                <a:solidFill>
                  <a:srgbClr val="0000FF"/>
                </a:solidFill>
                <a:latin typeface="黑体" panose="02010609060101010101" pitchFamily="49" charset="-122"/>
                <a:ea typeface="黑体" panose="02010609060101010101" pitchFamily="49" charset="-122"/>
              </a:rPr>
              <a:t>3</a:t>
            </a:r>
            <a:r>
              <a:rPr lang="zh-CN" altLang="en-US" sz="2800" dirty="0" smtClean="0">
                <a:solidFill>
                  <a:srgbClr val="0000FF"/>
                </a:solidFill>
                <a:latin typeface="黑体" panose="02010609060101010101" pitchFamily="49" charset="-122"/>
                <a:ea typeface="黑体" panose="02010609060101010101" pitchFamily="49" charset="-122"/>
              </a:rPr>
              <a:t>章   常用电过应力与干扰分析</a:t>
            </a:r>
            <a:endParaRPr lang="zh-CN" altLang="en-US" sz="2800" dirty="0">
              <a:solidFill>
                <a:srgbClr val="0000FF"/>
              </a:solidFill>
            </a:endParaRPr>
          </a:p>
        </p:txBody>
      </p:sp>
      <p:sp>
        <p:nvSpPr>
          <p:cNvPr id="24" name="矩形 23"/>
          <p:cNvSpPr/>
          <p:nvPr/>
        </p:nvSpPr>
        <p:spPr>
          <a:xfrm>
            <a:off x="107504" y="308752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矩形 25"/>
          <p:cNvSpPr/>
          <p:nvPr/>
        </p:nvSpPr>
        <p:spPr>
          <a:xfrm>
            <a:off x="107504"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11" name="矩形 10"/>
          <p:cNvSpPr/>
          <p:nvPr/>
        </p:nvSpPr>
        <p:spPr>
          <a:xfrm>
            <a:off x="107504" y="472514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矩形 12"/>
          <p:cNvSpPr/>
          <p:nvPr/>
        </p:nvSpPr>
        <p:spPr>
          <a:xfrm>
            <a:off x="158186" y="3177537"/>
            <a:ext cx="2172390"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§3.2  </a:t>
            </a:r>
            <a:r>
              <a:rPr lang="zh-CN" altLang="en-US" sz="2800" dirty="0" smtClean="0">
                <a:solidFill>
                  <a:srgbClr val="0000FF"/>
                </a:solidFill>
                <a:latin typeface="黑体" panose="02010609060101010101" pitchFamily="49" charset="-122"/>
                <a:ea typeface="黑体" panose="02010609060101010101" pitchFamily="49" charset="-122"/>
              </a:rPr>
              <a:t>浪涌</a:t>
            </a:r>
            <a:endParaRPr lang="zh-CN" altLang="en-US" sz="2800" dirty="0">
              <a:solidFill>
                <a:srgbClr val="0000FF"/>
              </a:solidFill>
            </a:endParaRPr>
          </a:p>
        </p:txBody>
      </p:sp>
      <p:sp>
        <p:nvSpPr>
          <p:cNvPr id="14" name="矩形 13"/>
          <p:cNvSpPr/>
          <p:nvPr/>
        </p:nvSpPr>
        <p:spPr>
          <a:xfrm>
            <a:off x="179511" y="4004466"/>
            <a:ext cx="2172390"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§3.3  </a:t>
            </a:r>
            <a:r>
              <a:rPr lang="zh-CN" altLang="en-US" sz="2800" dirty="0" smtClean="0">
                <a:solidFill>
                  <a:srgbClr val="0000FF"/>
                </a:solidFill>
                <a:latin typeface="黑体" panose="02010609060101010101" pitchFamily="49" charset="-122"/>
                <a:ea typeface="黑体" panose="02010609060101010101" pitchFamily="49" charset="-122"/>
              </a:rPr>
              <a:t>静电</a:t>
            </a:r>
            <a:endParaRPr lang="zh-CN" altLang="en-US" sz="2800" dirty="0">
              <a:solidFill>
                <a:srgbClr val="0000FF"/>
              </a:solidFill>
            </a:endParaRPr>
          </a:p>
        </p:txBody>
      </p:sp>
      <p:sp>
        <p:nvSpPr>
          <p:cNvPr id="15" name="矩形 14"/>
          <p:cNvSpPr/>
          <p:nvPr/>
        </p:nvSpPr>
        <p:spPr>
          <a:xfrm>
            <a:off x="179511" y="4823574"/>
            <a:ext cx="2172390"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§3.4  </a:t>
            </a:r>
            <a:r>
              <a:rPr lang="zh-CN" altLang="en-US" sz="2800" dirty="0" smtClean="0">
                <a:solidFill>
                  <a:srgbClr val="0000FF"/>
                </a:solidFill>
                <a:latin typeface="黑体" panose="02010609060101010101" pitchFamily="49" charset="-122"/>
                <a:ea typeface="黑体" panose="02010609060101010101" pitchFamily="49" charset="-122"/>
              </a:rPr>
              <a:t>辐射</a:t>
            </a:r>
            <a:endParaRPr lang="zh-CN" altLang="en-US" sz="2800" dirty="0">
              <a:solidFill>
                <a:srgbClr val="0000FF"/>
              </a:solidFill>
            </a:endParaRPr>
          </a:p>
        </p:txBody>
      </p:sp>
      <p:sp>
        <p:nvSpPr>
          <p:cNvPr id="16" name="矩形 15"/>
          <p:cNvSpPr/>
          <p:nvPr/>
        </p:nvSpPr>
        <p:spPr>
          <a:xfrm>
            <a:off x="4587963" y="2243093"/>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 name="矩形 16"/>
          <p:cNvSpPr/>
          <p:nvPr/>
        </p:nvSpPr>
        <p:spPr>
          <a:xfrm>
            <a:off x="4659970" y="2341523"/>
            <a:ext cx="2893741" cy="523220"/>
          </a:xfrm>
          <a:prstGeom prst="rect">
            <a:avLst/>
          </a:prstGeom>
        </p:spPr>
        <p:txBody>
          <a:bodyPr wrap="none">
            <a:spAutoFit/>
          </a:bodyPr>
          <a:lstStyle/>
          <a:p>
            <a:r>
              <a:rPr lang="en-US" altLang="zh-CN" sz="2800" dirty="0" smtClean="0">
                <a:solidFill>
                  <a:srgbClr val="0000FF"/>
                </a:solidFill>
                <a:latin typeface="黑体" panose="02010609060101010101" pitchFamily="49" charset="-122"/>
                <a:ea typeface="黑体" panose="02010609060101010101" pitchFamily="49" charset="-122"/>
              </a:rPr>
              <a:t>§3.5  </a:t>
            </a:r>
            <a:r>
              <a:rPr lang="zh-CN" altLang="en-US" sz="2800" dirty="0" smtClean="0">
                <a:solidFill>
                  <a:srgbClr val="0000FF"/>
                </a:solidFill>
                <a:latin typeface="黑体" panose="02010609060101010101" pitchFamily="49" charset="-122"/>
                <a:ea typeface="黑体" panose="02010609060101010101" pitchFamily="49" charset="-122"/>
              </a:rPr>
              <a:t>电磁干扰</a:t>
            </a:r>
            <a:endParaRPr lang="zh-CN" altLang="en-US" sz="2800" dirty="0">
              <a:solidFill>
                <a:srgbClr val="0000FF"/>
              </a:solidFill>
            </a:endParaRPr>
          </a:p>
        </p:txBody>
      </p:sp>
      <p:sp>
        <p:nvSpPr>
          <p:cNvPr id="18" name="矩形 17"/>
          <p:cNvSpPr/>
          <p:nvPr/>
        </p:nvSpPr>
        <p:spPr>
          <a:xfrm>
            <a:off x="4587963" y="3068251"/>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0" name="矩形 19"/>
          <p:cNvSpPr/>
          <p:nvPr/>
        </p:nvSpPr>
        <p:spPr>
          <a:xfrm>
            <a:off x="4587963" y="3906036"/>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4659969" y="3095179"/>
            <a:ext cx="3254417" cy="523220"/>
          </a:xfrm>
          <a:prstGeom prst="rect">
            <a:avLst/>
          </a:prstGeom>
        </p:spPr>
        <p:txBody>
          <a:bodyPr wrap="none">
            <a:spAutoFit/>
          </a:bodyPr>
          <a:lstStyle/>
          <a:p>
            <a:r>
              <a:rPr lang="en-US" altLang="zh-CN" sz="2800" dirty="0" smtClean="0">
                <a:solidFill>
                  <a:srgbClr val="FF0000"/>
                </a:solidFill>
                <a:latin typeface="黑体" panose="02010609060101010101" pitchFamily="49" charset="-122"/>
                <a:ea typeface="黑体" panose="02010609060101010101" pitchFamily="49" charset="-122"/>
              </a:rPr>
              <a:t>§3.6  </a:t>
            </a:r>
            <a:r>
              <a:rPr lang="zh-CN" altLang="en-US" sz="2800" dirty="0" smtClean="0">
                <a:solidFill>
                  <a:srgbClr val="FF0000"/>
                </a:solidFill>
                <a:latin typeface="黑体" panose="02010609060101010101" pitchFamily="49" charset="-122"/>
                <a:ea typeface="黑体" panose="02010609060101010101" pitchFamily="49" charset="-122"/>
              </a:rPr>
              <a:t>方法和标准</a:t>
            </a:r>
            <a:endParaRPr lang="zh-CN" altLang="en-US" sz="2800" dirty="0">
              <a:solidFill>
                <a:srgbClr val="FF0000"/>
              </a:solidFill>
            </a:endParaRPr>
          </a:p>
        </p:txBody>
      </p:sp>
      <p:sp>
        <p:nvSpPr>
          <p:cNvPr id="25" name="矩形 24"/>
          <p:cNvSpPr/>
          <p:nvPr/>
        </p:nvSpPr>
        <p:spPr>
          <a:xfrm>
            <a:off x="4587963" y="4731194"/>
            <a:ext cx="4408452"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Tree>
    <p:custDataLst>
      <p:tags r:id="rId1"/>
    </p:custDataLst>
    <p:extLst>
      <p:ext uri="{BB962C8B-B14F-4D97-AF65-F5344CB8AC3E}">
        <p14:creationId xmlns:p14="http://schemas.microsoft.com/office/powerpoint/2010/main" val="4090386848"/>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4"/>
          <p:cNvSpPr>
            <a:spLocks noChangeArrowheads="1"/>
          </p:cNvSpPr>
          <p:nvPr/>
        </p:nvSpPr>
        <p:spPr bwMode="auto">
          <a:xfrm>
            <a:off x="467544" y="980728"/>
            <a:ext cx="806450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0" lang="zh-CN" altLang="en-US" sz="1800" b="1" dirty="0">
                <a:solidFill>
                  <a:srgbClr val="D60093"/>
                </a:solidFill>
                <a:latin typeface="Times New Roman" panose="02020603050405020304" pitchFamily="18" charset="0"/>
              </a:rPr>
              <a:t>按颁发机构分</a:t>
            </a:r>
          </a:p>
          <a:p>
            <a:pPr lvl="1" eaLnBrk="1" hangingPunct="1">
              <a:lnSpc>
                <a:spcPct val="130000"/>
              </a:lnSpc>
            </a:pPr>
            <a:r>
              <a:rPr kumimoji="0" lang="zh-CN" altLang="en-US" sz="1600" dirty="0">
                <a:latin typeface="Times New Roman" panose="02020603050405020304" pitchFamily="18" charset="0"/>
              </a:rPr>
              <a:t>国际标准：由国际无线电干扰特别委员会（</a:t>
            </a:r>
            <a:r>
              <a:rPr kumimoji="0" lang="en-US" altLang="zh-CN" sz="1600" dirty="0">
                <a:latin typeface="Times New Roman" panose="02020603050405020304" pitchFamily="18" charset="0"/>
              </a:rPr>
              <a:t>CISPR</a:t>
            </a:r>
            <a:r>
              <a:rPr kumimoji="0" lang="zh-CN" altLang="en-US" sz="1600" dirty="0">
                <a:latin typeface="Times New Roman" panose="02020603050405020304" pitchFamily="18" charset="0"/>
              </a:rPr>
              <a:t>）、国际电工技术委员会（</a:t>
            </a:r>
            <a:r>
              <a:rPr kumimoji="0" lang="en-US" altLang="zh-CN" sz="1600" dirty="0">
                <a:latin typeface="Times New Roman" panose="02020603050405020304" pitchFamily="18" charset="0"/>
              </a:rPr>
              <a:t>IEC</a:t>
            </a:r>
            <a:r>
              <a:rPr kumimoji="0" lang="zh-CN" altLang="en-US" sz="1600" dirty="0">
                <a:latin typeface="Times New Roman" panose="02020603050405020304" pitchFamily="18" charset="0"/>
              </a:rPr>
              <a:t>）、国际电信联盟（</a:t>
            </a:r>
            <a:r>
              <a:rPr kumimoji="0" lang="en-US" altLang="zh-CN" sz="1600" dirty="0">
                <a:latin typeface="Times New Roman" panose="02020603050405020304" pitchFamily="18" charset="0"/>
              </a:rPr>
              <a:t>ITU</a:t>
            </a:r>
            <a:r>
              <a:rPr kumimoji="0" lang="zh-CN" altLang="en-US" sz="1600" dirty="0">
                <a:latin typeface="Times New Roman" panose="02020603050405020304" pitchFamily="18" charset="0"/>
              </a:rPr>
              <a:t>）等颁布</a:t>
            </a:r>
          </a:p>
          <a:p>
            <a:pPr lvl="1" eaLnBrk="1" hangingPunct="1">
              <a:lnSpc>
                <a:spcPct val="130000"/>
              </a:lnSpc>
            </a:pPr>
            <a:r>
              <a:rPr kumimoji="0" lang="zh-CN" altLang="en-US" sz="1600" dirty="0">
                <a:latin typeface="Times New Roman" panose="02020603050405020304" pitchFamily="18" charset="0"/>
              </a:rPr>
              <a:t>中国标准：</a:t>
            </a:r>
            <a:r>
              <a:rPr kumimoji="0" lang="zh-CN" altLang="en-US" sz="1600" dirty="0">
                <a:solidFill>
                  <a:srgbClr val="FF0000"/>
                </a:solidFill>
                <a:latin typeface="Times New Roman" panose="02020603050405020304" pitchFamily="18" charset="0"/>
              </a:rPr>
              <a:t>国家标准（</a:t>
            </a:r>
            <a:r>
              <a:rPr kumimoji="0" lang="en-US" altLang="zh-CN" sz="1600" dirty="0">
                <a:solidFill>
                  <a:srgbClr val="FF0000"/>
                </a:solidFill>
                <a:latin typeface="Times New Roman" panose="02020603050405020304" pitchFamily="18" charset="0"/>
              </a:rPr>
              <a:t>GB</a:t>
            </a:r>
            <a:r>
              <a:rPr kumimoji="0" lang="zh-CN" altLang="en-US" sz="1600" dirty="0">
                <a:solidFill>
                  <a:srgbClr val="FF0000"/>
                </a:solidFill>
                <a:latin typeface="Times New Roman" panose="02020603050405020304" pitchFamily="18" charset="0"/>
              </a:rPr>
              <a:t>）、国家军用标准（</a:t>
            </a:r>
            <a:r>
              <a:rPr kumimoji="0" lang="en-US" altLang="zh-CN" sz="1600" dirty="0">
                <a:solidFill>
                  <a:srgbClr val="FF0000"/>
                </a:solidFill>
                <a:latin typeface="Times New Roman" panose="02020603050405020304" pitchFamily="18" charset="0"/>
              </a:rPr>
              <a:t>GJB</a:t>
            </a:r>
            <a:r>
              <a:rPr kumimoji="0" lang="zh-CN" altLang="en-US" sz="1600" dirty="0">
                <a:solidFill>
                  <a:srgbClr val="FF0000"/>
                </a:solidFill>
                <a:latin typeface="Times New Roman" panose="02020603050405020304" pitchFamily="18" charset="0"/>
              </a:rPr>
              <a:t>）</a:t>
            </a:r>
            <a:r>
              <a:rPr kumimoji="0" lang="zh-CN" altLang="en-US" sz="1600" dirty="0">
                <a:latin typeface="Times New Roman" panose="02020603050405020304" pitchFamily="18" charset="0"/>
              </a:rPr>
              <a:t>、行业标准等，由中国政府主管部门颁布</a:t>
            </a:r>
          </a:p>
          <a:p>
            <a:pPr lvl="1" eaLnBrk="1" hangingPunct="1">
              <a:lnSpc>
                <a:spcPct val="130000"/>
              </a:lnSpc>
            </a:pPr>
            <a:r>
              <a:rPr kumimoji="0" lang="zh-CN" altLang="en-US" sz="1600" dirty="0">
                <a:latin typeface="Times New Roman" panose="02020603050405020304" pitchFamily="18" charset="0"/>
              </a:rPr>
              <a:t>其它地区及国家标准：美国联邦通讯委员会（</a:t>
            </a:r>
            <a:r>
              <a:rPr kumimoji="0" lang="en-US" altLang="zh-CN" sz="1600" dirty="0">
                <a:latin typeface="Times New Roman" panose="02020603050405020304" pitchFamily="18" charset="0"/>
              </a:rPr>
              <a:t>FCC</a:t>
            </a:r>
            <a:r>
              <a:rPr kumimoji="0" lang="zh-CN" altLang="en-US" sz="1600" dirty="0">
                <a:latin typeface="Times New Roman" panose="02020603050405020304" pitchFamily="18" charset="0"/>
              </a:rPr>
              <a:t>）、美国国防部（</a:t>
            </a:r>
            <a:r>
              <a:rPr kumimoji="0" lang="en-US" altLang="zh-CN" sz="1600" dirty="0">
                <a:latin typeface="Times New Roman" panose="02020603050405020304" pitchFamily="18" charset="0"/>
              </a:rPr>
              <a:t>DoD</a:t>
            </a:r>
            <a:r>
              <a:rPr kumimoji="0" lang="zh-CN" altLang="en-US" sz="1600" dirty="0">
                <a:latin typeface="Times New Roman" panose="02020603050405020304" pitchFamily="18" charset="0"/>
              </a:rPr>
              <a:t>）、欧洲电信标准协会（</a:t>
            </a:r>
            <a:r>
              <a:rPr kumimoji="0" lang="en-US" altLang="zh-CN" sz="1600" dirty="0">
                <a:latin typeface="Times New Roman" panose="02020603050405020304" pitchFamily="18" charset="0"/>
              </a:rPr>
              <a:t>ETSI</a:t>
            </a:r>
            <a:r>
              <a:rPr kumimoji="0" lang="zh-CN" altLang="en-US" sz="1600" dirty="0">
                <a:latin typeface="Times New Roman" panose="02020603050405020304" pitchFamily="18" charset="0"/>
              </a:rPr>
              <a:t>）、欧洲电工技术标准化委员会（</a:t>
            </a:r>
            <a:r>
              <a:rPr kumimoji="0" lang="en-US" altLang="zh-CN" sz="1600" dirty="0">
                <a:latin typeface="Times New Roman" panose="02020603050405020304" pitchFamily="18" charset="0"/>
              </a:rPr>
              <a:t>CENELEC</a:t>
            </a:r>
            <a:r>
              <a:rPr kumimoji="0" lang="zh-CN" altLang="en-US" sz="1600" dirty="0">
                <a:latin typeface="Times New Roman" panose="02020603050405020304" pitchFamily="18" charset="0"/>
              </a:rPr>
              <a:t>）等颁布</a:t>
            </a:r>
          </a:p>
          <a:p>
            <a:pPr eaLnBrk="1" hangingPunct="1">
              <a:lnSpc>
                <a:spcPct val="130000"/>
              </a:lnSpc>
            </a:pPr>
            <a:r>
              <a:rPr kumimoji="0" lang="zh-CN" altLang="en-US" sz="1800" b="1" dirty="0">
                <a:solidFill>
                  <a:srgbClr val="D60093"/>
                </a:solidFill>
                <a:latin typeface="Times New Roman" panose="02020603050405020304" pitchFamily="18" charset="0"/>
              </a:rPr>
              <a:t>按环境分</a:t>
            </a:r>
          </a:p>
          <a:p>
            <a:pPr lvl="1" eaLnBrk="1" hangingPunct="1">
              <a:lnSpc>
                <a:spcPct val="130000"/>
              </a:lnSpc>
            </a:pPr>
            <a:r>
              <a:rPr kumimoji="0" lang="zh-CN" altLang="en-US" sz="1600" dirty="0">
                <a:latin typeface="Times New Roman" panose="02020603050405020304" pitchFamily="18" charset="0"/>
              </a:rPr>
              <a:t>工业环境，居住、商业和轻工业环境等</a:t>
            </a:r>
          </a:p>
          <a:p>
            <a:pPr eaLnBrk="1" hangingPunct="1">
              <a:lnSpc>
                <a:spcPct val="130000"/>
              </a:lnSpc>
            </a:pPr>
            <a:r>
              <a:rPr kumimoji="0" lang="zh-CN" altLang="en-US" sz="1800" b="1" dirty="0">
                <a:solidFill>
                  <a:srgbClr val="D60093"/>
                </a:solidFill>
                <a:latin typeface="Times New Roman" panose="02020603050405020304" pitchFamily="18" charset="0"/>
              </a:rPr>
              <a:t>按设备类型分</a:t>
            </a:r>
          </a:p>
          <a:p>
            <a:pPr lvl="1" eaLnBrk="1" hangingPunct="1">
              <a:lnSpc>
                <a:spcPct val="130000"/>
              </a:lnSpc>
            </a:pPr>
            <a:r>
              <a:rPr kumimoji="0" lang="zh-CN" altLang="en-US" sz="1600" dirty="0">
                <a:latin typeface="Times New Roman" panose="02020603050405020304" pitchFamily="18" charset="0"/>
              </a:rPr>
              <a:t>信息技术设备，家用电器、电动工具和类似器具，工业、科学和医疗（</a:t>
            </a:r>
            <a:r>
              <a:rPr kumimoji="0" lang="en-US" altLang="zh-CN" sz="1600" dirty="0">
                <a:latin typeface="Times New Roman" panose="02020603050405020304" pitchFamily="18" charset="0"/>
              </a:rPr>
              <a:t>ISM</a:t>
            </a:r>
            <a:r>
              <a:rPr kumimoji="0" lang="zh-CN" altLang="en-US" sz="1600" dirty="0">
                <a:latin typeface="Times New Roman" panose="02020603050405020304" pitchFamily="18" charset="0"/>
              </a:rPr>
              <a:t>）射频设备，车辆、机动船和由火花点火发动机驱动的装置等</a:t>
            </a:r>
          </a:p>
          <a:p>
            <a:pPr eaLnBrk="1" hangingPunct="1">
              <a:lnSpc>
                <a:spcPct val="130000"/>
              </a:lnSpc>
            </a:pPr>
            <a:r>
              <a:rPr kumimoji="0" lang="zh-CN" altLang="en-US" sz="1800" b="1" dirty="0">
                <a:solidFill>
                  <a:srgbClr val="D60093"/>
                </a:solidFill>
                <a:latin typeface="Times New Roman" panose="02020603050405020304" pitchFamily="18" charset="0"/>
              </a:rPr>
              <a:t>按干扰类型分</a:t>
            </a:r>
          </a:p>
          <a:p>
            <a:pPr lvl="1" eaLnBrk="1" hangingPunct="1">
              <a:lnSpc>
                <a:spcPct val="130000"/>
              </a:lnSpc>
            </a:pPr>
            <a:r>
              <a:rPr kumimoji="0" lang="zh-CN" altLang="en-US" sz="1600" dirty="0">
                <a:latin typeface="Times New Roman" panose="02020603050405020304" pitchFamily="18" charset="0"/>
              </a:rPr>
              <a:t>工频干扰，射频干扰，静电放电，快速瞬变，浪涌，电压暂降、中断等</a:t>
            </a:r>
          </a:p>
        </p:txBody>
      </p:sp>
    </p:spTree>
    <p:custDataLst>
      <p:tags r:id="rId1"/>
    </p:custDataLst>
    <p:extLst>
      <p:ext uri="{BB962C8B-B14F-4D97-AF65-F5344CB8AC3E}">
        <p14:creationId xmlns:p14="http://schemas.microsoft.com/office/powerpoint/2010/main" val="1265870666"/>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6"/>
          <p:cNvSpPr txBox="1">
            <a:spLocks noChangeArrowheads="1"/>
          </p:cNvSpPr>
          <p:nvPr/>
        </p:nvSpPr>
        <p:spPr bwMode="auto">
          <a:xfrm>
            <a:off x="179512" y="908720"/>
            <a:ext cx="835183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20000"/>
              </a:lnSpc>
            </a:pPr>
            <a:r>
              <a:rPr lang="zh-CN" altLang="en-US" sz="1800" b="1" dirty="0" smtClean="0"/>
              <a:t>我国电磁兼容相关标准</a:t>
            </a:r>
          </a:p>
          <a:p>
            <a:pPr lvl="1" eaLnBrk="1" hangingPunct="1">
              <a:lnSpc>
                <a:spcPct val="150000"/>
              </a:lnSpc>
            </a:pPr>
            <a:r>
              <a:rPr lang="zh-CN" altLang="en-US" sz="1600" b="0" dirty="0" smtClean="0"/>
              <a:t>截止</a:t>
            </a:r>
            <a:r>
              <a:rPr lang="en-US" altLang="zh-CN" sz="1600" b="0" dirty="0" smtClean="0"/>
              <a:t>2010</a:t>
            </a:r>
            <a:r>
              <a:rPr lang="zh-CN" altLang="en-US" sz="1600" b="0" dirty="0" smtClean="0"/>
              <a:t>年，我国已发布电磁兼容相关标准</a:t>
            </a:r>
            <a:r>
              <a:rPr lang="en-US" altLang="zh-CN" sz="1600" b="0" dirty="0" smtClean="0"/>
              <a:t>100</a:t>
            </a:r>
            <a:r>
              <a:rPr lang="zh-CN" altLang="en-US" sz="1600" b="0" dirty="0" smtClean="0"/>
              <a:t>余个，其中基础标准</a:t>
            </a:r>
            <a:r>
              <a:rPr lang="en-US" altLang="zh-CN" sz="1600" b="0" dirty="0" smtClean="0"/>
              <a:t>20</a:t>
            </a:r>
            <a:r>
              <a:rPr lang="zh-CN" altLang="en-US" sz="1600" b="0" dirty="0" smtClean="0"/>
              <a:t>个，通用标准</a:t>
            </a:r>
            <a:r>
              <a:rPr lang="en-US" altLang="zh-CN" sz="1600" b="0" dirty="0" smtClean="0"/>
              <a:t>4</a:t>
            </a:r>
            <a:r>
              <a:rPr lang="zh-CN" altLang="en-US" sz="1600" b="0" dirty="0" smtClean="0"/>
              <a:t>个，产品类标准</a:t>
            </a:r>
            <a:r>
              <a:rPr lang="en-US" altLang="zh-CN" sz="1600" b="0" dirty="0" smtClean="0"/>
              <a:t>80</a:t>
            </a:r>
            <a:r>
              <a:rPr lang="zh-CN" altLang="en-US" sz="1600" b="0" dirty="0" smtClean="0"/>
              <a:t>余个（详见附录）</a:t>
            </a:r>
          </a:p>
          <a:p>
            <a:pPr lvl="1" eaLnBrk="1" hangingPunct="1">
              <a:lnSpc>
                <a:spcPct val="150000"/>
              </a:lnSpc>
            </a:pPr>
            <a:r>
              <a:rPr lang="zh-CN" altLang="en-US" sz="1600" b="0" dirty="0" smtClean="0"/>
              <a:t>我国的电磁兼容标准</a:t>
            </a:r>
            <a:r>
              <a:rPr lang="zh-CN" altLang="en-US" sz="1600" b="0" dirty="0" smtClean="0">
                <a:solidFill>
                  <a:srgbClr val="FF0000"/>
                </a:solidFill>
              </a:rPr>
              <a:t>绝大多数引自国际标准</a:t>
            </a:r>
            <a:r>
              <a:rPr lang="zh-CN" altLang="en-US" sz="1600" b="0" dirty="0" smtClean="0"/>
              <a:t>，包括国际无线电干扰特别委员会（</a:t>
            </a:r>
            <a:r>
              <a:rPr lang="en-US" altLang="zh-CN" sz="1600" b="0" dirty="0" smtClean="0"/>
              <a:t>CISPR</a:t>
            </a:r>
            <a:r>
              <a:rPr lang="zh-CN" altLang="en-US" sz="1600" b="0" dirty="0" smtClean="0"/>
              <a:t>）、国际电工委员会（</a:t>
            </a:r>
            <a:r>
              <a:rPr lang="en-US" altLang="zh-CN" sz="1600" b="0" dirty="0" smtClean="0"/>
              <a:t>IEC</a:t>
            </a:r>
            <a:r>
              <a:rPr lang="zh-CN" altLang="en-US" sz="1600" b="0" dirty="0" smtClean="0"/>
              <a:t>）、国际电信联盟（</a:t>
            </a:r>
            <a:r>
              <a:rPr lang="en-US" altLang="zh-CN" sz="1600" b="0" dirty="0" smtClean="0"/>
              <a:t>ITU</a:t>
            </a:r>
            <a:r>
              <a:rPr lang="zh-CN" altLang="en-US" sz="1600" b="0" dirty="0" smtClean="0"/>
              <a:t>）、美国联邦通信委员会（</a:t>
            </a:r>
            <a:r>
              <a:rPr lang="en-US" altLang="zh-CN" sz="1600" b="0" dirty="0" smtClean="0"/>
              <a:t>FCC</a:t>
            </a:r>
            <a:r>
              <a:rPr lang="zh-CN" altLang="en-US" sz="1600" b="0" dirty="0" smtClean="0"/>
              <a:t>）等</a:t>
            </a:r>
          </a:p>
        </p:txBody>
      </p:sp>
      <p:sp>
        <p:nvSpPr>
          <p:cNvPr id="4" name="Text Box 9"/>
          <p:cNvSpPr txBox="1">
            <a:spLocks noChangeArrowheads="1"/>
          </p:cNvSpPr>
          <p:nvPr/>
        </p:nvSpPr>
        <p:spPr bwMode="auto">
          <a:xfrm>
            <a:off x="6154862" y="6322095"/>
            <a:ext cx="259238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Tx/>
              <a:buFont typeface="Wingdings" panose="05000000000000000000" pitchFamily="2" charset="2"/>
              <a:buNone/>
            </a:pPr>
            <a:r>
              <a:rPr lang="en-US" altLang="zh-CN" sz="1200"/>
              <a:t>CCC</a:t>
            </a:r>
            <a:r>
              <a:rPr lang="zh-CN" altLang="en-US" sz="1200"/>
              <a:t>认证标志</a:t>
            </a:r>
          </a:p>
        </p:txBody>
      </p:sp>
      <p:pic>
        <p:nvPicPr>
          <p:cNvPr id="5" name="Picture 11" descr="20101111013424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437" y="3212182"/>
            <a:ext cx="3744913"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179512" y="3429670"/>
            <a:ext cx="4462463"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1800" b="1" dirty="0"/>
              <a:t>我国安全与电磁兼容认证</a:t>
            </a:r>
          </a:p>
          <a:p>
            <a:pPr lvl="1" eaLnBrk="1" hangingPunct="1">
              <a:lnSpc>
                <a:spcPct val="140000"/>
              </a:lnSpc>
            </a:pPr>
            <a:r>
              <a:rPr kumimoji="0" lang="zh-CN" altLang="en-US" sz="1600" dirty="0"/>
              <a:t>中国强制认证（</a:t>
            </a:r>
            <a:r>
              <a:rPr kumimoji="0" lang="en-US" altLang="zh-CN" sz="1600" dirty="0"/>
              <a:t>CCC</a:t>
            </a:r>
            <a:r>
              <a:rPr kumimoji="0" lang="zh-CN" altLang="en-US" sz="1600" dirty="0"/>
              <a:t>，</a:t>
            </a:r>
            <a:r>
              <a:rPr kumimoji="0" lang="en-US" altLang="zh-CN" sz="1600" dirty="0"/>
              <a:t>China Compulsory Certification )</a:t>
            </a:r>
          </a:p>
          <a:p>
            <a:pPr lvl="1" eaLnBrk="1" hangingPunct="1">
              <a:lnSpc>
                <a:spcPct val="140000"/>
              </a:lnSpc>
            </a:pPr>
            <a:r>
              <a:rPr kumimoji="0" lang="zh-CN" altLang="en-US" sz="1600" dirty="0"/>
              <a:t>安全认证标志</a:t>
            </a:r>
            <a:r>
              <a:rPr kumimoji="0" lang="en-US" altLang="zh-CN" sz="1600" dirty="0"/>
              <a:t>CCC+S</a:t>
            </a:r>
          </a:p>
          <a:p>
            <a:pPr lvl="1" eaLnBrk="1" hangingPunct="1">
              <a:lnSpc>
                <a:spcPct val="140000"/>
              </a:lnSpc>
            </a:pPr>
            <a:r>
              <a:rPr kumimoji="0" lang="zh-CN" altLang="en-US" sz="1600" dirty="0"/>
              <a:t>电磁兼容认证标志</a:t>
            </a:r>
            <a:r>
              <a:rPr kumimoji="0" lang="en-US" altLang="zh-CN" sz="1600" dirty="0"/>
              <a:t>CCC+EMC</a:t>
            </a:r>
          </a:p>
          <a:p>
            <a:pPr lvl="1" eaLnBrk="1" hangingPunct="1">
              <a:lnSpc>
                <a:spcPct val="140000"/>
              </a:lnSpc>
            </a:pPr>
            <a:r>
              <a:rPr kumimoji="0" lang="zh-CN" altLang="en-US" sz="1600" dirty="0"/>
              <a:t>安全与电磁兼容认证标志</a:t>
            </a:r>
            <a:r>
              <a:rPr kumimoji="0" lang="en-US" altLang="zh-CN" sz="1600" dirty="0"/>
              <a:t>CCC+S&amp;E</a:t>
            </a:r>
          </a:p>
          <a:p>
            <a:pPr lvl="1" eaLnBrk="1" hangingPunct="1">
              <a:lnSpc>
                <a:spcPct val="140000"/>
              </a:lnSpc>
            </a:pPr>
            <a:r>
              <a:rPr kumimoji="0" lang="zh-CN" altLang="en-US" sz="1600" dirty="0"/>
              <a:t>消防认证标志</a:t>
            </a:r>
            <a:r>
              <a:rPr kumimoji="0" lang="en-US" altLang="zh-CN" sz="1600" dirty="0"/>
              <a:t>CCC+F</a:t>
            </a:r>
          </a:p>
        </p:txBody>
      </p:sp>
    </p:spTree>
    <p:custDataLst>
      <p:tags r:id="rId1"/>
    </p:custDataLst>
    <p:extLst>
      <p:ext uri="{BB962C8B-B14F-4D97-AF65-F5344CB8AC3E}">
        <p14:creationId xmlns:p14="http://schemas.microsoft.com/office/powerpoint/2010/main" val="1100893369"/>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Rectangle 5"/>
          <p:cNvSpPr>
            <a:spLocks noChangeArrowheads="1"/>
          </p:cNvSpPr>
          <p:nvPr/>
        </p:nvSpPr>
        <p:spPr bwMode="auto">
          <a:xfrm>
            <a:off x="395982" y="1053678"/>
            <a:ext cx="79200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chemeClr val="accent2"/>
                </a:solidFill>
                <a:latin typeface="宋体" panose="02010600030101010101" pitchFamily="2" charset="-122"/>
              </a:rPr>
              <a:t>GB/T17799.2-2003/IEC 61000-6-2</a:t>
            </a:r>
            <a:r>
              <a:rPr lang="zh-CN" altLang="en-US" sz="2000" b="1" dirty="0">
                <a:solidFill>
                  <a:schemeClr val="accent2"/>
                </a:solidFill>
                <a:latin typeface="宋体" panose="02010600030101010101" pitchFamily="2" charset="-122"/>
              </a:rPr>
              <a:t>：</a:t>
            </a:r>
            <a:r>
              <a:rPr lang="en-US" altLang="zh-CN" sz="2000" b="1" dirty="0">
                <a:solidFill>
                  <a:schemeClr val="accent2"/>
                </a:solidFill>
                <a:latin typeface="宋体" panose="02010600030101010101" pitchFamily="2" charset="-122"/>
              </a:rPr>
              <a:t>1999《</a:t>
            </a:r>
            <a:r>
              <a:rPr lang="zh-CN" altLang="en-US" sz="2000" b="1" dirty="0">
                <a:solidFill>
                  <a:schemeClr val="accent2"/>
                </a:solidFill>
                <a:latin typeface="宋体" panose="02010600030101010101" pitchFamily="2" charset="-122"/>
              </a:rPr>
              <a:t>电磁兼容 通用标准 工业环境中的抗扰度试验</a:t>
            </a:r>
            <a:r>
              <a:rPr lang="en-US" altLang="zh-CN" sz="2000" b="1" dirty="0">
                <a:solidFill>
                  <a:schemeClr val="accent2"/>
                </a:solidFill>
                <a:latin typeface="宋体" panose="02010600030101010101" pitchFamily="2" charset="-122"/>
              </a:rPr>
              <a:t>》 </a:t>
            </a:r>
          </a:p>
        </p:txBody>
      </p:sp>
      <p:sp>
        <p:nvSpPr>
          <p:cNvPr id="4" name="Rectangle 7"/>
          <p:cNvSpPr txBox="1">
            <a:spLocks noChangeArrowheads="1"/>
          </p:cNvSpPr>
          <p:nvPr/>
        </p:nvSpPr>
        <p:spPr bwMode="auto">
          <a:xfrm>
            <a:off x="251520" y="1772816"/>
            <a:ext cx="814705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30000"/>
              </a:lnSpc>
            </a:pPr>
            <a:r>
              <a:rPr lang="en-US" altLang="zh-CN" sz="1800" b="0" dirty="0" smtClean="0"/>
              <a:t>A</a:t>
            </a:r>
            <a:r>
              <a:rPr lang="zh-CN" altLang="en-US" sz="1800" b="0" dirty="0" smtClean="0"/>
              <a:t>：干扰试验期间设备功能</a:t>
            </a:r>
            <a:r>
              <a:rPr lang="zh-CN" altLang="en-US" sz="1800" b="0" dirty="0" smtClean="0">
                <a:solidFill>
                  <a:srgbClr val="FF0000"/>
                </a:solidFill>
              </a:rPr>
              <a:t>正常且连续运行</a:t>
            </a:r>
            <a:r>
              <a:rPr lang="zh-CN" altLang="en-US" sz="1800" b="0" dirty="0" smtClean="0"/>
              <a:t>，无任何性能指标退化以及功能丧失发生</a:t>
            </a:r>
          </a:p>
          <a:p>
            <a:pPr eaLnBrk="1" hangingPunct="1">
              <a:lnSpc>
                <a:spcPct val="130000"/>
              </a:lnSpc>
            </a:pPr>
            <a:r>
              <a:rPr lang="en-US" altLang="zh-CN" sz="1800" b="0" dirty="0" smtClean="0"/>
              <a:t>B</a:t>
            </a:r>
            <a:r>
              <a:rPr lang="zh-CN" altLang="en-US" sz="1800" b="0" dirty="0" smtClean="0"/>
              <a:t>：干扰试验期间允许设备部分功能</a:t>
            </a:r>
            <a:r>
              <a:rPr lang="zh-CN" altLang="en-US" sz="1800" b="0" dirty="0" smtClean="0">
                <a:solidFill>
                  <a:srgbClr val="FF0000"/>
                </a:solidFill>
              </a:rPr>
              <a:t>丧失或部分性能指标退化</a:t>
            </a:r>
            <a:r>
              <a:rPr lang="zh-CN" altLang="en-US" sz="1800" b="0" dirty="0" smtClean="0"/>
              <a:t>，但干扰消失后设备能</a:t>
            </a:r>
            <a:r>
              <a:rPr lang="zh-CN" altLang="en-US" sz="1800" b="0" dirty="0" smtClean="0">
                <a:solidFill>
                  <a:srgbClr val="FF0000"/>
                </a:solidFill>
              </a:rPr>
              <a:t>自行恢复正常运行</a:t>
            </a:r>
            <a:r>
              <a:rPr lang="zh-CN" altLang="en-US" sz="1800" b="0" dirty="0" smtClean="0"/>
              <a:t>，且无性能指标退化和功能丧失</a:t>
            </a:r>
          </a:p>
          <a:p>
            <a:pPr eaLnBrk="1" hangingPunct="1">
              <a:lnSpc>
                <a:spcPct val="130000"/>
              </a:lnSpc>
            </a:pPr>
            <a:r>
              <a:rPr lang="en-US" altLang="zh-CN" sz="1800" b="0" dirty="0" smtClean="0"/>
              <a:t>C</a:t>
            </a:r>
            <a:r>
              <a:rPr lang="zh-CN" altLang="en-US" sz="1800" b="0" dirty="0" smtClean="0"/>
              <a:t>：干扰试验期间中允许设备部分或全部功能丧失或性能指标退化，但干扰消失后设备不能自行恢复，需通过</a:t>
            </a:r>
            <a:r>
              <a:rPr lang="zh-CN" altLang="en-US" sz="1800" b="0" dirty="0" smtClean="0">
                <a:solidFill>
                  <a:srgbClr val="FF0000"/>
                </a:solidFill>
              </a:rPr>
              <a:t>操作控制器才能恢复正常</a:t>
            </a:r>
          </a:p>
        </p:txBody>
      </p:sp>
      <p:pic>
        <p:nvPicPr>
          <p:cNvPr id="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476" y="4344565"/>
            <a:ext cx="7129462" cy="189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1"/>
          <p:cNvSpPr txBox="1">
            <a:spLocks noChangeArrowheads="1"/>
          </p:cNvSpPr>
          <p:nvPr/>
        </p:nvSpPr>
        <p:spPr bwMode="auto">
          <a:xfrm>
            <a:off x="3204270" y="6238453"/>
            <a:ext cx="2663874"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Tx/>
              <a:buFont typeface="Wingdings" panose="05000000000000000000" pitchFamily="2" charset="2"/>
              <a:buNone/>
            </a:pPr>
            <a:r>
              <a:rPr lang="zh-CN" altLang="en-US" sz="1600" dirty="0"/>
              <a:t>抗扰度试验端口定义</a:t>
            </a:r>
          </a:p>
        </p:txBody>
      </p:sp>
    </p:spTree>
    <p:custDataLst>
      <p:tags r:id="rId1"/>
    </p:custDataLst>
    <p:extLst>
      <p:ext uri="{BB962C8B-B14F-4D97-AF65-F5344CB8AC3E}">
        <p14:creationId xmlns:p14="http://schemas.microsoft.com/office/powerpoint/2010/main" val="2290321478"/>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3" name="Picture 5" descr="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661" y="1245270"/>
            <a:ext cx="6121400"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025"/>
          <p:cNvPicPr>
            <a:picLocks noChangeAspect="1" noChangeArrowheads="1"/>
          </p:cNvPicPr>
          <p:nvPr/>
        </p:nvPicPr>
        <p:blipFill>
          <a:blip r:embed="rId5">
            <a:extLst>
              <a:ext uri="{28A0092B-C50C-407E-A947-70E740481C1C}">
                <a14:useLocalDpi xmlns:a14="http://schemas.microsoft.com/office/drawing/2010/main" val="0"/>
              </a:ext>
            </a:extLst>
          </a:blip>
          <a:srcRect l="1596"/>
          <a:stretch>
            <a:fillRect/>
          </a:stretch>
        </p:blipFill>
        <p:spPr bwMode="auto">
          <a:xfrm>
            <a:off x="325686" y="2974057"/>
            <a:ext cx="43910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p:nvSpPr>
        <p:spPr bwMode="auto">
          <a:xfrm>
            <a:off x="468561" y="6207795"/>
            <a:ext cx="4248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400"/>
              <a:t>静电放电测试波形</a:t>
            </a:r>
          </a:p>
        </p:txBody>
      </p:sp>
      <p:graphicFrame>
        <p:nvGraphicFramePr>
          <p:cNvPr id="6" name="Group 62">
            <a:extLst>
              <a:ext uri="{FF2B5EF4-FFF2-40B4-BE49-F238E27FC236}">
                <a16:creationId xmlns:a16="http://schemas.microsoft.com/office/drawing/2014/main" id="{3B489AEB-AD65-4B9F-A0D4-4A003A5E293E}"/>
              </a:ext>
            </a:extLst>
          </p:cNvPr>
          <p:cNvGraphicFramePr>
            <a:graphicFrameLocks noGrp="1"/>
          </p:cNvGraphicFramePr>
          <p:nvPr>
            <p:extLst>
              <p:ext uri="{D42A27DB-BD31-4B8C-83A1-F6EECF244321}">
                <p14:modId xmlns:p14="http://schemas.microsoft.com/office/powerpoint/2010/main" val="3429015661"/>
              </p:ext>
            </p:extLst>
          </p:nvPr>
        </p:nvGraphicFramePr>
        <p:xfrm>
          <a:off x="5150098" y="3261395"/>
          <a:ext cx="3455988" cy="1571626"/>
        </p:xfrm>
        <a:graphic>
          <a:graphicData uri="http://schemas.openxmlformats.org/drawingml/2006/table">
            <a:tbl>
              <a:tblPr/>
              <a:tblGrid>
                <a:gridCol w="1152525">
                  <a:extLst>
                    <a:ext uri="{9D8B030D-6E8A-4147-A177-3AD203B41FA5}">
                      <a16:colId xmlns:a16="http://schemas.microsoft.com/office/drawing/2014/main" val="20000"/>
                    </a:ext>
                  </a:extLst>
                </a:gridCol>
                <a:gridCol w="1150938">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tblGrid>
              <a:tr h="457385">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静电放电的严酷度等级</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接触放电</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(kV)</a:t>
                      </a:r>
                    </a:p>
                  </a:txBody>
                  <a:tcPr marL="90000" marR="90000" marT="46819" marB="4681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空气放电（</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kV</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46819" marB="4681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431">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925">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431">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6</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8</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454">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8</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15</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 Box 47"/>
          <p:cNvSpPr txBox="1">
            <a:spLocks noChangeArrowheads="1"/>
          </p:cNvSpPr>
          <p:nvPr/>
        </p:nvSpPr>
        <p:spPr bwMode="auto">
          <a:xfrm>
            <a:off x="5437436" y="2902620"/>
            <a:ext cx="3024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400"/>
              <a:t>静电放电严酷度等级</a:t>
            </a:r>
          </a:p>
        </p:txBody>
      </p:sp>
      <p:sp>
        <p:nvSpPr>
          <p:cNvPr id="8" name="Text Box 48"/>
          <p:cNvSpPr txBox="1">
            <a:spLocks noChangeArrowheads="1"/>
          </p:cNvSpPr>
          <p:nvPr/>
        </p:nvSpPr>
        <p:spPr bwMode="auto">
          <a:xfrm>
            <a:off x="6374061" y="1534195"/>
            <a:ext cx="2449512"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
                <a:schemeClr val="accent1"/>
              </a:buClr>
              <a:buSzTx/>
              <a:buFont typeface="Wingdings" panose="05000000000000000000" pitchFamily="2" charset="2"/>
              <a:buNone/>
            </a:pPr>
            <a:r>
              <a:rPr lang="zh-CN" altLang="en-US" sz="1400">
                <a:latin typeface="Times New Roman" panose="02020603050405020304" pitchFamily="18" charset="0"/>
              </a:rPr>
              <a:t>静电放电发生器电原理图（</a:t>
            </a:r>
            <a:r>
              <a:rPr lang="en-US" altLang="zh-CN" sz="1400">
                <a:latin typeface="Times New Roman" panose="02020603050405020304" pitchFamily="18" charset="0"/>
              </a:rPr>
              <a:t>C</a:t>
            </a:r>
            <a:r>
              <a:rPr lang="en-US" altLang="zh-CN" sz="1400" baseline="-25000">
                <a:latin typeface="Times New Roman" panose="02020603050405020304" pitchFamily="18" charset="0"/>
              </a:rPr>
              <a:t>s</a:t>
            </a:r>
            <a:r>
              <a:rPr lang="zh-CN" altLang="en-US" sz="1400">
                <a:latin typeface="Times New Roman" panose="02020603050405020304" pitchFamily="18" charset="0"/>
              </a:rPr>
              <a:t>模拟人体电容，</a:t>
            </a:r>
            <a:r>
              <a:rPr lang="en-US" altLang="zh-CN" sz="1400">
                <a:latin typeface="Times New Roman" panose="02020603050405020304" pitchFamily="18" charset="0"/>
              </a:rPr>
              <a:t>R</a:t>
            </a:r>
            <a:r>
              <a:rPr lang="en-US" altLang="zh-CN" sz="1400" baseline="-25000">
                <a:latin typeface="Times New Roman" panose="02020603050405020304" pitchFamily="18" charset="0"/>
              </a:rPr>
              <a:t>d</a:t>
            </a:r>
            <a:r>
              <a:rPr lang="zh-CN" altLang="en-US" sz="1400">
                <a:latin typeface="Times New Roman" panose="02020603050405020304" pitchFamily="18" charset="0"/>
              </a:rPr>
              <a:t>模拟手握金属器具的人体电阻）</a:t>
            </a:r>
          </a:p>
        </p:txBody>
      </p:sp>
      <p:sp>
        <p:nvSpPr>
          <p:cNvPr id="9" name="Rectangle 50"/>
          <p:cNvSpPr txBox="1">
            <a:spLocks noChangeArrowheads="1"/>
          </p:cNvSpPr>
          <p:nvPr/>
        </p:nvSpPr>
        <p:spPr bwMode="auto">
          <a:xfrm>
            <a:off x="4932611" y="4918745"/>
            <a:ext cx="381793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10000"/>
              </a:lnSpc>
            </a:pPr>
            <a:r>
              <a:rPr lang="zh-CN" altLang="en-US" sz="1400" b="0" smtClean="0">
                <a:latin typeface="Times New Roman" panose="02020603050405020304" pitchFamily="18" charset="0"/>
              </a:rPr>
              <a:t>对于绝缘物体表面，采用空气放电；对于金属物体表面，采用接触放电</a:t>
            </a:r>
          </a:p>
          <a:p>
            <a:pPr eaLnBrk="1" hangingPunct="1">
              <a:lnSpc>
                <a:spcPct val="110000"/>
              </a:lnSpc>
            </a:pPr>
            <a:r>
              <a:rPr lang="zh-CN" altLang="en-US" sz="1400" b="0" smtClean="0">
                <a:latin typeface="Times New Roman" panose="02020603050405020304" pitchFamily="18" charset="0"/>
              </a:rPr>
              <a:t>放电头应垂直于被测表面，正负极性各放电</a:t>
            </a:r>
            <a:r>
              <a:rPr lang="en-US" altLang="zh-CN" sz="1400" b="0" smtClean="0">
                <a:latin typeface="Times New Roman" panose="02020603050405020304" pitchFamily="18" charset="0"/>
              </a:rPr>
              <a:t>10</a:t>
            </a:r>
            <a:r>
              <a:rPr lang="zh-CN" altLang="en-US" sz="1400" b="0" smtClean="0">
                <a:latin typeface="Times New Roman" panose="02020603050405020304" pitchFamily="18" charset="0"/>
              </a:rPr>
              <a:t>次，测试间隔约</a:t>
            </a:r>
            <a:r>
              <a:rPr lang="en-US" altLang="zh-CN" sz="1400" b="0" smtClean="0">
                <a:latin typeface="Times New Roman" panose="02020603050405020304" pitchFamily="18" charset="0"/>
              </a:rPr>
              <a:t>1s</a:t>
            </a:r>
          </a:p>
          <a:p>
            <a:pPr eaLnBrk="1" hangingPunct="1">
              <a:lnSpc>
                <a:spcPct val="110000"/>
              </a:lnSpc>
            </a:pPr>
            <a:r>
              <a:rPr lang="zh-CN" altLang="en-US" sz="1400" b="0" smtClean="0">
                <a:latin typeface="Times New Roman" panose="02020603050405020304" pitchFamily="18" charset="0"/>
              </a:rPr>
              <a:t>放电前后测量待测件功能是否正常，以判定是否合格</a:t>
            </a:r>
          </a:p>
        </p:txBody>
      </p:sp>
      <p:sp>
        <p:nvSpPr>
          <p:cNvPr id="10" name="Text Box 57"/>
          <p:cNvSpPr txBox="1">
            <a:spLocks noChangeArrowheads="1"/>
          </p:cNvSpPr>
          <p:nvPr/>
        </p:nvSpPr>
        <p:spPr bwMode="auto">
          <a:xfrm>
            <a:off x="1770517" y="862276"/>
            <a:ext cx="7129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Tx/>
              <a:buFont typeface="Wingdings" panose="05000000000000000000" pitchFamily="2" charset="2"/>
              <a:buNone/>
            </a:pPr>
            <a:r>
              <a:rPr lang="zh-CN" altLang="en-US" sz="2000" dirty="0">
                <a:solidFill>
                  <a:srgbClr val="0000FF"/>
                </a:solidFill>
                <a:latin typeface="华文新魏" panose="02010800040101010101" pitchFamily="2" charset="-122"/>
                <a:ea typeface="华文新魏" panose="02010800040101010101" pitchFamily="2" charset="-122"/>
              </a:rPr>
              <a:t>模拟人体放电模型（</a:t>
            </a:r>
            <a:r>
              <a:rPr lang="en-US" altLang="zh-CN" sz="2000" dirty="0">
                <a:solidFill>
                  <a:srgbClr val="0000FF"/>
                </a:solidFill>
                <a:latin typeface="华文新魏" panose="02010800040101010101" pitchFamily="2" charset="-122"/>
                <a:ea typeface="华文新魏" panose="02010800040101010101" pitchFamily="2" charset="-122"/>
              </a:rPr>
              <a:t>HBM</a:t>
            </a:r>
            <a:r>
              <a:rPr lang="zh-CN" altLang="en-US" sz="2000" dirty="0">
                <a:solidFill>
                  <a:srgbClr val="0000FF"/>
                </a:solidFill>
                <a:latin typeface="华文新魏" panose="02010800040101010101" pitchFamily="2" charset="-122"/>
                <a:ea typeface="华文新魏" panose="02010800040101010101" pitchFamily="2" charset="-122"/>
              </a:rPr>
              <a:t>）的静电放电耐量测试</a:t>
            </a:r>
          </a:p>
        </p:txBody>
      </p:sp>
    </p:spTree>
    <p:custDataLst>
      <p:tags r:id="rId1"/>
    </p:custDataLst>
    <p:extLst>
      <p:ext uri="{BB962C8B-B14F-4D97-AF65-F5344CB8AC3E}">
        <p14:creationId xmlns:p14="http://schemas.microsoft.com/office/powerpoint/2010/main" val="4112728529"/>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pic>
        <p:nvPicPr>
          <p:cNvPr id="19" name="Picture 40" descr="028"/>
          <p:cNvPicPr>
            <a:picLocks noChangeAspect="1" noChangeArrowheads="1"/>
          </p:cNvPicPr>
          <p:nvPr/>
        </p:nvPicPr>
        <p:blipFill>
          <a:blip r:embed="rId4">
            <a:extLst>
              <a:ext uri="{28A0092B-C50C-407E-A947-70E740481C1C}">
                <a14:useLocalDpi xmlns:a14="http://schemas.microsoft.com/office/drawing/2010/main" val="0"/>
              </a:ext>
            </a:extLst>
          </a:blip>
          <a:srcRect l="3058" r="1999" b="1517"/>
          <a:stretch>
            <a:fillRect/>
          </a:stretch>
        </p:blipFill>
        <p:spPr bwMode="auto">
          <a:xfrm>
            <a:off x="324545" y="3334420"/>
            <a:ext cx="4608512"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7"/>
          <p:cNvSpPr txBox="1">
            <a:spLocks noChangeArrowheads="1"/>
          </p:cNvSpPr>
          <p:nvPr/>
        </p:nvSpPr>
        <p:spPr bwMode="auto">
          <a:xfrm>
            <a:off x="1835845" y="3499520"/>
            <a:ext cx="2808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400"/>
              <a:t>浪涌电压波形</a:t>
            </a:r>
          </a:p>
        </p:txBody>
      </p:sp>
      <p:graphicFrame>
        <p:nvGraphicFramePr>
          <p:cNvPr id="28" name="Group 110">
            <a:extLst>
              <a:ext uri="{FF2B5EF4-FFF2-40B4-BE49-F238E27FC236}">
                <a16:creationId xmlns:a16="http://schemas.microsoft.com/office/drawing/2014/main" id="{AA15B7D5-6362-42F7-9D8E-5B853DD035FE}"/>
              </a:ext>
            </a:extLst>
          </p:cNvPr>
          <p:cNvGraphicFramePr>
            <a:graphicFrameLocks noGrp="1"/>
          </p:cNvGraphicFramePr>
          <p:nvPr>
            <p:extLst>
              <p:ext uri="{D42A27DB-BD31-4B8C-83A1-F6EECF244321}">
                <p14:modId xmlns:p14="http://schemas.microsoft.com/office/powerpoint/2010/main" val="2914660247"/>
              </p:ext>
            </p:extLst>
          </p:nvPr>
        </p:nvGraphicFramePr>
        <p:xfrm>
          <a:off x="5075932" y="3212182"/>
          <a:ext cx="3455988" cy="1835150"/>
        </p:xfrm>
        <a:graphic>
          <a:graphicData uri="http://schemas.openxmlformats.org/drawingml/2006/table">
            <a:tbl>
              <a:tblPr/>
              <a:tblGrid>
                <a:gridCol w="1152525">
                  <a:extLst>
                    <a:ext uri="{9D8B030D-6E8A-4147-A177-3AD203B41FA5}">
                      <a16:colId xmlns:a16="http://schemas.microsoft.com/office/drawing/2014/main" val="20000"/>
                    </a:ext>
                  </a:extLst>
                </a:gridCol>
                <a:gridCol w="1150938">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tblGrid>
              <a:tr h="431949">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等级</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线</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线（</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kV)</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线</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地</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(kV)</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415">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0.5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97">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0.5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415">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437">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437">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X</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待定</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待定</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 name="Text Box 34"/>
          <p:cNvSpPr txBox="1">
            <a:spLocks noChangeArrowheads="1"/>
          </p:cNvSpPr>
          <p:nvPr/>
        </p:nvSpPr>
        <p:spPr bwMode="auto">
          <a:xfrm>
            <a:off x="5364857" y="2780382"/>
            <a:ext cx="302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400"/>
              <a:t>浪涌严酷度等级</a:t>
            </a:r>
          </a:p>
        </p:txBody>
      </p:sp>
      <p:sp>
        <p:nvSpPr>
          <p:cNvPr id="31" name="Text Box 35"/>
          <p:cNvSpPr txBox="1">
            <a:spLocks noChangeArrowheads="1"/>
          </p:cNvSpPr>
          <p:nvPr/>
        </p:nvSpPr>
        <p:spPr bwMode="auto">
          <a:xfrm>
            <a:off x="5148957" y="1267495"/>
            <a:ext cx="345757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
                <a:schemeClr val="accent1"/>
              </a:buClr>
              <a:buSzTx/>
              <a:buFont typeface="Wingdings" panose="05000000000000000000" pitchFamily="2" charset="2"/>
              <a:buNone/>
            </a:pPr>
            <a:r>
              <a:rPr lang="zh-CN" altLang="en-US" sz="1400">
                <a:latin typeface="Times New Roman" panose="02020603050405020304" pitchFamily="18" charset="0"/>
              </a:rPr>
              <a:t>静电浪涌波形发生器电原理图（高压电源</a:t>
            </a:r>
            <a:r>
              <a:rPr lang="en-US" altLang="zh-CN" sz="1400">
                <a:latin typeface="Times New Roman" panose="02020603050405020304" pitchFamily="18" charset="0"/>
              </a:rPr>
              <a:t>U</a:t>
            </a:r>
            <a:r>
              <a:rPr lang="zh-CN" altLang="en-US" sz="1400">
                <a:latin typeface="Times New Roman" panose="02020603050405020304" pitchFamily="18" charset="0"/>
              </a:rPr>
              <a:t>通过</a:t>
            </a:r>
            <a:r>
              <a:rPr lang="en-US" altLang="zh-CN" sz="1400">
                <a:latin typeface="Times New Roman" panose="02020603050405020304" pitchFamily="18" charset="0"/>
              </a:rPr>
              <a:t>R</a:t>
            </a:r>
            <a:r>
              <a:rPr lang="en-US" altLang="zh-CN" sz="1400" baseline="-25000">
                <a:latin typeface="Times New Roman" panose="02020603050405020304" pitchFamily="18" charset="0"/>
              </a:rPr>
              <a:t>C</a:t>
            </a:r>
            <a:r>
              <a:rPr lang="zh-CN" altLang="en-US" sz="1400">
                <a:latin typeface="Times New Roman" panose="02020603050405020304" pitchFamily="18" charset="0"/>
              </a:rPr>
              <a:t>对</a:t>
            </a:r>
            <a:r>
              <a:rPr lang="en-US" altLang="zh-CN" sz="1400">
                <a:latin typeface="Times New Roman" panose="02020603050405020304" pitchFamily="18" charset="0"/>
              </a:rPr>
              <a:t>C</a:t>
            </a:r>
            <a:r>
              <a:rPr lang="en-US" altLang="zh-CN" sz="1400" baseline="-25000">
                <a:latin typeface="Times New Roman" panose="02020603050405020304" pitchFamily="18" charset="0"/>
              </a:rPr>
              <a:t>C</a:t>
            </a:r>
            <a:r>
              <a:rPr lang="zh-CN" altLang="en-US" sz="1400">
                <a:latin typeface="Times New Roman" panose="02020603050405020304" pitchFamily="18" charset="0"/>
              </a:rPr>
              <a:t>充电，形成高压； </a:t>
            </a:r>
            <a:r>
              <a:rPr lang="en-US" altLang="zh-CN" sz="1400">
                <a:latin typeface="Times New Roman" panose="02020603050405020304" pitchFamily="18" charset="0"/>
                <a:cs typeface="Arial" panose="020B0604020202020204" pitchFamily="34" charset="0"/>
              </a:rPr>
              <a:t>C</a:t>
            </a:r>
            <a:r>
              <a:rPr lang="en-US" altLang="zh-CN" sz="1400" baseline="-25000">
                <a:latin typeface="Times New Roman" panose="02020603050405020304" pitchFamily="18" charset="0"/>
                <a:cs typeface="Arial" panose="020B0604020202020204" pitchFamily="34" charset="0"/>
              </a:rPr>
              <a:t>S</a:t>
            </a:r>
            <a:r>
              <a:rPr lang="en-US" altLang="zh-CN" sz="1400">
                <a:latin typeface="Times New Roman" panose="02020603050405020304" pitchFamily="18" charset="0"/>
                <a:cs typeface="Arial" panose="020B0604020202020204" pitchFamily="34" charset="0"/>
              </a:rPr>
              <a:t>(0.2uF)</a:t>
            </a:r>
            <a:r>
              <a:rPr lang="zh-CN" altLang="en-US" sz="1400">
                <a:latin typeface="Times New Roman" panose="02020603050405020304" pitchFamily="18" charset="0"/>
                <a:cs typeface="Arial" panose="020B0604020202020204" pitchFamily="34" charset="0"/>
              </a:rPr>
              <a:t>形成并</a:t>
            </a:r>
            <a:r>
              <a:rPr lang="zh-CN" altLang="en-US" sz="1400">
                <a:latin typeface="Times New Roman" panose="02020603050405020304" pitchFamily="18" charset="0"/>
              </a:rPr>
              <a:t>控制上升时间，</a:t>
            </a:r>
            <a:r>
              <a:rPr lang="en-US" altLang="zh-CN" sz="1400">
                <a:latin typeface="Times New Roman" panose="02020603050405020304" pitchFamily="18" charset="0"/>
              </a:rPr>
              <a:t>R</a:t>
            </a:r>
            <a:r>
              <a:rPr lang="en-US" altLang="zh-CN" sz="1400" baseline="-25000">
                <a:latin typeface="Times New Roman" panose="02020603050405020304" pitchFamily="18" charset="0"/>
              </a:rPr>
              <a:t>s</a:t>
            </a:r>
            <a:r>
              <a:rPr lang="en-US" altLang="zh-CN" sz="1400">
                <a:latin typeface="Times New Roman" panose="02020603050405020304" pitchFamily="18" charset="0"/>
              </a:rPr>
              <a:t>(50</a:t>
            </a:r>
            <a:r>
              <a:rPr lang="el-GR" altLang="zh-CN" sz="1400">
                <a:latin typeface="Times New Roman" panose="02020603050405020304" pitchFamily="18" charset="0"/>
                <a:cs typeface="Arial" panose="020B0604020202020204" pitchFamily="34" charset="0"/>
              </a:rPr>
              <a:t>Ω</a:t>
            </a:r>
            <a:r>
              <a:rPr lang="en-US" altLang="zh-CN" sz="1400">
                <a:latin typeface="Times New Roman" panose="02020603050405020304" pitchFamily="18" charset="0"/>
                <a:cs typeface="Arial" panose="020B0604020202020204" pitchFamily="34" charset="0"/>
              </a:rPr>
              <a:t>)</a:t>
            </a:r>
            <a:r>
              <a:rPr lang="zh-CN" altLang="en-US" sz="1400">
                <a:latin typeface="Times New Roman" panose="02020603050405020304" pitchFamily="18" charset="0"/>
                <a:cs typeface="Arial" panose="020B0604020202020204" pitchFamily="34" charset="0"/>
              </a:rPr>
              <a:t>形成并控制脉冲宽度，</a:t>
            </a:r>
            <a:r>
              <a:rPr lang="en-US" altLang="zh-CN" sz="1400">
                <a:latin typeface="Times New Roman" panose="02020603050405020304" pitchFamily="18" charset="0"/>
                <a:cs typeface="Arial" panose="020B0604020202020204" pitchFamily="34" charset="0"/>
              </a:rPr>
              <a:t>R</a:t>
            </a:r>
            <a:r>
              <a:rPr lang="en-US" altLang="zh-CN" sz="1400" baseline="-25000">
                <a:latin typeface="Times New Roman" panose="02020603050405020304" pitchFamily="18" charset="0"/>
                <a:cs typeface="Arial" panose="020B0604020202020204" pitchFamily="34" charset="0"/>
              </a:rPr>
              <a:t>m1</a:t>
            </a:r>
            <a:r>
              <a:rPr lang="en-US" altLang="zh-CN" sz="1400">
                <a:latin typeface="Times New Roman" panose="02020603050405020304" pitchFamily="18" charset="0"/>
                <a:cs typeface="Arial" panose="020B0604020202020204" pitchFamily="34" charset="0"/>
              </a:rPr>
              <a:t>(150</a:t>
            </a:r>
            <a:r>
              <a:rPr lang="el-GR" altLang="zh-CN" sz="1400">
                <a:latin typeface="Times New Roman" panose="02020603050405020304" pitchFamily="18" charset="0"/>
                <a:cs typeface="Arial" panose="020B0604020202020204" pitchFamily="34" charset="0"/>
              </a:rPr>
              <a:t>Ω</a:t>
            </a:r>
            <a:r>
              <a:rPr lang="en-US" altLang="zh-CN" sz="1400">
                <a:latin typeface="Times New Roman" panose="02020603050405020304" pitchFamily="18" charset="0"/>
                <a:cs typeface="Arial" panose="020B0604020202020204" pitchFamily="34" charset="0"/>
              </a:rPr>
              <a:t>)</a:t>
            </a:r>
            <a:r>
              <a:rPr lang="zh-CN" altLang="en-US" sz="1400">
                <a:latin typeface="Times New Roman" panose="02020603050405020304" pitchFamily="18" charset="0"/>
                <a:cs typeface="Arial" panose="020B0604020202020204" pitchFamily="34" charset="0"/>
              </a:rPr>
              <a:t>和</a:t>
            </a:r>
            <a:r>
              <a:rPr lang="en-US" altLang="zh-CN" sz="1400">
                <a:latin typeface="Times New Roman" panose="02020603050405020304" pitchFamily="18" charset="0"/>
                <a:cs typeface="Arial" panose="020B0604020202020204" pitchFamily="34" charset="0"/>
              </a:rPr>
              <a:t>R</a:t>
            </a:r>
            <a:r>
              <a:rPr lang="en-US" altLang="zh-CN" sz="1400" baseline="-25000">
                <a:latin typeface="Times New Roman" panose="02020603050405020304" pitchFamily="18" charset="0"/>
                <a:cs typeface="Arial" panose="020B0604020202020204" pitchFamily="34" charset="0"/>
              </a:rPr>
              <a:t>m2</a:t>
            </a:r>
            <a:r>
              <a:rPr lang="en-US" altLang="zh-CN" sz="1400">
                <a:latin typeface="Times New Roman" panose="02020603050405020304" pitchFamily="18" charset="0"/>
                <a:cs typeface="Arial" panose="020B0604020202020204" pitchFamily="34" charset="0"/>
              </a:rPr>
              <a:t>(</a:t>
            </a:r>
            <a:r>
              <a:rPr lang="en-US" altLang="zh-CN" sz="1400">
                <a:latin typeface="Times New Roman" panose="02020603050405020304" pitchFamily="18" charset="0"/>
              </a:rPr>
              <a:t>25</a:t>
            </a:r>
            <a:r>
              <a:rPr lang="el-GR" altLang="zh-CN" sz="1400">
                <a:latin typeface="Times New Roman" panose="02020603050405020304" pitchFamily="18" charset="0"/>
                <a:cs typeface="Arial" panose="020B0604020202020204" pitchFamily="34" charset="0"/>
              </a:rPr>
              <a:t>Ω</a:t>
            </a:r>
            <a:r>
              <a:rPr lang="zh-CN" altLang="en-US" sz="1400">
                <a:latin typeface="Times New Roman" panose="02020603050405020304" pitchFamily="18" charset="0"/>
              </a:rPr>
              <a:t>）以及</a:t>
            </a:r>
            <a:r>
              <a:rPr lang="en-US" altLang="zh-CN" sz="1400">
                <a:latin typeface="Times New Roman" panose="02020603050405020304" pitchFamily="18" charset="0"/>
              </a:rPr>
              <a:t>S</a:t>
            </a:r>
            <a:r>
              <a:rPr lang="en-US" altLang="zh-CN" sz="1400" baseline="-25000">
                <a:latin typeface="Times New Roman" panose="02020603050405020304" pitchFamily="18" charset="0"/>
              </a:rPr>
              <a:t>1</a:t>
            </a:r>
            <a:r>
              <a:rPr lang="zh-CN" altLang="en-US" sz="1400">
                <a:latin typeface="Times New Roman" panose="02020603050405020304" pitchFamily="18" charset="0"/>
              </a:rPr>
              <a:t>用于限制电流）</a:t>
            </a:r>
          </a:p>
        </p:txBody>
      </p:sp>
      <p:sp>
        <p:nvSpPr>
          <p:cNvPr id="32" name="Text Box 37"/>
          <p:cNvSpPr txBox="1">
            <a:spLocks noChangeArrowheads="1"/>
          </p:cNvSpPr>
          <p:nvPr/>
        </p:nvSpPr>
        <p:spPr bwMode="auto">
          <a:xfrm>
            <a:off x="5205429" y="911102"/>
            <a:ext cx="4826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buSzTx/>
              <a:buFont typeface="Wingdings" panose="05000000000000000000" pitchFamily="2" charset="2"/>
              <a:buNone/>
            </a:pPr>
            <a:r>
              <a:rPr lang="zh-CN" altLang="en-US" sz="2000" dirty="0">
                <a:solidFill>
                  <a:srgbClr val="0000FF"/>
                </a:solidFill>
                <a:latin typeface="华文新魏" panose="02010800040101010101" pitchFamily="2" charset="-122"/>
                <a:ea typeface="华文新魏" panose="02010800040101010101" pitchFamily="2" charset="-122"/>
              </a:rPr>
              <a:t>通信线路的</a:t>
            </a:r>
            <a:r>
              <a:rPr lang="en-US" altLang="zh-CN" sz="2000" dirty="0">
                <a:solidFill>
                  <a:srgbClr val="0000FF"/>
                </a:solidFill>
                <a:latin typeface="华文新魏" panose="02010800040101010101" pitchFamily="2" charset="-122"/>
                <a:ea typeface="华文新魏" panose="02010800040101010101" pitchFamily="2" charset="-122"/>
              </a:rPr>
              <a:t>10/700us</a:t>
            </a:r>
            <a:r>
              <a:rPr lang="zh-CN" altLang="en-US" sz="2000" dirty="0">
                <a:solidFill>
                  <a:srgbClr val="0000FF"/>
                </a:solidFill>
                <a:latin typeface="华文新魏" panose="02010800040101010101" pitchFamily="2" charset="-122"/>
                <a:ea typeface="华文新魏" panose="02010800040101010101" pitchFamily="2" charset="-122"/>
              </a:rPr>
              <a:t>浪涌耐量测试</a:t>
            </a:r>
          </a:p>
        </p:txBody>
      </p:sp>
      <p:pic>
        <p:nvPicPr>
          <p:cNvPr id="33" name="Picture 38" descr="026"/>
          <p:cNvPicPr>
            <a:picLocks noChangeAspect="1" noChangeArrowheads="1"/>
          </p:cNvPicPr>
          <p:nvPr/>
        </p:nvPicPr>
        <p:blipFill>
          <a:blip r:embed="rId5">
            <a:extLst>
              <a:ext uri="{28A0092B-C50C-407E-A947-70E740481C1C}">
                <a14:useLocalDpi xmlns:a14="http://schemas.microsoft.com/office/drawing/2010/main" val="0"/>
              </a:ext>
            </a:extLst>
          </a:blip>
          <a:srcRect l="873" t="6683" r="3250"/>
          <a:stretch>
            <a:fillRect/>
          </a:stretch>
        </p:blipFill>
        <p:spPr bwMode="auto">
          <a:xfrm>
            <a:off x="324545" y="1340520"/>
            <a:ext cx="4824412"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6"/>
          <p:cNvSpPr>
            <a:spLocks noChangeArrowheads="1"/>
          </p:cNvSpPr>
          <p:nvPr/>
        </p:nvSpPr>
        <p:spPr bwMode="auto">
          <a:xfrm>
            <a:off x="5080137" y="5191794"/>
            <a:ext cx="3744913"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0" lang="zh-CN" altLang="en-US" sz="1400" dirty="0"/>
              <a:t>每分钟测</a:t>
            </a:r>
            <a:r>
              <a:rPr kumimoji="0" lang="en-US" altLang="zh-CN" sz="1400" dirty="0"/>
              <a:t>1</a:t>
            </a:r>
            <a:r>
              <a:rPr kumimoji="0" lang="zh-CN" altLang="en-US" sz="1400" dirty="0"/>
              <a:t>次（不宜太快，以便给保护器件有一个性能恢复的时间），一般正负极性各做</a:t>
            </a:r>
            <a:r>
              <a:rPr kumimoji="0" lang="en-US" altLang="zh-CN" sz="1400" dirty="0"/>
              <a:t>5</a:t>
            </a:r>
            <a:r>
              <a:rPr kumimoji="0" lang="zh-CN" altLang="en-US" sz="1400" dirty="0"/>
              <a:t>次</a:t>
            </a:r>
            <a:endParaRPr lang="zh-CN" altLang="en-US" sz="1400" dirty="0">
              <a:latin typeface="Times New Roman" panose="02020603050405020304" pitchFamily="18" charset="0"/>
              <a:cs typeface="Arial" panose="020B0604020202020204" pitchFamily="34" charset="0"/>
            </a:endParaRPr>
          </a:p>
          <a:p>
            <a:pPr eaLnBrk="1" hangingPunct="1">
              <a:lnSpc>
                <a:spcPct val="110000"/>
              </a:lnSpc>
            </a:pPr>
            <a:r>
              <a:rPr kumimoji="0" lang="zh-CN" altLang="en-US" sz="1400" dirty="0"/>
              <a:t>供电线路的</a:t>
            </a:r>
            <a:r>
              <a:rPr kumimoji="0" lang="en-US" altLang="zh-CN" sz="1400" dirty="0"/>
              <a:t>8/20us</a:t>
            </a:r>
            <a:r>
              <a:rPr kumimoji="0" lang="zh-CN" altLang="en-US" sz="1400" dirty="0"/>
              <a:t>浪涌耐量测试方法也是类似的</a:t>
            </a:r>
          </a:p>
        </p:txBody>
      </p:sp>
    </p:spTree>
    <p:custDataLst>
      <p:tags r:id="rId1"/>
    </p:custDataLst>
    <p:extLst>
      <p:ext uri="{BB962C8B-B14F-4D97-AF65-F5344CB8AC3E}">
        <p14:creationId xmlns:p14="http://schemas.microsoft.com/office/powerpoint/2010/main" val="139117928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Text Box 43"/>
          <p:cNvSpPr txBox="1">
            <a:spLocks noChangeArrowheads="1"/>
          </p:cNvSpPr>
          <p:nvPr/>
        </p:nvSpPr>
        <p:spPr bwMode="auto">
          <a:xfrm>
            <a:off x="5081848" y="2290142"/>
            <a:ext cx="3024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400"/>
              <a:t>电快速瞬变脉冲群严酷度等级</a:t>
            </a:r>
          </a:p>
        </p:txBody>
      </p:sp>
      <p:sp>
        <p:nvSpPr>
          <p:cNvPr id="4" name="Text Box 44"/>
          <p:cNvSpPr txBox="1">
            <a:spLocks noChangeArrowheads="1"/>
          </p:cNvSpPr>
          <p:nvPr/>
        </p:nvSpPr>
        <p:spPr bwMode="auto">
          <a:xfrm>
            <a:off x="4289685" y="1282080"/>
            <a:ext cx="417671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
                <a:schemeClr val="accent1"/>
              </a:buClr>
              <a:buSzTx/>
              <a:buFont typeface="Wingdings" panose="05000000000000000000" pitchFamily="2" charset="2"/>
              <a:buNone/>
            </a:pPr>
            <a:r>
              <a:rPr lang="zh-CN" altLang="en-US" sz="1400">
                <a:latin typeface="Times New Roman" panose="02020603050405020304" pitchFamily="18" charset="0"/>
              </a:rPr>
              <a:t>快速瞬变脉冲群发生器原理图（高压电源</a:t>
            </a:r>
            <a:r>
              <a:rPr lang="en-US" altLang="zh-CN" sz="1400">
                <a:latin typeface="Times New Roman" panose="02020603050405020304" pitchFamily="18" charset="0"/>
              </a:rPr>
              <a:t>U</a:t>
            </a:r>
            <a:r>
              <a:rPr lang="zh-CN" altLang="en-US" sz="1400">
                <a:latin typeface="Times New Roman" panose="02020603050405020304" pitchFamily="18" charset="0"/>
              </a:rPr>
              <a:t>通过</a:t>
            </a:r>
            <a:r>
              <a:rPr lang="en-US" altLang="zh-CN" sz="1400">
                <a:latin typeface="Times New Roman" panose="02020603050405020304" pitchFamily="18" charset="0"/>
              </a:rPr>
              <a:t>R</a:t>
            </a:r>
            <a:r>
              <a:rPr lang="en-US" altLang="zh-CN" sz="1400" baseline="-25000">
                <a:latin typeface="Times New Roman" panose="02020603050405020304" pitchFamily="18" charset="0"/>
              </a:rPr>
              <a:t>C</a:t>
            </a:r>
            <a:r>
              <a:rPr lang="zh-CN" altLang="en-US" sz="1400">
                <a:latin typeface="Times New Roman" panose="02020603050405020304" pitchFamily="18" charset="0"/>
              </a:rPr>
              <a:t>对</a:t>
            </a:r>
            <a:r>
              <a:rPr lang="en-US" altLang="zh-CN" sz="1400">
                <a:latin typeface="Times New Roman" panose="02020603050405020304" pitchFamily="18" charset="0"/>
              </a:rPr>
              <a:t>C</a:t>
            </a:r>
            <a:r>
              <a:rPr lang="en-US" altLang="zh-CN" sz="1400" baseline="-25000">
                <a:latin typeface="Times New Roman" panose="02020603050405020304" pitchFamily="18" charset="0"/>
              </a:rPr>
              <a:t>d</a:t>
            </a:r>
            <a:r>
              <a:rPr lang="zh-CN" altLang="en-US" sz="1400">
                <a:latin typeface="Times New Roman" panose="02020603050405020304" pitchFamily="18" charset="0"/>
              </a:rPr>
              <a:t>充电，形成高压； </a:t>
            </a:r>
            <a:r>
              <a:rPr lang="en-US" altLang="zh-CN" sz="1400">
                <a:latin typeface="Times New Roman" panose="02020603050405020304" pitchFamily="18" charset="0"/>
                <a:cs typeface="Arial" panose="020B0604020202020204" pitchFamily="34" charset="0"/>
              </a:rPr>
              <a:t>C</a:t>
            </a:r>
            <a:r>
              <a:rPr lang="en-US" altLang="zh-CN" sz="1400" baseline="-25000">
                <a:latin typeface="Times New Roman" panose="02020603050405020304" pitchFamily="18" charset="0"/>
                <a:cs typeface="Arial" panose="020B0604020202020204" pitchFamily="34" charset="0"/>
              </a:rPr>
              <a:t>S</a:t>
            </a:r>
            <a:r>
              <a:rPr lang="zh-CN" altLang="en-US" sz="1400">
                <a:latin typeface="Times New Roman" panose="02020603050405020304" pitchFamily="18" charset="0"/>
                <a:cs typeface="Arial" panose="020B0604020202020204" pitchFamily="34" charset="0"/>
              </a:rPr>
              <a:t>为隔直流电容，</a:t>
            </a:r>
            <a:r>
              <a:rPr lang="en-US" altLang="zh-CN" sz="1400">
                <a:latin typeface="Times New Roman" panose="02020603050405020304" pitchFamily="18" charset="0"/>
                <a:cs typeface="Arial" panose="020B0604020202020204" pitchFamily="34" charset="0"/>
              </a:rPr>
              <a:t>R</a:t>
            </a:r>
            <a:r>
              <a:rPr lang="en-US" altLang="zh-CN" sz="1400" baseline="-25000">
                <a:latin typeface="Times New Roman" panose="02020603050405020304" pitchFamily="18" charset="0"/>
              </a:rPr>
              <a:t>s</a:t>
            </a:r>
            <a:r>
              <a:rPr lang="zh-CN" altLang="en-US" sz="1400">
                <a:latin typeface="Times New Roman" panose="02020603050405020304" pitchFamily="18" charset="0"/>
                <a:cs typeface="Arial" panose="020B0604020202020204" pitchFamily="34" charset="0"/>
              </a:rPr>
              <a:t>用于控制脉冲宽度，</a:t>
            </a:r>
            <a:r>
              <a:rPr lang="en-US" altLang="zh-CN" sz="1400">
                <a:latin typeface="Times New Roman" panose="02020603050405020304" pitchFamily="18" charset="0"/>
                <a:cs typeface="Arial" panose="020B0604020202020204" pitchFamily="34" charset="0"/>
              </a:rPr>
              <a:t>R</a:t>
            </a:r>
            <a:r>
              <a:rPr lang="en-US" altLang="zh-CN" sz="1400" baseline="-25000">
                <a:latin typeface="Times New Roman" panose="02020603050405020304" pitchFamily="18" charset="0"/>
                <a:cs typeface="Arial" panose="020B0604020202020204" pitchFamily="34" charset="0"/>
              </a:rPr>
              <a:t>m</a:t>
            </a:r>
            <a:r>
              <a:rPr lang="zh-CN" altLang="en-US" sz="1400">
                <a:latin typeface="Times New Roman" panose="02020603050405020304" pitchFamily="18" charset="0"/>
                <a:cs typeface="Arial" panose="020B0604020202020204" pitchFamily="34" charset="0"/>
              </a:rPr>
              <a:t>用于阻抗匹配，</a:t>
            </a:r>
            <a:r>
              <a:rPr lang="en-US" altLang="zh-CN" sz="1400">
                <a:latin typeface="Times New Roman" panose="02020603050405020304" pitchFamily="18" charset="0"/>
                <a:cs typeface="Arial" panose="020B0604020202020204" pitchFamily="34" charset="0"/>
              </a:rPr>
              <a:t>EUT</a:t>
            </a:r>
            <a:r>
              <a:rPr lang="zh-CN" altLang="en-US" sz="1400">
                <a:latin typeface="Times New Roman" panose="02020603050405020304" pitchFamily="18" charset="0"/>
                <a:cs typeface="Arial" panose="020B0604020202020204" pitchFamily="34" charset="0"/>
              </a:rPr>
              <a:t>是被测设备）</a:t>
            </a:r>
            <a:endParaRPr lang="zh-CN" altLang="en-US" sz="1400">
              <a:latin typeface="Times New Roman" panose="02020603050405020304" pitchFamily="18" charset="0"/>
            </a:endParaRPr>
          </a:p>
        </p:txBody>
      </p:sp>
      <p:sp>
        <p:nvSpPr>
          <p:cNvPr id="5" name="Rectangle 45"/>
          <p:cNvSpPr>
            <a:spLocks noChangeArrowheads="1"/>
          </p:cNvSpPr>
          <p:nvPr/>
        </p:nvSpPr>
        <p:spPr bwMode="auto">
          <a:xfrm>
            <a:off x="4794510" y="4953967"/>
            <a:ext cx="3744913"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0" lang="zh-CN" altLang="en-US" sz="1400"/>
              <a:t>电快速脉冲群主要用于模拟机械开关对电感性负载切换时产生的重复浪涌脉冲</a:t>
            </a:r>
          </a:p>
          <a:p>
            <a:pPr eaLnBrk="1" hangingPunct="1">
              <a:lnSpc>
                <a:spcPct val="110000"/>
              </a:lnSpc>
            </a:pPr>
            <a:r>
              <a:rPr kumimoji="0" lang="zh-CN" altLang="en-US" sz="1400"/>
              <a:t>脉冲重复频率习惯上采用</a:t>
            </a:r>
            <a:r>
              <a:rPr kumimoji="0" lang="en-US" altLang="zh-CN" sz="1400"/>
              <a:t>5kHz</a:t>
            </a:r>
            <a:r>
              <a:rPr kumimoji="0" lang="zh-CN" altLang="en-US" sz="1400"/>
              <a:t>，但</a:t>
            </a:r>
            <a:r>
              <a:rPr kumimoji="0" lang="en-US" altLang="zh-CN" sz="1400"/>
              <a:t>100kHz</a:t>
            </a:r>
            <a:r>
              <a:rPr kumimoji="0" lang="zh-CN" altLang="en-US" sz="1400"/>
              <a:t>更接近实际</a:t>
            </a:r>
          </a:p>
          <a:p>
            <a:pPr eaLnBrk="1" hangingPunct="1">
              <a:lnSpc>
                <a:spcPct val="110000"/>
              </a:lnSpc>
            </a:pPr>
            <a:r>
              <a:rPr kumimoji="0" lang="zh-CN" altLang="en-US" sz="1400"/>
              <a:t>测试至少要持续</a:t>
            </a:r>
            <a:r>
              <a:rPr kumimoji="0" lang="en-US" altLang="zh-CN" sz="1400"/>
              <a:t>1</a:t>
            </a:r>
            <a:r>
              <a:rPr kumimoji="0" lang="zh-CN" altLang="en-US" sz="1400"/>
              <a:t>分钟，正负极性均要测</a:t>
            </a:r>
          </a:p>
        </p:txBody>
      </p:sp>
      <p:pic>
        <p:nvPicPr>
          <p:cNvPr id="6" name="Picture 48" descr="029"/>
          <p:cNvPicPr>
            <a:picLocks noChangeAspect="1" noChangeArrowheads="1"/>
          </p:cNvPicPr>
          <p:nvPr/>
        </p:nvPicPr>
        <p:blipFill>
          <a:blip r:embed="rId4">
            <a:extLst>
              <a:ext uri="{28A0092B-C50C-407E-A947-70E740481C1C}">
                <a14:useLocalDpi xmlns:a14="http://schemas.microsoft.com/office/drawing/2010/main" val="0"/>
              </a:ext>
            </a:extLst>
          </a:blip>
          <a:srcRect l="2658" t="7268" r="20532" b="5830"/>
          <a:stretch>
            <a:fillRect/>
          </a:stretch>
        </p:blipFill>
        <p:spPr bwMode="auto">
          <a:xfrm>
            <a:off x="185998" y="1066180"/>
            <a:ext cx="37433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9" descr="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0" y="5169867"/>
            <a:ext cx="467995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998" y="3801442"/>
            <a:ext cx="417512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1" descr="032"/>
          <p:cNvPicPr>
            <a:picLocks noChangeAspect="1" noChangeArrowheads="1"/>
          </p:cNvPicPr>
          <p:nvPr/>
        </p:nvPicPr>
        <p:blipFill>
          <a:blip r:embed="rId7">
            <a:extLst>
              <a:ext uri="{28A0092B-C50C-407E-A947-70E740481C1C}">
                <a14:useLocalDpi xmlns:a14="http://schemas.microsoft.com/office/drawing/2010/main" val="0"/>
              </a:ext>
            </a:extLst>
          </a:blip>
          <a:srcRect l="8607" t="2609" r="2357" b="27377"/>
          <a:stretch>
            <a:fillRect/>
          </a:stretch>
        </p:blipFill>
        <p:spPr bwMode="auto">
          <a:xfrm>
            <a:off x="185998" y="2348880"/>
            <a:ext cx="3240087"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2"/>
          <p:cNvSpPr txBox="1">
            <a:spLocks noChangeArrowheads="1"/>
          </p:cNvSpPr>
          <p:nvPr/>
        </p:nvSpPr>
        <p:spPr bwMode="auto">
          <a:xfrm>
            <a:off x="2202123" y="2433017"/>
            <a:ext cx="1152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200">
                <a:solidFill>
                  <a:schemeClr val="accent2"/>
                </a:solidFill>
              </a:rPr>
              <a:t>单个脉冲波形</a:t>
            </a:r>
          </a:p>
        </p:txBody>
      </p:sp>
      <p:sp>
        <p:nvSpPr>
          <p:cNvPr id="11" name="Text Box 53"/>
          <p:cNvSpPr txBox="1">
            <a:spLocks noChangeArrowheads="1"/>
          </p:cNvSpPr>
          <p:nvPr/>
        </p:nvSpPr>
        <p:spPr bwMode="auto">
          <a:xfrm>
            <a:off x="2344998" y="4665042"/>
            <a:ext cx="1152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200">
                <a:solidFill>
                  <a:schemeClr val="accent2"/>
                </a:solidFill>
              </a:rPr>
              <a:t>脉冲组</a:t>
            </a:r>
          </a:p>
        </p:txBody>
      </p:sp>
      <p:sp>
        <p:nvSpPr>
          <p:cNvPr id="12" name="Text Box 54"/>
          <p:cNvSpPr txBox="1">
            <a:spLocks noChangeArrowheads="1"/>
          </p:cNvSpPr>
          <p:nvPr/>
        </p:nvSpPr>
        <p:spPr bwMode="auto">
          <a:xfrm>
            <a:off x="2057660" y="5385767"/>
            <a:ext cx="1152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200">
                <a:solidFill>
                  <a:schemeClr val="accent2"/>
                </a:solidFill>
              </a:rPr>
              <a:t>脉冲群</a:t>
            </a:r>
          </a:p>
        </p:txBody>
      </p:sp>
      <p:sp>
        <p:nvSpPr>
          <p:cNvPr id="13" name="Line 55"/>
          <p:cNvSpPr>
            <a:spLocks noChangeShapeType="1"/>
          </p:cNvSpPr>
          <p:nvPr/>
        </p:nvSpPr>
        <p:spPr bwMode="auto">
          <a:xfrm flipH="1">
            <a:off x="833698" y="3730005"/>
            <a:ext cx="431800" cy="50323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6"/>
          <p:cNvSpPr>
            <a:spLocks noChangeShapeType="1"/>
          </p:cNvSpPr>
          <p:nvPr/>
        </p:nvSpPr>
        <p:spPr bwMode="auto">
          <a:xfrm flipH="1">
            <a:off x="1265498" y="4953967"/>
            <a:ext cx="431800" cy="50323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 name="Group 99">
            <a:extLst>
              <a:ext uri="{FF2B5EF4-FFF2-40B4-BE49-F238E27FC236}">
                <a16:creationId xmlns:a16="http://schemas.microsoft.com/office/drawing/2014/main" id="{E39ABF3F-EECA-483A-B607-CF6354D5DB33}"/>
              </a:ext>
            </a:extLst>
          </p:cNvPr>
          <p:cNvGraphicFramePr>
            <a:graphicFrameLocks noGrp="1"/>
          </p:cNvGraphicFramePr>
          <p:nvPr>
            <p:extLst>
              <p:ext uri="{D42A27DB-BD31-4B8C-83A1-F6EECF244321}">
                <p14:modId xmlns:p14="http://schemas.microsoft.com/office/powerpoint/2010/main" val="793851439"/>
              </p:ext>
            </p:extLst>
          </p:nvPr>
        </p:nvGraphicFramePr>
        <p:xfrm>
          <a:off x="4505585" y="2793380"/>
          <a:ext cx="4098925" cy="1860551"/>
        </p:xfrm>
        <a:graphic>
          <a:graphicData uri="http://schemas.openxmlformats.org/drawingml/2006/table">
            <a:tbl>
              <a:tblPr/>
              <a:tblGrid>
                <a:gridCol w="939800">
                  <a:extLst>
                    <a:ext uri="{9D8B030D-6E8A-4147-A177-3AD203B41FA5}">
                      <a16:colId xmlns:a16="http://schemas.microsoft.com/office/drawing/2014/main" val="20000"/>
                    </a:ext>
                  </a:extLst>
                </a:gridCol>
                <a:gridCol w="1436688">
                  <a:extLst>
                    <a:ext uri="{9D8B030D-6E8A-4147-A177-3AD203B41FA5}">
                      <a16:colId xmlns:a16="http://schemas.microsoft.com/office/drawing/2014/main" val="20001"/>
                    </a:ext>
                  </a:extLst>
                </a:gridCol>
                <a:gridCol w="1722437">
                  <a:extLst>
                    <a:ext uri="{9D8B030D-6E8A-4147-A177-3AD203B41FA5}">
                      <a16:colId xmlns:a16="http://schemas.microsoft.com/office/drawing/2014/main" val="20002"/>
                    </a:ext>
                  </a:extLst>
                </a:gridCol>
              </a:tblGrid>
              <a:tr h="457356">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等级</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电源端口电压峰值（</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kV)</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I/O</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、信号、数据和控制端口电压峰值</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(kV)</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414">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0.5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0.25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95">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0.5</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414">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436">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436">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X</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待定</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待定</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矩形 1"/>
          <p:cNvSpPr/>
          <p:nvPr/>
        </p:nvSpPr>
        <p:spPr>
          <a:xfrm>
            <a:off x="4858184" y="866125"/>
            <a:ext cx="2749471" cy="400110"/>
          </a:xfrm>
          <a:prstGeom prst="rect">
            <a:avLst/>
          </a:prstGeom>
        </p:spPr>
        <p:txBody>
          <a:bodyPr wrap="none">
            <a:spAutoFit/>
          </a:bodyPr>
          <a:lstStyle/>
          <a:p>
            <a:pPr algn="just" eaLnBrk="1" hangingPunct="1"/>
            <a:r>
              <a:rPr lang="zh-CN" altLang="en-US" dirty="0">
                <a:solidFill>
                  <a:srgbClr val="0000FF"/>
                </a:solidFill>
                <a:latin typeface="华文新魏" panose="02010800040101010101" pitchFamily="2" charset="-122"/>
                <a:ea typeface="华文新魏" panose="02010800040101010101" pitchFamily="2" charset="-122"/>
              </a:rPr>
              <a:t>电快速瞬变脉冲群测试</a:t>
            </a:r>
          </a:p>
        </p:txBody>
      </p:sp>
    </p:spTree>
    <p:custDataLst>
      <p:tags r:id="rId1"/>
    </p:custDataLst>
    <p:extLst>
      <p:ext uri="{BB962C8B-B14F-4D97-AF65-F5344CB8AC3E}">
        <p14:creationId xmlns:p14="http://schemas.microsoft.com/office/powerpoint/2010/main" val="1815601411"/>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5651500" y="0"/>
            <a:ext cx="34925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smtClean="0">
                <a:solidFill>
                  <a:schemeClr val="bg1"/>
                </a:solidFill>
                <a:latin typeface="黑体" panose="02010609060101010101" pitchFamily="49" charset="-122"/>
                <a:ea typeface="黑体" panose="02010609060101010101" pitchFamily="49" charset="-122"/>
              </a:rPr>
              <a:t>航天电子系统设计</a:t>
            </a:r>
            <a:endParaRPr lang="zh-CN" altLang="en-US" sz="2800" dirty="0">
              <a:solidFill>
                <a:schemeClr val="bg1"/>
              </a:solidFill>
            </a:endParaRPr>
          </a:p>
        </p:txBody>
      </p:sp>
      <p:sp>
        <p:nvSpPr>
          <p:cNvPr id="3" name="Text Box 6"/>
          <p:cNvSpPr txBox="1">
            <a:spLocks noChangeArrowheads="1"/>
          </p:cNvSpPr>
          <p:nvPr/>
        </p:nvSpPr>
        <p:spPr bwMode="auto">
          <a:xfrm>
            <a:off x="4139754" y="3500661"/>
            <a:ext cx="44640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
                <a:schemeClr val="accent1"/>
              </a:buClr>
              <a:buSzTx/>
              <a:buFont typeface="Wingdings" panose="05000000000000000000" pitchFamily="2" charset="2"/>
              <a:buNone/>
            </a:pPr>
            <a:r>
              <a:rPr lang="zh-CN" altLang="en-US" sz="1400"/>
              <a:t>测试电路：用两个电子开关（如晶闸管）来控制两个调压器。两个开关同时断开，用来模拟电压短时中断；两个开关交替闭合，用来模拟电压的跌落和升高；用调压器模拟电压渐变</a:t>
            </a:r>
          </a:p>
        </p:txBody>
      </p:sp>
      <p:graphicFrame>
        <p:nvGraphicFramePr>
          <p:cNvPr id="4" name="Group 160">
            <a:extLst>
              <a:ext uri="{FF2B5EF4-FFF2-40B4-BE49-F238E27FC236}">
                <a16:creationId xmlns:a16="http://schemas.microsoft.com/office/drawing/2014/main" id="{6FD553F5-85DE-430C-A911-989AB8ACFC5D}"/>
              </a:ext>
            </a:extLst>
          </p:cNvPr>
          <p:cNvGraphicFramePr>
            <a:graphicFrameLocks noGrp="1"/>
          </p:cNvGraphicFramePr>
          <p:nvPr>
            <p:extLst>
              <p:ext uri="{D42A27DB-BD31-4B8C-83A1-F6EECF244321}">
                <p14:modId xmlns:p14="http://schemas.microsoft.com/office/powerpoint/2010/main" val="766983614"/>
              </p:ext>
            </p:extLst>
          </p:nvPr>
        </p:nvGraphicFramePr>
        <p:xfrm>
          <a:off x="323404" y="5013548"/>
          <a:ext cx="4098925" cy="1308100"/>
        </p:xfrm>
        <a:graphic>
          <a:graphicData uri="http://schemas.openxmlformats.org/drawingml/2006/table">
            <a:tbl>
              <a:tblPr/>
              <a:tblGrid>
                <a:gridCol w="939800">
                  <a:extLst>
                    <a:ext uri="{9D8B030D-6E8A-4147-A177-3AD203B41FA5}">
                      <a16:colId xmlns:a16="http://schemas.microsoft.com/office/drawing/2014/main" val="20000"/>
                    </a:ext>
                  </a:extLst>
                </a:gridCol>
                <a:gridCol w="1436687">
                  <a:extLst>
                    <a:ext uri="{9D8B030D-6E8A-4147-A177-3AD203B41FA5}">
                      <a16:colId xmlns:a16="http://schemas.microsoft.com/office/drawing/2014/main" val="20001"/>
                    </a:ext>
                  </a:extLst>
                </a:gridCol>
                <a:gridCol w="1722438">
                  <a:extLst>
                    <a:ext uri="{9D8B030D-6E8A-4147-A177-3AD203B41FA5}">
                      <a16:colId xmlns:a16="http://schemas.microsoft.com/office/drawing/2014/main" val="20002"/>
                    </a:ext>
                  </a:extLst>
                </a:gridCol>
              </a:tblGrid>
              <a:tr h="457311">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试验等级（％</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U</a:t>
                      </a:r>
                      <a:r>
                        <a:rPr kumimoji="0" lang="en-US" altLang="zh-CN" sz="1200" b="0" i="0" u="none" strike="noStrike" cap="none" normalizeH="0" baseline="-25000">
                          <a:ln>
                            <a:noFill/>
                          </a:ln>
                          <a:solidFill>
                            <a:schemeClr val="tx1"/>
                          </a:solidFill>
                          <a:effectLst/>
                          <a:latin typeface="宋体" panose="02010600030101010101" pitchFamily="2" charset="-122"/>
                          <a:ea typeface="宋体" panose="02010600030101010101" pitchFamily="2" charset="-122"/>
                        </a:rPr>
                        <a:t>T</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电压跌落与暂时中断</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(%UT)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持续时间</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周期）</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86">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100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0.5</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25</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50</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X</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95">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60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287408">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70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30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5" name="Text Box 38"/>
          <p:cNvSpPr txBox="1">
            <a:spLocks noChangeArrowheads="1"/>
          </p:cNvSpPr>
          <p:nvPr/>
        </p:nvSpPr>
        <p:spPr bwMode="auto">
          <a:xfrm>
            <a:off x="828229" y="4581748"/>
            <a:ext cx="3024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400"/>
              <a:t>电压跌落和短时中断的测试等级</a:t>
            </a:r>
          </a:p>
        </p:txBody>
      </p:sp>
      <p:sp>
        <p:nvSpPr>
          <p:cNvPr id="6" name="Text Box 39"/>
          <p:cNvSpPr txBox="1">
            <a:spLocks noChangeArrowheads="1"/>
          </p:cNvSpPr>
          <p:nvPr/>
        </p:nvSpPr>
        <p:spPr bwMode="auto">
          <a:xfrm>
            <a:off x="5076379" y="4797648"/>
            <a:ext cx="3024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accent1"/>
              </a:buClr>
              <a:buSzTx/>
              <a:buFont typeface="Wingdings" panose="05000000000000000000" pitchFamily="2" charset="2"/>
              <a:buNone/>
            </a:pPr>
            <a:r>
              <a:rPr lang="zh-CN" altLang="en-US" sz="1400"/>
              <a:t>电压渐变的测试等级</a:t>
            </a:r>
          </a:p>
        </p:txBody>
      </p:sp>
      <p:graphicFrame>
        <p:nvGraphicFramePr>
          <p:cNvPr id="7" name="Group 153">
            <a:extLst>
              <a:ext uri="{FF2B5EF4-FFF2-40B4-BE49-F238E27FC236}">
                <a16:creationId xmlns:a16="http://schemas.microsoft.com/office/drawing/2014/main" id="{48F289CE-08D3-4B39-8F27-E11AFBE81D2E}"/>
              </a:ext>
            </a:extLst>
          </p:cNvPr>
          <p:cNvGraphicFramePr>
            <a:graphicFrameLocks noGrp="1"/>
          </p:cNvGraphicFramePr>
          <p:nvPr>
            <p:extLst>
              <p:ext uri="{D42A27DB-BD31-4B8C-83A1-F6EECF244321}">
                <p14:modId xmlns:p14="http://schemas.microsoft.com/office/powerpoint/2010/main" val="4248739181"/>
              </p:ext>
            </p:extLst>
          </p:nvPr>
        </p:nvGraphicFramePr>
        <p:xfrm>
          <a:off x="4571554" y="5229448"/>
          <a:ext cx="4033837" cy="1071563"/>
        </p:xfrm>
        <a:graphic>
          <a:graphicData uri="http://schemas.openxmlformats.org/drawingml/2006/table">
            <a:tbl>
              <a:tblPr/>
              <a:tblGrid>
                <a:gridCol w="936625">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gridCol w="1008062">
                  <a:extLst>
                    <a:ext uri="{9D8B030D-6E8A-4147-A177-3AD203B41FA5}">
                      <a16:colId xmlns:a16="http://schemas.microsoft.com/office/drawing/2014/main" val="20003"/>
                    </a:ext>
                  </a:extLst>
                </a:gridCol>
              </a:tblGrid>
              <a:tr h="431800">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试验等级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下降时间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保持时间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上升时间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40</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U</a:t>
                      </a:r>
                      <a:r>
                        <a:rPr kumimoji="0" lang="en-US" altLang="zh-CN" sz="1200" b="0" i="0" u="none" strike="noStrike" cap="none" normalizeH="0" baseline="-25000">
                          <a:ln>
                            <a:noFill/>
                          </a:ln>
                          <a:solidFill>
                            <a:schemeClr val="tx1"/>
                          </a:solidFill>
                          <a:effectLst/>
                          <a:latin typeface="宋体" panose="02010600030101010101" pitchFamily="2" charset="-122"/>
                          <a:ea typeface="宋体" panose="02010600030101010101" pitchFamily="2" charset="-122"/>
                        </a:rPr>
                        <a:t>T</a:t>
                      </a:r>
                      <a:endPar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2s±20%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1s±20%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2s±20%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U</a:t>
                      </a:r>
                      <a:r>
                        <a:rPr kumimoji="0" lang="en-US" altLang="zh-CN" sz="1200" b="0" i="0" u="none" strike="noStrike" cap="none" normalizeH="0" baseline="-25000">
                          <a:ln>
                            <a:noFill/>
                          </a:ln>
                          <a:solidFill>
                            <a:schemeClr val="tx1"/>
                          </a:solidFill>
                          <a:effectLst/>
                          <a:latin typeface="宋体" panose="02010600030101010101" pitchFamily="2" charset="-122"/>
                          <a:ea typeface="宋体" panose="02010600030101010101" pitchFamily="2" charset="-122"/>
                        </a:rPr>
                        <a:t>T</a:t>
                      </a:r>
                      <a:endPar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2s±20%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1s±20%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defRPr sz="2400">
                          <a:solidFill>
                            <a:schemeClr val="tx1"/>
                          </a:solidFill>
                          <a:latin typeface="Arial" panose="020B0604020202020204" pitchFamily="34" charset="0"/>
                          <a:ea typeface="宋体" panose="02010600030101010101" pitchFamily="2" charset="-122"/>
                        </a:defRPr>
                      </a:lvl1pPr>
                      <a:lvl2pPr algn="l">
                        <a:spcBef>
                          <a:spcPct val="20000"/>
                        </a:spcBef>
                        <a:buSzPct val="75000"/>
                        <a:defRPr sz="22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SzPct val="55000"/>
                        <a:defRPr sz="21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2s±20%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Rectangle 154"/>
          <p:cNvSpPr>
            <a:spLocks noChangeArrowheads="1"/>
          </p:cNvSpPr>
          <p:nvPr/>
        </p:nvSpPr>
        <p:spPr bwMode="auto">
          <a:xfrm>
            <a:off x="107504" y="1052736"/>
            <a:ext cx="3889375"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kumimoji="0" lang="zh-CN" altLang="en-US" sz="1800"/>
              <a:t>电网、变电设施的故障或者负载的突然变化可能会引起供电电压的瞬时跌落、短时中断或者电压渐变</a:t>
            </a:r>
          </a:p>
          <a:p>
            <a:pPr algn="just" eaLnBrk="1" hangingPunct="1">
              <a:lnSpc>
                <a:spcPct val="130000"/>
              </a:lnSpc>
            </a:pPr>
            <a:r>
              <a:rPr kumimoji="0" lang="zh-CN" altLang="en-US" sz="1800"/>
              <a:t>测试一般做</a:t>
            </a:r>
            <a:r>
              <a:rPr kumimoji="0" lang="en-US" altLang="zh-CN" sz="1800"/>
              <a:t>3</a:t>
            </a:r>
            <a:r>
              <a:rPr kumimoji="0" lang="zh-CN" altLang="en-US" sz="1800"/>
              <a:t>次，每次间隔时间为</a:t>
            </a:r>
            <a:r>
              <a:rPr kumimoji="0" lang="en-US" altLang="zh-CN" sz="1800"/>
              <a:t>10s</a:t>
            </a:r>
            <a:r>
              <a:rPr kumimoji="0" lang="zh-CN" altLang="en-US" sz="1800"/>
              <a:t>。电压切换的初始相位一般取</a:t>
            </a:r>
            <a:r>
              <a:rPr kumimoji="0" lang="en-US" altLang="zh-CN" sz="1800"/>
              <a:t>0</a:t>
            </a:r>
            <a:r>
              <a:rPr kumimoji="0" lang="en-US" altLang="zh-CN" sz="1800">
                <a:cs typeface="Arial" panose="020B0604020202020204" pitchFamily="34" charset="0"/>
              </a:rPr>
              <a:t>°</a:t>
            </a:r>
            <a:r>
              <a:rPr kumimoji="0" lang="zh-CN" altLang="en-US" sz="1800"/>
              <a:t>和</a:t>
            </a:r>
            <a:r>
              <a:rPr kumimoji="0" lang="en-US" altLang="zh-CN" sz="1800"/>
              <a:t>180</a:t>
            </a:r>
            <a:r>
              <a:rPr kumimoji="0" lang="en-US" altLang="zh-CN" sz="1800">
                <a:cs typeface="Arial" panose="020B0604020202020204" pitchFamily="34" charset="0"/>
              </a:rPr>
              <a:t>°</a:t>
            </a:r>
          </a:p>
          <a:p>
            <a:pPr algn="just" eaLnBrk="1" hangingPunct="1">
              <a:lnSpc>
                <a:spcPct val="130000"/>
              </a:lnSpc>
            </a:pPr>
            <a:r>
              <a:rPr kumimoji="0" lang="zh-CN" altLang="en-US" sz="1800"/>
              <a:t>对于三相系统，必须逐相进行测试</a:t>
            </a:r>
          </a:p>
        </p:txBody>
      </p:sp>
      <p:pic>
        <p:nvPicPr>
          <p:cNvPr id="9" name="Picture 5" descr="013"/>
          <p:cNvPicPr>
            <a:picLocks noChangeAspect="1" noChangeArrowheads="1"/>
          </p:cNvPicPr>
          <p:nvPr/>
        </p:nvPicPr>
        <p:blipFill>
          <a:blip r:embed="rId4">
            <a:extLst>
              <a:ext uri="{28A0092B-C50C-407E-A947-70E740481C1C}">
                <a14:useLocalDpi xmlns:a14="http://schemas.microsoft.com/office/drawing/2010/main" val="0"/>
              </a:ext>
            </a:extLst>
          </a:blip>
          <a:srcRect l="3044" t="-3008"/>
          <a:stretch>
            <a:fillRect/>
          </a:stretch>
        </p:blipFill>
        <p:spPr bwMode="auto">
          <a:xfrm>
            <a:off x="4284217" y="1002761"/>
            <a:ext cx="4465637"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46192816"/>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0.9|0.7"/>
</p:tagLst>
</file>

<file path=ppt/tags/tag2.xml><?xml version="1.0" encoding="utf-8"?>
<p:tagLst xmlns:a="http://schemas.openxmlformats.org/drawingml/2006/main" xmlns:r="http://schemas.openxmlformats.org/officeDocument/2006/relationships" xmlns:p="http://schemas.openxmlformats.org/presentationml/2006/main">
  <p:tag name="TIMING" val="|1.1|0.9|0.7"/>
</p:tagLst>
</file>

<file path=ppt/tags/tag3.xml><?xml version="1.0" encoding="utf-8"?>
<p:tagLst xmlns:a="http://schemas.openxmlformats.org/drawingml/2006/main" xmlns:r="http://schemas.openxmlformats.org/officeDocument/2006/relationships" xmlns:p="http://schemas.openxmlformats.org/presentationml/2006/main">
  <p:tag name="TIMING" val="|1.1|0.9|0.7"/>
</p:tagLst>
</file>

<file path=ppt/tags/tag4.xml><?xml version="1.0" encoding="utf-8"?>
<p:tagLst xmlns:a="http://schemas.openxmlformats.org/drawingml/2006/main" xmlns:r="http://schemas.openxmlformats.org/officeDocument/2006/relationships" xmlns:p="http://schemas.openxmlformats.org/presentationml/2006/main">
  <p:tag name="TIMING" val="|1.1|0.9|0.7"/>
</p:tagLst>
</file>

<file path=ppt/tags/tag5.xml><?xml version="1.0" encoding="utf-8"?>
<p:tagLst xmlns:a="http://schemas.openxmlformats.org/drawingml/2006/main" xmlns:r="http://schemas.openxmlformats.org/officeDocument/2006/relationships" xmlns:p="http://schemas.openxmlformats.org/presentationml/2006/main">
  <p:tag name="TIMING" val="|1.1|0.9|0.7"/>
</p:tagLst>
</file>

<file path=ppt/tags/tag6.xml><?xml version="1.0" encoding="utf-8"?>
<p:tagLst xmlns:a="http://schemas.openxmlformats.org/drawingml/2006/main" xmlns:r="http://schemas.openxmlformats.org/officeDocument/2006/relationships" xmlns:p="http://schemas.openxmlformats.org/presentationml/2006/main">
  <p:tag name="TIMING" val="|1.1|0.9|0.7"/>
</p:tagLst>
</file>

<file path=ppt/tags/tag7.xml><?xml version="1.0" encoding="utf-8"?>
<p:tagLst xmlns:a="http://schemas.openxmlformats.org/drawingml/2006/main" xmlns:r="http://schemas.openxmlformats.org/officeDocument/2006/relationships" xmlns:p="http://schemas.openxmlformats.org/presentationml/2006/main">
  <p:tag name="TIMING" val="|1.1|0.9|0.7"/>
</p:tagLst>
</file>

<file path=ppt/tags/tag8.xml><?xml version="1.0" encoding="utf-8"?>
<p:tagLst xmlns:a="http://schemas.openxmlformats.org/drawingml/2006/main" xmlns:r="http://schemas.openxmlformats.org/officeDocument/2006/relationships" xmlns:p="http://schemas.openxmlformats.org/presentationml/2006/main">
  <p:tag name="TIMING" val="|1.1|0.9|0.7"/>
</p:tagLst>
</file>

<file path=ppt/tags/tag9.xml><?xml version="1.0" encoding="utf-8"?>
<p:tagLst xmlns:a="http://schemas.openxmlformats.org/drawingml/2006/main" xmlns:r="http://schemas.openxmlformats.org/officeDocument/2006/relationships" xmlns:p="http://schemas.openxmlformats.org/presentationml/2006/main">
  <p:tag name="TIMING" val="|1.1|0.9|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12478</TotalTime>
  <Words>1169</Words>
  <Application>Microsoft Office PowerPoint</Application>
  <PresentationFormat>全屏显示(4:3)</PresentationFormat>
  <Paragraphs>158</Paragraphs>
  <Slides>10</Slides>
  <Notes>9</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仿宋_GB2312</vt:lpstr>
      <vt:lpstr>黑体</vt:lpstr>
      <vt:lpstr>华文新魏</vt:lpstr>
      <vt:lpstr>宋体</vt:lpstr>
      <vt:lpstr>Arial</vt:lpstr>
      <vt:lpstr>Calibri</vt:lpstr>
      <vt:lpstr>Times New Roman</vt:lpstr>
      <vt:lpstr>Wingdings</vt:lpstr>
      <vt:lpstr>Office 主题</vt:lpstr>
      <vt:lpstr>航天电子系统设计         ----常见电过应力即干扰分析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李卫帮</dc:creator>
  <cp:lastModifiedBy>bob</cp:lastModifiedBy>
  <cp:revision>1218</cp:revision>
  <dcterms:created xsi:type="dcterms:W3CDTF">2014-04-29T08:12:32Z</dcterms:created>
  <dcterms:modified xsi:type="dcterms:W3CDTF">2022-06-19T15:10:47Z</dcterms:modified>
</cp:coreProperties>
</file>