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19" r:id="rId2"/>
    <p:sldId id="585" r:id="rId3"/>
    <p:sldId id="551" r:id="rId4"/>
    <p:sldId id="553" r:id="rId5"/>
    <p:sldId id="555" r:id="rId6"/>
    <p:sldId id="556" r:id="rId7"/>
    <p:sldId id="557" r:id="rId8"/>
    <p:sldId id="558" r:id="rId9"/>
    <p:sldId id="566" r:id="rId10"/>
    <p:sldId id="559" r:id="rId11"/>
    <p:sldId id="560" r:id="rId12"/>
    <p:sldId id="561" r:id="rId13"/>
    <p:sldId id="562" r:id="rId14"/>
    <p:sldId id="586" r:id="rId15"/>
    <p:sldId id="563" r:id="rId16"/>
    <p:sldId id="564" r:id="rId17"/>
    <p:sldId id="565" r:id="rId18"/>
    <p:sldId id="552" r:id="rId19"/>
    <p:sldId id="568" r:id="rId20"/>
    <p:sldId id="567" r:id="rId21"/>
    <p:sldId id="569" r:id="rId22"/>
    <p:sldId id="570" r:id="rId23"/>
    <p:sldId id="571" r:id="rId24"/>
    <p:sldId id="587" r:id="rId25"/>
    <p:sldId id="588" r:id="rId26"/>
    <p:sldId id="572" r:id="rId27"/>
    <p:sldId id="573" r:id="rId28"/>
    <p:sldId id="574" r:id="rId29"/>
    <p:sldId id="575" r:id="rId30"/>
    <p:sldId id="576" r:id="rId31"/>
    <p:sldId id="577" r:id="rId32"/>
    <p:sldId id="581" r:id="rId33"/>
    <p:sldId id="578" r:id="rId34"/>
    <p:sldId id="579" r:id="rId35"/>
    <p:sldId id="580" r:id="rId36"/>
    <p:sldId id="583" r:id="rId37"/>
    <p:sldId id="584" r:id="rId38"/>
    <p:sldId id="590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6834" autoAdjust="0"/>
  </p:normalViewPr>
  <p:slideViewPr>
    <p:cSldViewPr>
      <p:cViewPr varScale="1">
        <p:scale>
          <a:sx n="109" d="100"/>
          <a:sy n="109" d="100"/>
        </p:scale>
        <p:origin x="49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6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4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3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2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8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90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05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6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9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5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2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5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76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70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5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46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31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2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9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11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63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60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73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59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3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4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7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9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/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/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/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/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br>
              <a:rPr lang="en-US" altLang="zh-CN" sz="6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基本防护法</a:t>
            </a: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 flipV="1">
            <a:off x="7525569" y="1750666"/>
            <a:ext cx="431800" cy="71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 flipV="1">
            <a:off x="7597007" y="4076353"/>
            <a:ext cx="3603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7668444" y="5516216"/>
            <a:ext cx="431800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" name="Picture 1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5164"/>
            <a:ext cx="820896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4"/>
          <p:cNvSpPr txBox="1">
            <a:spLocks noChangeArrowheads="1"/>
          </p:cNvSpPr>
          <p:nvPr/>
        </p:nvSpPr>
        <p:spPr bwMode="auto">
          <a:xfrm>
            <a:off x="1763688" y="5805264"/>
            <a:ext cx="5184576" cy="7191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最好的电场屏蔽材料是铜，最好的磁屏蔽材料镍合金，铁则兼而有之，适合用作电磁屏蔽</a:t>
            </a:r>
          </a:p>
        </p:txBody>
      </p:sp>
      <p:sp>
        <p:nvSpPr>
          <p:cNvPr id="8" name="矩形 7"/>
          <p:cNvSpPr/>
          <p:nvPr/>
        </p:nvSpPr>
        <p:spPr>
          <a:xfrm>
            <a:off x="540655" y="749084"/>
            <a:ext cx="141577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屏蔽材料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37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1420" y="5717122"/>
            <a:ext cx="8640763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电场屏蔽效能：铜</a:t>
            </a:r>
            <a:r>
              <a:rPr lang="en-US" altLang="zh-CN" sz="2000" dirty="0"/>
              <a:t>&gt;</a:t>
            </a:r>
            <a:r>
              <a:rPr lang="zh-CN" altLang="en-US" sz="2000" dirty="0"/>
              <a:t>铝</a:t>
            </a:r>
            <a:r>
              <a:rPr lang="en-US" altLang="zh-CN" sz="2000" dirty="0"/>
              <a:t>&gt;</a:t>
            </a:r>
            <a:r>
              <a:rPr lang="zh-CN" altLang="en-US" sz="2000" dirty="0"/>
              <a:t>钢，低频</a:t>
            </a:r>
            <a:r>
              <a:rPr lang="en-US" altLang="zh-CN" sz="2000" dirty="0"/>
              <a:t>&gt;</a:t>
            </a:r>
            <a:r>
              <a:rPr lang="zh-CN" altLang="en-US" sz="2000" dirty="0"/>
              <a:t>高频，反射损耗越大，电场屏蔽效能越高</a:t>
            </a:r>
          </a:p>
        </p:txBody>
      </p:sp>
      <p:pic>
        <p:nvPicPr>
          <p:cNvPr id="4" name="Picture 5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" y="1430872"/>
            <a:ext cx="9039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879103"/>
            <a:ext cx="4717958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</a:t>
            </a:r>
            <a:r>
              <a:rPr lang="en-US" altLang="zh-CN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屏蔽效能与频率关系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4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 txBox="1">
            <a:spLocks noGrp="1" noChangeArrowheads="1"/>
          </p:cNvSpPr>
          <p:nvPr/>
        </p:nvSpPr>
        <p:spPr bwMode="auto">
          <a:xfrm>
            <a:off x="-101600" y="6537325"/>
            <a:ext cx="569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592BB35-00EA-433C-8318-B992859E3A21}" type="slidenum">
              <a:rPr lang="en-US" altLang="zh-CN" sz="10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00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32363" y="1556792"/>
            <a:ext cx="3816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高电导率材料的磁场屏蔽效能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铜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3.2mm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&gt;0.5mm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厚，高频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吸收损耗越大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，磁场屏蔽效能越高</a:t>
            </a:r>
          </a:p>
        </p:txBody>
      </p:sp>
      <p:pic>
        <p:nvPicPr>
          <p:cNvPr id="5" name="Picture 4" descr="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81693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6641"/>
          <a:stretch>
            <a:fillRect/>
          </a:stretch>
        </p:blipFill>
        <p:spPr bwMode="auto">
          <a:xfrm>
            <a:off x="657131" y="3917155"/>
            <a:ext cx="33655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32363" y="4149725"/>
            <a:ext cx="38163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高磁导率材料的磁场屏蔽效能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坡莫合金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l-GR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镍钢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&gt;3%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冷轧硅钢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，低频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高频，磁导率越大，磁场屏蔽效能越高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879103"/>
            <a:ext cx="4717958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磁场屏蔽</a:t>
            </a:r>
            <a:r>
              <a:rPr lang="en-US" altLang="zh-CN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屏蔽效能与频率关系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4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95536" y="1052736"/>
            <a:ext cx="8135937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小型电子设备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轻型铝合金、镁合金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，比铜成本低、易加工、重量轻。为弥补磁屏蔽能力的不足，可在铝合金上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镀一层高磁导率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的金属材料或非晶态材料（如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坡莫合金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大型电子设备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：优质冷轧钢板或纯铁板。为提高电导率，可在冷轧钢板上镀一层铜，最外面再镀一层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镍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来防腐蚀并增加耐磨性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经济型电子设备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：表面镀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有导电涂层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工程塑料机箱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，造型美观，价格低廉，重量轻，加工方便，但屏蔽效果不如纯金属（导电涂层的电阻率约为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l-GR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/□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，屏蔽效果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0~70dB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，后者电阻率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&lt;0.1</a:t>
            </a:r>
            <a:r>
              <a:rPr lang="el-GR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/□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，屏蔽效果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&gt;100dB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），而且耐摩擦性差，容易脱落，易产生静电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9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196" name="Picture 4" descr="https://gimg2.baidu.com/image_search/src=http%3A%2F%2Fwww.ecorr.org%2Fd%2Ffile%2Fnews%2Findustry%2F2018-11-08%2F6693d495177f47998f5486f4072e906a.jpg&amp;refer=http%3A%2F%2Fwww.ecorr.org&amp;app=2002&amp;size=f9999,10000&amp;q=a80&amp;n=0&amp;g=0n&amp;fmt=auto?sec=1654996760&amp;t=5d40fa2404930325613ced582b6a0a4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427247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gimg2.baidu.com/image_search/src=http%3A%2F%2Fimg.mp.itc.cn%2Fupload%2F20170426%2F52dbd72e2829477192cdf78eb2bac4bb_th.jpeg&amp;refer=http%3A%2F%2Fimg.mp.itc.cn&amp;app=2002&amp;size=f9999,10000&amp;q=a80&amp;n=0&amp;g=0n&amp;fmt=auto?sec=1654996919&amp;t=fcf2ae7702280a6e5d506cd08dd1405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2" y="2276872"/>
            <a:ext cx="3384376" cy="2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03548" y="3356992"/>
            <a:ext cx="3912435" cy="46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手机中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与常规电路屏蔽设计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5651500" y="5076137"/>
            <a:ext cx="2568285" cy="46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设备内部全屏蔽设计</a:t>
            </a:r>
          </a:p>
        </p:txBody>
      </p:sp>
      <p:pic>
        <p:nvPicPr>
          <p:cNvPr id="8200" name="Picture 8" descr="https://gimg2.baidu.com/image_search/src=http%3A%2F%2Fuserimages18.51sole.com%2F20171118%2Fb_2749459_201711181641371655.jpg&amp;refer=http%3A%2F%2Fuserimages18.51sole.com&amp;app=2002&amp;size=f9999,10000&amp;q=a80&amp;n=0&amp;g=0n&amp;fmt=auto?sec=1654997061&amp;t=c4d91ca1f5c8b9693b7e7c26dd0743a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19" y="3941043"/>
            <a:ext cx="2413677" cy="18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115616" y="5981266"/>
            <a:ext cx="2568285" cy="46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塑料件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金属涂层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908720"/>
            <a:ext cx="871296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磁场屏蔽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：由于导电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涂层极薄，几乎只有反射损耗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，没有吸收损耗，故对电场的屏蔽效能远优于对磁场的屏蔽效能。因此，导电性好的铜、金、铝等金属涂层的效果优于磁导率高的镍系金属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高频屏蔽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低频屏蔽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：导电涂层的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屏蔽效果会随频率下降而减少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，为带导电涂层的机箱适用于高频设备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厚涂层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薄涂层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：对于同类金属涂层，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涂层越厚，屏蔽效能越高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。当导电涂层的厚度小于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500nm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时，其屏蔽效能基本上不随频率的变化而变化。双面涂比单面涂好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致密涂层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稀疏涂层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涂层的致密性越好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，即构成涂层的导电颗粒间距越小，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效能越高。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 descr="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7" b="49347"/>
          <a:stretch>
            <a:fillRect/>
          </a:stretch>
        </p:blipFill>
        <p:spPr bwMode="auto">
          <a:xfrm>
            <a:off x="395536" y="4466754"/>
            <a:ext cx="335438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" r="33006"/>
          <a:stretch>
            <a:fillRect/>
          </a:stretch>
        </p:blipFill>
        <p:spPr bwMode="auto">
          <a:xfrm>
            <a:off x="395536" y="764704"/>
            <a:ext cx="67056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37648" y="2693438"/>
            <a:ext cx="19081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不同金属、不同厚度导电薄膜的屏蔽效能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频率特性的比较</a:t>
            </a:r>
          </a:p>
        </p:txBody>
      </p:sp>
      <p:pic>
        <p:nvPicPr>
          <p:cNvPr id="6" name="Picture 4" descr="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5" t="49307" b="2574"/>
          <a:stretch>
            <a:fillRect/>
          </a:stretch>
        </p:blipFill>
        <p:spPr bwMode="auto">
          <a:xfrm>
            <a:off x="3780086" y="4568354"/>
            <a:ext cx="335756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1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79103"/>
            <a:ext cx="326243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屏蔽开口对性能的影响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100" name="Picture 4" descr="https://img2.baidu.com/it/u=2535368983,464079828&amp;fm=253&amp;fmt=auto&amp;app=138&amp;f=JPEG?w=529&amp;h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375797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mg2.baidu.com/image_search/src=http%3A%2F%2Fimage.cn.made-in-china.com%2F2f0j01pMWtDPoJbrqv%2F%25E4%25BB%25AA%25E5%2599%25A8%25E4%25BB%25AA%25E8%25A1%25A8%25E6%259C%25BA%25E7%25AE%25B1.jpg&amp;refer=http%3A%2F%2Fimage.cn.made-in-china.com&amp;app=2002&amp;size=f9999,10000&amp;q=a80&amp;n=0&amp;g=0n&amp;fmt=auto?sec=1651037878&amp;t=164a27b7ed3cd8261e70abb164d04d4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4353632" cy="2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4525" y="5294258"/>
            <a:ext cx="424847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开口是屏蔽壳体设计常见和必须的需求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0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933" y="2853407"/>
            <a:ext cx="38893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屏蔽体无开口，感应电流均匀流动</a:t>
            </a:r>
          </a:p>
        </p:txBody>
      </p:sp>
      <p:pic>
        <p:nvPicPr>
          <p:cNvPr id="4" name="Picture 4" descr="0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5330" r="41209" b="57272"/>
          <a:stretch>
            <a:fillRect/>
          </a:stretch>
        </p:blipFill>
        <p:spPr bwMode="auto">
          <a:xfrm>
            <a:off x="1043608" y="908720"/>
            <a:ext cx="3240087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8" t="5359" r="2361" b="57243"/>
          <a:stretch>
            <a:fillRect/>
          </a:stretch>
        </p:blipFill>
        <p:spPr bwMode="auto">
          <a:xfrm>
            <a:off x="5364783" y="837282"/>
            <a:ext cx="25209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0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53445" r="58818" b="9158"/>
          <a:stretch>
            <a:fillRect/>
          </a:stretch>
        </p:blipFill>
        <p:spPr bwMode="auto">
          <a:xfrm>
            <a:off x="972170" y="3285207"/>
            <a:ext cx="23764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0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9" t="54770" r="2361" b="9158"/>
          <a:stretch>
            <a:fillRect/>
          </a:stretch>
        </p:blipFill>
        <p:spPr bwMode="auto">
          <a:xfrm>
            <a:off x="5580683" y="3285207"/>
            <a:ext cx="230505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61545" y="2924845"/>
            <a:ext cx="3889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大圆孔迫使电流迂回流动并由此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产生泄漏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5908" y="5409282"/>
            <a:ext cx="38893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细窄缝迫使电流迂回流动并由此产生泄漏，其宽度与大圆孔相同。虽面积远小于大圆孔，产生的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泄漏效果确几乎相同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17083" y="5337845"/>
            <a:ext cx="421163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多个小圆孔的总面积与大圆孔相同，但泄漏却远小于大圆孔。孔径越小，间距越大，则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泄漏越小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179512" y="908720"/>
            <a:ext cx="4178796" cy="240347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6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335"/>
          <a:stretch>
            <a:fillRect/>
          </a:stretch>
        </p:blipFill>
        <p:spPr bwMode="auto">
          <a:xfrm>
            <a:off x="1331640" y="1940338"/>
            <a:ext cx="6049020" cy="44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635564"/>
              </p:ext>
            </p:extLst>
          </p:nvPr>
        </p:nvGraphicFramePr>
        <p:xfrm>
          <a:off x="611560" y="1313330"/>
          <a:ext cx="81407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78080" imgH="431640" progId="Equation.DSMT4">
                  <p:embed/>
                </p:oleObj>
              </mc:Choice>
              <mc:Fallback>
                <p:oleObj name="Equation" r:id="rId5" imgW="4978080" imgH="431640" progId="Equation.DSMT4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13330"/>
                        <a:ext cx="81407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1957" y="851665"/>
            <a:ext cx="326243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开口尺寸对性能的影响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7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基本防护法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隔离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59969" y="397959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§3.7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电缆选型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291714"/>
              </p:ext>
            </p:extLst>
          </p:nvPr>
        </p:nvGraphicFramePr>
        <p:xfrm>
          <a:off x="565920" y="1408346"/>
          <a:ext cx="79390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20794" imgH="241195" progId="Equation.3">
                  <p:embed/>
                </p:oleObj>
              </mc:Choice>
              <mc:Fallback>
                <p:oleObj r:id="rId4" imgW="4620794" imgH="241195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20" y="1408346"/>
                        <a:ext cx="79390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5202"/>
          <a:stretch>
            <a:fillRect/>
          </a:stretch>
        </p:blipFill>
        <p:spPr bwMode="auto">
          <a:xfrm>
            <a:off x="179388" y="1916113"/>
            <a:ext cx="6408836" cy="453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688" y="2708275"/>
            <a:ext cx="23764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孔数增加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倍，</a:t>
            </a:r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下降约</a:t>
            </a:r>
            <a:r>
              <a:rPr lang="en-US" altLang="zh-CN" sz="2000" dirty="0">
                <a:latin typeface="Times New Roman" panose="02020603050405020304" pitchFamily="18" charset="0"/>
              </a:rPr>
              <a:t>6dB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</a:rPr>
              <a:t>4mm</a:t>
            </a:r>
            <a:r>
              <a:rPr lang="zh-CN" altLang="en-US" sz="2000" dirty="0">
                <a:latin typeface="Times New Roman" panose="02020603050405020304" pitchFamily="18" charset="0"/>
              </a:rPr>
              <a:t>孔的网，其屏蔽效能比单个</a:t>
            </a:r>
            <a:r>
              <a:rPr lang="en-US" altLang="zh-CN" sz="2000" dirty="0">
                <a:latin typeface="Times New Roman" panose="02020603050405020304" pitchFamily="18" charset="0"/>
              </a:rPr>
              <a:t>4mm</a:t>
            </a:r>
            <a:r>
              <a:rPr lang="zh-CN" altLang="en-US" sz="2000" dirty="0">
                <a:latin typeface="Times New Roman" panose="02020603050405020304" pitchFamily="18" charset="0"/>
              </a:rPr>
              <a:t>孔下降</a:t>
            </a:r>
            <a:r>
              <a:rPr lang="en-US" altLang="zh-CN" sz="2000" dirty="0">
                <a:latin typeface="Times New Roman" panose="02020603050405020304" pitchFamily="18" charset="0"/>
              </a:rPr>
              <a:t>20dB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957" y="851665"/>
            <a:ext cx="326243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开口数量对性能的影响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0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7504" y="1196752"/>
            <a:ext cx="56881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屏蔽效能的好坏不取决于开口的面积或宽度而取决于开口的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最大线性尺寸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），如板上不得不有长条缝隙，最好能采用多个等效的小孔来代替缝隙</a:t>
            </a:r>
          </a:p>
          <a:p>
            <a:pPr>
              <a:lnSpc>
                <a:spcPct val="14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对于多孔情形，屏蔽效能的好坏，不取决于孔的总面积而取决于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最大孔径的总长度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在屏蔽效能一定的条件下，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频率越高，允许的最大开口长度越小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。商用产品的缝隙开口尺寸通常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不应超过</a:t>
            </a:r>
            <a:r>
              <a:rPr lang="el-GR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/20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在屏蔽体不同表面上的开口所产生的泄漏电场方向不同，故其屏蔽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衰减效果不会相互叠加</a:t>
            </a:r>
            <a:endParaRPr lang="zh-CN" altLang="en-US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1B8A0CA2-7BAE-4831-BB92-2696FDA8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54687"/>
              </p:ext>
            </p:extLst>
          </p:nvPr>
        </p:nvGraphicFramePr>
        <p:xfrm>
          <a:off x="6011541" y="3141439"/>
          <a:ext cx="2447925" cy="2860676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(MHz)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最大允许缝隙长度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0.6(1.6cm)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48299"/>
              </p:ext>
            </p:extLst>
          </p:nvPr>
        </p:nvGraphicFramePr>
        <p:xfrm>
          <a:off x="6011541" y="1598079"/>
          <a:ext cx="30527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431640" progId="Equation.DSMT4">
                  <p:embed/>
                </p:oleObj>
              </mc:Choice>
              <mc:Fallback>
                <p:oleObj name="Equation" r:id="rId4" imgW="1866600" imgH="43164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541" y="1598079"/>
                        <a:ext cx="30527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684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957" y="851665"/>
            <a:ext cx="3570208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开口方向与内部导线关系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79260"/>
            <a:ext cx="6262911" cy="332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94320" y="5373216"/>
            <a:ext cx="8298159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屏蔽体内的导线（如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走线或电缆）的走向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尽可能平行于开口长度方向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，可减轻开口对电流通道的阻挡作用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屏蔽体内的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导线尽可能远离开口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，因为开口附近的漏电场最大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266528" y="3707708"/>
            <a:ext cx="720080" cy="36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XOY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923732" y="3707708"/>
            <a:ext cx="720080" cy="36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XOZ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1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30"/>
          <p:cNvPicPr>
            <a:picLocks noChangeAspect="1" noChangeArrowheads="1"/>
          </p:cNvPicPr>
          <p:nvPr/>
        </p:nvPicPr>
        <p:blipFill>
          <a:blip r:embed="rId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t="5556"/>
          <a:stretch>
            <a:fillRect/>
          </a:stretch>
        </p:blipFill>
        <p:spPr bwMode="auto">
          <a:xfrm>
            <a:off x="179512" y="1124744"/>
            <a:ext cx="83534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23974" y="4364831"/>
            <a:ext cx="813593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即使缝隙很窄，只要缝隙足够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，也能产生可观的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电磁泄漏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缝隙长度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l-GR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时，将产生明显的泄漏；当缝隙长度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l-GR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时，将产生最大的泄漏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一般要求缝隙长度必须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l-GR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，最好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l-GR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/100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4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gimg2.baidu.com/image_search/src=http%3A%2F%2Fs2.d2scdn.com%2F2019%2F08%2F28%2FFpA-jcalwCsc6mFiMqzVwlu8Pmko.png%3FimageView2%2F2%2Fw%2F1920&amp;refer=http%3A%2F%2Fs2.d2scdn.com&amp;app=2002&amp;size=f9999,10000&amp;q=a80&amp;n=0&amp;g=0n&amp;fmt=auto?sec=1655563380&amp;t=77cc231818804515cd652a3f0e0cdec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" y="1875580"/>
            <a:ext cx="3493658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gimg2.baidu.com/image_search/src=http%3A%2F%2Fimg.11467.com%2F2019%2F04-10%2F3619429954.jpg&amp;refer=http%3A%2F%2Fimg.11467.com&amp;app=2002&amp;size=f9999,10000&amp;q=a80&amp;n=0&amp;g=0n&amp;fmt=auto?sec=1655563417&amp;t=b44099d8aa0bbc457827e0c5a5b4693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788765"/>
            <a:ext cx="3166070" cy="31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06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9" t="4959" r="29718" b="6049"/>
          <a:stretch/>
        </p:blipFill>
        <p:spPr bwMode="auto">
          <a:xfrm>
            <a:off x="3275856" y="2243881"/>
            <a:ext cx="208823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67944" y="314096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5157192"/>
            <a:ext cx="95410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配电柜</a:t>
            </a:r>
          </a:p>
        </p:txBody>
      </p:sp>
      <p:sp>
        <p:nvSpPr>
          <p:cNvPr id="10" name="矩形 9"/>
          <p:cNvSpPr/>
          <p:nvPr/>
        </p:nvSpPr>
        <p:spPr>
          <a:xfrm>
            <a:off x="6920696" y="5157191"/>
            <a:ext cx="95410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29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iknow-pic.cdn.bcebos.com/d1160924ab18972bced68a0ae1cd7b899f510a05?x-bce-process=image%2Fresize%2Cm_lfit%2Cw_600%2Ch_800%2Climit_1%2Fquality%2Cq_85%2Fformat%2Cf_au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75" y="1615365"/>
            <a:ext cx="2530306" cy="24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img0.baidu.com/it/u=2308982375,527612843&amp;fm=253&amp;fmt=auto&amp;app=138&amp;f=JPEG?w=946&amp;h=50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"/>
          <a:stretch/>
        </p:blipFill>
        <p:spPr bwMode="auto">
          <a:xfrm>
            <a:off x="4398207" y="1664879"/>
            <a:ext cx="4019053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51307" y="908720"/>
            <a:ext cx="2978701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课外知识</a:t>
            </a:r>
            <a:r>
              <a:rPr lang="en-US" altLang="zh-CN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缝隙天线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8200" name="Picture 8" descr="https://gimg2.baidu.com/image_search/src=http%3A%2F%2Fediterupload.eepw.com.cn%2Ffetch%2F20140811%2F259429_3_1.jpg&amp;refer=http%3A%2F%2Fediterupload.eepw.com.cn&amp;app=2002&amp;size=f9999,10000&amp;q=a80&amp;n=0&amp;g=0n&amp;fmt=auto?sec=1655564951&amp;t=49ba294259dab01bf625d8f9e7c0b26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7" y="4850497"/>
            <a:ext cx="24193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gimg2.baidu.com/image_search/src=http%3A%2F%2Fwww.sinaimg.cn%2Fjc%2F2015%2F0813%2FU10553P27DT20150813152634.jpg&amp;refer=http%3A%2F%2Fwww.sinaimg.cn&amp;app=2002&amp;size=f9999,10000&amp;q=a80&amp;n=0&amp;g=0n&amp;fmt=auto?sec=1655564980&amp;t=dd29bb066873bc94cd23b22675dd6c8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36" y="4689836"/>
            <a:ext cx="2407369" cy="17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80537" y="4113076"/>
            <a:ext cx="2749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缝隙垂直方向辐射电场</a:t>
            </a:r>
          </a:p>
        </p:txBody>
      </p:sp>
      <p:sp>
        <p:nvSpPr>
          <p:cNvPr id="10" name="矩形 9"/>
          <p:cNvSpPr/>
          <p:nvPr/>
        </p:nvSpPr>
        <p:spPr>
          <a:xfrm>
            <a:off x="5417721" y="4160100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圆极化缝隙天线</a:t>
            </a:r>
          </a:p>
        </p:txBody>
      </p:sp>
      <p:sp>
        <p:nvSpPr>
          <p:cNvPr id="11" name="矩形 10"/>
          <p:cNvSpPr/>
          <p:nvPr/>
        </p:nvSpPr>
        <p:spPr>
          <a:xfrm>
            <a:off x="7236296" y="5337700"/>
            <a:ext cx="14879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7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4559" b="2068"/>
          <a:stretch>
            <a:fillRect/>
          </a:stretch>
        </p:blipFill>
        <p:spPr bwMode="auto">
          <a:xfrm>
            <a:off x="554752" y="1925190"/>
            <a:ext cx="403225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20101003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02" y="4399930"/>
            <a:ext cx="194468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933089" y="4876180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/>
              <a:t>翻边咬合式接缝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84015" y="261558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/>
              <a:t>平搭接缝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55452" y="472378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/>
              <a:t>阶梯形接缝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07757" y="2060848"/>
            <a:ext cx="38163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更好的方法是采用翻边咬合式接缝，咬合前先清除接合面上的非导电物质，然后将二者咬合起来，用适当的压力使之成形，最后进行焊接或者紧固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1197298"/>
            <a:ext cx="2031325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缝隙处理方法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6553" y="1197099"/>
            <a:ext cx="80645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螺钉紧固，螺钉的间距应尽量短。但螺钉间距受结构及安装工艺限制不便太小，加之配合表面的不平整和面板材料可能的翘曲变形，不可避免地会在结合面产生接缝，使屏蔽效能下降。为此，可采用导电衬垫来堵缝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2804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20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62"/>
          <p:cNvSpPr>
            <a:spLocks noChangeArrowheads="1"/>
          </p:cNvSpPr>
          <p:nvPr/>
        </p:nvSpPr>
        <p:spPr bwMode="auto">
          <a:xfrm>
            <a:off x="251520" y="1052736"/>
            <a:ext cx="82073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rgbClr val="D60093"/>
                </a:solidFill>
              </a:rPr>
              <a:t>柔性</a:t>
            </a:r>
            <a:r>
              <a:rPr lang="zh-CN" altLang="en-US" sz="2000"/>
              <a:t>：导电衬垫应有一定的厚度，易变形，富有弹性，以便能充分填补缝隙，并与屏蔽体之间形成良好的电接触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rgbClr val="D60093"/>
                </a:solidFill>
              </a:rPr>
              <a:t>导电性</a:t>
            </a:r>
            <a:r>
              <a:rPr lang="zh-CN" altLang="en-US" sz="2000"/>
              <a:t>：导电衬垫的导电率要高，保证搭接点之间的电阻</a:t>
            </a:r>
            <a:r>
              <a:rPr lang="en-US" altLang="zh-CN" sz="2000"/>
              <a:t>&lt;2m</a:t>
            </a:r>
            <a:r>
              <a:rPr lang="el-GR" altLang="en-US" sz="2000"/>
              <a:t>Ω</a:t>
            </a:r>
            <a:endParaRPr lang="en-US" altLang="zh-CN" sz="2000"/>
          </a:p>
          <a:p>
            <a:pPr eaLnBrk="1" hangingPunct="1">
              <a:lnSpc>
                <a:spcPct val="140000"/>
              </a:lnSpc>
            </a:pPr>
            <a:r>
              <a:rPr lang="zh-CN" altLang="en-US" sz="2000" b="1">
                <a:solidFill>
                  <a:srgbClr val="D60093"/>
                </a:solidFill>
              </a:rPr>
              <a:t>电化学稳定性</a:t>
            </a:r>
            <a:r>
              <a:rPr lang="zh-CN" altLang="en-US" sz="2000"/>
              <a:t>：导电衬垫能够耐腐蚀，与屏蔽体导体之间不会发生电化学反应</a:t>
            </a:r>
          </a:p>
        </p:txBody>
      </p:sp>
      <p:pic>
        <p:nvPicPr>
          <p:cNvPr id="4" name="Picture 5" descr="0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72"/>
          <a:stretch>
            <a:fillRect/>
          </a:stretch>
        </p:blipFill>
        <p:spPr bwMode="auto">
          <a:xfrm>
            <a:off x="322958" y="3789586"/>
            <a:ext cx="21923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0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2"/>
          <a:stretch>
            <a:fillRect/>
          </a:stretch>
        </p:blipFill>
        <p:spPr bwMode="auto">
          <a:xfrm>
            <a:off x="2915345" y="3789586"/>
            <a:ext cx="29527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01556" y="3699892"/>
            <a:ext cx="2592387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/>
              <a:t>衬垫的安装位置：衬垫应位于面板紧固螺钉内侧而非外侧，以防</a:t>
            </a:r>
            <a:r>
              <a:rPr lang="zh-CN" altLang="en-US" sz="1600" dirty="0">
                <a:solidFill>
                  <a:srgbClr val="FF0000"/>
                </a:solidFill>
              </a:rPr>
              <a:t>螺钉之间的空隙产生泄漏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88224" y="5589240"/>
            <a:ext cx="1368152" cy="721296"/>
          </a:xfrm>
          <a:prstGeom prst="wedgeRoundRectCallout">
            <a:avLst>
              <a:gd name="adj1" fmla="val -44924"/>
              <a:gd name="adj2" fmla="val -133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经常出错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4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1665" y="1197198"/>
            <a:ext cx="273685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D60093"/>
                </a:solidFill>
              </a:rPr>
              <a:t>导电橡胶的安装方法</a:t>
            </a:r>
            <a:r>
              <a:rPr lang="zh-CN" altLang="en-US" sz="1800"/>
              <a:t>：为保证接缝处的电连续性，金属表面不能喷漆、氧化、铝阳极电镀或贴绝缘膜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39552" y="1052736"/>
            <a:ext cx="5327650" cy="2881312"/>
            <a:chOff x="0" y="0"/>
            <a:chExt cx="3356" cy="1815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"/>
            <a:stretch>
              <a:fillRect/>
            </a:stretch>
          </p:blipFill>
          <p:spPr bwMode="auto">
            <a:xfrm>
              <a:off x="0" y="0"/>
              <a:ext cx="3356" cy="1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721" y="997"/>
              <a:ext cx="635" cy="8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</p:grpSp>
      <p:pic>
        <p:nvPicPr>
          <p:cNvPr id="8194" name="Picture 2" descr="https://gimg2.baidu.com/image_search/src=http%3A%2F%2Fimg1.99114.com%2Fgroup1%2FM00%2F98%2F4A%2FwKgGMFVDsqeAMzG9AAAsIrTxJzg850_600_600.jpg&amp;refer=http%3A%2F%2Fimg1.99114.com&amp;app=2002&amp;size=f9999,10000&amp;q=a80&amp;n=0&amp;g=0n&amp;fmt=auto?sec=1651039903&amp;t=20f766b950976c8bb77776f456c5542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" b="4859"/>
          <a:stretch/>
        </p:blipFill>
        <p:spPr bwMode="auto">
          <a:xfrm>
            <a:off x="971599" y="3930874"/>
            <a:ext cx="3240361" cy="23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gimg2.baidu.com/image_search/src=http%3A%2F%2Ffile16.zk71.com%2FFile%2FCorpProductImages%2F2017%2F04%2F21%2F0_ractronpengsir8_0_20170421162121.jpg&amp;refer=http%3A%2F%2Ffile16.zk71.com&amp;app=2002&amp;size=f9999,10000&amp;q=a80&amp;n=0&amp;g=0n&amp;fmt=auto?sec=1651039918&amp;t=9494747f19dd5c8a47f703bf5cb46ee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0873"/>
            <a:ext cx="2589001" cy="24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57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gimg2.baidu.com/image_search/src=http%3A%2F%2Fn.sinaimg.cn%2Fsinakd20111%2F275%2Fw1200h675%2F20200413%2F18f7-isehnni7257908.jpg&amp;refer=http%3A%2F%2Fn.sinaimg.cn&amp;app=2002&amp;size=f9999,10000&amp;q=a80&amp;n=0&amp;g=0n&amp;fmt=auto?sec=1650758691&amp;t=a58e9daa02a20ebe98b8c708bdf4ea9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1"/>
          <a:stretch/>
        </p:blipFill>
        <p:spPr bwMode="auto">
          <a:xfrm>
            <a:off x="395536" y="1608069"/>
            <a:ext cx="3024336" cy="19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åæ¾å±è½å£³çæ¥å°é®é¢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8046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¾ç åç æä¹æ · æ·å®åå å¤©ç«ååç²¾é äº¬ä¸åå æ¼å¤å¤åå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08069"/>
            <a:ext cx="3420574" cy="20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20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95536" y="1340768"/>
            <a:ext cx="820737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屏蔽体形状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球形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圆柱形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钝圆角长方体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，尽量避免尖棱和锐角，以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防止电场集中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屏蔽体位置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电场屏蔽：屏蔽体尽量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靠近被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屏蔽对象，以增加二者之间的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耦合电容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磁场屏蔽：被屏蔽对象尽量放在屏蔽体中心位置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屏蔽体的尺寸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矩形屏蔽体的任何一边的边长不应为信号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半波长（</a:t>
            </a:r>
            <a:r>
              <a:rPr lang="el-GR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的整数倍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，否则屏蔽体就成为平行板波导（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Parallel-Plate Waveguide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PPW)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，可能因发生谐振而产生驻波。</a:t>
            </a:r>
            <a:endParaRPr lang="zh-CN" alt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5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8" descr="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r="11487"/>
          <a:stretch>
            <a:fillRect/>
          </a:stretch>
        </p:blipFill>
        <p:spPr bwMode="auto">
          <a:xfrm>
            <a:off x="1773902" y="3284984"/>
            <a:ext cx="595903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40991" y="1264419"/>
            <a:ext cx="842486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双层磁屏蔽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材料的磁导率会随场强的上升而上升，最终达到一个饱和点。磁导率越高，达到饱和时的场强越小，因此高磁导率材料易在强磁场下产生饱和，从而降低屏蔽效果。为此，对磁屏蔽要求高的场合，可采用双层屏蔽。用较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磁导率的材料（如铜）做外层屏蔽，对磁场作初步衰减；用高磁导率的材料（如坡莫合金）做内层屏蔽，彻底屏蔽磁场</a:t>
            </a:r>
          </a:p>
          <a:p>
            <a:pPr eaLnBrk="1" hangingPunct="1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6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1628800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2627783" y="1727230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245395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3" y="2552388"/>
            <a:ext cx="4112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§3.3.1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屏蔽的作用与分类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2555776" y="329174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3" y="3390173"/>
            <a:ext cx="30348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§3.3.2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屏蔽体设计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776" y="411690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2" y="4215331"/>
            <a:ext cx="3888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§3.3.3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屏蔽兼容考虑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326243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屏蔽与散热的兼容设计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页脚占位符 2"/>
          <p:cNvSpPr txBox="1">
            <a:spLocks noGrp="1" noChangeArrowheads="1"/>
          </p:cNvSpPr>
          <p:nvPr/>
        </p:nvSpPr>
        <p:spPr bwMode="auto">
          <a:xfrm>
            <a:off x="-8864" y="6610376"/>
            <a:ext cx="477177" cy="20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71953B-027C-48DB-8C09-FE42E01F09AE}" type="slidenum">
              <a:rPr lang="en-US" altLang="zh-CN" sz="10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000"/>
          </a:p>
        </p:txBody>
      </p:sp>
      <p:pic>
        <p:nvPicPr>
          <p:cNvPr id="5" name="Picture 5" descr="0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0" y="3821322"/>
            <a:ext cx="4521882" cy="260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0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4"/>
          <a:stretch>
            <a:fillRect/>
          </a:stretch>
        </p:blipFill>
        <p:spPr bwMode="auto">
          <a:xfrm>
            <a:off x="395536" y="1532306"/>
            <a:ext cx="3887862" cy="176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0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01"/>
          <a:stretch>
            <a:fillRect/>
          </a:stretch>
        </p:blipFill>
        <p:spPr bwMode="auto">
          <a:xfrm>
            <a:off x="4759742" y="1483041"/>
            <a:ext cx="3647279" cy="178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292080" y="3717032"/>
            <a:ext cx="3672408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为了兼顾屏蔽机箱的通风散热要求，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可采用多孔金属板或金属丝网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。孔洞形状及尺寸的选择要兼顾屏蔽效能、风压损耗以及机械强度。如蜂窝板的屏蔽与散热相对较好，但机械强度偏低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97750" y="2666382"/>
            <a:ext cx="117499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/>
              <a:t>蜂窝尺寸</a:t>
            </a:r>
            <a:r>
              <a:rPr lang="en-US" altLang="zh-CN" sz="900" dirty="0"/>
              <a:t>3mm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/>
              <a:t>铝板厚度</a:t>
            </a:r>
            <a:r>
              <a:rPr lang="en-US" altLang="zh-CN" sz="900" dirty="0"/>
              <a:t>1.27mm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/>
              <a:t>开孔面积最大可达</a:t>
            </a:r>
            <a:r>
              <a:rPr lang="en-US" altLang="zh-CN" sz="900" dirty="0"/>
              <a:t>98</a:t>
            </a:r>
            <a:r>
              <a:rPr lang="zh-CN" altLang="en-US" sz="900" dirty="0"/>
              <a:t>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0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908720"/>
            <a:ext cx="3570208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屏蔽与非导体的兼容设计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5362" name="Picture 2" descr="https://gimg2.baidu.com/image_search/src=http%3A%2F%2Fimage.cn.made-in-china.com%2F2f0j01pMWtDPoJbrqv%2F%25E4%25BB%25AA%25E5%2599%25A8%25E4%25BB%25AA%25E8%25A1%25A8%25E6%259C%25BA%25E7%25AE%25B1.jpg&amp;refer=http%3A%2F%2Fimage.cn.made-in-china.com&amp;app=2002&amp;size=f9999,10000&amp;q=a80&amp;n=0&amp;g=0n&amp;fmt=auto?sec=1651040376&amp;t=e6ba3c02ca20fb1ecfc428a800747d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159274" cy="21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1" descr="0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2975"/>
          <a:stretch>
            <a:fillRect/>
          </a:stretch>
        </p:blipFill>
        <p:spPr bwMode="auto">
          <a:xfrm>
            <a:off x="4932040" y="1358181"/>
            <a:ext cx="32686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0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3" y="3713727"/>
            <a:ext cx="2474165" cy="266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283968" y="2708920"/>
            <a:ext cx="683231" cy="504056"/>
          </a:xfrm>
          <a:prstGeom prst="wedgeRoundRectCallout">
            <a:avLst>
              <a:gd name="adj1" fmla="val 172346"/>
              <a:gd name="adj2" fmla="val -67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孔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283968" y="3626979"/>
            <a:ext cx="683231" cy="504056"/>
          </a:xfrm>
          <a:prstGeom prst="wedgeRoundRectCallout">
            <a:avLst>
              <a:gd name="adj1" fmla="val 185092"/>
              <a:gd name="adj2" fmla="val 666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 txBox="1">
            <a:spLocks noGrp="1" noChangeArrowheads="1"/>
          </p:cNvSpPr>
          <p:nvPr/>
        </p:nvSpPr>
        <p:spPr bwMode="auto">
          <a:xfrm>
            <a:off x="-461268" y="6248970"/>
            <a:ext cx="569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5B9F3CC-8220-4EB5-B9AC-702FE810C8D7}" type="slidenum">
              <a:rPr lang="en-US" altLang="zh-CN" sz="10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000"/>
          </a:p>
        </p:txBody>
      </p:sp>
      <p:pic>
        <p:nvPicPr>
          <p:cNvPr id="5" name="Picture 6" descr="042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3" y="1369213"/>
            <a:ext cx="40417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19015" y="3196752"/>
            <a:ext cx="3023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设计截止频率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信号频率的截止波导管作为绝缘操作器件的导出通道</a:t>
            </a:r>
          </a:p>
        </p:txBody>
      </p:sp>
      <p:pic>
        <p:nvPicPr>
          <p:cNvPr id="7" name="Picture 10" descr="0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" r="8417"/>
          <a:stretch>
            <a:fillRect/>
          </a:stretch>
        </p:blipFill>
        <p:spPr bwMode="auto">
          <a:xfrm>
            <a:off x="4428232" y="908620"/>
            <a:ext cx="41052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617018" y="3653187"/>
            <a:ext cx="30972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360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个不同尺寸的波导的屏蔽效能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20563" y="3719972"/>
            <a:ext cx="3960812" cy="26590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圆形波导：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 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cutoff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[Hz]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≈6.9x10</a:t>
            </a:r>
            <a:r>
              <a:rPr lang="en-US" altLang="zh-CN" sz="1600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/g[in]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为波导直径，当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f&lt;0.5f</a:t>
            </a:r>
            <a:r>
              <a:rPr lang="en-US" altLang="zh-CN" sz="16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cutoff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时，屏蔽效能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S[dB]≈32d/g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其它形状波导：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截止频率 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cutoff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[Hz]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≈5.9x10</a:t>
            </a:r>
            <a:r>
              <a:rPr lang="en-US" altLang="zh-CN" sz="1600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/g[in]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为波导最大尺寸，当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f&lt;0.5f</a:t>
            </a:r>
            <a:r>
              <a:rPr lang="en-US" altLang="zh-CN" sz="16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cutoff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时，屏蔽效能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S[dB]≈27.2d/g</a:t>
            </a:r>
          </a:p>
        </p:txBody>
      </p:sp>
      <p:sp>
        <p:nvSpPr>
          <p:cNvPr id="10" name="Rectangle 14"/>
          <p:cNvSpPr txBox="1">
            <a:spLocks noChangeArrowheads="1"/>
          </p:cNvSpPr>
          <p:nvPr/>
        </p:nvSpPr>
        <p:spPr bwMode="auto">
          <a:xfrm>
            <a:off x="5220395" y="4293170"/>
            <a:ext cx="3384550" cy="18383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在开口宽度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）一定的情况下，深度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越大，屏蔽效果越好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50mm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2in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）直径的波导在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以下频率可以获得其全部的屏蔽效能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4572695" y="4869433"/>
            <a:ext cx="431800" cy="576262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35338" y="17295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898713" y="14422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35338" y="1945475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i="1"/>
              <a:t>d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631270" y="1216813"/>
            <a:ext cx="719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i="1" dirty="0"/>
              <a:t>g</a:t>
            </a:r>
          </a:p>
        </p:txBody>
      </p:sp>
      <p:sp>
        <p:nvSpPr>
          <p:cNvPr id="16" name="矩形 15"/>
          <p:cNvSpPr/>
          <p:nvPr/>
        </p:nvSpPr>
        <p:spPr>
          <a:xfrm>
            <a:off x="445449" y="858172"/>
            <a:ext cx="269657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螺钉孔</a:t>
            </a:r>
            <a:r>
              <a:rPr lang="en-US" altLang="zh-CN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波导法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3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 txBox="1">
            <a:spLocks noGrp="1" noChangeArrowheads="1"/>
          </p:cNvSpPr>
          <p:nvPr/>
        </p:nvSpPr>
        <p:spPr bwMode="auto">
          <a:xfrm>
            <a:off x="-461268" y="6248970"/>
            <a:ext cx="569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5B9F3CC-8220-4EB5-B9AC-702FE810C8D7}" type="slidenum">
              <a:rPr lang="en-US" altLang="zh-CN" sz="10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000"/>
          </a:p>
        </p:txBody>
      </p:sp>
      <p:pic>
        <p:nvPicPr>
          <p:cNvPr id="5" name="Picture 5" descr="040"/>
          <p:cNvPicPr>
            <a:picLocks noChangeAspect="1" noChangeArrowheads="1"/>
          </p:cNvPicPr>
          <p:nvPr/>
        </p:nvPicPr>
        <p:blipFill>
          <a:blip r:embed="rId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46131"/>
            <a:ext cx="3527623" cy="138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4395" y="2704054"/>
            <a:ext cx="3960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在显示器件外加可透光的金属网或屏蔽玻璃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520" y="3108867"/>
            <a:ext cx="53276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800" b="1" dirty="0">
                <a:latin typeface="Times New Roman" panose="02020603050405020304" pitchFamily="18" charset="0"/>
              </a:rPr>
              <a:t>可透光的屏蔽材料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屏蔽玻璃</a:t>
            </a:r>
            <a:r>
              <a:rPr lang="zh-CN" altLang="en-US" sz="1600" dirty="0">
                <a:latin typeface="Times New Roman" panose="02020603050405020304" pitchFamily="18" charset="0"/>
              </a:rPr>
              <a:t>：编织的细密金属丝网夹于两块玻璃或有机玻璃之间。若采用蜂窝状结构可兼顾透光性和电磁屏蔽效果。织得越密，屏蔽效能越高（如每英寸</a:t>
            </a:r>
            <a:r>
              <a:rPr lang="en-US" altLang="zh-CN" sz="1600" dirty="0">
                <a:latin typeface="Times New Roman" panose="02020603050405020304" pitchFamily="18" charset="0"/>
              </a:rPr>
              <a:t>80</a:t>
            </a:r>
            <a:r>
              <a:rPr lang="zh-CN" altLang="en-US" sz="1600" dirty="0">
                <a:latin typeface="Times New Roman" panose="02020603050405020304" pitchFamily="18" charset="0"/>
              </a:rPr>
              <a:t>～</a:t>
            </a:r>
            <a:r>
              <a:rPr lang="en-US" altLang="zh-CN" sz="1600" dirty="0">
                <a:latin typeface="Times New Roman" panose="02020603050405020304" pitchFamily="18" charset="0"/>
              </a:rPr>
              <a:t>150</a:t>
            </a:r>
            <a:r>
              <a:rPr lang="zh-CN" altLang="en-US" sz="1600" dirty="0">
                <a:latin typeface="Times New Roman" panose="02020603050405020304" pitchFamily="18" charset="0"/>
              </a:rPr>
              <a:t>根）。由于光的衍射作用，不利于观察窗口显示内容的细节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导电玻璃</a:t>
            </a:r>
            <a:r>
              <a:rPr lang="zh-CN" altLang="en-US" sz="1600" dirty="0">
                <a:latin typeface="Times New Roman" panose="02020603050405020304" pitchFamily="18" charset="0"/>
              </a:rPr>
              <a:t>：在玻璃薄片或透明塑料上喷涂金属薄膜（如铟</a:t>
            </a:r>
            <a:r>
              <a:rPr lang="en-US" altLang="zh-CN" sz="1600" dirty="0">
                <a:latin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</a:rPr>
              <a:t>锡</a:t>
            </a:r>
            <a:r>
              <a:rPr lang="en-US" altLang="zh-CN" sz="1600" dirty="0">
                <a:latin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</a:rPr>
              <a:t>氧化物</a:t>
            </a:r>
            <a:r>
              <a:rPr lang="en-US" altLang="zh-CN" sz="1600" dirty="0">
                <a:latin typeface="Times New Roman" panose="02020603050405020304" pitchFamily="18" charset="0"/>
              </a:rPr>
              <a:t>(ITO))</a:t>
            </a:r>
            <a:r>
              <a:rPr lang="zh-CN" altLang="en-US" sz="1600" dirty="0">
                <a:latin typeface="Times New Roman" panose="02020603050405020304" pitchFamily="18" charset="0"/>
              </a:rPr>
              <a:t>，对</a:t>
            </a:r>
            <a:r>
              <a:rPr lang="en-US" altLang="zh-CN" sz="1600" dirty="0">
                <a:latin typeface="Times New Roman" panose="02020603050405020304" pitchFamily="18" charset="0"/>
              </a:rPr>
              <a:t>100MHz</a:t>
            </a:r>
            <a:r>
              <a:rPr lang="zh-CN" altLang="en-US" sz="1600" dirty="0">
                <a:latin typeface="Times New Roman" panose="02020603050405020304" pitchFamily="18" charset="0"/>
              </a:rPr>
              <a:t>以下的干扰屏蔽效果较好，透光率优于屏蔽玻璃（</a:t>
            </a:r>
            <a:r>
              <a:rPr lang="en-US" altLang="zh-CN" sz="1600" dirty="0">
                <a:latin typeface="Times New Roman" panose="02020603050405020304" pitchFamily="18" charset="0"/>
              </a:rPr>
              <a:t>60%~80%</a:t>
            </a:r>
            <a:r>
              <a:rPr lang="zh-CN" altLang="en-US" sz="1600" dirty="0">
                <a:latin typeface="Times New Roman" panose="02020603050405020304" pitchFamily="18" charset="0"/>
              </a:rPr>
              <a:t>），但屏蔽效能较低，特别是在</a:t>
            </a:r>
            <a:r>
              <a:rPr lang="en-US" altLang="zh-CN" sz="1600" dirty="0">
                <a:latin typeface="Times New Roman" panose="02020603050405020304" pitchFamily="18" charset="0"/>
              </a:rPr>
              <a:t>10MHz</a:t>
            </a:r>
            <a:r>
              <a:rPr lang="zh-CN" altLang="en-US" sz="1600" dirty="0">
                <a:latin typeface="Times New Roman" panose="02020603050405020304" pitchFamily="18" charset="0"/>
              </a:rPr>
              <a:t>的频率以上时</a:t>
            </a:r>
          </a:p>
        </p:txBody>
      </p:sp>
      <p:pic>
        <p:nvPicPr>
          <p:cNvPr id="8" name="Picture 8" descr="041"/>
          <p:cNvPicPr>
            <a:picLocks noChangeAspect="1" noChangeArrowheads="1"/>
          </p:cNvPicPr>
          <p:nvPr/>
        </p:nvPicPr>
        <p:blipFill>
          <a:blip r:embed="rId5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70" y="1019717"/>
            <a:ext cx="2808287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7957" y="1308642"/>
            <a:ext cx="1333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/>
              <a:t>在截止波导管内填充导光材料，以便外部观察</a:t>
            </a:r>
          </a:p>
        </p:txBody>
      </p:sp>
      <p:pic>
        <p:nvPicPr>
          <p:cNvPr id="10" name="Picture 10" descr="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32" y="3180304"/>
            <a:ext cx="21526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83995" y="5917154"/>
            <a:ext cx="22320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/>
              <a:t>用导电玻璃屏蔽显示仪表</a:t>
            </a:r>
          </a:p>
        </p:txBody>
      </p:sp>
      <p:sp>
        <p:nvSpPr>
          <p:cNvPr id="12" name="矩形 11"/>
          <p:cNvSpPr/>
          <p:nvPr/>
        </p:nvSpPr>
        <p:spPr>
          <a:xfrm>
            <a:off x="231333" y="871105"/>
            <a:ext cx="3312125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显示孔</a:t>
            </a:r>
            <a:r>
              <a:rPr lang="en-US" altLang="zh-CN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透光屏蔽法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页脚占位符 4"/>
          <p:cNvSpPr txBox="1">
            <a:spLocks noGrp="1" noChangeArrowheads="1"/>
          </p:cNvSpPr>
          <p:nvPr/>
        </p:nvSpPr>
        <p:spPr bwMode="auto">
          <a:xfrm>
            <a:off x="-461268" y="6248970"/>
            <a:ext cx="569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5B9F3CC-8220-4EB5-B9AC-702FE810C8D7}" type="slidenum">
              <a:rPr lang="en-US" altLang="zh-CN" sz="10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000"/>
          </a:p>
        </p:txBody>
      </p:sp>
      <p:pic>
        <p:nvPicPr>
          <p:cNvPr id="21506" name="Picture 2" descr="https://gimg2.baidu.com/image_search/src=http%3A%2F%2Fimg1.baiyewang.com%2Fimg2%2F0%2F625%2F1371%2F938871%2Fmsgpic%2Fb1c3c667fbff74ca680f6e3840f8aac9.jpg&amp;refer=http%3A%2F%2Fimg1.baiyewang.com&amp;app=2002&amp;size=f9999,10000&amp;q=a80&amp;n=0&amp;g=0n&amp;fmt=auto?sec=1651041243&amp;t=6a6e85c57e8bcd03ecea171a5d5d054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5971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414908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屏蔽玻璃：编织的细密金属丝网夹于两块玻璃或有机玻璃之间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1508" name="Picture 4" descr="https://gimg2.baidu.com/image_search/src=http%3A%2F%2Fcbu01.alicdn.com%2Fimg%2Fibank%2F2020%2F576%2F886%2F16210688675_1607401290.jpg&amp;refer=http%3A%2F%2Fcbu01.alicdn.com&amp;app=2002&amp;size=f9999,10000&amp;q=a80&amp;n=0&amp;g=0n&amp;fmt=auto?sec=1651041297&amp;t=6f6ecbe28cb395245b8597d39a3e67a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1"/>
          <a:stretch/>
        </p:blipFill>
        <p:spPr bwMode="auto">
          <a:xfrm>
            <a:off x="4716016" y="3068960"/>
            <a:ext cx="353042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99992" y="5498111"/>
            <a:ext cx="4250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导电玻璃：在玻璃薄片或透明塑料上喷涂金属薄膜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9" name="Picture 4" descr="https://gimg2.baidu.com/image_search/src=http%3A%2F%2Fimg1.baiyewang.com%2Fimg2%2F0%2F625%2F1371%2F938871%2Fmsgpic%2Fb1c3c667fbff74ca680f6e3840f8aac9.jpg&amp;refer=http%3A%2F%2Fimg1.baiyewang.com&amp;app=2002&amp;size=f9999,10000&amp;q=a80&amp;n=0&amp;g=0n&amp;fmt=auto?sec=1653182976&amp;t=5bb6a1b4480030b6d7c9090e5e82f3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06" y="1402199"/>
            <a:ext cx="2341180" cy="16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5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3851920" y="2319738"/>
            <a:ext cx="948072" cy="308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img2.baidu.com/image_search/src=http%3A%2F%2Fcos2.solepic.com%2F20191225%2Fb_201912250958338620.jpg&amp;refer=http%3A%2F%2Fcos2.solepic.com&amp;app=2002&amp;size=f9999,10000&amp;q=a80&amp;n=0&amp;g=0n&amp;fmt=auto?sec=1653182922&amp;t=83ac8685259c8500111a698bca5d3d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97" y="1532483"/>
            <a:ext cx="2341180" cy="16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3698734" y="2703860"/>
            <a:ext cx="1287885" cy="1369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59832" y="3166706"/>
            <a:ext cx="504056" cy="14864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gimg2.baidu.com/image_search/src=http%3A%2F%2Fimg1.baiyewang.com%2Fimg2%2F0%2F625%2F1371%2F938871%2Fmsgpic%2Fb1c3c667fbff74ca680f6e3840f8aac9.jpg&amp;refer=http%3A%2F%2Fimg1.baiyewang.com&amp;app=2002&amp;size=f9999,10000&amp;q=a80&amp;n=0&amp;g=0n&amp;fmt=auto?sec=1653182976&amp;t=5bb6a1b4480030b6d7c9090e5e82f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96" y="4427116"/>
            <a:ext cx="2341180" cy="16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13.baidu.com/it/u=4161435146,312666716&amp;fm=224&amp;app=112&amp;f=JPEG?w=400&amp;h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62" y="471252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/>
          <p:cNvCxnSpPr/>
          <p:nvPr/>
        </p:nvCxnSpPr>
        <p:spPr>
          <a:xfrm>
            <a:off x="1529088" y="3220425"/>
            <a:ext cx="0" cy="14327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https://gimg2.baidu.com/image_search/src=http%3A%2F%2Fimage.cn.made-in-china.com%2F2f0j01pMWtDPoJbrqv%2F%25E4%25BB%25AA%25E5%2599%25A8%25E4%25BB%25AA%25E8%25A1%25A8%25E6%259C%25BA%25E7%25AE%25B1.jpg&amp;refer=http%3A%2F%2Fimage.cn.made-in-china.com&amp;app=2002&amp;size=f9999,10000&amp;q=a80&amp;n=0&amp;g=0n&amp;fmt=auto?sec=1651037878&amp;t=164a27b7ed3cd8261e70abb164d04d4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6506"/>
            <a:ext cx="3096344" cy="21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592984" y="4914834"/>
            <a:ext cx="1872208" cy="90291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硬件：降频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软件：待机</a:t>
            </a:r>
          </a:p>
        </p:txBody>
      </p:sp>
      <p:sp>
        <p:nvSpPr>
          <p:cNvPr id="27" name="矩形 26"/>
          <p:cNvSpPr/>
          <p:nvPr/>
        </p:nvSpPr>
        <p:spPr>
          <a:xfrm>
            <a:off x="7789470" y="2222862"/>
            <a:ext cx="1008112" cy="3137736"/>
          </a:xfrm>
          <a:prstGeom prst="rect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几乎颠覆性重新设计了一轮</a:t>
            </a:r>
          </a:p>
        </p:txBody>
      </p:sp>
    </p:spTree>
    <p:extLst>
      <p:ext uri="{BB962C8B-B14F-4D97-AF65-F5344CB8AC3E}">
        <p14:creationId xmlns:p14="http://schemas.microsoft.com/office/powerpoint/2010/main" val="38705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1628800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/>
          </a:p>
        </p:txBody>
      </p:sp>
      <p:sp>
        <p:nvSpPr>
          <p:cNvPr id="4" name="矩形 3"/>
          <p:cNvSpPr/>
          <p:nvPr/>
        </p:nvSpPr>
        <p:spPr>
          <a:xfrm>
            <a:off x="2627783" y="1727230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b="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245395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3" y="2552388"/>
            <a:ext cx="4219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§3.3.1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屏蔽的作用与分类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2555776" y="329174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3" y="3390173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§3.3.2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屏蔽体设计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776" y="411690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2" y="4215331"/>
            <a:ext cx="3888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§3.3.3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屏蔽兼容考虑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7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836712"/>
            <a:ext cx="87487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屏蔽的作用   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采用专门设计的屏蔽体</a:t>
            </a:r>
          </a:p>
          <a:p>
            <a:pPr lvl="1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将电力线或磁力线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在某一空间范围，针对易产生干扰的对象（主动屏蔽）</a:t>
            </a:r>
          </a:p>
          <a:p>
            <a:pPr lvl="1" eaLnBrk="1" hangingPunct="1"/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电力线或磁力线进入某个空间区域，针对易被干扰的对象（被动屏蔽）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屏蔽的分类</a:t>
            </a:r>
          </a:p>
          <a:p>
            <a:pPr lvl="1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电场屏蔽：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切断电场耦合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，近场，小电流、高电压、高阻辐射源（如棒状天线）</a:t>
            </a:r>
          </a:p>
          <a:p>
            <a:pPr lvl="1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磁场屏蔽：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切断磁场耦合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，近场，大电流、低电压、低阻辐射源（如环状天线</a:t>
            </a:r>
            <a:r>
              <a:rPr lang="en-US" altLang="zh-CN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电磁屏蔽：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切断电磁耦合</a:t>
            </a:r>
            <a:r>
              <a:rPr lang="zh-CN" altLang="en-US" sz="1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，远场，高阻和低阻信号源</a:t>
            </a:r>
          </a:p>
        </p:txBody>
      </p:sp>
      <p:pic>
        <p:nvPicPr>
          <p:cNvPr id="5" name="Picture 4" descr="0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4959" r="1700" b="6049"/>
          <a:stretch>
            <a:fillRect/>
          </a:stretch>
        </p:blipFill>
        <p:spPr bwMode="auto">
          <a:xfrm>
            <a:off x="881410" y="3284984"/>
            <a:ext cx="72009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0052509"/>
              </p:ext>
            </p:extLst>
          </p:nvPr>
        </p:nvGraphicFramePr>
        <p:xfrm>
          <a:off x="434726" y="5733256"/>
          <a:ext cx="38877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72067" imgH="482391" progId="Equation.3">
                  <p:embed/>
                </p:oleObj>
              </mc:Choice>
              <mc:Fallback>
                <p:oleObj r:id="rId5" imgW="3072067" imgH="482391" progId="Equation.3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26" y="5733256"/>
                        <a:ext cx="3887788" cy="6111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2952"/>
              </p:ext>
            </p:extLst>
          </p:nvPr>
        </p:nvGraphicFramePr>
        <p:xfrm>
          <a:off x="4754314" y="5733256"/>
          <a:ext cx="3994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287873" imgH="482391" progId="Equation.3">
                  <p:embed/>
                </p:oleObj>
              </mc:Choice>
              <mc:Fallback>
                <p:oleObj r:id="rId7" imgW="3287873" imgH="482391" progId="Equation.3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314" y="5733256"/>
                        <a:ext cx="3994150" cy="584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239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16"/>
          <p:cNvPicPr>
            <a:picLocks noChangeAspect="1" noChangeArrowheads="1"/>
          </p:cNvPicPr>
          <p:nvPr/>
        </p:nvPicPr>
        <p:blipFill>
          <a:blip r:embed="rId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" r="2306" b="4123"/>
          <a:stretch>
            <a:fillRect/>
          </a:stretch>
        </p:blipFill>
        <p:spPr bwMode="auto">
          <a:xfrm>
            <a:off x="611188" y="1268413"/>
            <a:ext cx="8064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188" y="4221163"/>
            <a:ext cx="74898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适合抑制干扰电压与电场</a:t>
            </a: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屏蔽给干扰造成反射损失，反射损失随着频率的增加而减少</a:t>
            </a: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屏蔽效能与屏蔽体的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厚度基本无关</a:t>
            </a: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必须接地</a:t>
            </a: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屏蔽体越封闭，屏蔽效能越好</a:t>
            </a: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表面电导率</a:t>
            </a:r>
            <a:r>
              <a:rPr lang="zh-CN" altLang="en-US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越高，屏蔽效能越好</a:t>
            </a:r>
          </a:p>
        </p:txBody>
      </p:sp>
      <p:sp>
        <p:nvSpPr>
          <p:cNvPr id="2" name="矩形 1"/>
          <p:cNvSpPr/>
          <p:nvPr/>
        </p:nvSpPr>
        <p:spPr>
          <a:xfrm>
            <a:off x="579804" y="868303"/>
            <a:ext cx="141577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300192" y="6021288"/>
            <a:ext cx="1566738" cy="432048"/>
          </a:xfrm>
          <a:prstGeom prst="wedgeRoundRectCallout">
            <a:avLst>
              <a:gd name="adj1" fmla="val -86583"/>
              <a:gd name="adj2" fmla="val -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铝、铜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2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00237" y="4292824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电磁屏蔽效能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52484"/>
              </p:ext>
            </p:extLst>
          </p:nvPr>
        </p:nvGraphicFramePr>
        <p:xfrm>
          <a:off x="4068887" y="4292824"/>
          <a:ext cx="28082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05977" imgH="203112" progId="Equation.3">
                  <p:embed/>
                </p:oleObj>
              </mc:Choice>
              <mc:Fallback>
                <p:oleObj r:id="rId4" imgW="1205977" imgH="203112" progId="Equation.3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887" y="4292824"/>
                        <a:ext cx="28082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0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/>
          <a:stretch>
            <a:fillRect/>
          </a:stretch>
        </p:blipFill>
        <p:spPr bwMode="auto">
          <a:xfrm>
            <a:off x="179512" y="1310415"/>
            <a:ext cx="85693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8799" y="3974240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吸收损耗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08524" y="3975828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反射损耗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13574" y="3975828"/>
            <a:ext cx="2519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屏蔽体内的反射损耗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76306"/>
              </p:ext>
            </p:extLst>
          </p:nvPr>
        </p:nvGraphicFramePr>
        <p:xfrm>
          <a:off x="1331640" y="4765899"/>
          <a:ext cx="65532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00500" imgH="965200" progId="Equation.3">
                  <p:embed/>
                </p:oleObj>
              </mc:Choice>
              <mc:Fallback>
                <p:oleObj r:id="rId7" imgW="4000500" imgH="965200" progId="Equation.3">
                  <p:embed/>
                  <p:pic>
                    <p:nvPicPr>
                      <p:cNvPr id="6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65899"/>
                        <a:ext cx="6553200" cy="15795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CCFF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906799"/>
            <a:ext cx="141577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电场屏蔽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9804" y="4036372"/>
            <a:ext cx="79930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适合抑制干扰电流与磁场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磁场在屏蔽体内产生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涡流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，涡流产生的磁场抵消或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削弱了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干扰磁场的影响，吸收损失随着频率的增加而增加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，屏蔽效能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越好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（吸收损耗与屏蔽体的厚度成正比）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无需接地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（屏蔽体是否接地并不影响磁场屏蔽的效果）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屏蔽体的磁导率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越高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，屏蔽效能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越好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开小孔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，有利于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磁屏蔽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，不利于电屏蔽</a:t>
            </a:r>
          </a:p>
        </p:txBody>
      </p:sp>
      <p:pic>
        <p:nvPicPr>
          <p:cNvPr id="4" name="Picture 5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5390"/>
            <a:ext cx="6624638" cy="253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79804" y="868303"/>
            <a:ext cx="1415772" cy="461665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磁场屏蔽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79512" y="2060848"/>
            <a:ext cx="792088" cy="432048"/>
          </a:xfrm>
          <a:prstGeom prst="wedgeRoundRectCallout">
            <a:avLst>
              <a:gd name="adj1" fmla="val 123469"/>
              <a:gd name="adj2" fmla="val 111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抑制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740254" y="2153114"/>
            <a:ext cx="832612" cy="432048"/>
          </a:xfrm>
          <a:prstGeom prst="wedgeRoundRectCallout">
            <a:avLst>
              <a:gd name="adj1" fmla="val -191979"/>
              <a:gd name="adj2" fmla="val 94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5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1628800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2627783" y="1727230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245395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3" y="2552388"/>
            <a:ext cx="4112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§3.3.1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屏蔽的作用与分类</a:t>
            </a:r>
          </a:p>
        </p:txBody>
      </p:sp>
      <p:sp>
        <p:nvSpPr>
          <p:cNvPr id="7" name="矩形 6"/>
          <p:cNvSpPr/>
          <p:nvPr/>
        </p:nvSpPr>
        <p:spPr>
          <a:xfrm>
            <a:off x="2555776" y="329174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3" y="3390173"/>
            <a:ext cx="30348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§3.3.2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屏蔽体设计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776" y="411690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2" y="4215331"/>
            <a:ext cx="3888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§3.3.3 </a:t>
            </a: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屏蔽兼容考虑</a:t>
            </a:r>
          </a:p>
          <a:p>
            <a:endParaRPr lang="zh-CN" altLang="en-US" sz="2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14283</TotalTime>
  <Words>2262</Words>
  <Application>Microsoft Office PowerPoint</Application>
  <PresentationFormat>全屏显示(4:3)</PresentationFormat>
  <Paragraphs>241</Paragraphs>
  <Slides>38</Slides>
  <Notes>36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仿宋_GB2312</vt:lpstr>
      <vt:lpstr>微软雅黑</vt:lpstr>
      <vt:lpstr>黑体</vt:lpstr>
      <vt:lpstr>Arial</vt:lpstr>
      <vt:lpstr>Calibri</vt:lpstr>
      <vt:lpstr>Times New Roman</vt:lpstr>
      <vt:lpstr>Wingdings</vt:lpstr>
      <vt:lpstr>Office 主题</vt:lpstr>
      <vt:lpstr>Equation.3</vt:lpstr>
      <vt:lpstr>Equation</vt:lpstr>
      <vt:lpstr>航天电子系统设计             ----基本防护法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梦祥 王</cp:lastModifiedBy>
  <cp:revision>1281</cp:revision>
  <dcterms:created xsi:type="dcterms:W3CDTF">2014-04-29T08:12:32Z</dcterms:created>
  <dcterms:modified xsi:type="dcterms:W3CDTF">2023-06-11T14:08:17Z</dcterms:modified>
</cp:coreProperties>
</file>