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19" r:id="rId2"/>
    <p:sldId id="565" r:id="rId3"/>
    <p:sldId id="553" r:id="rId4"/>
    <p:sldId id="551" r:id="rId5"/>
    <p:sldId id="554" r:id="rId6"/>
    <p:sldId id="555" r:id="rId7"/>
    <p:sldId id="556" r:id="rId8"/>
    <p:sldId id="557" r:id="rId9"/>
    <p:sldId id="558" r:id="rId10"/>
    <p:sldId id="559" r:id="rId11"/>
    <p:sldId id="566" r:id="rId12"/>
    <p:sldId id="560" r:id="rId13"/>
    <p:sldId id="561" r:id="rId14"/>
    <p:sldId id="562" r:id="rId15"/>
    <p:sldId id="56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6834" autoAdjust="0"/>
  </p:normalViewPr>
  <p:slideViewPr>
    <p:cSldViewPr>
      <p:cViewPr varScale="1">
        <p:scale>
          <a:sx n="90" d="100"/>
          <a:sy n="9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6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1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0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20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0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4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2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0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4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6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2022/5/12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7.wmf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9.wmf"/><Relationship Id="rId5" Type="http://schemas.openxmlformats.org/officeDocument/2006/relationships/image" Target="../media/image16.png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基本防护法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7355" b="22543"/>
          <a:stretch>
            <a:fillRect/>
          </a:stretch>
        </p:blipFill>
        <p:spPr bwMode="auto">
          <a:xfrm>
            <a:off x="539890" y="1583350"/>
            <a:ext cx="5111610" cy="408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5536" y="5630883"/>
            <a:ext cx="7848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单电容滤波器的插入损耗的频率特性（假定源阻抗和负载阻抗均为</a:t>
            </a:r>
            <a:r>
              <a:rPr lang="en-US" altLang="zh-CN" sz="1800" dirty="0">
                <a:latin typeface="Times New Roman" panose="02020603050405020304" pitchFamily="18" charset="0"/>
              </a:rPr>
              <a:t>50</a:t>
            </a:r>
            <a:r>
              <a:rPr lang="el-GR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zh-CN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，电容参数为</a:t>
            </a:r>
            <a:r>
              <a:rPr lang="en-US" altLang="zh-CN" sz="1800" dirty="0">
                <a:latin typeface="Times New Roman" panose="02020603050405020304" pitchFamily="18" charset="0"/>
                <a:cs typeface="Arial" panose="020B0604020202020204" pitchFamily="34" charset="0"/>
              </a:rPr>
              <a:t>C=10nF</a:t>
            </a:r>
            <a:r>
              <a:rPr lang="zh-CN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Arial" panose="020B0604020202020204" pitchFamily="34" charset="0"/>
              </a:rPr>
              <a:t>ESL=5nH</a:t>
            </a:r>
            <a:r>
              <a:rPr lang="zh-CN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Arial" panose="020B0604020202020204" pitchFamily="34" charset="0"/>
              </a:rPr>
              <a:t>ESR=2m </a:t>
            </a:r>
            <a:r>
              <a:rPr lang="el-GR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r>
              <a:rPr lang="zh-CN" alt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31905" y="2883240"/>
            <a:ext cx="3312095" cy="114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特定类型、特定容量的电容器的应用</a:t>
            </a:r>
            <a:r>
              <a:rPr lang="zh-CN" altLang="en-US" sz="1800" dirty="0">
                <a:solidFill>
                  <a:srgbClr val="FF0000"/>
                </a:solidFill>
              </a:rPr>
              <a:t>频率范围</a:t>
            </a:r>
            <a:r>
              <a:rPr lang="zh-CN" altLang="en-US" sz="1800" dirty="0"/>
              <a:t>总是有限的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323528" y="904213"/>
            <a:ext cx="3816424" cy="441061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工程中滤波设计</a:t>
            </a:r>
            <a:r>
              <a:rPr lang="en-US" altLang="zh-CN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电容的插入损耗</a:t>
            </a:r>
            <a:endParaRPr lang="en-US" altLang="zh-CN" sz="1800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4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基本防护法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隔离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59969" y="397959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§3.7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电缆选型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4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51133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63259" y="2276872"/>
            <a:ext cx="35732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单端（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single-ended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</a:rPr>
              <a:t>输入</a:t>
            </a:r>
            <a:r>
              <a:rPr lang="en-US" altLang="zh-CN" dirty="0" smtClean="0">
                <a:latin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</a:rPr>
              <a:t>输出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3259" y="4581128"/>
            <a:ext cx="3722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差分（</a:t>
            </a:r>
            <a:r>
              <a:rPr lang="en-US" altLang="zh-CN" dirty="0">
                <a:latin typeface="Times New Roman" panose="02020603050405020304" pitchFamily="18" charset="0"/>
              </a:rPr>
              <a:t>differential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</a:rPr>
              <a:t>输入</a:t>
            </a:r>
            <a:r>
              <a:rPr lang="en-US" altLang="zh-CN" dirty="0" smtClean="0">
                <a:latin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</a:rPr>
              <a:t>输出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7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961210" cy="39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68691"/>
              </p:ext>
            </p:extLst>
          </p:nvPr>
        </p:nvGraphicFramePr>
        <p:xfrm>
          <a:off x="5076056" y="1628800"/>
          <a:ext cx="18732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6" imgW="1143000" imgH="482600" progId="Equation.3">
                  <p:embed/>
                </p:oleObj>
              </mc:Choice>
              <mc:Fallback>
                <p:oleObj r:id="rId6" imgW="1143000" imgH="482600" progId="Equation.3">
                  <p:embed/>
                  <p:pic>
                    <p:nvPicPr>
                      <p:cNvPr id="116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628800"/>
                        <a:ext cx="18732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62569"/>
              </p:ext>
            </p:extLst>
          </p:nvPr>
        </p:nvGraphicFramePr>
        <p:xfrm>
          <a:off x="5082212" y="3629001"/>
          <a:ext cx="30511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8" imgW="2019300" imgH="482600" progId="Equation.3">
                  <p:embed/>
                </p:oleObj>
              </mc:Choice>
              <mc:Fallback>
                <p:oleObj r:id="rId8" imgW="2019300" imgH="482600" progId="Equation.3">
                  <p:embed/>
                  <p:pic>
                    <p:nvPicPr>
                      <p:cNvPr id="116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212" y="3629001"/>
                        <a:ext cx="30511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314302"/>
              </p:ext>
            </p:extLst>
          </p:nvPr>
        </p:nvGraphicFramePr>
        <p:xfrm>
          <a:off x="323528" y="5517232"/>
          <a:ext cx="4044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10" imgW="3478290" imgH="444307" progId="Equation.3">
                  <p:embed/>
                </p:oleObj>
              </mc:Choice>
              <mc:Fallback>
                <p:oleObj r:id="rId10" imgW="3478290" imgH="444307" progId="Equation.3">
                  <p:embed/>
                  <p:pic>
                    <p:nvPicPr>
                      <p:cNvPr id="116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517232"/>
                        <a:ext cx="4044950" cy="517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95536" y="5013176"/>
            <a:ext cx="818140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04631" y="5379965"/>
            <a:ext cx="230529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/>
              <a:t>差分放大电路的共模抑制比高于单端放大电路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79195" y="6074349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差模输入时抑制共模干扰信号能力</a:t>
            </a:r>
          </a:p>
        </p:txBody>
      </p:sp>
      <p:sp>
        <p:nvSpPr>
          <p:cNvPr id="11" name="爆炸形 1 10"/>
          <p:cNvSpPr/>
          <p:nvPr/>
        </p:nvSpPr>
        <p:spPr>
          <a:xfrm>
            <a:off x="2935264" y="2198018"/>
            <a:ext cx="792088" cy="5760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411760" y="2564904"/>
            <a:ext cx="504057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炸形 1 15"/>
          <p:cNvSpPr/>
          <p:nvPr/>
        </p:nvSpPr>
        <p:spPr>
          <a:xfrm>
            <a:off x="2935264" y="4165456"/>
            <a:ext cx="792088" cy="5760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411760" y="4532342"/>
            <a:ext cx="504057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23160" y="2268391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共模干扰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76238" y="422592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共模干扰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761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980728"/>
            <a:ext cx="81470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800" b="1" dirty="0"/>
              <a:t>差分的好处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dirty="0"/>
              <a:t>抗</a:t>
            </a:r>
            <a:r>
              <a:rPr lang="zh-CN" altLang="en-US" sz="1600" dirty="0">
                <a:solidFill>
                  <a:srgbClr val="FF0000"/>
                </a:solidFill>
              </a:rPr>
              <a:t>共模干扰能力强</a:t>
            </a:r>
            <a:r>
              <a:rPr lang="zh-CN" altLang="en-US" sz="1600" dirty="0"/>
              <a:t>。如果加在差分信号线两端的共模信号的幅度和相位相同，则几乎被抵消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dirty="0"/>
              <a:t>有效抑制对外辐射。因为两根差分信号线对外辐射信号的极性相反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600" dirty="0"/>
              <a:t>时序定位精确。噪声容限提升到单端输出的两倍，故可采用更低的电源电压，有利于实现低功耗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b="1" dirty="0"/>
              <a:t>差分的代价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/>
              <a:t>走线加倍，且对走线的对称性要求很高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电路规模增加</a:t>
            </a:r>
            <a:r>
              <a:rPr lang="zh-CN" altLang="en-US" sz="1600" dirty="0"/>
              <a:t>，且对使用元器件的精度要求提升</a:t>
            </a:r>
          </a:p>
        </p:txBody>
      </p:sp>
      <p:pic>
        <p:nvPicPr>
          <p:cNvPr id="5" name="Picture 6" descr="0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0026"/>
            <a:ext cx="5327319" cy="234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528" y="3860453"/>
            <a:ext cx="7128792" cy="43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</a:pPr>
            <a:r>
              <a:rPr lang="zh-CN" altLang="en-US" sz="1600" dirty="0"/>
              <a:t>差分电路必须全对称</a:t>
            </a:r>
            <a:r>
              <a:rPr lang="zh-CN" altLang="en-US" sz="1600" dirty="0" smtClean="0"/>
              <a:t>，因此高频设计中难度较大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1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836712"/>
            <a:ext cx="81359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b="1"/>
              <a:t>单端</a:t>
            </a:r>
            <a:r>
              <a:rPr lang="zh-CN" altLang="en-US" sz="2000" b="1">
                <a:latin typeface="宋体" panose="02010600030101010101" pitchFamily="2" charset="-122"/>
              </a:rPr>
              <a:t>→差分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/>
              <a:t>模拟信号：</a:t>
            </a:r>
            <a:r>
              <a:rPr lang="zh-CN" altLang="en-US" sz="1900"/>
              <a:t>采用全差分输入、全差分输出的差分或运算放大器，一个差分输入端接地，一个差分输入端接单端信号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/>
              <a:t>数字信号：</a:t>
            </a:r>
            <a:r>
              <a:rPr lang="zh-CN" altLang="en-US" sz="1900"/>
              <a:t>将单端信号经过一个反相器反相，反相器两端即为差分信号</a:t>
            </a:r>
          </a:p>
          <a:p>
            <a:pPr lvl="1" eaLnBrk="1" hangingPunct="1">
              <a:lnSpc>
                <a:spcPct val="130000"/>
              </a:lnSpc>
            </a:pPr>
            <a:endParaRPr lang="en-US" altLang="zh-CN" sz="19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0865" y="5827812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/>
              <a:t>非平衡线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50728" y="5827812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/>
              <a:t>平衡线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46128" y="5827812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/>
              <a:t>非平衡线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618928" y="59722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9865" y="59722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526559" y="4293096"/>
            <a:ext cx="2951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利用变压器可实现非平衡线与平衡线的相互转换</a:t>
            </a:r>
          </a:p>
        </p:txBody>
      </p:sp>
      <p:pic>
        <p:nvPicPr>
          <p:cNvPr id="14" name="Picture 11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 b="7426"/>
          <a:stretch>
            <a:fillRect/>
          </a:stretch>
        </p:blipFill>
        <p:spPr bwMode="auto">
          <a:xfrm>
            <a:off x="394965" y="3068737"/>
            <a:ext cx="48958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基本防护法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隔离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59969" y="397959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§3.7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电缆选型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9611" y="1159967"/>
            <a:ext cx="878477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选择性地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或吸收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某一部分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频率的信号，允许另一部分频率的信号通过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特性：与信号通道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，让工作频率信号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，让非工作频率干扰被阻挡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与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信号通道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，让非工作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频率被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对工作频率信号呈现高阻抗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6624638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0009" y="3027377"/>
            <a:ext cx="189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滤波器插入损耗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1520" y="2708920"/>
            <a:ext cx="864096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4"/>
          <a:stretch>
            <a:fillRect/>
          </a:stretch>
        </p:blipFill>
        <p:spPr bwMode="auto">
          <a:xfrm>
            <a:off x="1222846" y="3811400"/>
            <a:ext cx="68421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5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 bwMode="auto">
          <a:xfrm>
            <a:off x="785694" y="827699"/>
            <a:ext cx="813593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工程中多数干扰频率高于期望信号频率，因此常见的滤波器为低通滤波器</a:t>
            </a:r>
            <a:endParaRPr lang="en-US" altLang="zh-CN" sz="18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264564"/>
            <a:ext cx="424847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18889" y="2344064"/>
            <a:ext cx="8280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b="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-3dB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转折频率，</a:t>
            </a:r>
            <a:r>
              <a:rPr lang="en-US" altLang="zh-CN" b="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是滤波器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与单级滤波器的拓扑结构有关</a:t>
            </a:r>
          </a:p>
        </p:txBody>
      </p:sp>
      <p:sp>
        <p:nvSpPr>
          <p:cNvPr id="18" name="矩形 17"/>
          <p:cNvSpPr/>
          <p:nvPr/>
        </p:nvSpPr>
        <p:spPr>
          <a:xfrm>
            <a:off x="1259632" y="1604259"/>
            <a:ext cx="1257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插入损耗：</a:t>
            </a:r>
            <a:endParaRPr lang="zh-CN" altLang="en-US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7504" y="2924944"/>
            <a:ext cx="881412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6" t="33612" b="17238"/>
          <a:stretch>
            <a:fillRect/>
          </a:stretch>
        </p:blipFill>
        <p:spPr bwMode="auto">
          <a:xfrm>
            <a:off x="395536" y="3284984"/>
            <a:ext cx="3997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763961" y="5012184"/>
            <a:ext cx="1079500" cy="244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accent2"/>
                </a:solidFill>
              </a:rPr>
              <a:t>-3dB</a:t>
            </a:r>
            <a:r>
              <a:rPr lang="zh-CN" altLang="en-US" sz="1000">
                <a:solidFill>
                  <a:schemeClr val="accent2"/>
                </a:solidFill>
              </a:rPr>
              <a:t>转折频率</a:t>
            </a:r>
            <a:r>
              <a:rPr lang="en-US" altLang="zh-CN" sz="1000">
                <a:solidFill>
                  <a:schemeClr val="accent2"/>
                </a:solidFill>
              </a:rPr>
              <a:t>f</a:t>
            </a:r>
            <a:r>
              <a:rPr lang="en-US" altLang="zh-CN" sz="10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2698999" y="5301109"/>
            <a:ext cx="144462" cy="2873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3132386" y="4220021"/>
            <a:ext cx="287338" cy="360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835399" y="3788221"/>
            <a:ext cx="15113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accent2"/>
                </a:solidFill>
              </a:rPr>
              <a:t>每数量级衰减量</a:t>
            </a:r>
            <a:r>
              <a:rPr lang="en-US" altLang="zh-CN" sz="1000">
                <a:solidFill>
                  <a:schemeClr val="accent2"/>
                </a:solidFill>
              </a:rPr>
              <a:t>(dB</a:t>
            </a:r>
            <a:r>
              <a:rPr lang="zh-CN" altLang="en-US" sz="1000">
                <a:solidFill>
                  <a:schemeClr val="accent2"/>
                </a:solidFill>
              </a:rPr>
              <a:t>）或每倍频程衰减量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4574640" y="3968402"/>
            <a:ext cx="442469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单极点低通滤波器的特性可用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-3dB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转折频率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以及每数量级衰减量或者每倍频程衰减量来表示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0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0"/>
          <a:stretch>
            <a:fillRect/>
          </a:stretch>
        </p:blipFill>
        <p:spPr bwMode="auto">
          <a:xfrm>
            <a:off x="179512" y="1345274"/>
            <a:ext cx="6840736" cy="500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323528" y="904213"/>
            <a:ext cx="2778193" cy="441061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离散器件构成低通滤波器</a:t>
            </a:r>
            <a:endParaRPr lang="en-US" altLang="zh-CN" sz="1800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7263" y="950691"/>
            <a:ext cx="22322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高频低阻分流的作用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，适合小负载电流情形，实现体积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高频高阻分压的作用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，适合大负载电流，但结构笨重，易引起电磁干扰</a:t>
            </a:r>
          </a:p>
        </p:txBody>
      </p:sp>
      <p:sp>
        <p:nvSpPr>
          <p:cNvPr id="6" name="矩形 5"/>
          <p:cNvSpPr/>
          <p:nvPr/>
        </p:nvSpPr>
        <p:spPr>
          <a:xfrm>
            <a:off x="6855275" y="4561851"/>
            <a:ext cx="2016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滤波的缺点是高频频率曲线不够陡峭（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20dB/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每数量级，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3dB/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每倍频程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6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5856"/>
            <a:ext cx="5256039" cy="468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1520" y="1300088"/>
            <a:ext cx="324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低通倒</a:t>
            </a:r>
            <a:r>
              <a:rPr lang="el-GR" altLang="en-US" sz="1600" dirty="0">
                <a:solidFill>
                  <a:schemeClr val="accent2"/>
                </a:solidFill>
                <a:cs typeface="Arial" panose="020B0604020202020204" pitchFamily="34" charset="0"/>
              </a:rPr>
              <a:t>Γ</a:t>
            </a:r>
            <a:r>
              <a:rPr lang="zh-CN" altLang="en-US" sz="1600" dirty="0">
                <a:solidFill>
                  <a:schemeClr val="accent2"/>
                </a:solidFill>
                <a:latin typeface="宋体" panose="02010600030101010101" pitchFamily="2" charset="-122"/>
              </a:rPr>
              <a:t>形</a:t>
            </a:r>
            <a:r>
              <a:rPr lang="zh-CN" altLang="en-US" sz="1600" dirty="0">
                <a:solidFill>
                  <a:schemeClr val="accent2"/>
                </a:solidFill>
              </a:rPr>
              <a:t>滤波器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30065" y="1279697"/>
            <a:ext cx="324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低通</a:t>
            </a:r>
            <a:r>
              <a:rPr lang="el-GR" altLang="en-US" sz="1600" dirty="0">
                <a:solidFill>
                  <a:schemeClr val="accent2"/>
                </a:solidFill>
                <a:cs typeface="Arial" panose="020B0604020202020204" pitchFamily="34" charset="0"/>
              </a:rPr>
              <a:t>Γ</a:t>
            </a:r>
            <a:r>
              <a:rPr lang="zh-CN" altLang="en-US" sz="1600" dirty="0">
                <a:solidFill>
                  <a:schemeClr val="accent2"/>
                </a:solidFill>
                <a:latin typeface="宋体" panose="02010600030101010101" pitchFamily="2" charset="-122"/>
              </a:rPr>
              <a:t>形</a:t>
            </a:r>
            <a:r>
              <a:rPr lang="zh-CN" altLang="en-US" sz="1600" dirty="0">
                <a:solidFill>
                  <a:schemeClr val="accent2"/>
                </a:solidFill>
              </a:rPr>
              <a:t>滤波器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70153" y="1988840"/>
            <a:ext cx="265519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滤波器的高频转折特性为提升到</a:t>
            </a:r>
            <a:r>
              <a:rPr lang="en-US" altLang="zh-CN" sz="1800" dirty="0">
                <a:latin typeface="Times New Roman" panose="02020603050405020304" pitchFamily="18" charset="0"/>
              </a:rPr>
              <a:t>40dB/</a:t>
            </a:r>
            <a:r>
              <a:rPr lang="zh-CN" altLang="en-US" sz="1800" dirty="0">
                <a:latin typeface="Times New Roman" panose="02020603050405020304" pitchFamily="18" charset="0"/>
              </a:rPr>
              <a:t>每数量级，</a:t>
            </a:r>
            <a:r>
              <a:rPr lang="en-US" altLang="zh-CN" sz="1800" dirty="0">
                <a:latin typeface="Times New Roman" panose="02020603050405020304" pitchFamily="18" charset="0"/>
              </a:rPr>
              <a:t>12dB/</a:t>
            </a:r>
            <a:r>
              <a:rPr lang="zh-CN" altLang="en-US" sz="1800" dirty="0">
                <a:latin typeface="Times New Roman" panose="02020603050405020304" pitchFamily="18" charset="0"/>
              </a:rPr>
              <a:t>每倍频程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倒</a:t>
            </a:r>
            <a:r>
              <a:rPr lang="el-GR" altLang="en-US" sz="1800" dirty="0">
                <a:latin typeface="Times New Roman" panose="02020603050405020304" pitchFamily="18" charset="0"/>
              </a:rPr>
              <a:t>Γ</a:t>
            </a:r>
            <a:r>
              <a:rPr lang="zh-CN" altLang="en-US" sz="1800" dirty="0">
                <a:latin typeface="Times New Roman" panose="02020603050405020304" pitchFamily="18" charset="0"/>
              </a:rPr>
              <a:t>形滤波器适于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低源阻抗和高负载阻抗</a:t>
            </a:r>
          </a:p>
          <a:p>
            <a:pPr algn="just" eaLnBrk="1" hangingPunct="1">
              <a:lnSpc>
                <a:spcPct val="140000"/>
              </a:lnSpc>
            </a:pPr>
            <a:r>
              <a:rPr lang="el-GR" altLang="en-US" sz="1800" dirty="0">
                <a:latin typeface="Times New Roman" panose="02020603050405020304" pitchFamily="18" charset="0"/>
              </a:rPr>
              <a:t>Γ</a:t>
            </a:r>
            <a:r>
              <a:rPr lang="zh-CN" altLang="en-US" sz="1800" dirty="0">
                <a:latin typeface="Times New Roman" panose="02020603050405020304" pitchFamily="18" charset="0"/>
              </a:rPr>
              <a:t>形滤波器适于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高源阻抗和低负载阻抗</a:t>
            </a:r>
          </a:p>
        </p:txBody>
      </p:sp>
      <p:sp>
        <p:nvSpPr>
          <p:cNvPr id="8" name="矩形 7"/>
          <p:cNvSpPr/>
          <p:nvPr/>
        </p:nvSpPr>
        <p:spPr>
          <a:xfrm>
            <a:off x="3591335" y="847807"/>
            <a:ext cx="2507418" cy="40011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多个元件构成滤波器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2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6"/>
          <a:stretch>
            <a:fillRect/>
          </a:stretch>
        </p:blipFill>
        <p:spPr bwMode="auto">
          <a:xfrm>
            <a:off x="107504" y="1268760"/>
            <a:ext cx="74168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304" y="2845147"/>
            <a:ext cx="324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2"/>
                </a:solidFill>
              </a:rPr>
              <a:t>低通</a:t>
            </a:r>
            <a:r>
              <a:rPr lang="el-GR" altLang="en-US" sz="1600">
                <a:solidFill>
                  <a:schemeClr val="accent2"/>
                </a:solidFill>
                <a:latin typeface="宋体" panose="02010600030101010101" pitchFamily="2" charset="-122"/>
              </a:rPr>
              <a:t>π</a:t>
            </a:r>
            <a:r>
              <a:rPr lang="zh-CN" altLang="en-US" sz="1600">
                <a:solidFill>
                  <a:schemeClr val="accent2"/>
                </a:solidFill>
                <a:latin typeface="宋体" panose="02010600030101010101" pitchFamily="2" charset="-122"/>
              </a:rPr>
              <a:t>形</a:t>
            </a:r>
            <a:r>
              <a:rPr lang="zh-CN" altLang="en-US" sz="1600">
                <a:solidFill>
                  <a:schemeClr val="accent2"/>
                </a:solidFill>
              </a:rPr>
              <a:t>滤波器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52417" y="2851497"/>
            <a:ext cx="324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2"/>
                </a:solidFill>
              </a:rPr>
              <a:t>低通</a:t>
            </a:r>
            <a:r>
              <a:rPr lang="en-US" altLang="zh-CN" sz="1600">
                <a:solidFill>
                  <a:schemeClr val="accent2"/>
                </a:solidFill>
              </a:rPr>
              <a:t>T</a:t>
            </a:r>
            <a:r>
              <a:rPr lang="zh-CN" altLang="en-US" sz="1600">
                <a:solidFill>
                  <a:schemeClr val="accent2"/>
                </a:solidFill>
              </a:rPr>
              <a:t>形滤波器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381429" y="1195735"/>
            <a:ext cx="18351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滤波器的高频转折特性提升到</a:t>
            </a:r>
            <a:r>
              <a:rPr lang="en-US" altLang="zh-CN" sz="1600" dirty="0">
                <a:latin typeface="Times New Roman" panose="02020603050405020304" pitchFamily="18" charset="0"/>
              </a:rPr>
              <a:t>60dB/</a:t>
            </a:r>
            <a:r>
              <a:rPr lang="zh-CN" altLang="en-US" sz="1600" dirty="0">
                <a:latin typeface="Times New Roman" panose="02020603050405020304" pitchFamily="18" charset="0"/>
              </a:rPr>
              <a:t>每数量级，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18dB/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每倍频程</a:t>
            </a:r>
          </a:p>
          <a:p>
            <a:pPr algn="just" eaLnBrk="1" hangingPunct="1">
              <a:lnSpc>
                <a:spcPct val="120000"/>
              </a:lnSpc>
            </a:pPr>
            <a:r>
              <a:rPr lang="el-GR" altLang="en-US" sz="1600" dirty="0">
                <a:latin typeface="Times New Roman" panose="02020603050405020304" pitchFamily="18" charset="0"/>
              </a:rPr>
              <a:t>π</a:t>
            </a:r>
            <a:r>
              <a:rPr lang="zh-CN" altLang="en-US" sz="1600" dirty="0">
                <a:latin typeface="Times New Roman" panose="02020603050405020304" pitchFamily="18" charset="0"/>
              </a:rPr>
              <a:t>形滤波器适于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源阻抗和高负载阻抗都低的情形</a:t>
            </a:r>
            <a:r>
              <a:rPr lang="zh-CN" altLang="en-US" sz="1600" dirty="0">
                <a:latin typeface="Times New Roman" panose="02020603050405020304" pitchFamily="18" charset="0"/>
              </a:rPr>
              <a:t>（抑制干扰时更为多见）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T</a:t>
            </a:r>
            <a:r>
              <a:rPr lang="zh-CN" altLang="en-US" sz="1600" dirty="0">
                <a:latin typeface="Times New Roman" panose="02020603050405020304" pitchFamily="18" charset="0"/>
              </a:rPr>
              <a:t>形滤波器适于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源阻抗和负载阻抗都高的情形</a:t>
            </a:r>
          </a:p>
        </p:txBody>
      </p:sp>
      <p:sp>
        <p:nvSpPr>
          <p:cNvPr id="7" name="矩形 6"/>
          <p:cNvSpPr/>
          <p:nvPr/>
        </p:nvSpPr>
        <p:spPr>
          <a:xfrm>
            <a:off x="3882848" y="824200"/>
            <a:ext cx="1475084" cy="40011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多阶滤波器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9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 bwMode="auto">
          <a:xfrm>
            <a:off x="323529" y="904213"/>
            <a:ext cx="1944216" cy="441061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</a:t>
            </a:r>
            <a:r>
              <a:rPr lang="en-US" altLang="zh-CN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差模滤波器</a:t>
            </a:r>
            <a:endParaRPr lang="en-US" altLang="zh-CN" sz="1800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>
            <a:fillRect/>
          </a:stretch>
        </p:blipFill>
        <p:spPr bwMode="auto">
          <a:xfrm>
            <a:off x="186021" y="1484784"/>
            <a:ext cx="4163448" cy="410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6021" y="5729172"/>
            <a:ext cx="158417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共模滤波器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27784" y="5729172"/>
            <a:ext cx="136788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差模滤波器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04048" y="1989410"/>
            <a:ext cx="338437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共模干扰指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信号线与参考点</a:t>
            </a:r>
            <a:r>
              <a:rPr lang="zh-CN" altLang="en-US" sz="1800" dirty="0">
                <a:latin typeface="Times New Roman" panose="02020603050405020304" pitchFamily="18" charset="0"/>
              </a:rPr>
              <a:t>（信号回流线）之间的干扰</a:t>
            </a:r>
          </a:p>
          <a:p>
            <a:pPr algn="just" eaLnBrk="1" hangingPunct="1">
              <a:lnSpc>
                <a:spcPct val="17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差模干扰指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信号线与信号线之间</a:t>
            </a:r>
            <a:r>
              <a:rPr lang="zh-CN" altLang="en-US" sz="1800" dirty="0">
                <a:latin typeface="Times New Roman" panose="02020603050405020304" pitchFamily="18" charset="0"/>
              </a:rPr>
              <a:t>的干扰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0816" y="4664371"/>
            <a:ext cx="36508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4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通常在电子系统设计中，信号线之间通过隔离等手段抑制干扰，常见的干扰</a:t>
            </a:r>
            <a:r>
              <a:rPr lang="zh-CN" altLang="en-US" dirty="0">
                <a:latin typeface="Times New Roman" panose="02020603050405020304" pitchFamily="18" charset="0"/>
              </a:rPr>
              <a:t>属于共模干扰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979713" y="4376339"/>
            <a:ext cx="576064" cy="576064"/>
          </a:xfrm>
          <a:prstGeom prst="wedgeRoundRectCallout">
            <a:avLst>
              <a:gd name="adj1" fmla="val -202241"/>
              <a:gd name="adj2" fmla="val 869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3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 bwMode="auto">
          <a:xfrm>
            <a:off x="323528" y="904213"/>
            <a:ext cx="2880319" cy="441061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工程中滤波设计</a:t>
            </a:r>
            <a:r>
              <a:rPr lang="en-US" altLang="zh-CN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800" b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多电容</a:t>
            </a:r>
            <a:endParaRPr lang="en-US" altLang="zh-CN" sz="1800" b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5"/>
            <a:ext cx="360165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2069" y="3497085"/>
            <a:ext cx="3650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4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电容与频率之间的滤波特性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5"/>
            <a:ext cx="2952328" cy="195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644008" y="3497085"/>
            <a:ext cx="3650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ts val="24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电容与频率之间的滤波特性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4060" y="4149080"/>
            <a:ext cx="790239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单个电容不能满足滤波频率范围要求，可将不同容量和不同类型的电容并联应用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并联电容的容值一般要相差两个数量级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92069" y="4149080"/>
            <a:ext cx="8384387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285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13849</TotalTime>
  <Words>857</Words>
  <Application>Microsoft Office PowerPoint</Application>
  <PresentationFormat>全屏显示(4:3)</PresentationFormat>
  <Paragraphs>110</Paragraphs>
  <Slides>15</Slides>
  <Notes>14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Equation.3</vt:lpstr>
      <vt:lpstr>航天电子系统设计             ----基本防护法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1259</cp:revision>
  <dcterms:created xsi:type="dcterms:W3CDTF">2014-04-29T08:12:32Z</dcterms:created>
  <dcterms:modified xsi:type="dcterms:W3CDTF">2022-05-12T13:13:30Z</dcterms:modified>
</cp:coreProperties>
</file>