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319" r:id="rId2"/>
    <p:sldId id="547" r:id="rId3"/>
    <p:sldId id="597" r:id="rId4"/>
    <p:sldId id="598" r:id="rId5"/>
    <p:sldId id="599" r:id="rId6"/>
    <p:sldId id="600" r:id="rId7"/>
    <p:sldId id="604" r:id="rId8"/>
    <p:sldId id="601" r:id="rId9"/>
    <p:sldId id="602" r:id="rId10"/>
    <p:sldId id="603" r:id="rId11"/>
    <p:sldId id="605" r:id="rId12"/>
    <p:sldId id="611" r:id="rId13"/>
    <p:sldId id="609" r:id="rId14"/>
    <p:sldId id="607" r:id="rId15"/>
    <p:sldId id="608" r:id="rId16"/>
    <p:sldId id="610" r:id="rId17"/>
    <p:sldId id="613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990000"/>
    <a:srgbClr val="FFFFCC"/>
    <a:srgbClr val="FFFF66"/>
    <a:srgbClr val="33CC33"/>
    <a:srgbClr val="CC00FF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86834" autoAdjust="0"/>
  </p:normalViewPr>
  <p:slideViewPr>
    <p:cSldViewPr>
      <p:cViewPr varScale="1">
        <p:scale>
          <a:sx n="99" d="100"/>
          <a:sy n="99" d="100"/>
        </p:scale>
        <p:origin x="102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5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54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9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1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32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69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4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7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6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8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82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1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70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7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2023/5/3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基本防护法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0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" r="4234" b="4330"/>
          <a:stretch>
            <a:fillRect/>
          </a:stretch>
        </p:blipFill>
        <p:spPr bwMode="auto">
          <a:xfrm>
            <a:off x="395536" y="1700808"/>
            <a:ext cx="8208963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3568" y="5271735"/>
            <a:ext cx="40324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TVS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管联合完成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过流、过压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44327" y="5271735"/>
            <a:ext cx="40323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TSPD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联合完成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过流、过压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951044"/>
            <a:ext cx="1627369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保护电路</a:t>
            </a:r>
            <a:endParaRPr lang="zh-CN" altLang="en-US" sz="28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2060848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3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Picture 5" descr="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08962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90240" y="5040759"/>
            <a:ext cx="84243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阵列实现混合动力或电动汽车的电池模块的过温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5696714"/>
            <a:ext cx="80649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图中指示红色电池温度超过指定阈值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100℃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，相应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进入高阻状态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596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35896" y="5451099"/>
            <a:ext cx="2214736" cy="652486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鲧治水</a:t>
            </a:r>
            <a:r>
              <a:rPr kumimoji="1"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堵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 descr="https://gimg2.baidu.com/image_search/src=http%3A%2F%2Fwww.xulishi.com%2Fattachments%2F201703%2F01%2F10%2F3312-94n06u.png&amp;refer=http%3A%2F%2Fwww.xulishi.com&amp;app=2002&amp;size=f9999,10000&amp;q=a80&amp;n=0&amp;g=0n&amp;fmt=auto?sec=1654393984&amp;t=97fb35705663d37e52845efb5a151f1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6048672" cy="422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199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2348880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483767" y="2504514"/>
            <a:ext cx="4336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温度系数热敏电阻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(PTC)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11760" y="318336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411760" y="400187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83767" y="3281798"/>
            <a:ext cx="4336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负温度系数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热敏电阻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(NTC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8565" y="4100308"/>
            <a:ext cx="4334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临界温度热敏电阻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CTR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67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8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32988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 descr="图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4" r="50514" b="52602"/>
          <a:stretch>
            <a:fillRect/>
          </a:stretch>
        </p:blipFill>
        <p:spPr bwMode="auto">
          <a:xfrm>
            <a:off x="4427984" y="1772816"/>
            <a:ext cx="3805779" cy="343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213" y="5589811"/>
            <a:ext cx="3240980" cy="57246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电阻随温度升高而减小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292080" y="5579886"/>
            <a:ext cx="3096964" cy="57246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用于回路保护（分流）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2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img1.baidu.com/it/u=2898293549,2399405465&amp;fm=253&amp;fmt=auto&amp;app=138&amp;f=JPEG?w=605&amp;h=3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96" y="1375359"/>
            <a:ext cx="6192688" cy="383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23928" y="5244525"/>
            <a:ext cx="2160240" cy="652486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禹治水</a:t>
            </a:r>
            <a:r>
              <a:rPr kumimoji="1"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22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6" descr="yizhi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1"/>
          <a:stretch>
            <a:fillRect/>
          </a:stretch>
        </p:blipFill>
        <p:spPr bwMode="auto">
          <a:xfrm>
            <a:off x="187400" y="1605334"/>
            <a:ext cx="3132137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7" descr="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9" t="7329" r="4221" b="24997"/>
          <a:stretch>
            <a:fillRect/>
          </a:stretch>
        </p:blipFill>
        <p:spPr bwMode="auto">
          <a:xfrm>
            <a:off x="3635896" y="1634678"/>
            <a:ext cx="5301896" cy="2569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2" y="4077072"/>
            <a:ext cx="31321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启动瞬间，电容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的端电压近似为零，产生极大的浪涌电流</a:t>
            </a:r>
            <a:r>
              <a:rPr kumimoji="1"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=C(</a:t>
            </a:r>
            <a:r>
              <a:rPr kumimoji="1"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dV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dt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，易对相关元件带来损伤</a:t>
            </a:r>
          </a:p>
        </p:txBody>
      </p:sp>
      <p:sp>
        <p:nvSpPr>
          <p:cNvPr id="5" name="椭圆 4"/>
          <p:cNvSpPr/>
          <p:nvPr/>
        </p:nvSpPr>
        <p:spPr>
          <a:xfrm>
            <a:off x="6660232" y="1853574"/>
            <a:ext cx="1008112" cy="1068486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87398" y="4422595"/>
            <a:ext cx="53988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时电阻大，可有效抑制浪涌电流；启动完成后温升导致电阻小，可避免无谓压降和功耗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102" y="841683"/>
            <a:ext cx="5109091" cy="58477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kumimoji="1" lang="zh-CN" altLang="en-US" sz="3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kumimoji="1" lang="zh-CN" altLang="en-US" sz="3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大功率设备启动保护</a:t>
            </a:r>
            <a:endParaRPr lang="zh-CN" altLang="en-US" sz="3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64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Picture 9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356235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547664" y="2852936"/>
            <a:ext cx="1152128" cy="1944216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7544" y="5858108"/>
            <a:ext cx="3562350" cy="476541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温度超过阈值会发生急剧变化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 descr="04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38" y="1164278"/>
            <a:ext cx="4325938" cy="483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606138" y="5952409"/>
            <a:ext cx="446449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 smtClean="0"/>
              <a:t>快速响应的报警系统（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）和电机保护系统（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79512" y="745540"/>
            <a:ext cx="4426626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临界温度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热敏电阻（</a:t>
            </a:r>
            <a:r>
              <a:rPr lang="en-US" altLang="zh-CN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CTR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2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概论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1671" y="108515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555776" y="1183586"/>
            <a:ext cx="361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防护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元件选用</a:t>
            </a: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瞬变抑制元件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§5.3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热敏及限流元件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过流保护元件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滤波元件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9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img2.baidu.com/image_search/src=http%3A%2F%2Fwww.shiheng.com.cn%2Fresource%2Fimages%2F55af231ac0974eb797794fe4f3fdaec8_21.jpg&amp;refer=http%3A%2F%2Fwww.shiheng.com.cn&amp;app=2002&amp;size=f9999,10000&amp;q=a80&amp;n=0&amp;g=0n&amp;fmt=auto?sec=1654391267&amp;t=15edf0fd6e574ba49417cf1fc11163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88635"/>
            <a:ext cx="422446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251520" y="1648510"/>
            <a:ext cx="8353425" cy="156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热敏电阻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：温度补偿和温度控制</a:t>
            </a:r>
            <a:endParaRPr lang="en-US" altLang="zh-CN" sz="1800" b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：温度上升，阻值上升，限制回路电流的增加（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回路未断开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）；温度下降后阻值减小，回路电流增加。</a:t>
            </a:r>
          </a:p>
        </p:txBody>
      </p:sp>
      <p:sp>
        <p:nvSpPr>
          <p:cNvPr id="2" name="矩形 1"/>
          <p:cNvSpPr/>
          <p:nvPr/>
        </p:nvSpPr>
        <p:spPr>
          <a:xfrm>
            <a:off x="696461" y="1004209"/>
            <a:ext cx="1980029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功能和作用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7" y="3560643"/>
            <a:ext cx="230425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s://gimg2.baidu.com/image_search/src=http%3A%2F%2Fimg4.99114.com%2Fgroup1%2FM00%2F9A%2FD5%2FwKgGTFVk3xCAVj49AAF4RnHUHzE092.jpg&amp;refer=http%3A%2F%2Fimg4.99114.com&amp;app=2002&amp;size=f9999,10000&amp;q=a80&amp;n=0&amp;g=0n&amp;fmt=auto?sec=1654391329&amp;t=a26af4b2a501f5c0a5903e32d5c2907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576" y="3753035"/>
            <a:ext cx="2773904" cy="184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361586" y="5879487"/>
            <a:ext cx="2492990" cy="499624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自适应调节回路电流</a:t>
            </a:r>
            <a:endParaRPr lang="en-US" altLang="zh-CN" b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78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 t="3603" r="3642"/>
          <a:stretch>
            <a:fillRect/>
          </a:stretch>
        </p:blipFill>
        <p:spPr bwMode="auto">
          <a:xfrm>
            <a:off x="1636712" y="1478774"/>
            <a:ext cx="5761038" cy="386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96751" y="5382709"/>
            <a:ext cx="864096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常温下电阻很低，超过某一临界温度后，电阻急剧上升。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热电阻的阻值可以是冷电阻的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800" baseline="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聚合物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的响应速度较快，常温阻值较低；陶瓷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的过电压耐受能力更好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077247" y="3645694"/>
            <a:ext cx="0" cy="935037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077247" y="3776662"/>
            <a:ext cx="194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accent2"/>
                </a:solidFill>
              </a:rPr>
              <a:t>T</a:t>
            </a:r>
            <a:r>
              <a:rPr lang="en-US" altLang="zh-CN" sz="1600" baseline="-25000" dirty="0">
                <a:solidFill>
                  <a:schemeClr val="accent2"/>
                </a:solidFill>
              </a:rPr>
              <a:t>S</a:t>
            </a:r>
            <a:r>
              <a:rPr lang="zh-CN" altLang="en-US" sz="1600" dirty="0">
                <a:solidFill>
                  <a:schemeClr val="accent2"/>
                </a:solidFill>
              </a:rPr>
              <a:t>（动作温度）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364232" y="4899327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accent2"/>
                </a:solidFill>
              </a:rPr>
              <a:t>冷电阻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96136" y="1656877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accent2"/>
                </a:solidFill>
              </a:rPr>
              <a:t>热电阻</a:t>
            </a:r>
          </a:p>
        </p:txBody>
      </p:sp>
      <p:sp>
        <p:nvSpPr>
          <p:cNvPr id="15" name="矩形 14"/>
          <p:cNvSpPr/>
          <p:nvPr/>
        </p:nvSpPr>
        <p:spPr>
          <a:xfrm>
            <a:off x="384203" y="956469"/>
            <a:ext cx="1620957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1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52413" y="1196752"/>
            <a:ext cx="4535487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按阻值随温度变化方向分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正温度系数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）热敏电阻：在钛酸钡（</a:t>
            </a:r>
            <a:r>
              <a:rPr lang="en-US" altLang="zh-CN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BaTiO3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）半导体陶瓷中加入施主杂质，或者利用特殊的高分子聚合物（</a:t>
            </a:r>
            <a:r>
              <a:rPr lang="en-US" altLang="zh-CN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PPTC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负温度系数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NTC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）热敏电阻：金属（锰、钴、铁、镍、铜）氧化物混合烧结而成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按阻值随温度变化规律分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临界温度（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）热敏电阻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：利用半导体与金属在温度临界点发生相变的特性，可用作自恢复保险丝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缓变热敏电阻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：可用作温度传感器</a:t>
            </a:r>
          </a:p>
        </p:txBody>
      </p:sp>
      <p:pic>
        <p:nvPicPr>
          <p:cNvPr id="17" name="Picture 5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1628"/>
            <a:ext cx="432048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467544" y="764704"/>
            <a:ext cx="1620957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器件分类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4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 descr="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"/>
          <a:stretch>
            <a:fillRect/>
          </a:stretch>
        </p:blipFill>
        <p:spPr bwMode="auto">
          <a:xfrm>
            <a:off x="323528" y="1608438"/>
            <a:ext cx="4031357" cy="479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5" descr="0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45" y="4274596"/>
            <a:ext cx="2951485" cy="196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50607" y="6237065"/>
            <a:ext cx="1655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FF"/>
                </a:solidFill>
              </a:rPr>
              <a:t>图形符号</a:t>
            </a: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4788024" y="1484784"/>
            <a:ext cx="353853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室温阻值：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几十～几百</a:t>
            </a:r>
            <a:r>
              <a:rPr kumimoji="1" lang="el-GR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动作温度：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120℃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正温度系数：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℃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响应速度：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较慢，多在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以上，不能用于瞬态过电流或者热冲击的保护</a:t>
            </a:r>
          </a:p>
          <a:p>
            <a:pPr eaLnBrk="1" hangingPunct="1">
              <a:lnSpc>
                <a:spcPct val="150000"/>
              </a:lnSpc>
            </a:pPr>
            <a:endParaRPr lang="en-US" altLang="zh-CN" sz="1400" b="0" dirty="0" smtClean="0"/>
          </a:p>
        </p:txBody>
      </p:sp>
      <p:sp>
        <p:nvSpPr>
          <p:cNvPr id="7" name="矩形 6"/>
          <p:cNvSpPr/>
          <p:nvPr/>
        </p:nvSpPr>
        <p:spPr>
          <a:xfrm>
            <a:off x="539552" y="933152"/>
            <a:ext cx="1620957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相关参数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42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2348880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483767" y="2504514"/>
            <a:ext cx="4336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温度系数热敏电阻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(PTC)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11760" y="318336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411760" y="400187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83767" y="3281798"/>
            <a:ext cx="4336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负温度系数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热敏电阻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(NTC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8565" y="4100308"/>
            <a:ext cx="4334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临界温度热敏电阻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CTR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504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01" y="1772816"/>
            <a:ext cx="3463255" cy="350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220072" y="1196752"/>
            <a:ext cx="3384550" cy="50403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结构类型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zh-CN" altLang="en-US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螺丝固定型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zh-CN" altLang="en-US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分立元件型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zh-CN" altLang="en-US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表面安装型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材料类型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zh-CN" altLang="en-US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半导体陶瓷材料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zh-CN" altLang="en-US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聚合物高分子材料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主要用途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zh-CN" altLang="en-US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自动消磁电路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zh-CN" altLang="en-US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大功率电机启动电路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zh-CN" altLang="en-US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过热保护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zh-CN" altLang="en-US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过电流保护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zh-CN" altLang="en-US" sz="16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荧光灯丝预热电路</a:t>
            </a:r>
          </a:p>
        </p:txBody>
      </p:sp>
      <p:sp>
        <p:nvSpPr>
          <p:cNvPr id="5" name="矩形 4"/>
          <p:cNvSpPr/>
          <p:nvPr/>
        </p:nvSpPr>
        <p:spPr>
          <a:xfrm>
            <a:off x="439907" y="818218"/>
            <a:ext cx="4336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温度系数热敏电阻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(PTC)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73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 descr="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" r="4727"/>
          <a:stretch>
            <a:fillRect/>
          </a:stretch>
        </p:blipFill>
        <p:spPr bwMode="auto">
          <a:xfrm>
            <a:off x="129898" y="1844824"/>
            <a:ext cx="3311525" cy="375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23" y="2420888"/>
            <a:ext cx="5472112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544" y="1052736"/>
            <a:ext cx="2348720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典型应用电路</a:t>
            </a:r>
            <a:endParaRPr lang="zh-CN" altLang="en-US" sz="28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75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16245</TotalTime>
  <Words>596</Words>
  <Application>Microsoft Office PowerPoint</Application>
  <PresentationFormat>全屏显示(4:3)</PresentationFormat>
  <Paragraphs>100</Paragraphs>
  <Slides>17</Slides>
  <Notes>16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仿宋_GB2312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航天电子系统设计             ----基本防护法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sso8b</cp:lastModifiedBy>
  <cp:revision>1359</cp:revision>
  <dcterms:created xsi:type="dcterms:W3CDTF">2014-04-29T08:12:32Z</dcterms:created>
  <dcterms:modified xsi:type="dcterms:W3CDTF">2023-05-04T02:51:12Z</dcterms:modified>
</cp:coreProperties>
</file>