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19" r:id="rId2"/>
    <p:sldId id="547" r:id="rId3"/>
    <p:sldId id="631" r:id="rId4"/>
    <p:sldId id="632" r:id="rId5"/>
    <p:sldId id="633" r:id="rId6"/>
    <p:sldId id="597" r:id="rId7"/>
    <p:sldId id="634" r:id="rId8"/>
    <p:sldId id="635" r:id="rId9"/>
    <p:sldId id="637" r:id="rId10"/>
    <p:sldId id="636" r:id="rId11"/>
    <p:sldId id="661" r:id="rId12"/>
    <p:sldId id="660" r:id="rId13"/>
    <p:sldId id="641" r:id="rId14"/>
    <p:sldId id="642" r:id="rId15"/>
    <p:sldId id="643" r:id="rId16"/>
    <p:sldId id="644" r:id="rId17"/>
    <p:sldId id="646" r:id="rId18"/>
    <p:sldId id="645" r:id="rId19"/>
    <p:sldId id="647" r:id="rId20"/>
    <p:sldId id="648" r:id="rId21"/>
    <p:sldId id="649" r:id="rId22"/>
    <p:sldId id="650" r:id="rId23"/>
    <p:sldId id="651" r:id="rId24"/>
    <p:sldId id="652" r:id="rId25"/>
    <p:sldId id="659" r:id="rId26"/>
    <p:sldId id="653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990000"/>
    <a:srgbClr val="FFFFCC"/>
    <a:srgbClr val="FFFF66"/>
    <a:srgbClr val="33CC33"/>
    <a:srgbClr val="CC00FF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86834" autoAdjust="0"/>
  </p:normalViewPr>
  <p:slideViewPr>
    <p:cSldViewPr>
      <p:cViewPr>
        <p:scale>
          <a:sx n="75" d="100"/>
          <a:sy n="75" d="100"/>
        </p:scale>
        <p:origin x="970" y="59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5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02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0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15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2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57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64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62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8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8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17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66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18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82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21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58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8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7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0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68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7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23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94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2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2023/5/8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5.wmf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6.jpeg"/><Relationship Id="rId10" Type="http://schemas.openxmlformats.org/officeDocument/2006/relationships/image" Target="../media/image19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4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基本防护法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Group 258">
            <a:extLst>
              <a:ext uri="{FF2B5EF4-FFF2-40B4-BE49-F238E27FC236}">
                <a16:creationId xmlns:a16="http://schemas.microsoft.com/office/drawing/2014/main" id="{BA683457-2FA9-4BD6-A11B-E6927D102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44953"/>
              </p:ext>
            </p:extLst>
          </p:nvPr>
        </p:nvGraphicFramePr>
        <p:xfrm>
          <a:off x="539552" y="1557504"/>
          <a:ext cx="8208963" cy="3800575"/>
        </p:xfrm>
        <a:graphic>
          <a:graphicData uri="http://schemas.openxmlformats.org/drawingml/2006/table">
            <a:tbl>
              <a:tblPr/>
              <a:tblGrid>
                <a:gridCol w="187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类别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金属熔丝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聚合物熔丝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(PPTC)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电子熔丝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动作周期数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万次以上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动作时间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额定电流的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％时为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（最大值）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8A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电流时为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（最大值）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额定电流的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150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％时为亚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量级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导电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阻断时的电阻变化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13m</a:t>
                      </a:r>
                      <a:r>
                        <a:rPr kumimoji="0" lang="el-G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∞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100m</a:t>
                      </a:r>
                      <a:r>
                        <a:rPr kumimoji="0" lang="el-G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 m</a:t>
                      </a:r>
                      <a:r>
                        <a:rPr kumimoji="0" lang="el-G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/&lt;10M </a:t>
                      </a:r>
                      <a:r>
                        <a:rPr kumimoji="0" lang="el-G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Ω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12V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电压，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1nA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漏电流）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导通阻抗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13m</a:t>
                      </a:r>
                      <a:r>
                        <a:rPr kumimoji="0" lang="el-G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Ω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50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150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l-G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±50%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35~55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l-G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±22%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额定电流在动作点的容限（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ºC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不具备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4.0A ±50%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3.44A +24%-20%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3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保护类型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过流或超温保护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过流保护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过流、过压、过热保护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尺寸（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mm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WxLxH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4.0x8.5x8.0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6.7x9.4x3.0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3.0x3.0x1.0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复位选择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不能复位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自动复位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闩锁或自动复位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成本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最低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低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高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ectangle 255"/>
          <p:cNvSpPr txBox="1">
            <a:spLocks noChangeArrowheads="1"/>
          </p:cNvSpPr>
          <p:nvPr/>
        </p:nvSpPr>
        <p:spPr bwMode="auto">
          <a:xfrm>
            <a:off x="179512" y="5373216"/>
            <a:ext cx="83518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600" b="0" dirty="0" smtClean="0"/>
              <a:t>金属熔丝使用最为简单，但不可恢复，响应速度慢</a:t>
            </a:r>
          </a:p>
          <a:p>
            <a:pPr eaLnBrk="1" hangingPunct="1"/>
            <a:r>
              <a:rPr lang="zh-CN" altLang="en-US" sz="1600" b="0" dirty="0" smtClean="0"/>
              <a:t>聚合物熔丝可恢复，廉价，但动作时间几乎与金属熔丝一样慢，恢复时间也慢，适用于大功率慢速电器的防护</a:t>
            </a:r>
          </a:p>
          <a:p>
            <a:pPr eaLnBrk="1" hangingPunct="1"/>
            <a:r>
              <a:rPr lang="zh-CN" altLang="en-US" sz="1600" b="0" dirty="0" smtClean="0"/>
              <a:t>电子熔丝防护功能全面（过压、过流、过热），可精确设定动作门限，响应速度快</a:t>
            </a:r>
          </a:p>
        </p:txBody>
      </p:sp>
      <p:sp>
        <p:nvSpPr>
          <p:cNvPr id="9" name="矩形 8"/>
          <p:cNvSpPr/>
          <p:nvPr/>
        </p:nvSpPr>
        <p:spPr>
          <a:xfrm>
            <a:off x="4030543" y="863217"/>
            <a:ext cx="1620957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特性比较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26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概论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1671" y="108515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555776" y="1183586"/>
            <a:ext cx="361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防护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元件选用</a:t>
            </a: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瞬变抑制元件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热敏及限流元件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过流保护元件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§5.5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滤波元件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5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4572301" cy="3050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35496" y="908720"/>
            <a:ext cx="4968552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振铃型浪涌严重系统中设备之间的兼容性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4246942869,2516590301&amp;fm=253&amp;fmt=auto&amp;app=138&amp;f=JPEG?w=750&amp;h=5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4864"/>
            <a:ext cx="388843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17170" y="5157192"/>
            <a:ext cx="9026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来自空间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传导的干扰大多在设备中存在阻尼振荡现象，导致振铃型浪涌的产生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22273" y="5639358"/>
            <a:ext cx="18133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峰值小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持续时间长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378764" y="5852840"/>
            <a:ext cx="553276" cy="232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20072" y="5768941"/>
            <a:ext cx="2582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后端执行设备误判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1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4" descr="2010091921024299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9735" r="9822" b="9390"/>
          <a:stretch>
            <a:fillRect/>
          </a:stretch>
        </p:blipFill>
        <p:spPr bwMode="auto">
          <a:xfrm>
            <a:off x="1332061" y="2708945"/>
            <a:ext cx="698500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25647"/>
              </p:ext>
            </p:extLst>
          </p:nvPr>
        </p:nvGraphicFramePr>
        <p:xfrm>
          <a:off x="4932511" y="2996282"/>
          <a:ext cx="2447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6" imgW="1523339" imgH="215806" progId="Equation.3">
                  <p:embed/>
                </p:oleObj>
              </mc:Choice>
              <mc:Fallback>
                <p:oleObj name="公式" r:id="rId6" imgW="1523339" imgH="215806" progId="Equation.3">
                  <p:embed/>
                  <p:pic>
                    <p:nvPicPr>
                      <p:cNvPr id="1239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11" y="2996282"/>
                        <a:ext cx="24479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195661" y="2924845"/>
            <a:ext cx="1439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000"/>
              <a:t>型号</a:t>
            </a:r>
            <a:r>
              <a:rPr lang="en-US" altLang="zh-CN" sz="1000"/>
              <a:t>:MPZ1608S600A </a:t>
            </a:r>
          </a:p>
        </p:txBody>
      </p:sp>
      <p:pic>
        <p:nvPicPr>
          <p:cNvPr id="6" name="Picture 8" descr="33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" t="7887" r="60023" b="20508"/>
          <a:stretch>
            <a:fillRect/>
          </a:stretch>
        </p:blipFill>
        <p:spPr bwMode="auto">
          <a:xfrm>
            <a:off x="537464" y="1423070"/>
            <a:ext cx="1800225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9" descr="p1-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99" y="908720"/>
            <a:ext cx="2376487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56024" y="1340520"/>
            <a:ext cx="3587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/>
              <a:t>电路符号</a:t>
            </a:r>
          </a:p>
        </p:txBody>
      </p:sp>
      <p:pic>
        <p:nvPicPr>
          <p:cNvPr id="9" name="Picture 11" descr="07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" b="14934"/>
          <a:stretch>
            <a:fillRect/>
          </a:stretch>
        </p:blipFill>
        <p:spPr bwMode="auto">
          <a:xfrm>
            <a:off x="3022749" y="974063"/>
            <a:ext cx="252095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916386" y="1124620"/>
            <a:ext cx="790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/>
              <a:t>电阻型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710136" y="1124620"/>
            <a:ext cx="790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/>
              <a:t>电感型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357836" y="1124620"/>
            <a:ext cx="790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/>
              <a:t>一般型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724674" y="1269082"/>
            <a:ext cx="3587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/>
              <a:t>实物照片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68461" y="3140745"/>
            <a:ext cx="3587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/>
              <a:t>阻抗</a:t>
            </a:r>
            <a:r>
              <a:rPr lang="en-US" altLang="zh-CN" sz="1400"/>
              <a:t>-</a:t>
            </a:r>
            <a:r>
              <a:rPr lang="zh-CN" altLang="en-US" sz="1400"/>
              <a:t>频率特性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44462" y="5442922"/>
            <a:ext cx="8712497" cy="92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高频磁滞效应使铁氧体的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电阻随频率的上升而上升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呈现低通滤波特性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，抑制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20dB</a:t>
            </a:r>
          </a:p>
          <a:p>
            <a:pPr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体积小巧，使用非常方便，只要导线如穿珍珠般地穿过它既可，无需更改电路设计和结构设计，可制作成片状元件，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可同时使用多个磁珠</a:t>
            </a:r>
          </a:p>
        </p:txBody>
      </p:sp>
      <p:sp>
        <p:nvSpPr>
          <p:cNvPr id="2" name="椭圆 1"/>
          <p:cNvSpPr/>
          <p:nvPr/>
        </p:nvSpPr>
        <p:spPr>
          <a:xfrm>
            <a:off x="3169648" y="4118968"/>
            <a:ext cx="540247" cy="72008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2586" y="916625"/>
            <a:ext cx="1643571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铁氧体磁珠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662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 descr="110Z052A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5" b="7980"/>
          <a:stretch>
            <a:fillRect/>
          </a:stretch>
        </p:blipFill>
        <p:spPr bwMode="auto">
          <a:xfrm>
            <a:off x="395536" y="1569116"/>
            <a:ext cx="4824412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66292" y="1233331"/>
            <a:ext cx="280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/>
              <a:t>某系列铁氧体磁珠规格示例</a:t>
            </a:r>
          </a:p>
        </p:txBody>
      </p:sp>
      <p:pic>
        <p:nvPicPr>
          <p:cNvPr id="5" name="Picture 11" descr="0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27049" r="1634" b="5983"/>
          <a:stretch>
            <a:fillRect/>
          </a:stretch>
        </p:blipFill>
        <p:spPr bwMode="auto">
          <a:xfrm>
            <a:off x="754311" y="5229126"/>
            <a:ext cx="73453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770436" y="4868763"/>
            <a:ext cx="410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b="1"/>
              <a:t>磁珠的最佳抑制频率范围与磁导率的关系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219948" y="1196876"/>
            <a:ext cx="360045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D60093"/>
                </a:solidFill>
                <a:latin typeface="Times New Roman" panose="02020603050405020304" pitchFamily="18" charset="0"/>
              </a:rPr>
              <a:t>直流电阻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越小越好</a:t>
            </a:r>
            <a:r>
              <a:rPr lang="zh-CN" altLang="en-US" sz="2000" dirty="0">
                <a:latin typeface="Times New Roman" panose="02020603050405020304" pitchFamily="18" charset="0"/>
              </a:rPr>
              <a:t>，有利于降低功耗。目前最低功耗可做到</a:t>
            </a:r>
            <a:r>
              <a:rPr lang="en-US" altLang="zh-CN" sz="2000" dirty="0">
                <a:latin typeface="Times New Roman" panose="02020603050405020304" pitchFamily="18" charset="0"/>
              </a:rPr>
              <a:t>0.01</a:t>
            </a:r>
            <a:r>
              <a:rPr lang="el-GR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Ω</a:t>
            </a:r>
            <a:endParaRPr lang="en-US" altLang="zh-CN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D6009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高频阻抗</a:t>
            </a:r>
            <a:r>
              <a:rPr lang="zh-CN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：越高越好。在需抑制的噪声干扰频率范围内，交流阻抗越高越好。磁珠的最佳抑制频率范围与其磁导率有关，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磁导率越大，则抑制频率越高</a:t>
            </a:r>
          </a:p>
        </p:txBody>
      </p:sp>
      <p:sp>
        <p:nvSpPr>
          <p:cNvPr id="8" name="矩形 7"/>
          <p:cNvSpPr/>
          <p:nvPr/>
        </p:nvSpPr>
        <p:spPr>
          <a:xfrm>
            <a:off x="544506" y="798004"/>
            <a:ext cx="1643571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铁氧体磁珠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51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36295" y="980728"/>
            <a:ext cx="3563937" cy="2591941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9660"/>
            <a:ext cx="4449234" cy="20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 descr="2011082114200868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5" t="50044" r="2640" b="4362"/>
          <a:stretch>
            <a:fillRect/>
          </a:stretch>
        </p:blipFill>
        <p:spPr bwMode="auto">
          <a:xfrm>
            <a:off x="5580757" y="1196182"/>
            <a:ext cx="3241675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07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8123"/>
            <a:ext cx="5759450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941120" y="5661819"/>
            <a:ext cx="295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消除长线传输引起的振铃现象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047482" y="3572669"/>
            <a:ext cx="295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消除不期望的上冲、下冲波形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95982" y="2996407"/>
            <a:ext cx="295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在高速电路中的使用方式示例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228457" y="4652169"/>
            <a:ext cx="194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accent2"/>
                </a:solidFill>
              </a:rPr>
              <a:t>改善信号完整性</a:t>
            </a:r>
          </a:p>
        </p:txBody>
      </p:sp>
      <p:sp>
        <p:nvSpPr>
          <p:cNvPr id="11" name="矩形 10"/>
          <p:cNvSpPr/>
          <p:nvPr/>
        </p:nvSpPr>
        <p:spPr>
          <a:xfrm>
            <a:off x="395982" y="819367"/>
            <a:ext cx="1643571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铁氧体磁珠</a:t>
            </a:r>
          </a:p>
        </p:txBody>
      </p:sp>
      <p:sp>
        <p:nvSpPr>
          <p:cNvPr id="10" name="椭圆 9"/>
          <p:cNvSpPr/>
          <p:nvPr/>
        </p:nvSpPr>
        <p:spPr>
          <a:xfrm>
            <a:off x="3779912" y="3909219"/>
            <a:ext cx="2161208" cy="1031949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79912" y="5314119"/>
            <a:ext cx="2161208" cy="1031949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44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 descr="0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" t="8278" r="6683" b="4971"/>
          <a:stretch>
            <a:fillRect/>
          </a:stretch>
        </p:blipFill>
        <p:spPr bwMode="auto">
          <a:xfrm>
            <a:off x="324098" y="3140298"/>
            <a:ext cx="3960813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8231" r="5989" b="4611"/>
          <a:stretch>
            <a:fillRect/>
          </a:stretch>
        </p:blipFill>
        <p:spPr bwMode="auto">
          <a:xfrm>
            <a:off x="4464298" y="3140298"/>
            <a:ext cx="42132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2661" y="5454873"/>
            <a:ext cx="4105275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在接口施加</a:t>
            </a:r>
            <a:r>
              <a:rPr lang="en-US" altLang="zh-CN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8us/20us</a:t>
            </a:r>
            <a:r>
              <a: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电流脉冲、</a:t>
            </a:r>
            <a:r>
              <a:rPr lang="en-US" altLang="zh-CN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1.2us/50us</a:t>
            </a:r>
            <a:r>
              <a: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电压脉冲，电压峰值为</a:t>
            </a:r>
            <a:r>
              <a:rPr lang="en-US" altLang="zh-CN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±500V</a:t>
            </a:r>
            <a:r>
              <a: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的浪涌试验时，磁珠出现开路失效。原因是试验时通过磁珠的浪涌电流达</a:t>
            </a:r>
            <a:r>
              <a:rPr lang="en-US" altLang="zh-CN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1A</a:t>
            </a:r>
            <a:r>
              <a: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以上，远大于磁珠的额定电流</a:t>
            </a:r>
            <a:r>
              <a:rPr lang="en-US" altLang="zh-CN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100mA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00810" y="5465986"/>
            <a:ext cx="4319661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改变连接方式，使浪涌电流通过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TVS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入地。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TVS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的耐受电流可达数十安培，从而保护了磁珠不至于损坏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95982" y="1328041"/>
            <a:ext cx="8208962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珠滤波的机理是将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高频感应电流能量转换为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热能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保留直流及低频电流能量，因此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工作时会发热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。如测量表明，在穿过磁珠的导线上通以峰值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7A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、上升时间为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10us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占空比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％的锯齿波一分钟后，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磁珠表面温度就从原来的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20℃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上升到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120℃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因此需要注意磁珠发热对其自身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寿命，因此需要增加保护电路</a:t>
            </a:r>
            <a:endParaRPr lang="zh-CN" altLang="el-GR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982" y="819367"/>
            <a:ext cx="1643571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铁氧体磁珠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92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2587" y="916625"/>
            <a:ext cx="1283110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三端电容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36"/>
          <p:cNvGrpSpPr>
            <a:grpSpLocks/>
          </p:cNvGrpSpPr>
          <p:nvPr/>
        </p:nvGrpSpPr>
        <p:grpSpPr bwMode="auto">
          <a:xfrm>
            <a:off x="1330340" y="3538371"/>
            <a:ext cx="2303462" cy="2663825"/>
            <a:chOff x="657" y="2478"/>
            <a:chExt cx="1016" cy="1440"/>
          </a:xfrm>
        </p:grpSpPr>
        <p:pic>
          <p:nvPicPr>
            <p:cNvPr id="19" name="Picture 12" descr="06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68"/>
            <a:stretch>
              <a:fillRect/>
            </a:stretch>
          </p:blipFill>
          <p:spPr bwMode="auto">
            <a:xfrm>
              <a:off x="703" y="2478"/>
              <a:ext cx="97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657" y="2840"/>
              <a:ext cx="317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/>
                <a:t>输入</a:t>
              </a: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1338" y="2840"/>
              <a:ext cx="317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/>
                <a:t>输出</a:t>
              </a: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975" y="3657"/>
              <a:ext cx="317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/>
                <a:t>接地</a:t>
              </a:r>
            </a:p>
          </p:txBody>
        </p:sp>
      </p:grp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2065474" y="3428777"/>
            <a:ext cx="151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内部构造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1835697" y="6174640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电路符号</a:t>
            </a:r>
          </a:p>
        </p:txBody>
      </p:sp>
      <p:pic>
        <p:nvPicPr>
          <p:cNvPr id="25" name="Picture 16" descr="010"/>
          <p:cNvPicPr>
            <a:picLocks noChangeAspect="1" noChangeArrowheads="1"/>
          </p:cNvPicPr>
          <p:nvPr/>
        </p:nvPicPr>
        <p:blipFill>
          <a:blip r:embed="rId5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2" y="1375121"/>
            <a:ext cx="4176712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438500" y="2735907"/>
            <a:ext cx="3095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表面贴装用三端电容</a:t>
            </a:r>
          </a:p>
        </p:txBody>
      </p:sp>
      <p:pic>
        <p:nvPicPr>
          <p:cNvPr id="27" name="Picture 30" descr="2006AUG01_PM_ACC_TS_28F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" t="2354" r="59229" b="71034"/>
          <a:stretch>
            <a:fillRect/>
          </a:stretch>
        </p:blipFill>
        <p:spPr bwMode="auto">
          <a:xfrm>
            <a:off x="5720852" y="1222176"/>
            <a:ext cx="2530923" cy="135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8" descr="2009050817293996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27" y="3127154"/>
            <a:ext cx="1800225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6039127" y="4385177"/>
            <a:ext cx="194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插装用三端电容</a:t>
            </a:r>
          </a:p>
        </p:txBody>
      </p:sp>
      <p:pic>
        <p:nvPicPr>
          <p:cNvPr id="35" name="Picture 21" descr="fn756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249" y="4898566"/>
            <a:ext cx="223202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6599957" y="6090732"/>
            <a:ext cx="123939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穿芯电容</a:t>
            </a:r>
            <a:endParaRPr lang="zh-CN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1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27336" y="1268561"/>
            <a:ext cx="58320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与引线电感构成</a:t>
            </a:r>
            <a:r>
              <a:rPr lang="en-US" altLang="zh-CN" sz="2000" dirty="0">
                <a:solidFill>
                  <a:srgbClr val="FF0000"/>
                </a:solidFill>
              </a:rPr>
              <a:t>T</a:t>
            </a:r>
            <a:r>
              <a:rPr lang="zh-CN" altLang="en-US" sz="2000" dirty="0">
                <a:solidFill>
                  <a:srgbClr val="FF0000"/>
                </a:solidFill>
              </a:rPr>
              <a:t>型滤波器</a:t>
            </a:r>
            <a:r>
              <a:rPr lang="zh-CN" altLang="en-US" sz="2000" dirty="0"/>
              <a:t>，故高频滤波特性优越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82177" y="4805325"/>
            <a:ext cx="3673226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二端电容：引线电感构成</a:t>
            </a:r>
            <a:r>
              <a:rPr lang="en-US" altLang="zh-CN" sz="1800" dirty="0"/>
              <a:t>LC</a:t>
            </a:r>
            <a:r>
              <a:rPr lang="zh-CN" altLang="en-US" sz="1800" dirty="0"/>
              <a:t>串联支路，引入高频损耗，限制了电容的滤波效果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788149" y="4805325"/>
            <a:ext cx="4141174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三端电容：上两个引线电感与</a:t>
            </a:r>
            <a:r>
              <a:rPr lang="en-US" altLang="zh-CN" sz="1800" dirty="0"/>
              <a:t>C</a:t>
            </a:r>
            <a:r>
              <a:rPr lang="zh-CN" altLang="en-US" sz="1800" dirty="0"/>
              <a:t>构成了</a:t>
            </a:r>
            <a:r>
              <a:rPr lang="en-US" altLang="zh-CN" sz="1800" dirty="0">
                <a:solidFill>
                  <a:srgbClr val="FF0000"/>
                </a:solidFill>
              </a:rPr>
              <a:t>T</a:t>
            </a:r>
            <a:r>
              <a:rPr lang="zh-CN" altLang="en-US" sz="1800" dirty="0">
                <a:solidFill>
                  <a:srgbClr val="FF0000"/>
                </a:solidFill>
              </a:rPr>
              <a:t>型滤波网络</a:t>
            </a:r>
            <a:r>
              <a:rPr lang="zh-CN" altLang="en-US" sz="1800" dirty="0"/>
              <a:t>，提升了高频滤波</a:t>
            </a:r>
            <a:r>
              <a:rPr lang="zh-CN" altLang="en-US" sz="1800" dirty="0" smtClean="0"/>
              <a:t>效果</a:t>
            </a:r>
            <a:endParaRPr lang="zh-CN" altLang="en-US" sz="1800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73551"/>
            <a:ext cx="8496300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772024" y="3500586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引线杂散电感</a:t>
            </a:r>
          </a:p>
        </p:txBody>
      </p:sp>
      <p:sp>
        <p:nvSpPr>
          <p:cNvPr id="8" name="矩形 7"/>
          <p:cNvSpPr/>
          <p:nvPr/>
        </p:nvSpPr>
        <p:spPr>
          <a:xfrm>
            <a:off x="481149" y="868976"/>
            <a:ext cx="2650691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三端电容的基本功能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386" y="6017915"/>
            <a:ext cx="3407324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传统退耦电容高频性能下降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6136" y="6017915"/>
            <a:ext cx="2585278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并联了导线杂散电感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69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2" name="Picture 8" descr="2006AUG01_PM_ACC_TS_28F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6552506" cy="535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710603" y="3101226"/>
            <a:ext cx="2088232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个三端电容器就基本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个两端电容器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的抑噪效果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概论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1671" y="108515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555776" y="1183586"/>
            <a:ext cx="361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防护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元件选用</a:t>
            </a: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瞬变抑制元件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热敏及限流元件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§5.4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过流保护元件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§5.5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滤波元件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9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02837" y="979686"/>
            <a:ext cx="4752975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亦称“馈通电容”，与接插件一体化设计，</a:t>
            </a:r>
            <a:r>
              <a:rPr lang="zh-CN" altLang="en-US" sz="2000" dirty="0">
                <a:solidFill>
                  <a:srgbClr val="FF0000"/>
                </a:solidFill>
              </a:rPr>
              <a:t>引线电感极小，屏蔽容易</a:t>
            </a:r>
          </a:p>
          <a:p>
            <a:pPr eaLnBrk="1" hangingPunct="1"/>
            <a:r>
              <a:rPr lang="zh-CN" altLang="en-US" sz="2000" dirty="0"/>
              <a:t>电容器的容量体积比高</a:t>
            </a:r>
          </a:p>
          <a:p>
            <a:pPr eaLnBrk="1" hangingPunct="1"/>
            <a:r>
              <a:rPr lang="zh-CN" altLang="en-US" sz="2000" dirty="0"/>
              <a:t>可以嵌入铁氧体材料构成</a:t>
            </a:r>
            <a:r>
              <a:rPr lang="el-GR" altLang="zh-CN" sz="2000" dirty="0">
                <a:latin typeface="宋体" panose="02010600030101010101" pitchFamily="2" charset="-122"/>
              </a:rPr>
              <a:t>π</a:t>
            </a:r>
            <a:r>
              <a:rPr lang="zh-CN" altLang="en-US" sz="2000" dirty="0">
                <a:latin typeface="宋体" panose="02010600030101010101" pitchFamily="2" charset="-122"/>
              </a:rPr>
              <a:t>型滤波器</a:t>
            </a:r>
          </a:p>
          <a:p>
            <a:pPr eaLnBrk="1" hangingPunct="1"/>
            <a:r>
              <a:rPr lang="zh-CN" altLang="en-US" sz="2000" dirty="0">
                <a:latin typeface="宋体" panose="02010600030101010101" pitchFamily="2" charset="-122"/>
              </a:rPr>
              <a:t>常常作为一端接地电容使用</a:t>
            </a:r>
            <a:endParaRPr lang="zh-CN" altLang="en-US" sz="2000" dirty="0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74" y="2909285"/>
            <a:ext cx="6624638" cy="335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7" descr="011"/>
          <p:cNvPicPr>
            <a:picLocks noChangeAspect="1" noChangeArrowheads="1"/>
          </p:cNvPicPr>
          <p:nvPr/>
        </p:nvPicPr>
        <p:blipFill>
          <a:blip r:embed="rId5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12" y="895548"/>
            <a:ext cx="403225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7387837" y="2203648"/>
            <a:ext cx="17287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作为电源滤波电容时的使用方式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483924" y="6093023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内部结构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4724012" y="6093023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外部形状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027474" y="5445323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实物照片</a:t>
            </a:r>
          </a:p>
        </p:txBody>
      </p:sp>
      <p:pic>
        <p:nvPicPr>
          <p:cNvPr id="3074" name="Picture 2" descr="https://img2.baidu.com/it/u=2282239617,2534646334&amp;fm=253&amp;fmt=auto&amp;app=138&amp;f=JPEG?w=591&amp;h=46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57974"/>
            <a:ext cx="1800200" cy="142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916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12"/>
          <p:cNvSpPr txBox="1">
            <a:spLocks noChangeArrowheads="1"/>
          </p:cNvSpPr>
          <p:nvPr/>
        </p:nvSpPr>
        <p:spPr bwMode="auto">
          <a:xfrm>
            <a:off x="6990868" y="1052736"/>
            <a:ext cx="205263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1600" b="0" smtClean="0">
                <a:latin typeface="Times New Roman" panose="02020603050405020304" pitchFamily="18" charset="0"/>
              </a:rPr>
              <a:t>连接器或接插件类型：圆形、矩形、单</a:t>
            </a:r>
            <a:r>
              <a:rPr lang="en-US" altLang="zh-CN" sz="1600" b="0" smtClean="0">
                <a:latin typeface="Times New Roman" panose="02020603050405020304" pitchFamily="18" charset="0"/>
              </a:rPr>
              <a:t>/</a:t>
            </a:r>
            <a:r>
              <a:rPr lang="zh-CN" altLang="en-US" sz="1600" b="0" smtClean="0">
                <a:latin typeface="Times New Roman" panose="02020603050405020304" pitchFamily="18" charset="0"/>
              </a:rPr>
              <a:t>双列直插、针形、管状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1600" b="0" smtClean="0">
                <a:latin typeface="Times New Roman" panose="02020603050405020304" pitchFamily="18" charset="0"/>
              </a:rPr>
              <a:t>内置元件类型：</a:t>
            </a:r>
            <a:r>
              <a:rPr lang="el-GR" altLang="zh-CN" sz="1600" b="0" smtClean="0">
                <a:latin typeface="Times New Roman" panose="02020603050405020304" pitchFamily="18" charset="0"/>
              </a:rPr>
              <a:t>π</a:t>
            </a:r>
            <a:r>
              <a:rPr lang="zh-CN" altLang="en-US" sz="1600" b="0" smtClean="0">
                <a:latin typeface="Times New Roman" panose="02020603050405020304" pitchFamily="18" charset="0"/>
              </a:rPr>
              <a:t>型、</a:t>
            </a:r>
            <a:r>
              <a:rPr lang="en-US" altLang="zh-CN" sz="1600" b="0" smtClean="0">
                <a:latin typeface="Times New Roman" panose="02020603050405020304" pitchFamily="18" charset="0"/>
              </a:rPr>
              <a:t>L</a:t>
            </a:r>
            <a:r>
              <a:rPr lang="zh-CN" altLang="en-US" sz="1600" b="0" smtClean="0">
                <a:latin typeface="Times New Roman" panose="02020603050405020304" pitchFamily="18" charset="0"/>
              </a:rPr>
              <a:t>型、</a:t>
            </a:r>
            <a:r>
              <a:rPr lang="en-US" altLang="zh-CN" sz="1600" b="0" smtClean="0">
                <a:latin typeface="Times New Roman" panose="02020603050405020304" pitchFamily="18" charset="0"/>
              </a:rPr>
              <a:t>C</a:t>
            </a:r>
            <a:r>
              <a:rPr lang="zh-CN" altLang="en-US" sz="1600" b="0" smtClean="0">
                <a:latin typeface="Times New Roman" panose="02020603050405020304" pitchFamily="18" charset="0"/>
              </a:rPr>
              <a:t>型、</a:t>
            </a:r>
            <a:r>
              <a:rPr lang="en-US" altLang="zh-CN" sz="1600" b="0" smtClean="0">
                <a:latin typeface="Times New Roman" panose="02020603050405020304" pitchFamily="18" charset="0"/>
              </a:rPr>
              <a:t>T</a:t>
            </a:r>
            <a:r>
              <a:rPr lang="zh-CN" altLang="en-US" sz="1600" b="0" smtClean="0">
                <a:latin typeface="Times New Roman" panose="02020603050405020304" pitchFamily="18" charset="0"/>
              </a:rPr>
              <a:t>型、双</a:t>
            </a:r>
            <a:r>
              <a:rPr lang="en-US" altLang="zh-CN" sz="1600" b="0" smtClean="0">
                <a:latin typeface="Times New Roman" panose="02020603050405020304" pitchFamily="18" charset="0"/>
              </a:rPr>
              <a:t>T</a:t>
            </a:r>
            <a:r>
              <a:rPr lang="zh-CN" altLang="en-US" sz="1600" b="0" smtClean="0">
                <a:latin typeface="Times New Roman" panose="02020603050405020304" pitchFamily="18" charset="0"/>
              </a:rPr>
              <a:t>型滤波器，</a:t>
            </a:r>
            <a:r>
              <a:rPr lang="en-US" altLang="zh-CN" sz="1600" b="0" smtClean="0">
                <a:latin typeface="Times New Roman" panose="02020603050405020304" pitchFamily="18" charset="0"/>
              </a:rPr>
              <a:t>TVS</a:t>
            </a:r>
            <a:r>
              <a:rPr lang="zh-CN" altLang="en-US" sz="1600" b="0" smtClean="0">
                <a:latin typeface="Times New Roman" panose="02020603050405020304" pitchFamily="18" charset="0"/>
              </a:rPr>
              <a:t>管，压敏电阻，铁氧体磁体等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1600" b="0" smtClean="0">
                <a:latin typeface="Times New Roman" panose="02020603050405020304" pitchFamily="18" charset="0"/>
              </a:rPr>
              <a:t>信号线数：单芯，多芯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1600" b="0" smtClean="0">
                <a:latin typeface="Times New Roman" panose="02020603050405020304" pitchFamily="18" charset="0"/>
              </a:rPr>
              <a:t>对高频干扰的典型衰减量：</a:t>
            </a:r>
            <a:r>
              <a:rPr lang="en-US" altLang="zh-CN" sz="1600" b="0" smtClean="0">
                <a:latin typeface="Times New Roman" panose="02020603050405020304" pitchFamily="18" charset="0"/>
              </a:rPr>
              <a:t>50</a:t>
            </a:r>
            <a:r>
              <a:rPr lang="el-GR" altLang="zh-CN" sz="1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1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电缆，</a:t>
            </a:r>
            <a:r>
              <a:rPr lang="en-US" altLang="zh-CN" sz="1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10MHz</a:t>
            </a:r>
            <a:r>
              <a:rPr lang="zh-CN" altLang="en-US" sz="1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20dB</a:t>
            </a:r>
            <a:r>
              <a:rPr lang="zh-CN" altLang="en-US" sz="1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100MHz</a:t>
            </a:r>
            <a:r>
              <a:rPr lang="zh-CN" altLang="en-US" sz="1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时可达</a:t>
            </a:r>
            <a:r>
              <a:rPr lang="en-US" altLang="zh-CN" sz="1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80dB</a:t>
            </a:r>
            <a:endParaRPr lang="el-GR" altLang="el-GR" sz="1600" b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8281" y="909861"/>
            <a:ext cx="6335712" cy="3097212"/>
            <a:chOff x="386" y="935"/>
            <a:chExt cx="4208" cy="2177"/>
          </a:xfrm>
        </p:grpSpPr>
        <p:pic>
          <p:nvPicPr>
            <p:cNvPr id="5" name="Picture 3" descr="0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074"/>
            <a:stretch>
              <a:fillRect/>
            </a:stretch>
          </p:blipFill>
          <p:spPr bwMode="auto">
            <a:xfrm>
              <a:off x="386" y="980"/>
              <a:ext cx="4208" cy="2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384" y="935"/>
              <a:ext cx="454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外导体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837" y="980"/>
              <a:ext cx="772" cy="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叠层陶瓷电容器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37" y="1116"/>
              <a:ext cx="13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472" y="1681"/>
              <a:ext cx="499" cy="1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内导体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65" y="2613"/>
              <a:ext cx="318" cy="2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 b="1"/>
                <a:t>铁氧体磁芯</a:t>
              </a: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995131" y="3357786"/>
            <a:ext cx="1223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</a:rPr>
              <a:t>内部结构图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577868" y="2997423"/>
            <a:ext cx="1223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FF"/>
                </a:solidFill>
              </a:rPr>
              <a:t>等效电路图</a:t>
            </a:r>
          </a:p>
        </p:txBody>
      </p: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" y="3867373"/>
            <a:ext cx="7129463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6"/>
          <p:cNvSpPr>
            <a:spLocks noChangeShapeType="1"/>
          </p:cNvSpPr>
          <p:nvPr/>
        </p:nvSpPr>
        <p:spPr bwMode="auto">
          <a:xfrm flipH="1" flipV="1">
            <a:off x="2202968" y="5229448"/>
            <a:ext cx="1908175" cy="215900"/>
          </a:xfrm>
          <a:prstGeom prst="line">
            <a:avLst/>
          </a:prstGeom>
          <a:noFill/>
          <a:ln w="12700">
            <a:solidFill>
              <a:schemeClr val="accent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679343" y="1052736"/>
            <a:ext cx="194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2"/>
                </a:solidFill>
              </a:rPr>
              <a:t>单芯滤波连接器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887181" y="5950173"/>
            <a:ext cx="180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2"/>
                </a:solidFill>
              </a:rPr>
              <a:t>多芯滤波连接器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5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6" descr="cuan-x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50"/>
          <a:stretch>
            <a:fillRect/>
          </a:stretch>
        </p:blipFill>
        <p:spPr bwMode="auto">
          <a:xfrm>
            <a:off x="539552" y="1484784"/>
            <a:ext cx="309721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659364" y="2138834"/>
            <a:ext cx="205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单插排滤波连接器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439" y="1268884"/>
            <a:ext cx="2447925" cy="210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7" y="3716809"/>
            <a:ext cx="6481762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732389" y="4796309"/>
            <a:ext cx="226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圆柱阵列滤波连接器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6516216" y="5805264"/>
            <a:ext cx="1656184" cy="583308"/>
          </a:xfrm>
          <a:prstGeom prst="wedgeRoundRectCallout">
            <a:avLst>
              <a:gd name="adj1" fmla="val -89081"/>
              <a:gd name="adj2" fmla="val -1223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穿芯电容板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36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1149" y="868976"/>
            <a:ext cx="1498563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共模扼流圈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01300000165488121421513564134_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86175"/>
            <a:ext cx="2951162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81149" y="1479550"/>
            <a:ext cx="8280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强共模干扰的情形，要获得良好的干扰滤波效果，可能需要大电容或者大电感，但大电容对于电源线可能引起安全性方面的问题，对于信号线可能会引起信号完整性方面的问题，大电感还会有体积重量方面的问题。为此，可采用共模扼流圈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构造：两个相同的线圈按照相同的圈数、孔径和绕线方向，绕在同一个铁氧体环上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作用：隔离高频共模干扰，通过低频差模信号</a:t>
            </a:r>
          </a:p>
          <a:p>
            <a:pPr eaLnBrk="1" hangingPunct="1">
              <a:lnSpc>
                <a:spcPct val="130000"/>
              </a:lnSpc>
            </a:pPr>
            <a:endParaRPr lang="en-US" altLang="zh-CN" sz="1600" b="0" dirty="0" smtClean="0"/>
          </a:p>
        </p:txBody>
      </p:sp>
      <p:pic>
        <p:nvPicPr>
          <p:cNvPr id="12" name="Picture 6" descr="12683143984b98f11eeae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26" y="3863181"/>
            <a:ext cx="4824412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140200" y="4797425"/>
            <a:ext cx="57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输入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948488" y="4724400"/>
            <a:ext cx="576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输出</a:t>
            </a:r>
          </a:p>
        </p:txBody>
      </p:sp>
      <p:sp>
        <p:nvSpPr>
          <p:cNvPr id="8" name="矩形 7"/>
          <p:cNvSpPr/>
          <p:nvPr/>
        </p:nvSpPr>
        <p:spPr>
          <a:xfrm>
            <a:off x="1979712" y="885736"/>
            <a:ext cx="2784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Common-Mode Chokes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5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835696" y="5712039"/>
            <a:ext cx="588840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能够在系统中产生较高的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共模阻抗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，抑制共模干扰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特点：共模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差模阻抗，高频阻抗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低频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阻抗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149" y="868976"/>
            <a:ext cx="1498563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共模扼流圈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s://www.51wendang.com/pic/8e39fe74d56fd038dee4e9cd/6-810-jpg_6-1170-0-0-117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t="19649" b="2806"/>
          <a:stretch/>
        </p:blipFill>
        <p:spPr bwMode="auto">
          <a:xfrm>
            <a:off x="899591" y="1558256"/>
            <a:ext cx="7151089" cy="39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645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12750" y="1292966"/>
            <a:ext cx="8424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于</a:t>
            </a:r>
            <a:r>
              <a:rPr lang="zh-CN" altLang="en-US" sz="1800" dirty="0"/>
              <a:t>降低来自交流供电线路的差模与共模干扰，也称</a:t>
            </a:r>
            <a:r>
              <a:rPr lang="en-US" altLang="zh-CN" sz="1800" dirty="0"/>
              <a:t>EMI</a:t>
            </a:r>
            <a:r>
              <a:rPr lang="zh-CN" altLang="en-US" sz="1800" dirty="0" smtClean="0"/>
              <a:t>滤波</a:t>
            </a:r>
            <a:endParaRPr lang="zh-CN" altLang="en-US" sz="1800" dirty="0"/>
          </a:p>
        </p:txBody>
      </p:sp>
      <p:pic>
        <p:nvPicPr>
          <p:cNvPr id="4" name="Picture 8" descr="1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t="7758" b="11790"/>
          <a:stretch>
            <a:fillRect/>
          </a:stretch>
        </p:blipFill>
        <p:spPr bwMode="auto">
          <a:xfrm>
            <a:off x="344552" y="1760003"/>
            <a:ext cx="5688012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032564" y="1955034"/>
            <a:ext cx="295294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 smtClean="0"/>
              <a:t>C</a:t>
            </a:r>
            <a:r>
              <a:rPr lang="en-US" altLang="zh-CN" sz="1600" baseline="-25000" dirty="0" smtClean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C</a:t>
            </a:r>
            <a:r>
              <a:rPr lang="en-US" altLang="zh-CN" sz="1600" baseline="-25000" dirty="0"/>
              <a:t>2</a:t>
            </a:r>
            <a:r>
              <a:rPr lang="zh-CN" altLang="en-US" sz="1600" dirty="0"/>
              <a:t>用于抑制共模干扰（取值范围</a:t>
            </a:r>
            <a:r>
              <a:rPr lang="en-US" altLang="zh-CN" sz="1600" dirty="0"/>
              <a:t>0.01</a:t>
            </a:r>
            <a:r>
              <a:rPr lang="zh-CN" altLang="en-US" sz="1600" dirty="0"/>
              <a:t>～</a:t>
            </a:r>
            <a:r>
              <a:rPr lang="en-US" altLang="zh-CN" sz="1600" dirty="0"/>
              <a:t>0.47uF</a:t>
            </a:r>
            <a:r>
              <a:rPr lang="zh-CN" altLang="en-US" sz="1600" dirty="0"/>
              <a:t>，耐压</a:t>
            </a:r>
            <a:r>
              <a:rPr lang="en-US" altLang="zh-CN" sz="1600" dirty="0"/>
              <a:t>AC250V</a:t>
            </a:r>
            <a:r>
              <a:rPr lang="zh-CN" altLang="en-US" sz="1600" dirty="0"/>
              <a:t>），共模扼流圈</a:t>
            </a:r>
            <a:r>
              <a:rPr lang="en-US" altLang="zh-CN" sz="1600" dirty="0"/>
              <a:t>L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有一定的抑制共模干扰的能力（取值范围</a:t>
            </a:r>
            <a:r>
              <a:rPr lang="en-US" altLang="zh-CN" sz="1600" dirty="0"/>
              <a:t>1</a:t>
            </a:r>
            <a:r>
              <a:rPr lang="zh-CN" altLang="en-US" sz="1600" dirty="0"/>
              <a:t>～</a:t>
            </a:r>
            <a:r>
              <a:rPr lang="en-US" altLang="zh-CN" sz="1600" dirty="0"/>
              <a:t>10mH</a:t>
            </a:r>
            <a:r>
              <a:rPr lang="zh-CN" altLang="en-US" sz="1600" dirty="0"/>
              <a:t>，电源电流越大，取值应越大</a:t>
            </a:r>
            <a:r>
              <a:rPr lang="zh-CN" altLang="en-US" sz="1600" dirty="0" smtClean="0"/>
              <a:t>）。</a:t>
            </a:r>
            <a:endParaRPr lang="zh-CN" altLang="en-US" sz="1600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10865" y="1823503"/>
            <a:ext cx="2952750" cy="1873250"/>
          </a:xfrm>
          <a:prstGeom prst="rect">
            <a:avLst/>
          </a:prstGeom>
          <a:noFill/>
          <a:ln w="3175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50953" y="1607603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chemeClr val="accent2"/>
                </a:solidFill>
              </a:rPr>
              <a:t>EMI</a:t>
            </a:r>
            <a:r>
              <a:rPr lang="zh-CN" altLang="en-US" sz="1400">
                <a:solidFill>
                  <a:schemeClr val="accent2"/>
                </a:solidFill>
              </a:rPr>
              <a:t>滤波器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635053" y="1752065"/>
            <a:ext cx="287337" cy="71438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-163042" y="2556928"/>
            <a:ext cx="9001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 dirty="0"/>
              <a:t>～</a:t>
            </a:r>
            <a:r>
              <a:rPr lang="en-US" altLang="zh-CN" sz="1400" b="1" dirty="0"/>
              <a:t>220V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 dirty="0"/>
              <a:t>IN</a:t>
            </a:r>
          </a:p>
        </p:txBody>
      </p:sp>
      <p:pic>
        <p:nvPicPr>
          <p:cNvPr id="10" name="Picture 9" descr="1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" b="6070"/>
          <a:stretch>
            <a:fillRect/>
          </a:stretch>
        </p:blipFill>
        <p:spPr bwMode="auto">
          <a:xfrm>
            <a:off x="287015" y="4007903"/>
            <a:ext cx="6553200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55650" y="3860800"/>
            <a:ext cx="3744913" cy="2232025"/>
          </a:xfrm>
          <a:prstGeom prst="rect">
            <a:avLst/>
          </a:prstGeom>
          <a:noFill/>
          <a:ln w="3175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-222737" y="5164813"/>
            <a:ext cx="10414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chemeClr val="accent2"/>
                </a:solidFill>
              </a:rPr>
              <a:t>～</a:t>
            </a:r>
            <a:r>
              <a:rPr lang="en-US" altLang="zh-CN" sz="1400" b="1" dirty="0">
                <a:solidFill>
                  <a:schemeClr val="accent2"/>
                </a:solidFill>
              </a:rPr>
              <a:t>220V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chemeClr val="accent2"/>
                </a:solidFill>
              </a:rPr>
              <a:t>IN</a:t>
            </a:r>
          </a:p>
        </p:txBody>
      </p:sp>
      <p:sp>
        <p:nvSpPr>
          <p:cNvPr id="13" name="矩形 12"/>
          <p:cNvSpPr/>
          <p:nvPr/>
        </p:nvSpPr>
        <p:spPr>
          <a:xfrm>
            <a:off x="481149" y="868976"/>
            <a:ext cx="3658803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共模扼流圈用法</a:t>
            </a:r>
            <a:r>
              <a:rPr kumimoji="1"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---EMI</a:t>
            </a: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 descr="0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31" y="3955058"/>
            <a:ext cx="3194457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4535488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416878"/>
            <a:ext cx="3314556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3"/>
          <a:stretch>
            <a:fillRect/>
          </a:stretch>
        </p:blipFill>
        <p:spPr bwMode="auto">
          <a:xfrm>
            <a:off x="252215" y="4149626"/>
            <a:ext cx="5616575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380758" y="868976"/>
            <a:ext cx="21780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传导骚扰测试结果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481149" y="868976"/>
            <a:ext cx="3658803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共模扼流圈用法</a:t>
            </a:r>
            <a:r>
              <a:rPr kumimoji="1"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---EMI</a:t>
            </a:r>
            <a:r>
              <a:rPr kumimoji="1"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endParaRPr kumimoji="1"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25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312684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572000" y="2996952"/>
            <a:ext cx="4176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已经有热敏元件为什么还要研制过流保护元件？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472112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99592" y="4687463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热敏元件开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断是基于器件温度，触发时间较长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当电流过高时，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来不及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触发关断响应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0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6" descr="0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4" y="2896105"/>
            <a:ext cx="32721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04" y="2256815"/>
            <a:ext cx="1927483" cy="237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1187624" y="4834674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金属熔丝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95371" y="4839359"/>
            <a:ext cx="13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聚合物熔丝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78484"/>
            <a:ext cx="2822943" cy="218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6708083" y="4834674"/>
            <a:ext cx="13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电子熔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</a:t>
            </a:r>
          </a:p>
        </p:txBody>
      </p:sp>
      <p:sp>
        <p:nvSpPr>
          <p:cNvPr id="9" name="矩形 8"/>
          <p:cNvSpPr/>
          <p:nvPr/>
        </p:nvSpPr>
        <p:spPr>
          <a:xfrm>
            <a:off x="3677287" y="1124744"/>
            <a:ext cx="1895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器件类型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3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070181"/>
            <a:ext cx="6768752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过流保护元件特性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金属熔丝（过流型）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3241675" cy="311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3563888" y="2204864"/>
            <a:ext cx="5263255" cy="394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电流超过一定限度即熔断开路，</a:t>
            </a:r>
            <a:r>
              <a:rPr lang="zh-CN" altLang="en-US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且不可恢复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，只能一次性起防护使用，俗称“保险丝”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额定动作电流：发生熔断时通过熔丝的电流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动作时间：从过流到开路所需要的时间，电流越大，开路时间越短。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导通</a:t>
            </a:r>
            <a:r>
              <a:rPr lang="en-US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熔断阻抗：导通时的阻抗为</a:t>
            </a:r>
            <a:r>
              <a:rPr lang="en-US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</a:t>
            </a:r>
            <a:r>
              <a:rPr lang="el-GR" altLang="zh-CN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Ω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左右，</a:t>
            </a:r>
            <a:r>
              <a:rPr lang="zh-CN" altLang="en-US" sz="1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开路后的阻抗为无限大</a:t>
            </a:r>
            <a:endParaRPr lang="zh-CN" altLang="en-US" sz="17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78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13918"/>
            <a:ext cx="6813084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过流保护元件特性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金属熔丝（超温型）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6" descr="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7" y="1700808"/>
            <a:ext cx="3744863" cy="109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67348" y="2868184"/>
            <a:ext cx="25811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超温金属熔丝的基本结构</a:t>
            </a:r>
          </a:p>
        </p:txBody>
      </p:sp>
      <p:pic>
        <p:nvPicPr>
          <p:cNvPr id="16" name="Picture 9" descr="04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480895" y="3338319"/>
            <a:ext cx="3801149" cy="207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985600" y="5564194"/>
            <a:ext cx="29446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超温熔丝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在大功率设备中过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温后熔丝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RF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即会切断发热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元件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91680" y="3356992"/>
            <a:ext cx="432048" cy="33666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435648" y="1700808"/>
            <a:ext cx="4404720" cy="451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超过一定限度即熔断开路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不可恢复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，只能一次性起防护使用，主要用于电热器具的过热保护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额定动作（熔断）温度：使熔丝熔断的最低温度，通常在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+80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ºC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～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+150ºC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范围内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额定电流：未熔断时允许通过熔丝的最大电流，通常在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10A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额定电压：熔丝两端未熔断时允许的最大电压，我国多数产品为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AC250V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805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13918"/>
            <a:ext cx="5323893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过流保护元件特性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聚合物熔丝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427984" y="1700808"/>
            <a:ext cx="4404720" cy="451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性能特点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采用高分子聚合物材料制作的正温度系数热敏电阻（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PPTC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与常规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热敏电阻相比，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临界特性陡峭，属于超临界型热敏电阻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金属熔丝的比较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过电流或者过热条件消失后，可自行恢复原有的低阻，亦称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“自恢复保险丝”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与金属熔丝相当，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偏慢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，对快速的电流脉冲（如电击）来不及反应，可能起不到保护作用</a:t>
            </a:r>
          </a:p>
        </p:txBody>
      </p:sp>
      <p:pic>
        <p:nvPicPr>
          <p:cNvPr id="1026" name="Picture 2" descr="https://pic.rmb.bdstatic.com/bjh/news/9f312ae1a27658a89d3b278aff558c5c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2" y="4797152"/>
            <a:ext cx="34194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19702"/>
            <a:ext cx="2457152" cy="302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248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013918"/>
            <a:ext cx="4964821" cy="523220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过流保护元件特性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熔丝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13" y="1560347"/>
            <a:ext cx="3175098" cy="246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28829" y="1844825"/>
            <a:ext cx="4735659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电子熔丝（</a:t>
            </a:r>
            <a:r>
              <a:rPr lang="en-US" altLang="zh-CN" sz="17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eFuse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）是一个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有源器件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，由一个大功率</a:t>
            </a:r>
            <a:r>
              <a:rPr lang="en-US" altLang="zh-CN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MOSFET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与控制电路组成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在正常工作环境条件下，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电荷泵电路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（设计得导通电阻极低）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充分导通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，提供供电电源</a:t>
            </a:r>
            <a:r>
              <a:rPr lang="en-US" altLang="zh-CN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VCC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到负载电源</a:t>
            </a:r>
            <a:r>
              <a:rPr lang="en-US" altLang="zh-CN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VLL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的低阻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endParaRPr lang="zh-CN" altLang="en-US" sz="17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07504" y="4046022"/>
            <a:ext cx="8567737" cy="219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若出现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负载过流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，则通过外部采样电阻</a:t>
            </a:r>
            <a:r>
              <a:rPr lang="en-US" altLang="zh-CN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7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的电流也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大其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两端的电压升高，限流电路通过采集此电压，并通过电荷泵控制</a:t>
            </a:r>
            <a:r>
              <a:rPr lang="en-US" altLang="zh-CN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的栅压，从而降低其漏</a:t>
            </a:r>
            <a:r>
              <a:rPr lang="en-US" altLang="zh-CN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源电流，进而降低负载电流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若出现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负载过热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，则热关断电流将使</a:t>
            </a:r>
            <a:r>
              <a:rPr lang="en-US" altLang="zh-CN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关断，从而切断负载</a:t>
            </a:r>
            <a:r>
              <a:rPr lang="zh-CN" altLang="en-US" sz="17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</a:t>
            </a:r>
            <a:endParaRPr lang="en-US" altLang="zh-CN" sz="17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若出现</a:t>
            </a:r>
            <a:r>
              <a:rPr lang="zh-CN" altLang="en-US" sz="1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负载过压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，则限压电路通过电荷泵改变</a:t>
            </a:r>
            <a:r>
              <a:rPr lang="en-US" altLang="zh-CN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的栅压，调整其漏</a:t>
            </a:r>
            <a:r>
              <a:rPr lang="en-US" altLang="zh-CN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源电压，从而降低</a:t>
            </a:r>
            <a:r>
              <a:rPr lang="en-US" altLang="zh-CN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VLL</a:t>
            </a:r>
            <a:r>
              <a:rPr lang="zh-CN" altLang="en-US" sz="17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至允许值</a:t>
            </a:r>
          </a:p>
          <a:p>
            <a:pPr eaLnBrk="1" hangingPunct="1">
              <a:lnSpc>
                <a:spcPct val="130000"/>
              </a:lnSpc>
            </a:pPr>
            <a:endParaRPr lang="zh-CN" altLang="en-US" sz="1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5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16167</TotalTime>
  <Words>1860</Words>
  <Application>Microsoft Office PowerPoint</Application>
  <PresentationFormat>全屏显示(4:3)</PresentationFormat>
  <Paragraphs>234</Paragraphs>
  <Slides>26</Slides>
  <Notes>25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仿宋_GB2312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公式</vt:lpstr>
      <vt:lpstr>航天电子系统设计             ----基本防护法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sso8b</cp:lastModifiedBy>
  <cp:revision>1367</cp:revision>
  <dcterms:created xsi:type="dcterms:W3CDTF">2014-04-29T08:12:32Z</dcterms:created>
  <dcterms:modified xsi:type="dcterms:W3CDTF">2023-05-08T10:39:25Z</dcterms:modified>
</cp:coreProperties>
</file>