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319" r:id="rId2"/>
    <p:sldId id="660" r:id="rId3"/>
    <p:sldId id="641" r:id="rId4"/>
    <p:sldId id="642" r:id="rId5"/>
    <p:sldId id="643" r:id="rId6"/>
    <p:sldId id="644" r:id="rId7"/>
    <p:sldId id="646" r:id="rId8"/>
    <p:sldId id="645" r:id="rId9"/>
    <p:sldId id="647" r:id="rId10"/>
    <p:sldId id="648" r:id="rId11"/>
    <p:sldId id="649" r:id="rId12"/>
    <p:sldId id="650" r:id="rId13"/>
    <p:sldId id="651" r:id="rId14"/>
    <p:sldId id="652" r:id="rId15"/>
    <p:sldId id="659" r:id="rId16"/>
    <p:sldId id="653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  <a:srgbClr val="990000"/>
    <a:srgbClr val="FFFFCC"/>
    <a:srgbClr val="FFFF66"/>
    <a:srgbClr val="33CC33"/>
    <a:srgbClr val="CC00FF"/>
    <a:srgbClr val="FEE3D2"/>
    <a:srgbClr val="C04C04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86834" autoAdjust="0"/>
  </p:normalViewPr>
  <p:slideViewPr>
    <p:cSldViewPr>
      <p:cViewPr varScale="1">
        <p:scale>
          <a:sx n="90" d="100"/>
          <a:sy n="90" d="100"/>
        </p:scale>
        <p:origin x="70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1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202968-A12F-4FE4-8D44-D30AC87ADD91}" type="datetimeFigureOut">
              <a:rPr lang="zh-CN" altLang="en-US"/>
              <a:pPr>
                <a:defRPr/>
              </a:pPr>
              <a:t>2022/6/10</a:t>
            </a:fld>
            <a:endParaRPr lang="zh-CN" altLang="en-US"/>
          </a:p>
        </p:txBody>
      </p:sp>
      <p:sp>
        <p:nvSpPr>
          <p:cNvPr id="4" name="幻灯片图像占位符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75431AA-0E7E-4B48-8BFF-7B61E1422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3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01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966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318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82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021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858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482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15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02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57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764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562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81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82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1DF31B22-8973-4EFC-94CF-ECA29AE1F7D0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6F980787-70AC-4EA4-9E72-81DF5C586621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2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FC936-9101-40B4-81FB-5C8B5B68CA7C}" type="datetime1">
              <a:rPr lang="zh-CN" altLang="en-US"/>
              <a:pPr>
                <a:defRPr/>
              </a:pPr>
              <a:t>2022/6/10</a:t>
            </a:fld>
            <a:endParaRPr lang="zh-CN" altLang="en-US"/>
          </a:p>
        </p:txBody>
      </p:sp>
      <p:sp>
        <p:nvSpPr>
          <p:cNvPr id="10" name="页脚占位符 3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4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32E0E-4A0F-4DFA-9A92-97DD5339E6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420B-D0AF-4AB4-90F8-FC4FF80E4987}" type="datetime1">
              <a:rPr lang="zh-CN" altLang="en-US"/>
              <a:pPr>
                <a:defRPr/>
              </a:pPr>
              <a:t>2022/6/10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736F-15C1-4CEB-9852-59E4EBD1EF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6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0BB5B-145C-419F-8A7D-F1FC09DE92EC}" type="datetime1">
              <a:rPr lang="zh-CN" altLang="en-US"/>
              <a:pPr>
                <a:defRPr/>
              </a:pPr>
              <a:t>2022/6/10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7881E-9B02-4893-B5C9-A984691B5A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76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6A2B7-AD0A-4780-BBF8-9287ACF66C9C}" type="datetime1">
              <a:rPr lang="zh-CN" altLang="en-US"/>
              <a:pPr>
                <a:defRPr/>
              </a:pPr>
              <a:t>2022/6/10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47927-14BB-4FFE-93DF-9E20ECBE1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8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灯片编号占位符 5">
            <a:extLst/>
          </p:cNvPr>
          <p:cNvSpPr txBox="1">
            <a:spLocks/>
          </p:cNvSpPr>
          <p:nvPr userDrawn="1"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B078231B-CF02-46B2-86EB-9D46AE937C94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5BFCF-3408-4F18-9FB0-893381C24863}" type="datetime1">
              <a:rPr lang="zh-CN" altLang="en-US"/>
              <a:pPr>
                <a:defRPr/>
              </a:pPr>
              <a:t>2022/6/10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66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74909-3C41-4097-BBAA-8B7D3EAD58CF}" type="datetime1">
              <a:rPr lang="zh-CN" altLang="en-US"/>
              <a:pPr>
                <a:defRPr/>
              </a:pPr>
              <a:t>2022/6/10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C338C-E8F9-4BC5-BEFF-77D1C3A691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9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5C567-7838-489D-8409-7066312DEDDB}" type="datetime1">
              <a:rPr lang="zh-CN" altLang="en-US"/>
              <a:pPr>
                <a:defRPr/>
              </a:pPr>
              <a:t>2022/6/10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13300-D6D1-41CA-A125-F183E322B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3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7A0B7-412A-4E80-AE82-1B0A13BD0216}" type="datetime1">
              <a:rPr lang="zh-CN" altLang="en-US"/>
              <a:pPr>
                <a:defRPr/>
              </a:pPr>
              <a:t>2022/6/10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2CC0A-A4D4-4F43-AC6D-BAE94F0BB9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9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4D219-8AE8-47C3-BA28-FA55640F2FD7}" type="datetime1">
              <a:rPr lang="zh-CN" altLang="en-US"/>
              <a:pPr>
                <a:defRPr/>
              </a:pPr>
              <a:t>2022/6/10</a:t>
            </a:fld>
            <a:endParaRPr lang="zh-CN" altLang="en-US"/>
          </a:p>
        </p:txBody>
      </p:sp>
      <p:sp>
        <p:nvSpPr>
          <p:cNvPr id="8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17308-9844-486A-AAAA-F4B173CC9A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A11B6-5D75-4785-A980-3C3F7FF01FDB}" type="datetime1">
              <a:rPr lang="zh-CN" altLang="en-US"/>
              <a:pPr>
                <a:defRPr/>
              </a:pPr>
              <a:t>2022/6/10</a:t>
            </a:fld>
            <a:endParaRPr lang="zh-CN" altLang="en-US"/>
          </a:p>
        </p:txBody>
      </p:sp>
      <p:sp>
        <p:nvSpPr>
          <p:cNvPr id="4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A252F-32F5-4947-A1EC-BB47BBD02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7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E4504-F22F-4CEF-9F66-8F56FAF72378}" type="datetime1">
              <a:rPr lang="zh-CN" altLang="en-US"/>
              <a:pPr>
                <a:defRPr/>
              </a:pPr>
              <a:t>2022/6/10</a:t>
            </a:fld>
            <a:endParaRPr lang="zh-CN" altLang="en-US"/>
          </a:p>
        </p:txBody>
      </p:sp>
      <p:sp>
        <p:nvSpPr>
          <p:cNvPr id="3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54EFB-1DA4-4A7B-BF17-8DEF39A36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5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997C2-48D7-4C4F-9CE6-76B99AEE7154}" type="datetime1">
              <a:rPr lang="zh-CN" altLang="en-US"/>
              <a:pPr>
                <a:defRPr/>
              </a:pPr>
              <a:t>2022/6/10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E282F-16C3-40A0-96BD-78729231EC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92FB4D6-7C32-44E5-8E20-43AC0654A7FC}" type="datetime1">
              <a:rPr lang="zh-CN" altLang="en-US"/>
              <a:pPr>
                <a:defRPr/>
              </a:pPr>
              <a:t>2022/6/10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0113325-0AB1-4A35-A860-0D1149D7B8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灯片编号占位符 5">
            <a:extLst/>
          </p:cNvPr>
          <p:cNvSpPr txBox="1">
            <a:spLocks/>
          </p:cNvSpPr>
          <p:nvPr/>
        </p:nvSpPr>
        <p:spPr bwMode="auto">
          <a:xfrm>
            <a:off x="7019925" y="6553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9pPr>
          </a:lstStyle>
          <a:p>
            <a:pPr algn="r" eaLnBrk="1" hangingPunct="1">
              <a:defRPr/>
            </a:pPr>
            <a:endParaRPr lang="en-US" altLang="zh-CN" sz="140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3" name="Rectangle 18">
            <a:extLst/>
          </p:cNvPr>
          <p:cNvSpPr>
            <a:spLocks noChangeArrowheads="1"/>
          </p:cNvSpPr>
          <p:nvPr/>
        </p:nvSpPr>
        <p:spPr bwMode="ltGray">
          <a:xfrm>
            <a:off x="0" y="6524625"/>
            <a:ext cx="9144000" cy="360363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200" b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                                                                    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" name="Line 27"/>
          <p:cNvSpPr>
            <a:spLocks noChangeShapeType="1"/>
          </p:cNvSpPr>
          <p:nvPr/>
        </p:nvSpPr>
        <p:spPr bwMode="auto">
          <a:xfrm>
            <a:off x="2700338" y="231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5" name="Group 28"/>
          <p:cNvGrpSpPr>
            <a:grpSpLocks/>
          </p:cNvGrpSpPr>
          <p:nvPr/>
        </p:nvGrpSpPr>
        <p:grpSpPr bwMode="auto">
          <a:xfrm>
            <a:off x="2771775" y="3175"/>
            <a:ext cx="2895600" cy="914400"/>
            <a:chOff x="1200" y="1008"/>
            <a:chExt cx="1824" cy="576"/>
          </a:xfrm>
        </p:grpSpPr>
        <p:sp>
          <p:nvSpPr>
            <p:cNvPr id="1037" name="矩形 38">
              <a:extLst/>
            </p:cNvPr>
            <p:cNvSpPr>
              <a:spLocks noChangeArrowheads="1"/>
            </p:cNvSpPr>
            <p:nvPr/>
          </p:nvSpPr>
          <p:spPr bwMode="auto">
            <a:xfrm>
              <a:off x="1206" y="1008"/>
              <a:ext cx="1818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</a:t>
              </a:r>
            </a:p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空间科学与技术学院</a:t>
              </a:r>
            </a:p>
            <a:p>
              <a:pPr eaLnBrk="1" hangingPunct="1">
                <a:defRPr/>
              </a:pPr>
              <a:r>
                <a:rPr lang="en-US" altLang="zh-CN" sz="900">
                  <a:latin typeface="Times New Roman" pitchFamily="18" charset="0"/>
                  <a:ea typeface="黑体" pitchFamily="49" charset="-122"/>
                </a:rPr>
                <a:t>               School of Aerospace Science and Technology</a:t>
              </a:r>
            </a:p>
            <a:p>
              <a:pPr eaLnBrk="1" hangingPunct="1">
                <a:defRPr/>
              </a:pPr>
              <a:endParaRPr lang="en-US" altLang="zh-CN" sz="900">
                <a:latin typeface="Times New Roman" pitchFamily="18" charset="0"/>
                <a:ea typeface="黑体" pitchFamily="49" charset="-122"/>
              </a:endParaRPr>
            </a:p>
          </p:txBody>
        </p:sp>
        <p:pic>
          <p:nvPicPr>
            <p:cNvPr id="1038" name="Picture 30" descr="徽标1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133"/>
              <a:ext cx="311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5">
            <a:extLst/>
          </p:cNvPr>
          <p:cNvSpPr txBox="1">
            <a:spLocks/>
          </p:cNvSpPr>
          <p:nvPr/>
        </p:nvSpPr>
        <p:spPr>
          <a:xfrm>
            <a:off x="7010400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53159542-40B9-47CF-9A18-DF6F13051553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4" Type="http://schemas.openxmlformats.org/officeDocument/2006/relationships/image" Target="../media/image3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jpeg"/><Relationship Id="rId10" Type="http://schemas.openxmlformats.org/officeDocument/2006/relationships/image" Target="../media/image9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0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253231" y="1324000"/>
            <a:ext cx="8065269" cy="2372394"/>
          </a:xfrm>
        </p:spPr>
        <p:txBody>
          <a:bodyPr/>
          <a:lstStyle/>
          <a:p>
            <a:pPr algn="ctr">
              <a:defRPr/>
            </a:pPr>
            <a:r>
              <a:rPr lang="zh-CN" altLang="en-US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航天电子系统设计</a:t>
            </a:r>
            <a: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        </a:t>
            </a:r>
            <a:r>
              <a:rPr lang="en-US" altLang="zh-CN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基本防护法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fld id="{5CA15F17-FC48-4ED6-8880-9AD1FFCCED90}" type="slidenum">
              <a:rPr lang="zh-CN" altLang="en-US" sz="1200" b="0" smtClean="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/>
              <a:t>1</a:t>
            </a:fld>
            <a:endParaRPr lang="zh-CN" altLang="en-US" sz="1200" b="0" smtClean="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60375" y="3859460"/>
            <a:ext cx="5286375" cy="1588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60813" y="3858319"/>
            <a:ext cx="4572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音频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  <p:sp>
        <p:nvSpPr>
          <p:cNvPr id="8" name="标题 1">
            <a:extLst/>
          </p:cNvPr>
          <p:cNvSpPr txBox="1">
            <a:spLocks/>
          </p:cNvSpPr>
          <p:nvPr/>
        </p:nvSpPr>
        <p:spPr bwMode="auto">
          <a:xfrm>
            <a:off x="2411760" y="4548469"/>
            <a:ext cx="4601112" cy="74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空间科学与技术学院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57"/>
    </mc:Choice>
    <mc:Fallback xmlns="">
      <p:transition spd="slow" advTm="14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35528" y="1324224"/>
            <a:ext cx="4752975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亦称“馈通电容”，与接插件一体化设计，引线电感极小，屏蔽容易</a:t>
            </a:r>
          </a:p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电容器的容量体积比高</a:t>
            </a:r>
          </a:p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可以嵌入铁氧体材料构成</a:t>
            </a:r>
            <a:r>
              <a:rPr lang="el-G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滤波器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693" y="2865726"/>
            <a:ext cx="6624638" cy="335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7" descr="011"/>
          <p:cNvPicPr>
            <a:picLocks noChangeAspect="1" noChangeArrowheads="1"/>
          </p:cNvPicPr>
          <p:nvPr/>
        </p:nvPicPr>
        <p:blipFill>
          <a:blip r:embed="rId5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912" y="895548"/>
            <a:ext cx="4032250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7387837" y="2203648"/>
            <a:ext cx="17287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作为电源滤波电容时的使用方式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3184831" y="6098016"/>
            <a:ext cx="107185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内部结构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6092437" y="6055013"/>
            <a:ext cx="172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外部形状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916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12"/>
          <p:cNvSpPr txBox="1">
            <a:spLocks noChangeArrowheads="1"/>
          </p:cNvSpPr>
          <p:nvPr/>
        </p:nvSpPr>
        <p:spPr bwMode="auto">
          <a:xfrm>
            <a:off x="6438091" y="1800740"/>
            <a:ext cx="265671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连接器或接插件类型：圆形、矩形、单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双列直插、针形、管状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内置元件类型：</a:t>
            </a:r>
            <a:r>
              <a:rPr lang="el-GR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型、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型、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型、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型、双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型滤波器，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TVS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管，压敏电阻，铁氧体磁体等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信号线数：单芯，多芯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对高频干扰的典型衰减量：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el-GR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电缆，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10MHz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20dB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100MHz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时可达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80dB</a:t>
            </a:r>
            <a:endParaRPr lang="el-GR" altLang="el-GR" sz="1600" b="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79866" y="1249658"/>
            <a:ext cx="6335712" cy="3097212"/>
            <a:chOff x="386" y="935"/>
            <a:chExt cx="4208" cy="2177"/>
          </a:xfrm>
        </p:grpSpPr>
        <p:pic>
          <p:nvPicPr>
            <p:cNvPr id="5" name="Picture 3" descr="0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074"/>
            <a:stretch>
              <a:fillRect/>
            </a:stretch>
          </p:blipFill>
          <p:spPr bwMode="auto">
            <a:xfrm>
              <a:off x="386" y="980"/>
              <a:ext cx="4208" cy="2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384" y="935"/>
              <a:ext cx="454" cy="1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200" b="1"/>
                <a:t>外导体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837" y="980"/>
              <a:ext cx="772" cy="1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200" b="1"/>
                <a:t>叠层陶瓷电容器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837" y="1116"/>
              <a:ext cx="137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472" y="1681"/>
              <a:ext cx="499" cy="1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200" b="1"/>
                <a:t>内导体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565" y="2613"/>
              <a:ext cx="318" cy="2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200" b="1"/>
                <a:t>铁氧体磁芯</a:t>
              </a:r>
            </a:p>
          </p:txBody>
        </p:sp>
      </p:grp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995131" y="3357786"/>
            <a:ext cx="1223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0000FF"/>
                </a:solidFill>
              </a:rPr>
              <a:t>内部结构图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577868" y="2997423"/>
            <a:ext cx="1223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0000FF"/>
                </a:solidFill>
              </a:rPr>
              <a:t>等效电路图</a:t>
            </a:r>
          </a:p>
        </p:txBody>
      </p:sp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6" y="4110916"/>
            <a:ext cx="6438340" cy="238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Line 16"/>
          <p:cNvSpPr>
            <a:spLocks noChangeShapeType="1"/>
          </p:cNvSpPr>
          <p:nvPr/>
        </p:nvSpPr>
        <p:spPr bwMode="auto">
          <a:xfrm flipH="1" flipV="1">
            <a:off x="2202968" y="5229448"/>
            <a:ext cx="1908175" cy="215900"/>
          </a:xfrm>
          <a:prstGeom prst="line">
            <a:avLst/>
          </a:prstGeom>
          <a:noFill/>
          <a:ln w="12700">
            <a:solidFill>
              <a:schemeClr val="accent2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554586" y="1261129"/>
            <a:ext cx="1944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accent2"/>
                </a:solidFill>
              </a:rPr>
              <a:t>单芯滤波连接器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887181" y="5950173"/>
            <a:ext cx="1800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accent2"/>
                </a:solidFill>
              </a:rPr>
              <a:t>多芯滤波连接器</a:t>
            </a:r>
          </a:p>
        </p:txBody>
      </p:sp>
      <p:sp>
        <p:nvSpPr>
          <p:cNvPr id="2" name="椭圆 1"/>
          <p:cNvSpPr/>
          <p:nvPr/>
        </p:nvSpPr>
        <p:spPr>
          <a:xfrm>
            <a:off x="1682490" y="3510186"/>
            <a:ext cx="1017302" cy="60073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159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6" descr="cuan-x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50"/>
          <a:stretch>
            <a:fillRect/>
          </a:stretch>
        </p:blipFill>
        <p:spPr bwMode="auto">
          <a:xfrm>
            <a:off x="539552" y="1484784"/>
            <a:ext cx="309721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6659364" y="2138834"/>
            <a:ext cx="205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/>
              <a:t>单插排滤波连接器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439" y="1268884"/>
            <a:ext cx="2447925" cy="210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27" y="3716809"/>
            <a:ext cx="6481762" cy="233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6732389" y="4796309"/>
            <a:ext cx="2266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圆柱阵列滤波连接器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6516216" y="5805264"/>
            <a:ext cx="1656184" cy="583308"/>
          </a:xfrm>
          <a:prstGeom prst="wedgeRoundRectCallout">
            <a:avLst>
              <a:gd name="adj1" fmla="val -89081"/>
              <a:gd name="adj2" fmla="val -1223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穿芯电容板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364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1149" y="868976"/>
            <a:ext cx="1498563" cy="43088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共模扼流圈</a:t>
            </a:r>
            <a:endParaRPr kumimoji="1"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01300000165488121421513564134_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86175"/>
            <a:ext cx="2951162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81149" y="1479550"/>
            <a:ext cx="8280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强共模干扰的情形，要获得良好的干扰滤波效果，可能需要大电容或者大电感，但大电容对于电源线可能引起安全性方面的问题，对于信号线可能会引起信号完整性方面的问题，大电感还会有体积重量方面的问题。为此，可采用共模扼流圈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构造：两个相同的线圈按照</a:t>
            </a:r>
            <a:r>
              <a:rPr lang="zh-CN" altLang="en-US" sz="16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相同的圈数、孔径和绕线方向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，绕在同一个铁氧体环上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作用：隔离高频共模干扰，通过低频差模信号</a:t>
            </a:r>
          </a:p>
          <a:p>
            <a:pPr eaLnBrk="1" hangingPunct="1">
              <a:lnSpc>
                <a:spcPct val="130000"/>
              </a:lnSpc>
            </a:pPr>
            <a:endParaRPr lang="en-US" altLang="zh-CN" sz="1600" b="0" dirty="0" smtClean="0"/>
          </a:p>
        </p:txBody>
      </p:sp>
      <p:pic>
        <p:nvPicPr>
          <p:cNvPr id="12" name="Picture 6" descr="12683143984b98f11eeae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426" y="3863181"/>
            <a:ext cx="4824412" cy="18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140200" y="4797425"/>
            <a:ext cx="57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输入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948488" y="4724400"/>
            <a:ext cx="576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输出</a:t>
            </a:r>
          </a:p>
        </p:txBody>
      </p:sp>
      <p:sp>
        <p:nvSpPr>
          <p:cNvPr id="8" name="矩形 7"/>
          <p:cNvSpPr/>
          <p:nvPr/>
        </p:nvSpPr>
        <p:spPr>
          <a:xfrm>
            <a:off x="1979712" y="885736"/>
            <a:ext cx="2784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Common-Mode Chokes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757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7" descr="2008324885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" r="9204" b="10562"/>
          <a:stretch>
            <a:fillRect/>
          </a:stretch>
        </p:blipFill>
        <p:spPr bwMode="auto">
          <a:xfrm>
            <a:off x="1619672" y="1708260"/>
            <a:ext cx="5850086" cy="379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456471" y="1299863"/>
            <a:ext cx="302433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latin typeface="Times New Roman" panose="02020603050405020304" pitchFamily="18" charset="0"/>
              </a:rPr>
              <a:t>共模</a:t>
            </a:r>
            <a:r>
              <a:rPr lang="zh-CN" altLang="en-US" sz="1800" dirty="0">
                <a:latin typeface="Times New Roman" panose="02020603050405020304" pitchFamily="18" charset="0"/>
              </a:rPr>
              <a:t>扼流圈</a:t>
            </a:r>
            <a:r>
              <a:rPr lang="en-US" altLang="zh-CN" sz="1800" dirty="0">
                <a:latin typeface="Times New Roman" panose="02020603050405020304" pitchFamily="18" charset="0"/>
              </a:rPr>
              <a:t>DLW5BT</a:t>
            </a:r>
            <a:r>
              <a:rPr lang="zh-CN" altLang="en-US" sz="1800" dirty="0">
                <a:latin typeface="Times New Roman" panose="02020603050405020304" pitchFamily="18" charset="0"/>
              </a:rPr>
              <a:t>系列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267744" y="5400621"/>
            <a:ext cx="5401791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latin typeface="Times New Roman" panose="02020603050405020304" pitchFamily="18" charset="0"/>
              </a:rPr>
              <a:t>能够在系统中产生较高的共模阻抗，抑制共模干扰</a:t>
            </a:r>
            <a:endParaRPr lang="en-US" altLang="zh-CN" sz="1800" dirty="0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latin typeface="Times New Roman" panose="02020603050405020304" pitchFamily="18" charset="0"/>
              </a:rPr>
              <a:t>特点：共模</a:t>
            </a:r>
            <a:r>
              <a:rPr lang="zh-CN" altLang="en-US" sz="1800" dirty="0">
                <a:latin typeface="Times New Roman" panose="02020603050405020304" pitchFamily="18" charset="0"/>
              </a:rPr>
              <a:t>阻抗</a:t>
            </a:r>
            <a:r>
              <a:rPr lang="en-US" altLang="zh-CN" sz="1800" dirty="0">
                <a:latin typeface="Times New Roman" panose="02020603050405020304" pitchFamily="18" charset="0"/>
              </a:rPr>
              <a:t>&gt;&gt;</a:t>
            </a:r>
            <a:r>
              <a:rPr lang="zh-CN" altLang="en-US" sz="1800" dirty="0">
                <a:latin typeface="Times New Roman" panose="02020603050405020304" pitchFamily="18" charset="0"/>
              </a:rPr>
              <a:t>差模阻抗，高频阻抗</a:t>
            </a:r>
            <a:r>
              <a:rPr lang="en-US" altLang="zh-CN" sz="1800" dirty="0">
                <a:latin typeface="Times New Roman" panose="02020603050405020304" pitchFamily="18" charset="0"/>
              </a:rPr>
              <a:t>&gt;&gt;</a:t>
            </a:r>
            <a:r>
              <a:rPr lang="zh-CN" altLang="en-US" sz="1800" dirty="0">
                <a:latin typeface="Times New Roman" panose="02020603050405020304" pitchFamily="18" charset="0"/>
              </a:rPr>
              <a:t>低频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阻抗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1149" y="868976"/>
            <a:ext cx="1498563" cy="43088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共模扼流圈</a:t>
            </a:r>
            <a:endParaRPr kumimoji="1"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45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12750" y="1292966"/>
            <a:ext cx="8424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 smtClean="0"/>
              <a:t>于</a:t>
            </a:r>
            <a:r>
              <a:rPr lang="zh-CN" altLang="en-US" sz="1800" dirty="0"/>
              <a:t>降低来自交流供电线路的差模与共模干扰，也称</a:t>
            </a:r>
            <a:r>
              <a:rPr lang="en-US" altLang="zh-CN" sz="1800" dirty="0"/>
              <a:t>EMI</a:t>
            </a:r>
            <a:r>
              <a:rPr lang="zh-CN" altLang="en-US" sz="1800" dirty="0" smtClean="0"/>
              <a:t>滤波</a:t>
            </a:r>
            <a:endParaRPr lang="zh-CN" altLang="en-US" sz="1800" dirty="0"/>
          </a:p>
        </p:txBody>
      </p:sp>
      <p:pic>
        <p:nvPicPr>
          <p:cNvPr id="4" name="Picture 8" descr="1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" t="7758" b="11790"/>
          <a:stretch>
            <a:fillRect/>
          </a:stretch>
        </p:blipFill>
        <p:spPr bwMode="auto">
          <a:xfrm>
            <a:off x="323528" y="1752065"/>
            <a:ext cx="5688012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011540" y="1799045"/>
            <a:ext cx="2952948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C</a:t>
            </a:r>
            <a:r>
              <a:rPr lang="en-US" altLang="zh-CN" sz="1600" baseline="-25000" dirty="0" smtClean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C</a:t>
            </a:r>
            <a:r>
              <a:rPr lang="en-US" altLang="zh-CN" sz="1600" baseline="-25000" dirty="0"/>
              <a:t>2</a:t>
            </a:r>
            <a:r>
              <a:rPr lang="zh-CN" altLang="en-US" sz="1600" dirty="0"/>
              <a:t>用于抑制共模干扰（取值范围</a:t>
            </a:r>
            <a:r>
              <a:rPr lang="en-US" altLang="zh-CN" sz="1600" dirty="0"/>
              <a:t>0.01</a:t>
            </a:r>
            <a:r>
              <a:rPr lang="zh-CN" altLang="en-US" sz="1600" dirty="0"/>
              <a:t>～</a:t>
            </a:r>
            <a:r>
              <a:rPr lang="en-US" altLang="zh-CN" sz="1600" dirty="0"/>
              <a:t>0.47uF</a:t>
            </a:r>
            <a:r>
              <a:rPr lang="zh-CN" altLang="en-US" sz="1600" dirty="0"/>
              <a:t>，耐压</a:t>
            </a:r>
            <a:r>
              <a:rPr lang="en-US" altLang="zh-CN" sz="1600" dirty="0"/>
              <a:t>AC250V</a:t>
            </a:r>
            <a:r>
              <a:rPr lang="zh-CN" altLang="en-US" sz="1600" dirty="0"/>
              <a:t>），共模扼流圈</a:t>
            </a:r>
            <a:r>
              <a:rPr lang="en-US" altLang="zh-CN" sz="1600" dirty="0"/>
              <a:t>L</a:t>
            </a:r>
            <a:r>
              <a:rPr lang="en-US" altLang="zh-CN" sz="1600" baseline="-25000" dirty="0"/>
              <a:t>1</a:t>
            </a:r>
            <a:r>
              <a:rPr lang="zh-CN" altLang="en-US" sz="1600" dirty="0"/>
              <a:t>有一定的抑制共模干扰的能力（取值范围</a:t>
            </a:r>
            <a:r>
              <a:rPr lang="en-US" altLang="zh-CN" sz="1600" dirty="0"/>
              <a:t>1</a:t>
            </a:r>
            <a:r>
              <a:rPr lang="zh-CN" altLang="en-US" sz="1600" dirty="0"/>
              <a:t>～</a:t>
            </a:r>
            <a:r>
              <a:rPr lang="en-US" altLang="zh-CN" sz="1600" dirty="0"/>
              <a:t>10mH</a:t>
            </a:r>
            <a:r>
              <a:rPr lang="zh-CN" altLang="en-US" sz="1600" dirty="0"/>
              <a:t>，电源电流越大，取值应越大</a:t>
            </a:r>
            <a:r>
              <a:rPr lang="zh-CN" altLang="en-US" sz="1600" dirty="0" smtClean="0"/>
              <a:t>）。</a:t>
            </a:r>
            <a:endParaRPr lang="zh-CN" altLang="en-US" sz="1600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610865" y="1823503"/>
            <a:ext cx="2952750" cy="1873250"/>
          </a:xfrm>
          <a:prstGeom prst="rect">
            <a:avLst/>
          </a:prstGeom>
          <a:noFill/>
          <a:ln w="31750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850953" y="1607603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accent2"/>
                </a:solidFill>
              </a:rPr>
              <a:t>EMI</a:t>
            </a:r>
            <a:r>
              <a:rPr lang="zh-CN" altLang="en-US" sz="1400">
                <a:solidFill>
                  <a:schemeClr val="accent2"/>
                </a:solidFill>
              </a:rPr>
              <a:t>滤波器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3635053" y="1752065"/>
            <a:ext cx="287337" cy="71438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-252735" y="2615665"/>
            <a:ext cx="9001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b="1"/>
              <a:t>～</a:t>
            </a:r>
            <a:r>
              <a:rPr lang="en-US" altLang="zh-CN" sz="1400" b="1"/>
              <a:t>220V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/>
              <a:t>IN</a:t>
            </a:r>
          </a:p>
        </p:txBody>
      </p:sp>
      <p:pic>
        <p:nvPicPr>
          <p:cNvPr id="10" name="Picture 9" descr="10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" b="6070"/>
          <a:stretch>
            <a:fillRect/>
          </a:stretch>
        </p:blipFill>
        <p:spPr bwMode="auto">
          <a:xfrm>
            <a:off x="287015" y="4007903"/>
            <a:ext cx="6553200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55650" y="3860800"/>
            <a:ext cx="3744913" cy="2232025"/>
          </a:xfrm>
          <a:prstGeom prst="rect">
            <a:avLst/>
          </a:prstGeom>
          <a:noFill/>
          <a:ln w="31750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-107950" y="5013325"/>
            <a:ext cx="10414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b="1">
                <a:solidFill>
                  <a:schemeClr val="accent2"/>
                </a:solidFill>
              </a:rPr>
              <a:t>～</a:t>
            </a:r>
            <a:r>
              <a:rPr lang="en-US" altLang="zh-CN" sz="1400" b="1">
                <a:solidFill>
                  <a:schemeClr val="accent2"/>
                </a:solidFill>
              </a:rPr>
              <a:t>220V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chemeClr val="accent2"/>
                </a:solidFill>
              </a:rPr>
              <a:t>IN</a:t>
            </a:r>
          </a:p>
        </p:txBody>
      </p:sp>
      <p:sp>
        <p:nvSpPr>
          <p:cNvPr id="13" name="矩形 12"/>
          <p:cNvSpPr/>
          <p:nvPr/>
        </p:nvSpPr>
        <p:spPr>
          <a:xfrm>
            <a:off x="481149" y="868976"/>
            <a:ext cx="4954947" cy="43088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共模扼流圈用法</a:t>
            </a:r>
            <a:r>
              <a:rPr kumimoji="1"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---EMI</a:t>
            </a:r>
            <a:r>
              <a:rPr kumimoji="1"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</a:t>
            </a:r>
            <a:r>
              <a:rPr kumimoji="1"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kumimoji="1"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交流电源</a:t>
            </a:r>
            <a:endParaRPr kumimoji="1"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48264" y="3874032"/>
            <a:ext cx="1517660" cy="400110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共模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48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5" descr="02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665" y="3933726"/>
            <a:ext cx="2916237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0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4535488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02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90" y="1268314"/>
            <a:ext cx="3059112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0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3"/>
          <a:stretch>
            <a:fillRect/>
          </a:stretch>
        </p:blipFill>
        <p:spPr bwMode="auto">
          <a:xfrm>
            <a:off x="252215" y="4149626"/>
            <a:ext cx="5616575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749851" y="953989"/>
            <a:ext cx="14398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传导骚扰测试结果</a:t>
            </a:r>
          </a:p>
        </p:txBody>
      </p:sp>
      <p:sp>
        <p:nvSpPr>
          <p:cNvPr id="8" name="矩形 7"/>
          <p:cNvSpPr/>
          <p:nvPr/>
        </p:nvSpPr>
        <p:spPr>
          <a:xfrm>
            <a:off x="481149" y="868976"/>
            <a:ext cx="4954947" cy="43088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共模扼流圈用法</a:t>
            </a:r>
            <a:r>
              <a:rPr kumimoji="1"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---EMI</a:t>
            </a:r>
            <a:r>
              <a:rPr kumimoji="1"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</a:t>
            </a:r>
            <a:r>
              <a:rPr kumimoji="1"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kumimoji="1"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直流电源</a:t>
            </a:r>
            <a:endParaRPr kumimoji="1"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25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2253038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179511" y="2408672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概论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51671" y="1085156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2555776" y="1183586"/>
            <a:ext cx="3613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防护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元件选用</a:t>
            </a:r>
          </a:p>
        </p:txBody>
      </p:sp>
      <p:sp>
        <p:nvSpPr>
          <p:cNvPr id="24" name="矩形 23"/>
          <p:cNvSpPr/>
          <p:nvPr/>
        </p:nvSpPr>
        <p:spPr>
          <a:xfrm>
            <a:off x="107504" y="308752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107504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4" y="472514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158186" y="3177537"/>
            <a:ext cx="3615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瞬变抑制元件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1" y="4004466"/>
            <a:ext cx="3975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热敏及限流元件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511" y="4823574"/>
            <a:ext cx="3615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过流保护元件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87963" y="2243093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7" name="矩形 16"/>
          <p:cNvSpPr/>
          <p:nvPr/>
        </p:nvSpPr>
        <p:spPr>
          <a:xfrm>
            <a:off x="4659970" y="2341523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§5.5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滤波元件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87963" y="3068251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0" name="矩形 19"/>
          <p:cNvSpPr/>
          <p:nvPr/>
        </p:nvSpPr>
        <p:spPr>
          <a:xfrm>
            <a:off x="4587963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矩形 24"/>
          <p:cNvSpPr/>
          <p:nvPr/>
        </p:nvSpPr>
        <p:spPr>
          <a:xfrm>
            <a:off x="4587963" y="473119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15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4" descr="2010091921024299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9" t="9735" r="9822" b="9390"/>
          <a:stretch>
            <a:fillRect/>
          </a:stretch>
        </p:blipFill>
        <p:spPr bwMode="auto">
          <a:xfrm>
            <a:off x="950557" y="2708945"/>
            <a:ext cx="7366504" cy="273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825647"/>
              </p:ext>
            </p:extLst>
          </p:nvPr>
        </p:nvGraphicFramePr>
        <p:xfrm>
          <a:off x="4932511" y="2996282"/>
          <a:ext cx="24479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公式" r:id="rId6" imgW="1523339" imgH="215806" progId="Equation.3">
                  <p:embed/>
                </p:oleObj>
              </mc:Choice>
              <mc:Fallback>
                <p:oleObj name="公式" r:id="rId6" imgW="1523339" imgH="215806" progId="Equation.3">
                  <p:embed/>
                  <p:pic>
                    <p:nvPicPr>
                      <p:cNvPr id="12390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511" y="2996282"/>
                        <a:ext cx="24479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195661" y="2924845"/>
            <a:ext cx="14398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/>
              <a:t>型号</a:t>
            </a:r>
            <a:r>
              <a:rPr lang="en-US" altLang="zh-CN" sz="1000"/>
              <a:t>:MPZ1608S600A </a:t>
            </a:r>
          </a:p>
        </p:txBody>
      </p:sp>
      <p:pic>
        <p:nvPicPr>
          <p:cNvPr id="6" name="Picture 8" descr="33"/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" t="7887" r="60023" b="20508"/>
          <a:stretch>
            <a:fillRect/>
          </a:stretch>
        </p:blipFill>
        <p:spPr bwMode="auto">
          <a:xfrm>
            <a:off x="537464" y="1423070"/>
            <a:ext cx="1800225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9" descr="p1-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499" y="908720"/>
            <a:ext cx="2376487" cy="181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56024" y="1340520"/>
            <a:ext cx="3587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/>
              <a:t>电路符号</a:t>
            </a:r>
          </a:p>
        </p:txBody>
      </p:sp>
      <p:pic>
        <p:nvPicPr>
          <p:cNvPr id="9" name="Picture 11" descr="07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9" b="14934"/>
          <a:stretch>
            <a:fillRect/>
          </a:stretch>
        </p:blipFill>
        <p:spPr bwMode="auto">
          <a:xfrm>
            <a:off x="3022749" y="974063"/>
            <a:ext cx="252095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916386" y="1124620"/>
            <a:ext cx="7905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/>
              <a:t>电阻型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710136" y="1124620"/>
            <a:ext cx="7905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/>
              <a:t>电感型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357836" y="1124620"/>
            <a:ext cx="7905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/>
              <a:t>一般型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5724674" y="1269082"/>
            <a:ext cx="3587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/>
              <a:t>实物照片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468461" y="3140745"/>
            <a:ext cx="3587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/>
              <a:t>阻抗</a:t>
            </a:r>
            <a:r>
              <a:rPr lang="en-US" altLang="zh-CN" sz="1400"/>
              <a:t>-</a:t>
            </a:r>
            <a:r>
              <a:rPr lang="zh-CN" altLang="en-US" sz="1400"/>
              <a:t>频率特性</a:t>
            </a: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144462" y="5442922"/>
            <a:ext cx="8712497" cy="92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高频磁滞效应使铁氧体的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电阻随频率的上升而上升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呈现低通滤波特性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，抑制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20dB</a:t>
            </a:r>
          </a:p>
          <a:p>
            <a:pPr eaLnBrk="1" hangingPunct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体积小巧，使用非常方便，只要导线如穿珍珠般地穿过它既可，无需更改电路设计和结构设计，可制作成片状元件，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可同时使用多个磁珠</a:t>
            </a:r>
          </a:p>
        </p:txBody>
      </p:sp>
      <p:sp>
        <p:nvSpPr>
          <p:cNvPr id="2" name="椭圆 1"/>
          <p:cNvSpPr/>
          <p:nvPr/>
        </p:nvSpPr>
        <p:spPr>
          <a:xfrm>
            <a:off x="2914799" y="4183347"/>
            <a:ext cx="540247" cy="72008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52586" y="916625"/>
            <a:ext cx="1643571" cy="43088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铁氧体磁珠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6625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5" descr="110Z052A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5" b="7980"/>
          <a:stretch>
            <a:fillRect/>
          </a:stretch>
        </p:blipFill>
        <p:spPr bwMode="auto">
          <a:xfrm>
            <a:off x="395536" y="1569116"/>
            <a:ext cx="4824412" cy="33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366292" y="1233331"/>
            <a:ext cx="2808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1"/>
              <a:t>某系列铁氧体磁珠规格示例</a:t>
            </a:r>
          </a:p>
        </p:txBody>
      </p:sp>
      <p:pic>
        <p:nvPicPr>
          <p:cNvPr id="5" name="Picture 11" descr="05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" t="27049" r="1634" b="5983"/>
          <a:stretch>
            <a:fillRect/>
          </a:stretch>
        </p:blipFill>
        <p:spPr bwMode="auto">
          <a:xfrm>
            <a:off x="754311" y="5229126"/>
            <a:ext cx="734536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770436" y="4868763"/>
            <a:ext cx="410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1"/>
              <a:t>磁珠的最佳抑制频率范围与磁导率的关系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5219948" y="1196876"/>
            <a:ext cx="360045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rgbClr val="D60093"/>
                </a:solidFill>
                <a:latin typeface="Times New Roman" panose="02020603050405020304" pitchFamily="18" charset="0"/>
              </a:rPr>
              <a:t>直流电阻</a:t>
            </a:r>
            <a:r>
              <a:rPr lang="zh-CN" altLang="en-US" sz="2000" dirty="0">
                <a:latin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越小越好</a:t>
            </a:r>
            <a:r>
              <a:rPr lang="zh-CN" altLang="en-US" sz="2000" dirty="0">
                <a:latin typeface="Times New Roman" panose="02020603050405020304" pitchFamily="18" charset="0"/>
              </a:rPr>
              <a:t>，有利于降低功耗。目前最低功耗可做到</a:t>
            </a:r>
            <a:r>
              <a:rPr lang="en-US" altLang="zh-CN" sz="2000" dirty="0">
                <a:latin typeface="Times New Roman" panose="02020603050405020304" pitchFamily="18" charset="0"/>
              </a:rPr>
              <a:t>0.01</a:t>
            </a:r>
            <a:r>
              <a:rPr lang="el-GR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Ω</a:t>
            </a:r>
            <a:endParaRPr lang="en-US" altLang="zh-CN" sz="20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rgbClr val="D6009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高频阻抗</a:t>
            </a:r>
            <a:r>
              <a:rPr lang="zh-CN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越高越好</a:t>
            </a:r>
            <a:r>
              <a:rPr lang="zh-CN" altLang="en-US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。磁</a:t>
            </a:r>
            <a:r>
              <a:rPr lang="zh-CN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珠的最佳抑制频率范围与其磁导率有关，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磁导率越大，则抑制频率越高</a:t>
            </a:r>
          </a:p>
        </p:txBody>
      </p:sp>
      <p:sp>
        <p:nvSpPr>
          <p:cNvPr id="8" name="矩形 7"/>
          <p:cNvSpPr/>
          <p:nvPr/>
        </p:nvSpPr>
        <p:spPr>
          <a:xfrm>
            <a:off x="544506" y="798004"/>
            <a:ext cx="1643571" cy="43088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铁氧体磁珠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512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36295" y="980728"/>
            <a:ext cx="3563937" cy="2591941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79532"/>
            <a:ext cx="5184775" cy="242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7" descr="2011082114200868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5" t="50044" r="2640" b="4362"/>
          <a:stretch>
            <a:fillRect/>
          </a:stretch>
        </p:blipFill>
        <p:spPr bwMode="auto">
          <a:xfrm>
            <a:off x="5580757" y="1196182"/>
            <a:ext cx="3241675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07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88123"/>
            <a:ext cx="5759450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6010970" y="5661248"/>
            <a:ext cx="295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/>
              <a:t>消除长线传输引起的</a:t>
            </a:r>
            <a:r>
              <a:rPr lang="zh-CN" altLang="en-US" sz="1600" dirty="0">
                <a:solidFill>
                  <a:srgbClr val="FF0000"/>
                </a:solidFill>
              </a:rPr>
              <a:t>振铃</a:t>
            </a:r>
            <a:r>
              <a:rPr lang="zh-CN" altLang="en-US" sz="1600" dirty="0"/>
              <a:t>现象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964823" y="3593648"/>
            <a:ext cx="295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消除不期望的上冲、下冲波形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395982" y="2996407"/>
            <a:ext cx="295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/>
              <a:t>在高速电路中的使用方式示例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964822" y="4429295"/>
            <a:ext cx="1944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accent2"/>
                </a:solidFill>
              </a:rPr>
              <a:t>改善信号完整性</a:t>
            </a:r>
          </a:p>
        </p:txBody>
      </p:sp>
      <p:sp>
        <p:nvSpPr>
          <p:cNvPr id="11" name="矩形 10"/>
          <p:cNvSpPr/>
          <p:nvPr/>
        </p:nvSpPr>
        <p:spPr>
          <a:xfrm>
            <a:off x="395982" y="819367"/>
            <a:ext cx="1643571" cy="43088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铁氧体磁珠</a:t>
            </a:r>
          </a:p>
        </p:txBody>
      </p:sp>
      <p:sp>
        <p:nvSpPr>
          <p:cNvPr id="10" name="椭圆 9"/>
          <p:cNvSpPr/>
          <p:nvPr/>
        </p:nvSpPr>
        <p:spPr>
          <a:xfrm>
            <a:off x="5964822" y="2565846"/>
            <a:ext cx="479385" cy="29013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440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5" descr="0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" t="8278" r="6683" b="4971"/>
          <a:stretch>
            <a:fillRect/>
          </a:stretch>
        </p:blipFill>
        <p:spPr bwMode="auto">
          <a:xfrm>
            <a:off x="324098" y="3140298"/>
            <a:ext cx="3960813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0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8231" r="5989" b="4611"/>
          <a:stretch>
            <a:fillRect/>
          </a:stretch>
        </p:blipFill>
        <p:spPr bwMode="auto">
          <a:xfrm>
            <a:off x="4464298" y="3140298"/>
            <a:ext cx="4213225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52661" y="5454873"/>
            <a:ext cx="4105275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在接口施加</a:t>
            </a:r>
            <a:r>
              <a:rPr lang="en-US" altLang="zh-CN" sz="1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8us/20us</a:t>
            </a:r>
            <a:r>
              <a:rPr lang="zh-CN" altLang="en-US" sz="1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电流脉冲、</a:t>
            </a:r>
            <a:r>
              <a:rPr lang="en-US" altLang="zh-CN" sz="1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1.2us/50us</a:t>
            </a:r>
            <a:r>
              <a:rPr lang="zh-CN" altLang="en-US" sz="1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电压脉冲，电压峰值为</a:t>
            </a:r>
            <a:r>
              <a:rPr lang="en-US" altLang="zh-CN" sz="1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±500V</a:t>
            </a:r>
            <a:r>
              <a:rPr lang="zh-CN" altLang="en-US" sz="1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的浪涌试验时，磁珠出现开路失效。原因是试验时通过磁珠的浪涌电流达</a:t>
            </a:r>
            <a:r>
              <a:rPr lang="en-US" altLang="zh-CN" sz="1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1A</a:t>
            </a:r>
            <a:r>
              <a:rPr lang="zh-CN" altLang="en-US" sz="1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以上，远大于磁珠的额定电流</a:t>
            </a:r>
            <a:r>
              <a:rPr lang="en-US" altLang="zh-CN" sz="1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100mA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500810" y="5465986"/>
            <a:ext cx="4319661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改变连接方式，使浪涌电流通过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TVS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入地。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TVS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的耐受电流可达数十安培，从而保护了磁珠不至于损坏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95982" y="1328041"/>
            <a:ext cx="8208962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珠滤波的机理是将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高频感应电流能量转换为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热能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保留直流及低频电流能量，因此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工作时会发热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。如测量表明，在穿过磁珠的导线上通以峰值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7A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、上升时间为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10us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占空比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％的锯齿波一分钟后，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磁珠表面温度就从原来的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20℃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上升到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120℃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因此需要注意磁珠发热对其自身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寿命，因此需要增加保护电路</a:t>
            </a:r>
            <a:endParaRPr lang="zh-CN" altLang="el-GR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982" y="819367"/>
            <a:ext cx="1643571" cy="43088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铁氧体磁珠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492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2587" y="916625"/>
            <a:ext cx="1283110" cy="43088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三端电容</a:t>
            </a:r>
            <a:endParaRPr kumimoji="1"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2401044" y="6132337"/>
            <a:ext cx="1512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/>
              <a:t>内部构造</a:t>
            </a:r>
          </a:p>
        </p:txBody>
      </p:sp>
      <p:pic>
        <p:nvPicPr>
          <p:cNvPr id="25" name="Picture 16" descr="010"/>
          <p:cNvPicPr>
            <a:picLocks noChangeAspect="1" noChangeArrowheads="1"/>
          </p:cNvPicPr>
          <p:nvPr/>
        </p:nvPicPr>
        <p:blipFill>
          <a:blip r:embed="rId4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08" y="4022705"/>
            <a:ext cx="4176712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5438500" y="2735907"/>
            <a:ext cx="3095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/>
              <a:t>表面贴装用三端电容</a:t>
            </a:r>
          </a:p>
        </p:txBody>
      </p:sp>
      <p:pic>
        <p:nvPicPr>
          <p:cNvPr id="27" name="Picture 30" descr="2006AUG01_PM_ACC_TS_28F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" t="2354" r="59229" b="71034"/>
          <a:stretch>
            <a:fillRect/>
          </a:stretch>
        </p:blipFill>
        <p:spPr bwMode="auto">
          <a:xfrm>
            <a:off x="5720852" y="1222176"/>
            <a:ext cx="2530923" cy="135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8" descr="2009050817293996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127" y="3127154"/>
            <a:ext cx="1800225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6039127" y="4385177"/>
            <a:ext cx="1944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/>
              <a:t>插装用三端电容</a:t>
            </a:r>
          </a:p>
        </p:txBody>
      </p:sp>
      <p:pic>
        <p:nvPicPr>
          <p:cNvPr id="35" name="Picture 21" descr="fn756x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249" y="4898566"/>
            <a:ext cx="2232025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6599957" y="6090732"/>
            <a:ext cx="123939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 smtClean="0"/>
              <a:t>穿芯电容</a:t>
            </a:r>
            <a:endParaRPr lang="zh-CN" altLang="en-US" sz="1800" dirty="0"/>
          </a:p>
        </p:txBody>
      </p:sp>
      <p:grpSp>
        <p:nvGrpSpPr>
          <p:cNvPr id="28" name="Group 36"/>
          <p:cNvGrpSpPr>
            <a:grpSpLocks/>
          </p:cNvGrpSpPr>
          <p:nvPr/>
        </p:nvGrpSpPr>
        <p:grpSpPr bwMode="auto">
          <a:xfrm>
            <a:off x="2040150" y="1006538"/>
            <a:ext cx="2303462" cy="2663825"/>
            <a:chOff x="657" y="2478"/>
            <a:chExt cx="1016" cy="1440"/>
          </a:xfrm>
        </p:grpSpPr>
        <p:pic>
          <p:nvPicPr>
            <p:cNvPr id="29" name="Picture 12" descr="06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68"/>
            <a:stretch>
              <a:fillRect/>
            </a:stretch>
          </p:blipFill>
          <p:spPr bwMode="auto">
            <a:xfrm>
              <a:off x="703" y="2478"/>
              <a:ext cx="97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657" y="2840"/>
              <a:ext cx="317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/>
                <a:t>输入</a:t>
              </a:r>
            </a:p>
          </p:txBody>
        </p:sp>
        <p:sp>
          <p:nvSpPr>
            <p:cNvPr id="34" name="Text Box 25"/>
            <p:cNvSpPr txBox="1">
              <a:spLocks noChangeArrowheads="1"/>
            </p:cNvSpPr>
            <p:nvPr/>
          </p:nvSpPr>
          <p:spPr bwMode="auto">
            <a:xfrm>
              <a:off x="1338" y="2840"/>
              <a:ext cx="317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/>
                <a:t>输出</a:t>
              </a:r>
            </a:p>
          </p:txBody>
        </p:sp>
        <p:sp>
          <p:nvSpPr>
            <p:cNvPr id="37" name="Text Box 26"/>
            <p:cNvSpPr txBox="1">
              <a:spLocks noChangeArrowheads="1"/>
            </p:cNvSpPr>
            <p:nvPr/>
          </p:nvSpPr>
          <p:spPr bwMode="auto">
            <a:xfrm>
              <a:off x="975" y="3657"/>
              <a:ext cx="317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/>
                <a:t>接地</a:t>
              </a:r>
            </a:p>
          </p:txBody>
        </p:sp>
      </p:grp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2545507" y="3642807"/>
            <a:ext cx="136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/>
              <a:t>电路符号</a:t>
            </a:r>
          </a:p>
        </p:txBody>
      </p:sp>
      <p:sp>
        <p:nvSpPr>
          <p:cNvPr id="2" name="椭圆 1"/>
          <p:cNvSpPr/>
          <p:nvPr/>
        </p:nvSpPr>
        <p:spPr>
          <a:xfrm>
            <a:off x="1835696" y="4941168"/>
            <a:ext cx="792087" cy="64807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711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754386" y="1324436"/>
            <a:ext cx="583204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 </a:t>
            </a:r>
            <a:r>
              <a:rPr lang="zh-CN" altLang="en-US" sz="2000" dirty="0">
                <a:solidFill>
                  <a:srgbClr val="FF0000"/>
                </a:solidFill>
              </a:rPr>
              <a:t>与引线电感构成</a:t>
            </a:r>
            <a:r>
              <a:rPr lang="en-US" altLang="zh-CN" sz="2000" dirty="0">
                <a:solidFill>
                  <a:srgbClr val="FF0000"/>
                </a:solidFill>
              </a:rPr>
              <a:t>T</a:t>
            </a:r>
            <a:r>
              <a:rPr lang="zh-CN" altLang="en-US" sz="2000" dirty="0">
                <a:solidFill>
                  <a:srgbClr val="FF0000"/>
                </a:solidFill>
              </a:rPr>
              <a:t>型滤波器</a:t>
            </a:r>
            <a:r>
              <a:rPr lang="zh-CN" altLang="en-US" sz="2000" dirty="0"/>
              <a:t>，故高频滤波特性优越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82177" y="4805325"/>
            <a:ext cx="3673226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二端电容：引线电感构成</a:t>
            </a:r>
            <a:r>
              <a:rPr lang="en-US" altLang="zh-CN" sz="1800" dirty="0"/>
              <a:t>LC</a:t>
            </a:r>
            <a:r>
              <a:rPr lang="zh-CN" altLang="en-US" sz="1800" dirty="0"/>
              <a:t>串联支路，引入高频损耗，限制了电容的滤波效果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788149" y="4805325"/>
            <a:ext cx="4141174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/>
              <a:t>三端电容：上两个引线电感与</a:t>
            </a:r>
            <a:r>
              <a:rPr lang="en-US" altLang="zh-CN" sz="1800" dirty="0"/>
              <a:t>C</a:t>
            </a:r>
            <a:r>
              <a:rPr lang="zh-CN" altLang="en-US" sz="1800" dirty="0"/>
              <a:t>构成了</a:t>
            </a:r>
            <a:r>
              <a:rPr lang="en-US" altLang="zh-CN" sz="1800" dirty="0">
                <a:solidFill>
                  <a:srgbClr val="FF0000"/>
                </a:solidFill>
              </a:rPr>
              <a:t>T</a:t>
            </a:r>
            <a:r>
              <a:rPr lang="zh-CN" altLang="en-US" sz="1800" dirty="0">
                <a:solidFill>
                  <a:srgbClr val="FF0000"/>
                </a:solidFill>
              </a:rPr>
              <a:t>型滤波网络</a:t>
            </a:r>
            <a:r>
              <a:rPr lang="zh-CN" altLang="en-US" sz="1800" dirty="0"/>
              <a:t>，提升了高频滤波</a:t>
            </a:r>
            <a:r>
              <a:rPr lang="zh-CN" altLang="en-US" sz="1800" dirty="0" smtClean="0"/>
              <a:t>效果</a:t>
            </a:r>
            <a:endParaRPr lang="zh-CN" altLang="en-US" sz="1800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73551"/>
            <a:ext cx="8496300" cy="282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772024" y="3500586"/>
            <a:ext cx="2016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引线杂散电感</a:t>
            </a:r>
          </a:p>
        </p:txBody>
      </p:sp>
      <p:sp>
        <p:nvSpPr>
          <p:cNvPr id="8" name="矩形 7"/>
          <p:cNvSpPr/>
          <p:nvPr/>
        </p:nvSpPr>
        <p:spPr>
          <a:xfrm>
            <a:off x="481149" y="868976"/>
            <a:ext cx="2650691" cy="43088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三端电容的基本功能</a:t>
            </a:r>
            <a:endParaRPr kumimoji="1"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4386" y="6017915"/>
            <a:ext cx="3407324" cy="43088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传统退耦电容高频性能下降</a:t>
            </a:r>
            <a:endParaRPr kumimoji="1"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96136" y="6017915"/>
            <a:ext cx="2585278" cy="43088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并联了导线杂散电感</a:t>
            </a:r>
            <a:endParaRPr kumimoji="1"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969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2" name="Picture 8" descr="2006AUG01_PM_ACC_TS_28F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6552506" cy="535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710603" y="3101226"/>
            <a:ext cx="2088232" cy="125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个三端电容器就基本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达到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个两端电容器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的抑噪效果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087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15325</TotalTime>
  <Words>977</Words>
  <Application>Microsoft Office PowerPoint</Application>
  <PresentationFormat>全屏显示(4:3)</PresentationFormat>
  <Paragraphs>123</Paragraphs>
  <Slides>16</Slides>
  <Notes>15</Notes>
  <HiddenSlides>0</HiddenSlides>
  <MMClips>1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仿宋_GB2312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公式</vt:lpstr>
      <vt:lpstr>航天电子系统设计             ----基本防护法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李卫帮</dc:creator>
  <cp:lastModifiedBy>bob</cp:lastModifiedBy>
  <cp:revision>1364</cp:revision>
  <dcterms:created xsi:type="dcterms:W3CDTF">2014-04-29T08:12:32Z</dcterms:created>
  <dcterms:modified xsi:type="dcterms:W3CDTF">2022-06-10T00:58:46Z</dcterms:modified>
</cp:coreProperties>
</file>