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319" r:id="rId2"/>
    <p:sldId id="634" r:id="rId3"/>
    <p:sldId id="547" r:id="rId4"/>
    <p:sldId id="625" r:id="rId5"/>
    <p:sldId id="626" r:id="rId6"/>
    <p:sldId id="627" r:id="rId7"/>
    <p:sldId id="628" r:id="rId8"/>
    <p:sldId id="629" r:id="rId9"/>
    <p:sldId id="636" r:id="rId10"/>
    <p:sldId id="630" r:id="rId11"/>
    <p:sldId id="632" r:id="rId12"/>
    <p:sldId id="637" r:id="rId13"/>
    <p:sldId id="638" r:id="rId14"/>
    <p:sldId id="643" r:id="rId15"/>
    <p:sldId id="639" r:id="rId16"/>
    <p:sldId id="640" r:id="rId17"/>
    <p:sldId id="641" r:id="rId18"/>
    <p:sldId id="644" r:id="rId19"/>
    <p:sldId id="645" r:id="rId20"/>
    <p:sldId id="646" r:id="rId21"/>
    <p:sldId id="647" r:id="rId22"/>
    <p:sldId id="652" r:id="rId23"/>
    <p:sldId id="658" r:id="rId24"/>
    <p:sldId id="649" r:id="rId25"/>
    <p:sldId id="653" r:id="rId26"/>
    <p:sldId id="654" r:id="rId27"/>
    <p:sldId id="662" r:id="rId28"/>
    <p:sldId id="655" r:id="rId29"/>
    <p:sldId id="656" r:id="rId30"/>
    <p:sldId id="660" r:id="rId31"/>
    <p:sldId id="661" r:id="rId32"/>
    <p:sldId id="651" r:id="rId33"/>
    <p:sldId id="663" r:id="rId34"/>
    <p:sldId id="664" r:id="rId35"/>
    <p:sldId id="665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00FF"/>
    <a:srgbClr val="FFFFCC"/>
    <a:srgbClr val="33CC33"/>
    <a:srgbClr val="FF0000"/>
    <a:srgbClr val="990000"/>
    <a:srgbClr val="FFFF66"/>
    <a:srgbClr val="FEE3D2"/>
    <a:srgbClr val="C04C0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86834" autoAdjust="0"/>
  </p:normalViewPr>
  <p:slideViewPr>
    <p:cSldViewPr>
      <p:cViewPr varScale="1">
        <p:scale>
          <a:sx n="99" d="100"/>
          <a:sy n="99" d="100"/>
        </p:scale>
        <p:origin x="102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77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70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25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37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02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7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4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34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34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8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76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56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34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84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57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85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99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94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59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919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96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8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10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664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27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055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66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1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6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53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20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2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4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10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>
            <a:extLst/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>
            <a:extLst/>
          </p:cNvPr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>
            <a:extLst/>
          </p:cNvPr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>
              <a:extLst/>
            </p:cNvPr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>
            <a:extLst/>
          </p:cNvPr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image" Target="../media/image20.gif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3231" y="1324000"/>
            <a:ext cx="8065269" cy="2372394"/>
          </a:xfrm>
        </p:spPr>
        <p:txBody>
          <a:bodyPr/>
          <a:lstStyle/>
          <a:p>
            <a:pPr algn="ctr">
              <a:defRPr/>
            </a:pPr>
            <a:r>
              <a:rPr lang="zh-CN" altLang="en-US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航天电子系统设计</a:t>
            </a: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重要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电路与元器件的防护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设计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1</a:t>
            </a:fld>
            <a:endParaRPr lang="zh-CN" altLang="en-US" sz="1200" b="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0375" y="3859460"/>
            <a:ext cx="5286375" cy="158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60813" y="3858319"/>
            <a:ext cx="457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8" name="标题 1">
            <a:extLst/>
          </p:cNvPr>
          <p:cNvSpPr txBox="1">
            <a:spLocks/>
          </p:cNvSpPr>
          <p:nvPr/>
        </p:nvSpPr>
        <p:spPr bwMode="auto">
          <a:xfrm>
            <a:off x="2411760" y="4548469"/>
            <a:ext cx="4601112" cy="7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空间科学与技术学院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000" smtClean="0"/>
          </a:p>
        </p:txBody>
      </p:sp>
      <p:pic>
        <p:nvPicPr>
          <p:cNvPr id="5" name="Picture 3" descr="0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"/>
          <a:stretch>
            <a:fillRect/>
          </a:stretch>
        </p:blipFill>
        <p:spPr bwMode="auto">
          <a:xfrm>
            <a:off x="528253" y="1844824"/>
            <a:ext cx="4390975" cy="254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555429" y="2420144"/>
            <a:ext cx="2232025" cy="1081088"/>
          </a:xfrm>
          <a:prstGeom prst="ellipse">
            <a:avLst/>
          </a:prstGeom>
          <a:noFill/>
          <a:ln w="2222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27774" y="2607519"/>
            <a:ext cx="3837260" cy="275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负载电流变动导致的输出电压变动可由储能电容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来平滑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电流的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瞬态变化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及其高频干扰用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0.1uF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陶瓷电容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来滤除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二极管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D2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将输出电压最高值箝制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在后续电路能接收的最高电压之下，起保护作用</a:t>
            </a:r>
          </a:p>
        </p:txBody>
      </p:sp>
      <p:pic>
        <p:nvPicPr>
          <p:cNvPr id="8" name="Picture 6" descr="03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9" y="4454848"/>
            <a:ext cx="3831280" cy="182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18970" y="934572"/>
            <a:ext cx="5234125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输出平滑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保护用电设备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711896" y="5084580"/>
            <a:ext cx="2448272" cy="122974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44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00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r="3401"/>
          <a:stretch>
            <a:fillRect/>
          </a:stretch>
        </p:blipFill>
        <p:spPr bwMode="auto">
          <a:xfrm>
            <a:off x="339357" y="1543278"/>
            <a:ext cx="396081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3580160"/>
            <a:ext cx="8604250" cy="280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SzPct val="60000"/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旁路电容与去耦电容成对使用</a:t>
            </a:r>
          </a:p>
          <a:p>
            <a:pPr eaLnBrk="1" hangingPunct="1">
              <a:lnSpc>
                <a:spcPct val="110000"/>
              </a:lnSpc>
              <a:buSzPct val="60000"/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旁路电容（提供储能及滤除低频干扰）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  <a:buSzPct val="60000"/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钽电解电容优于铝电解电容，前者价格昂贵，后者分布电感大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  <a:buSzPct val="60000"/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电容量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470uF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，取决于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板的瞬态电流需求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10000"/>
              </a:lnSpc>
              <a:buSzPct val="60000"/>
            </a:pP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去耦电容（滤除高频干扰）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  <a:buSzPct val="60000"/>
            </a:pP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频率越高，旁路电容越小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  <a:buSzPct val="60000"/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两个去耦电容并联效果更好，它们的容量应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相差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个数量级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044" y="1759178"/>
            <a:ext cx="4427538" cy="159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82753" y="1125885"/>
            <a:ext cx="1008062" cy="304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latin typeface="宋体" panose="02010600030101010101" pitchFamily="2" charset="-122"/>
              </a:rPr>
              <a:t>旁路电容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3650882" y="1616303"/>
            <a:ext cx="647700" cy="215900"/>
          </a:xfrm>
          <a:prstGeom prst="line">
            <a:avLst/>
          </a:prstGeom>
          <a:noFill/>
          <a:ln w="12700">
            <a:solidFill>
              <a:srgbClr val="0099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306644" y="1616303"/>
            <a:ext cx="288925" cy="792162"/>
          </a:xfrm>
          <a:prstGeom prst="line">
            <a:avLst/>
          </a:prstGeom>
          <a:noFill/>
          <a:ln w="12700">
            <a:solidFill>
              <a:srgbClr val="0099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227144" y="3343503"/>
            <a:ext cx="1008063" cy="304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latin typeface="宋体" panose="02010600030101010101" pitchFamily="2" charset="-122"/>
              </a:rPr>
              <a:t>去耦电容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3290519" y="2911703"/>
            <a:ext cx="936625" cy="431800"/>
          </a:xfrm>
          <a:prstGeom prst="line">
            <a:avLst/>
          </a:prstGeom>
          <a:noFill/>
          <a:ln w="12700">
            <a:solidFill>
              <a:srgbClr val="0099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5235207" y="2840265"/>
            <a:ext cx="647700" cy="646113"/>
          </a:xfrm>
          <a:prstGeom prst="line">
            <a:avLst/>
          </a:prstGeom>
          <a:noFill/>
          <a:ln w="12700">
            <a:solidFill>
              <a:srgbClr val="0099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8970" y="934572"/>
            <a:ext cx="3430747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线性电源滤波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6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000" smtClean="0"/>
          </a:p>
        </p:txBody>
      </p:sp>
      <p:sp>
        <p:nvSpPr>
          <p:cNvPr id="10" name="矩形 9"/>
          <p:cNvSpPr/>
          <p:nvPr/>
        </p:nvSpPr>
        <p:spPr>
          <a:xfrm>
            <a:off x="323528" y="917827"/>
            <a:ext cx="3430747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开关电源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干扰抑制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pic>
        <p:nvPicPr>
          <p:cNvPr id="12" name="Picture 2" descr="0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7"/>
          <a:stretch>
            <a:fillRect/>
          </a:stretch>
        </p:blipFill>
        <p:spPr bwMode="auto">
          <a:xfrm>
            <a:off x="105776" y="1844824"/>
            <a:ext cx="4368020" cy="257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>
          <a:xfrm>
            <a:off x="2483768" y="1844824"/>
            <a:ext cx="792088" cy="128841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39876" y="4725144"/>
            <a:ext cx="325466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利用铁氧体磁珠、共模扼流圈、双绞线、低通滤波器等元件抑制开关电源输出的电磁干扰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3968413" y="2489032"/>
            <a:ext cx="690041" cy="2654309"/>
          </a:xfrm>
          <a:prstGeom prst="wedgeRoundRectCallout">
            <a:avLst>
              <a:gd name="adj1" fmla="val -145710"/>
              <a:gd name="adj2" fmla="val -449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输出干扰的产生源</a:t>
            </a:r>
            <a:endParaRPr lang="zh-CN" altLang="en-US" dirty="0"/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5381291" y="1381774"/>
            <a:ext cx="2524298" cy="3096344"/>
            <a:chOff x="249" y="754"/>
            <a:chExt cx="2523" cy="3311"/>
          </a:xfrm>
          <a:scene3d>
            <a:camera prst="orthographicFront">
              <a:rot lat="0" lon="0" rev="21480000"/>
            </a:camera>
            <a:lightRig rig="threePt" dir="t"/>
          </a:scene3d>
        </p:grpSpPr>
        <p:pic>
          <p:nvPicPr>
            <p:cNvPr id="17" name="Picture 5" descr="图12"/>
            <p:cNvPicPr preferRelativeResize="0"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8" r="2682" b="10963"/>
            <a:stretch>
              <a:fillRect/>
            </a:stretch>
          </p:blipFill>
          <p:spPr bwMode="auto">
            <a:xfrm>
              <a:off x="249" y="754"/>
              <a:ext cx="2523" cy="3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1383" y="2205"/>
              <a:ext cx="499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  <p:pic>
        <p:nvPicPr>
          <p:cNvPr id="22" name="Picture 7" descr="088"/>
          <p:cNvPicPr>
            <a:picLocks noChangeAspect="1" noChangeArrowheads="1"/>
          </p:cNvPicPr>
          <p:nvPr/>
        </p:nvPicPr>
        <p:blipFill>
          <a:blip r:embed="rId6" cstate="print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291" y="4960548"/>
            <a:ext cx="2861752" cy="110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6030355" y="262629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铁氧体磁珠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335113" y="45250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双绞线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126052" y="605393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低通滤波器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70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000" smtClean="0"/>
          </a:p>
        </p:txBody>
      </p:sp>
      <p:sp>
        <p:nvSpPr>
          <p:cNvPr id="10" name="矩形 9"/>
          <p:cNvSpPr/>
          <p:nvPr/>
        </p:nvSpPr>
        <p:spPr>
          <a:xfrm>
            <a:off x="323528" y="917827"/>
            <a:ext cx="4152099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电源端口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直流端口保护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6841"/>
            <a:ext cx="7200726" cy="3221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06960" y="4754319"/>
            <a:ext cx="9145560" cy="106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敏电阻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Rvz1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Rvz2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并联作为差模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气体放电管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并联作为共模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TVS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和压敏电阻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Rvz3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并联来进一步降低残压，采用双向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TVS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管可以起防止电源反接的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9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1671" y="108515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2555776" y="1183586"/>
            <a:ext cx="361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重要电路防护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§5.2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放大电路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处理器电路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数模混合电路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7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00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0" y="1621725"/>
            <a:ext cx="7772400" cy="23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放大器特点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高输入阻抗</a:t>
            </a:r>
            <a:endParaRPr lang="en-US" altLang="zh-CN" sz="2000" b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对低电平输入信号灵敏，</a:t>
            </a:r>
            <a:endParaRPr lang="en-US" altLang="zh-CN" sz="2000" b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抵抗外界静电、浪涌、电磁干扰能力弱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性能随电源电压、温度的变化敏感</a:t>
            </a:r>
          </a:p>
        </p:txBody>
      </p:sp>
      <p:sp>
        <p:nvSpPr>
          <p:cNvPr id="8" name="矩形 7"/>
          <p:cNvSpPr/>
          <p:nvPr/>
        </p:nvSpPr>
        <p:spPr>
          <a:xfrm>
            <a:off x="107504" y="908720"/>
            <a:ext cx="1988045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放大器特点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pic>
        <p:nvPicPr>
          <p:cNvPr id="6146" name="Picture 2" descr="https://gimg2.baidu.com/image_search/src=http%3A%2F%2Fwww.ednchina.com%2Fd%2Ffile%2Fnews%2F2020-03-23%2Ffc5e1eae20a0d7129221eb660d865e4d.jpg&amp;refer=http%3A%2F%2Fwww.ednchina.com&amp;app=2002&amp;size=f9999,10000&amp;q=a80&amp;n=0&amp;g=0n&amp;fmt=auto?sec=1657371075&amp;t=fb964cf2b01f50eed67c9db11455bc4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6" y="4505861"/>
            <a:ext cx="2677804" cy="150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gimg2.baidu.com/image_search/src=http%3A%2F%2Fchina.rs-online.com%2Flargeimages%2FF5236923-01.jpg&amp;refer=http%3A%2F%2Fchina.rs-online.com&amp;app=2002&amp;size=f9999,10000&amp;q=a80&amp;n=0&amp;g=0n&amp;fmt=auto?sec=1657371096&amp;t=5fab1cdad57b2981ae0c331f8feb6ce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312237"/>
            <a:ext cx="2549919" cy="194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gimg2.baidu.com/image_search/src=http%3A%2F%2Fimg.114ic.com%2Finfo%2Fcircuit%2F107%2F201310261032110.gif&amp;refer=http%3A%2F%2Fimg.114ic.com&amp;app=2002&amp;size=f9999,10000&amp;q=a80&amp;n=0&amp;g=0n&amp;fmt=auto?sec=1657371116&amp;t=cb5a24ae7a912d7de8e8f05be87a967d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71"/>
          <a:stretch/>
        </p:blipFill>
        <p:spPr bwMode="auto">
          <a:xfrm>
            <a:off x="5249711" y="4494866"/>
            <a:ext cx="3672408" cy="171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6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00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7273925" cy="396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5419" y="5444257"/>
            <a:ext cx="24844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accent2"/>
                </a:solidFill>
              </a:rPr>
              <a:t>串联电阻：将输入电流限制在安全限度（如</a:t>
            </a:r>
            <a:r>
              <a:rPr lang="en-US" altLang="zh-CN" sz="1400" dirty="0">
                <a:solidFill>
                  <a:schemeClr val="accent2"/>
                </a:solidFill>
              </a:rPr>
              <a:t>&lt;5mA</a:t>
            </a:r>
            <a:r>
              <a:rPr lang="zh-CN" altLang="en-US" sz="1400" dirty="0">
                <a:solidFill>
                  <a:schemeClr val="accent2"/>
                </a:solidFill>
              </a:rPr>
              <a:t>）之内，</a:t>
            </a:r>
            <a:r>
              <a:rPr lang="zh-CN" altLang="en-US" sz="1400" dirty="0">
                <a:solidFill>
                  <a:srgbClr val="FF0000"/>
                </a:solidFill>
              </a:rPr>
              <a:t>但会增加噪声</a:t>
            </a:r>
            <a:r>
              <a:rPr lang="zh-CN" altLang="en-US" sz="1400" dirty="0" smtClean="0">
                <a:solidFill>
                  <a:srgbClr val="FF0000"/>
                </a:solidFill>
              </a:rPr>
              <a:t>，常用</a:t>
            </a:r>
            <a:r>
              <a:rPr lang="en-US" altLang="zh-CN" sz="1400" dirty="0" smtClean="0">
                <a:solidFill>
                  <a:srgbClr val="FF0000"/>
                </a:solidFill>
              </a:rPr>
              <a:t>10k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4788644" y="1988270"/>
            <a:ext cx="504825" cy="576262"/>
          </a:xfrm>
          <a:prstGeom prst="line">
            <a:avLst/>
          </a:prstGeom>
          <a:noFill/>
          <a:ln w="12700">
            <a:solidFill>
              <a:schemeClr val="accent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420219" y="5907807"/>
            <a:ext cx="3962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accent2"/>
                </a:solidFill>
              </a:rPr>
              <a:t>TVS</a:t>
            </a:r>
            <a:r>
              <a:rPr lang="zh-CN" altLang="en-US" sz="1400" dirty="0">
                <a:solidFill>
                  <a:schemeClr val="accent2"/>
                </a:solidFill>
              </a:rPr>
              <a:t>管：将差分输入电压限制在安全限度之内，可能会增加运放的失调电压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2051794" y="4710832"/>
            <a:ext cx="574675" cy="647700"/>
          </a:xfrm>
          <a:prstGeom prst="line">
            <a:avLst/>
          </a:prstGeom>
          <a:noFill/>
          <a:ln w="12700">
            <a:solidFill>
              <a:schemeClr val="accent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 flipV="1">
            <a:off x="4210794" y="4710832"/>
            <a:ext cx="73025" cy="1238250"/>
          </a:xfrm>
          <a:prstGeom prst="line">
            <a:avLst/>
          </a:prstGeom>
          <a:noFill/>
          <a:ln w="12700">
            <a:solidFill>
              <a:schemeClr val="accent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293469" y="1483445"/>
            <a:ext cx="3384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accent2"/>
                </a:solidFill>
              </a:rPr>
              <a:t>肖特基二极管：将共模输入电压限制在</a:t>
            </a:r>
            <a:r>
              <a:rPr lang="en-US" altLang="zh-CN" sz="1400">
                <a:solidFill>
                  <a:schemeClr val="accent2"/>
                </a:solidFill>
                <a:latin typeface="宋体" panose="02010600030101010101" pitchFamily="2" charset="-122"/>
              </a:rPr>
              <a:t>±V</a:t>
            </a:r>
            <a:r>
              <a:rPr lang="en-US" altLang="zh-CN" sz="1400" baseline="-25000">
                <a:solidFill>
                  <a:schemeClr val="accent2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1400">
                <a:solidFill>
                  <a:schemeClr val="accent2"/>
                </a:solidFill>
                <a:latin typeface="宋体" panose="02010600030101010101" pitchFamily="2" charset="-122"/>
              </a:rPr>
              <a:t>±0.3V</a:t>
            </a:r>
            <a:r>
              <a:rPr lang="zh-CN" altLang="en-US" sz="1400">
                <a:solidFill>
                  <a:schemeClr val="accent2"/>
                </a:solidFill>
                <a:latin typeface="宋体" panose="02010600030101010101" pitchFamily="2" charset="-122"/>
              </a:rPr>
              <a:t>之内</a:t>
            </a:r>
            <a:endParaRPr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504" y="908720"/>
            <a:ext cx="3252814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放大器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输入保护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059857" y="2204864"/>
            <a:ext cx="1944191" cy="108012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51793" y="2924944"/>
            <a:ext cx="1368425" cy="1984491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635896" y="3355385"/>
            <a:ext cx="864096" cy="1355447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9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000" smtClean="0"/>
          </a:p>
        </p:txBody>
      </p:sp>
      <p:pic>
        <p:nvPicPr>
          <p:cNvPr id="5" name="Picture 5" descr="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" r="3909"/>
          <a:stretch>
            <a:fillRect/>
          </a:stretch>
        </p:blipFill>
        <p:spPr bwMode="auto">
          <a:xfrm>
            <a:off x="221861" y="1412945"/>
            <a:ext cx="7345511" cy="26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43808" y="5013176"/>
            <a:ext cx="5951480" cy="1439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当外部输入信号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电压高于放大器额定输入电压时，可采用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管将输入电压限制在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箝位电压中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6" y="4045829"/>
            <a:ext cx="2448504" cy="244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107504" y="908720"/>
            <a:ext cx="3252814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放大器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对地保护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9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000" smtClean="0"/>
          </a:p>
        </p:txBody>
      </p:sp>
      <p:pic>
        <p:nvPicPr>
          <p:cNvPr id="5" name="Picture 3" descr="095"/>
          <p:cNvPicPr>
            <a:picLocks noChangeAspect="1" noChangeArrowheads="1"/>
          </p:cNvPicPr>
          <p:nvPr/>
        </p:nvPicPr>
        <p:blipFill>
          <a:blip r:embed="rId4">
            <a:lum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8" y="1338437"/>
            <a:ext cx="4853900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0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9" y="3897148"/>
            <a:ext cx="532765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329" y="3616340"/>
            <a:ext cx="540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/>
              <a:t>同相输入放大器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1891" y="6281752"/>
            <a:ext cx="540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dirty="0"/>
              <a:t>反相输入放大器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5185411" y="2361115"/>
            <a:ext cx="3586325" cy="272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用于防止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输出过压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用于防止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输出短路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或过载引起的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过电流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，同时也与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低通滤波器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抑制容性负载可能引起的振荡</a:t>
            </a:r>
          </a:p>
        </p:txBody>
      </p:sp>
      <p:sp>
        <p:nvSpPr>
          <p:cNvPr id="10" name="矩形 9"/>
          <p:cNvSpPr/>
          <p:nvPr/>
        </p:nvSpPr>
        <p:spPr>
          <a:xfrm>
            <a:off x="107504" y="908720"/>
            <a:ext cx="3613490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放大器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输出端保护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14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00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99250" y="4705759"/>
            <a:ext cx="4698702" cy="107683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高输入阻抗放大器的输入端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应加隔离环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，以防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漏电引起的噪声与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漂移</a:t>
            </a:r>
            <a:endParaRPr kumimoji="1"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闲置不用的运放正输入端接地，负输入端接输出</a:t>
            </a:r>
          </a:p>
        </p:txBody>
      </p:sp>
      <p:pic>
        <p:nvPicPr>
          <p:cNvPr id="6" name="Picture 6" descr="0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4"/>
          <a:stretch>
            <a:fillRect/>
          </a:stretch>
        </p:blipFill>
        <p:spPr bwMode="auto">
          <a:xfrm>
            <a:off x="220036" y="1646257"/>
            <a:ext cx="2726607" cy="484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36383" y="1803958"/>
            <a:ext cx="1292125" cy="37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反相放大器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07206" y="3834249"/>
            <a:ext cx="1276985" cy="37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电压跟随器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52550" y="5593887"/>
            <a:ext cx="1200250" cy="37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同相放大器</a:t>
            </a:r>
          </a:p>
        </p:txBody>
      </p:sp>
      <p:pic>
        <p:nvPicPr>
          <p:cNvPr id="10" name="Picture 10" descr="0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609" y="1412776"/>
            <a:ext cx="1447280" cy="307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11"/>
          <p:cNvSpPr>
            <a:spLocks/>
          </p:cNvSpPr>
          <p:nvPr/>
        </p:nvSpPr>
        <p:spPr bwMode="auto">
          <a:xfrm>
            <a:off x="1763689" y="2584793"/>
            <a:ext cx="2470910" cy="196135"/>
          </a:xfrm>
          <a:custGeom>
            <a:avLst/>
            <a:gdLst>
              <a:gd name="T0" fmla="*/ 0 w 635"/>
              <a:gd name="T1" fmla="*/ 1945560625 h 810"/>
              <a:gd name="T2" fmla="*/ 569555595 w 635"/>
              <a:gd name="T3" fmla="*/ 1945560625 h 810"/>
              <a:gd name="T4" fmla="*/ 912297015 w 635"/>
              <a:gd name="T5" fmla="*/ 1373485950 h 810"/>
              <a:gd name="T6" fmla="*/ 1141632141 w 635"/>
              <a:gd name="T7" fmla="*/ 229335013 h 810"/>
              <a:gd name="T8" fmla="*/ 1600300806 w 635"/>
              <a:gd name="T9" fmla="*/ 0 h 8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" h="810">
                <a:moveTo>
                  <a:pt x="0" y="772"/>
                </a:moveTo>
                <a:cubicBezTo>
                  <a:pt x="83" y="791"/>
                  <a:pt x="166" y="810"/>
                  <a:pt x="226" y="772"/>
                </a:cubicBezTo>
                <a:cubicBezTo>
                  <a:pt x="286" y="734"/>
                  <a:pt x="324" y="659"/>
                  <a:pt x="362" y="545"/>
                </a:cubicBezTo>
                <a:cubicBezTo>
                  <a:pt x="400" y="431"/>
                  <a:pt x="408" y="182"/>
                  <a:pt x="453" y="91"/>
                </a:cubicBezTo>
                <a:cubicBezTo>
                  <a:pt x="498" y="0"/>
                  <a:pt x="566" y="0"/>
                  <a:pt x="635" y="0"/>
                </a:cubicBezTo>
              </a:path>
            </a:pathLst>
          </a:custGeom>
          <a:noFill/>
          <a:ln w="19050" cap="flat" cmpd="sng">
            <a:solidFill>
              <a:srgbClr val="009900"/>
            </a:solidFill>
            <a:prstDash val="solid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940152" y="1884312"/>
            <a:ext cx="2499874" cy="78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脚集成运放构成的电压跟随器的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布线示例</a:t>
            </a:r>
          </a:p>
        </p:txBody>
      </p:sp>
      <p:sp>
        <p:nvSpPr>
          <p:cNvPr id="13" name="矩形 12"/>
          <p:cNvSpPr/>
          <p:nvPr/>
        </p:nvSpPr>
        <p:spPr>
          <a:xfrm>
            <a:off x="179511" y="956262"/>
            <a:ext cx="3819739" cy="52322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放大器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输入屏蔽法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30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000" smtClean="0"/>
          </a:p>
        </p:txBody>
      </p:sp>
      <p:sp>
        <p:nvSpPr>
          <p:cNvPr id="2" name="矩形 1"/>
          <p:cNvSpPr/>
          <p:nvPr/>
        </p:nvSpPr>
        <p:spPr>
          <a:xfrm>
            <a:off x="3779912" y="1340768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电源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9912" y="3140968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处理器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8333" y="3140968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感知模块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491" y="3140968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执行模块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5" name="直接箭头连接符 4"/>
          <p:cNvCxnSpPr>
            <a:stCxn id="8" idx="3"/>
            <a:endCxn id="6" idx="1"/>
          </p:cNvCxnSpPr>
          <p:nvPr/>
        </p:nvCxnSpPr>
        <p:spPr>
          <a:xfrm>
            <a:off x="2960501" y="3501008"/>
            <a:ext cx="819411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</p:cNvCxnSpPr>
          <p:nvPr/>
        </p:nvCxnSpPr>
        <p:spPr>
          <a:xfrm>
            <a:off x="5292080" y="3501008"/>
            <a:ext cx="720080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" idx="2"/>
            <a:endCxn id="6" idx="0"/>
          </p:cNvCxnSpPr>
          <p:nvPr/>
        </p:nvCxnSpPr>
        <p:spPr>
          <a:xfrm rot="5400000">
            <a:off x="3995936" y="2600908"/>
            <a:ext cx="1080120" cy="12700"/>
          </a:xfrm>
          <a:prstGeom prst="bentConnector3">
            <a:avLst/>
          </a:prstGeom>
          <a:ln w="539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" idx="2"/>
            <a:endCxn id="8" idx="0"/>
          </p:cNvCxnSpPr>
          <p:nvPr/>
        </p:nvCxnSpPr>
        <p:spPr>
          <a:xfrm flipH="1">
            <a:off x="2204417" y="2060848"/>
            <a:ext cx="2331579" cy="108012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" idx="2"/>
            <a:endCxn id="9" idx="0"/>
          </p:cNvCxnSpPr>
          <p:nvPr/>
        </p:nvCxnSpPr>
        <p:spPr>
          <a:xfrm>
            <a:off x="4535996" y="2060848"/>
            <a:ext cx="2331579" cy="108012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526692" y="5334449"/>
            <a:ext cx="1152128" cy="4572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电源</a:t>
            </a:r>
          </a:p>
        </p:txBody>
      </p:sp>
      <p:sp>
        <p:nvSpPr>
          <p:cNvPr id="24" name="矩形 23"/>
          <p:cNvSpPr/>
          <p:nvPr/>
        </p:nvSpPr>
        <p:spPr>
          <a:xfrm>
            <a:off x="4324714" y="5330644"/>
            <a:ext cx="1512168" cy="4774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处理器电路</a:t>
            </a:r>
          </a:p>
        </p:txBody>
      </p:sp>
      <p:sp>
        <p:nvSpPr>
          <p:cNvPr id="27" name="椭圆 26"/>
          <p:cNvSpPr/>
          <p:nvPr/>
        </p:nvSpPr>
        <p:spPr>
          <a:xfrm>
            <a:off x="1187624" y="4763778"/>
            <a:ext cx="6847111" cy="15985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350487" y="131632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电子系统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9632" y="1196752"/>
            <a:ext cx="6624736" cy="29523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6200000">
            <a:off x="4274505" y="4312413"/>
            <a:ext cx="51028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31867" y="477348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电路类型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33518" y="5330644"/>
            <a:ext cx="1359471" cy="4572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放大电路</a:t>
            </a:r>
          </a:p>
        </p:txBody>
      </p:sp>
      <p:sp>
        <p:nvSpPr>
          <p:cNvPr id="26" name="矩形 25"/>
          <p:cNvSpPr/>
          <p:nvPr/>
        </p:nvSpPr>
        <p:spPr>
          <a:xfrm>
            <a:off x="5981220" y="5330644"/>
            <a:ext cx="1745617" cy="4774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数模混合电路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45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000" smtClean="0"/>
          </a:p>
        </p:txBody>
      </p:sp>
      <p:pic>
        <p:nvPicPr>
          <p:cNvPr id="5" name="Picture 5" descr="0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22"/>
          <a:stretch>
            <a:fillRect/>
          </a:stretch>
        </p:blipFill>
        <p:spPr bwMode="auto">
          <a:xfrm>
            <a:off x="466974" y="3069557"/>
            <a:ext cx="3095625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51524" y="1558257"/>
            <a:ext cx="5040956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差－无屏蔽罩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：地线电位差所产生的共模电压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16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通过两个阻抗不同的回路形成的寄生电流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，在放大器的输入端形成了电位差，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成为差模干扰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24549" y="3285457"/>
            <a:ext cx="4967931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较好－单层屏蔽罩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：屏蔽罩通过电缆的屏蔽层接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点地，使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屏蔽罩的电位与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点相同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不能产生，从而消除了放大器输入端的干扰电压</a:t>
            </a:r>
          </a:p>
        </p:txBody>
      </p:sp>
      <p:pic>
        <p:nvPicPr>
          <p:cNvPr id="9" name="Picture 9" descr="0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" b="55637"/>
          <a:stretch>
            <a:fillRect/>
          </a:stretch>
        </p:blipFill>
        <p:spPr bwMode="auto">
          <a:xfrm>
            <a:off x="395536" y="1413794"/>
            <a:ext cx="3097213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06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9" y="4726907"/>
            <a:ext cx="40322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572249" y="5085682"/>
            <a:ext cx="4320231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最好－双层屏蔽罩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内屏蔽体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通过电缆屏蔽层接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点地，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外屏蔽层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点地，内外屏蔽层之间没有直接的电连接</a:t>
            </a:r>
          </a:p>
        </p:txBody>
      </p:sp>
      <p:sp>
        <p:nvSpPr>
          <p:cNvPr id="12" name="矩形 11"/>
          <p:cNvSpPr/>
          <p:nvPr/>
        </p:nvSpPr>
        <p:spPr>
          <a:xfrm>
            <a:off x="220036" y="872719"/>
            <a:ext cx="5617228" cy="52322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放大器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屏蔽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微弱信号检测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481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00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8" y="1340768"/>
            <a:ext cx="8281987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64575" y="5157118"/>
            <a:ext cx="21605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accent2"/>
                </a:solidFill>
              </a:rPr>
              <a:t>屏蔽双绞线（单点接地）抑制共模低频干扰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993588" y="1915443"/>
            <a:ext cx="18716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accent2"/>
                </a:solidFill>
              </a:rPr>
              <a:t>差模方式传输、放大，消除共模干扰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3337825" y="4723730"/>
            <a:ext cx="142875" cy="504825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433450" y="2420268"/>
            <a:ext cx="215900" cy="1728787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065025" y="5804818"/>
            <a:ext cx="18716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accent2"/>
                </a:solidFill>
              </a:rPr>
              <a:t>双向</a:t>
            </a:r>
            <a:r>
              <a:rPr lang="en-US" altLang="zh-CN" sz="1400">
                <a:solidFill>
                  <a:schemeClr val="accent2"/>
                </a:solidFill>
              </a:rPr>
              <a:t>TVS</a:t>
            </a:r>
            <a:r>
              <a:rPr lang="zh-CN" altLang="en-US" sz="1400">
                <a:solidFill>
                  <a:schemeClr val="accent2"/>
                </a:solidFill>
              </a:rPr>
              <a:t>管抑制外来的浪涌、静电、过压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688538" y="6020718"/>
            <a:ext cx="21605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accent2"/>
                </a:solidFill>
              </a:rPr>
              <a:t>穿心电容抑制高频干扰，并实现信号屏蔽接入</a:t>
            </a:r>
            <a:r>
              <a:rPr lang="en-US" altLang="zh-CN" sz="1400">
                <a:solidFill>
                  <a:schemeClr val="accent2"/>
                </a:solidFill>
              </a:rPr>
              <a:t>PCB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3841063" y="5444455"/>
            <a:ext cx="574675" cy="504825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5423800" y="4868193"/>
            <a:ext cx="288925" cy="865187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4713" y="5084093"/>
            <a:ext cx="13684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accent2"/>
                </a:solidFill>
              </a:rPr>
              <a:t>传感器浮地，防止长引线引入地线回路干扰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745438" y="4580855"/>
            <a:ext cx="142875" cy="504825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488763" y="1483643"/>
            <a:ext cx="4643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特点：低频，微弱信号，长距离传输，</a:t>
            </a:r>
          </a:p>
        </p:txBody>
      </p:sp>
      <p:sp>
        <p:nvSpPr>
          <p:cNvPr id="17" name="矩形 16"/>
          <p:cNvSpPr/>
          <p:nvPr/>
        </p:nvSpPr>
        <p:spPr>
          <a:xfrm>
            <a:off x="189756" y="872788"/>
            <a:ext cx="3290944" cy="52322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放大器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综合防护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2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1671" y="108515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2555776" y="1183586"/>
            <a:ext cx="361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重要电路防护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放大电路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§5.3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处理器电路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数模混合电路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05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00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2773" y="1556793"/>
            <a:ext cx="813593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eaLnBrk="1" hangingPunct="1">
              <a:lnSpc>
                <a:spcPct val="120000"/>
              </a:lnSpc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静电放电、电浪涌、电磁干扰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等都可能使微处理器系统程序运行出错，并未造成电路物理上的损坏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干扰信号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可能出现在信号线、时钟线或电源线上，引发程序出错的位置可能在程序计数器、地址寄存器、堆栈寄存器或存储器中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出错的结果可能使处理器出现不期望的中断或清空存储器，或者执行若干无意义的指令，或者进入死循环而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无法自行跳出</a:t>
            </a:r>
          </a:p>
        </p:txBody>
      </p:sp>
      <p:sp>
        <p:nvSpPr>
          <p:cNvPr id="7" name="矩形 6"/>
          <p:cNvSpPr/>
          <p:nvPr/>
        </p:nvSpPr>
        <p:spPr>
          <a:xfrm>
            <a:off x="189756" y="872788"/>
            <a:ext cx="5102324" cy="52322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微处理器故障案例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1—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程序紊乱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pic>
        <p:nvPicPr>
          <p:cNvPr id="18434" name="Picture 2" descr="https://gimg2.baidu.com/image_search/src=http%3A%2F%2Fpic.vjshi.com%2F2019-01-06%2F1381e771baa95bcca01c194c226fbf42%2F00001.jpg%3Fx-oss-process%3Dstyle%2Fwatermark&amp;refer=http%3A%2F%2Fpic.vjshi.com&amp;app=2002&amp;size=f9999,10000&amp;q=a80&amp;n=0&amp;g=0n&amp;fmt=auto?sec=1657373367&amp;t=59fce44c05c6194c428d6400975eb07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3" y="4021834"/>
            <a:ext cx="3514383" cy="19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img2.baidu.com/it/u=1874238897,263666902&amp;fm=253&amp;fmt=auto&amp;app=138&amp;f=JPEG?w=600&amp;h=4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76489"/>
            <a:ext cx="2742492" cy="209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43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000" smtClean="0"/>
          </a:p>
        </p:txBody>
      </p:sp>
      <p:pic>
        <p:nvPicPr>
          <p:cNvPr id="5" name="Picture 2" descr="0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/>
          <a:stretch>
            <a:fillRect/>
          </a:stretch>
        </p:blipFill>
        <p:spPr bwMode="auto">
          <a:xfrm>
            <a:off x="431800" y="1809750"/>
            <a:ext cx="86042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3"/>
          <p:cNvSpPr>
            <a:spLocks noChangeArrowheads="1"/>
          </p:cNvSpPr>
          <p:nvPr/>
        </p:nvSpPr>
        <p:spPr bwMode="auto">
          <a:xfrm rot="19435191">
            <a:off x="5400675" y="3270250"/>
            <a:ext cx="2808288" cy="59055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20725" y="5337175"/>
            <a:ext cx="7392807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在外界干扰出现的瞬间，四位数据线上原应为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的数据变成了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如何避免硬件干扰引发软件错误是微处理器抗干扰的重点</a:t>
            </a:r>
          </a:p>
        </p:txBody>
      </p:sp>
      <p:sp>
        <p:nvSpPr>
          <p:cNvPr id="9" name="矩形 8"/>
          <p:cNvSpPr/>
          <p:nvPr/>
        </p:nvSpPr>
        <p:spPr>
          <a:xfrm>
            <a:off x="189756" y="872788"/>
            <a:ext cx="5102324" cy="52322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微处理器故障案例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2—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总线干扰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80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000" smtClean="0"/>
          </a:p>
        </p:txBody>
      </p:sp>
      <p:sp>
        <p:nvSpPr>
          <p:cNvPr id="5" name="矩形 4"/>
          <p:cNvSpPr/>
          <p:nvPr/>
        </p:nvSpPr>
        <p:spPr>
          <a:xfrm>
            <a:off x="189756" y="872788"/>
            <a:ext cx="4958308" cy="52322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微处理器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保护措施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看门狗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5876" y="1416797"/>
            <a:ext cx="74405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看门狗（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Watch-dog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）周期性地要求微处理器执行一个专门的简单操作，观察其输出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结果。一旦发现有错，立即让微处理器重新复位，以恢复正常运行</a:t>
            </a:r>
          </a:p>
        </p:txBody>
      </p:sp>
      <p:pic>
        <p:nvPicPr>
          <p:cNvPr id="7" name="Picture 4" descr="0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29" y="2156402"/>
            <a:ext cx="7967998" cy="308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666814" y="3845672"/>
            <a:ext cx="165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看门狗要求复位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603439" y="4134597"/>
            <a:ext cx="144462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907704" y="5053511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看门狗硬件构成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56176" y="5053511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看门狗检测波形</a:t>
            </a:r>
          </a:p>
        </p:txBody>
      </p:sp>
      <p:sp>
        <p:nvSpPr>
          <p:cNvPr id="2" name="椭圆形标注 1"/>
          <p:cNvSpPr/>
          <p:nvPr/>
        </p:nvSpPr>
        <p:spPr>
          <a:xfrm>
            <a:off x="8160730" y="4432016"/>
            <a:ext cx="827584" cy="696791"/>
          </a:xfrm>
          <a:prstGeom prst="wedgeEllipseCallout">
            <a:avLst>
              <a:gd name="adj1" fmla="val -201551"/>
              <a:gd name="adj2" fmla="val -103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喂狗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35695" y="5520822"/>
            <a:ext cx="8496300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看门狗定时器（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Watch-dog Timer, WDT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）不断检测利用微处理器软件专门设计的周期性脉冲信号（称为“诊断脉冲（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sanity impulse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）”），一旦发现在规定的“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暂停周期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”内未出现脉冲，即认为破坏已经发生，向微处理器的</a:t>
            </a: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端发送</a:t>
            </a: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，令其复位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78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00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59832" y="2055416"/>
            <a:ext cx="5760640" cy="184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宋体" panose="02010600030101010101" pitchFamily="2" charset="-122"/>
              </a:rPr>
              <a:t>←</a:t>
            </a:r>
            <a:r>
              <a:rPr lang="zh-CN" altLang="en-US" sz="1600" b="1" dirty="0"/>
              <a:t>加电复位</a:t>
            </a:r>
            <a:r>
              <a:rPr lang="zh-CN" altLang="en-US" sz="1400" dirty="0"/>
              <a:t>：加电前</a:t>
            </a:r>
            <a:r>
              <a:rPr lang="en-US" altLang="zh-CN" sz="1400" u="sng" dirty="0"/>
              <a:t>RESET</a:t>
            </a:r>
            <a:r>
              <a:rPr lang="en-US" altLang="zh-CN" sz="1400" dirty="0"/>
              <a:t>=0</a:t>
            </a:r>
            <a:r>
              <a:rPr lang="zh-CN" altLang="en-US" sz="1400" dirty="0"/>
              <a:t>执行复位，加电后</a:t>
            </a:r>
            <a:r>
              <a:rPr lang="en-US" altLang="zh-CN" sz="1400" u="sng" dirty="0"/>
              <a:t>RESET</a:t>
            </a:r>
            <a:r>
              <a:rPr lang="en-US" altLang="zh-CN" sz="1400" dirty="0"/>
              <a:t>=1</a:t>
            </a:r>
            <a:r>
              <a:rPr lang="zh-CN" altLang="en-US" sz="1400" dirty="0"/>
              <a:t>复位无效。复位持续时间由</a:t>
            </a:r>
            <a:r>
              <a:rPr lang="en-US" altLang="zh-CN" sz="1400" dirty="0"/>
              <a:t>RC</a:t>
            </a:r>
            <a:r>
              <a:rPr lang="zh-CN" altLang="en-US" sz="1400" dirty="0"/>
              <a:t>参数决定，</a:t>
            </a:r>
            <a:r>
              <a:rPr lang="en-US" altLang="zh-CN" sz="1400" dirty="0"/>
              <a:t>D</a:t>
            </a:r>
            <a:r>
              <a:rPr lang="zh-CN" altLang="en-US" sz="1400" dirty="0"/>
              <a:t>在万一</a:t>
            </a:r>
            <a:r>
              <a:rPr lang="en-US" altLang="zh-CN" sz="1400" dirty="0"/>
              <a:t>VCC</a:t>
            </a:r>
            <a:r>
              <a:rPr lang="zh-CN" altLang="en-US" sz="1400" dirty="0"/>
              <a:t>中断时为</a:t>
            </a:r>
            <a:r>
              <a:rPr lang="en-US" altLang="zh-CN" sz="1400" dirty="0"/>
              <a:t>C</a:t>
            </a:r>
            <a:r>
              <a:rPr lang="zh-CN" altLang="en-US" sz="1400" dirty="0"/>
              <a:t>提供放电</a:t>
            </a:r>
            <a:r>
              <a:rPr lang="zh-CN" altLang="en-US" sz="1400" dirty="0" smtClean="0"/>
              <a:t>通道</a:t>
            </a:r>
            <a:r>
              <a:rPr lang="zh-CN" altLang="en-US" sz="1400" dirty="0"/>
              <a:t>。</a:t>
            </a:r>
            <a:endParaRPr lang="zh-CN" altLang="en-US" sz="1400" b="1" dirty="0"/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宋体" panose="02010600030101010101" pitchFamily="2" charset="-122"/>
              </a:rPr>
              <a:t>↓欠压</a:t>
            </a:r>
            <a:r>
              <a:rPr lang="zh-CN" altLang="en-US" sz="1600" b="1" dirty="0"/>
              <a:t>复位</a:t>
            </a:r>
            <a:r>
              <a:rPr lang="zh-CN" altLang="en-US" sz="1600" dirty="0"/>
              <a:t>：</a:t>
            </a:r>
            <a:r>
              <a:rPr lang="zh-CN" altLang="en-US" sz="1400" dirty="0"/>
              <a:t>实时检测输入端电源电压分压</a:t>
            </a:r>
            <a:r>
              <a:rPr lang="en-US" altLang="zh-CN" sz="1400" dirty="0"/>
              <a:t>V</a:t>
            </a:r>
            <a:r>
              <a:rPr lang="en-US" altLang="zh-CN" sz="1400" baseline="-25000" dirty="0"/>
              <a:t>A</a:t>
            </a:r>
            <a:r>
              <a:rPr lang="zh-CN" altLang="en-US" sz="1400" dirty="0"/>
              <a:t>、</a:t>
            </a:r>
            <a:r>
              <a:rPr lang="en-US" altLang="zh-CN" sz="1400" dirty="0"/>
              <a:t>V</a:t>
            </a:r>
            <a:r>
              <a:rPr lang="en-US" altLang="zh-CN" sz="1400" baseline="-25000" dirty="0"/>
              <a:t>B</a:t>
            </a:r>
            <a:r>
              <a:rPr lang="zh-CN" altLang="en-US" sz="1400" dirty="0"/>
              <a:t>，并与基准电压</a:t>
            </a:r>
            <a:r>
              <a:rPr lang="en-US" altLang="zh-CN" sz="1400" dirty="0"/>
              <a:t>V</a:t>
            </a:r>
            <a:r>
              <a:rPr lang="en-US" altLang="zh-CN" sz="1400" baseline="-25000" dirty="0"/>
              <a:t>Z</a:t>
            </a:r>
            <a:r>
              <a:rPr lang="zh-CN" altLang="en-US" sz="1400" dirty="0"/>
              <a:t>相比较。如发现</a:t>
            </a:r>
            <a:r>
              <a:rPr lang="en-US" altLang="zh-CN" sz="1400" dirty="0"/>
              <a:t>V</a:t>
            </a:r>
            <a:r>
              <a:rPr lang="en-US" altLang="zh-CN" sz="1400" baseline="-25000" dirty="0"/>
              <a:t>CC</a:t>
            </a:r>
            <a:r>
              <a:rPr lang="zh-CN" altLang="en-US" sz="1400" dirty="0"/>
              <a:t>超差（大于或小于规定值），则比较器</a:t>
            </a:r>
            <a:r>
              <a:rPr lang="en-US" altLang="zh-CN" sz="1400" dirty="0"/>
              <a:t>B</a:t>
            </a:r>
            <a:r>
              <a:rPr lang="zh-CN" altLang="en-US" sz="1400" dirty="0"/>
              <a:t>先开启令处理器中断，然后比较器</a:t>
            </a:r>
            <a:r>
              <a:rPr lang="en-US" altLang="zh-CN" sz="1400" dirty="0"/>
              <a:t>A</a:t>
            </a:r>
            <a:r>
              <a:rPr lang="zh-CN" altLang="en-US" sz="1400" dirty="0"/>
              <a:t>开启强制处理器复位。这种方法可以对电源故障做出及时处理。</a:t>
            </a:r>
          </a:p>
        </p:txBody>
      </p:sp>
      <p:pic>
        <p:nvPicPr>
          <p:cNvPr id="6" name="Picture 4" descr="030"/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6" t="52107" r="10680" b="9608"/>
          <a:stretch>
            <a:fillRect/>
          </a:stretch>
        </p:blipFill>
        <p:spPr bwMode="auto">
          <a:xfrm>
            <a:off x="331833" y="4254225"/>
            <a:ext cx="6624042" cy="21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4906" y="4790083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V</a:t>
            </a:r>
            <a:r>
              <a:rPr lang="en-US" altLang="zh-CN" sz="1800" baseline="-25000"/>
              <a:t>A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54906" y="551715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V</a:t>
            </a:r>
            <a:r>
              <a:rPr lang="en-US" altLang="zh-CN" sz="1800" baseline="-25000"/>
              <a:t>B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31168" y="508535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V</a:t>
            </a:r>
            <a:r>
              <a:rPr lang="en-US" altLang="zh-CN" sz="1800" baseline="-25000"/>
              <a:t>Z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331833" y="2212461"/>
            <a:ext cx="2458240" cy="1931475"/>
            <a:chOff x="340" y="1071"/>
            <a:chExt cx="1815" cy="1497"/>
          </a:xfrm>
        </p:grpSpPr>
        <p:pic>
          <p:nvPicPr>
            <p:cNvPr id="11" name="Picture 9" descr="030"/>
            <p:cNvPicPr>
              <a:picLocks noChangeAspect="1" noChangeArrowheads="1"/>
            </p:cNvPicPr>
            <p:nvPr/>
          </p:nvPicPr>
          <p:blipFill>
            <a:blip r:embed="rId4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2" r="65927" b="55881"/>
            <a:stretch>
              <a:fillRect/>
            </a:stretch>
          </p:blipFill>
          <p:spPr bwMode="auto">
            <a:xfrm>
              <a:off x="431" y="1071"/>
              <a:ext cx="1724" cy="1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85" y="1480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R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884" y="1071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40" y="2160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C</a:t>
              </a:r>
            </a:p>
          </p:txBody>
        </p:sp>
      </p:grp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31588" y="134274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/>
              <a:t>电源电压超限：</a:t>
            </a:r>
            <a:r>
              <a:rPr lang="zh-CN" altLang="en-US" sz="1800" dirty="0">
                <a:solidFill>
                  <a:srgbClr val="FF0000"/>
                </a:solidFill>
              </a:rPr>
              <a:t>瞬态浪涌、电磁干扰</a:t>
            </a:r>
            <a:r>
              <a:rPr lang="zh-CN" altLang="en-US" sz="1800" dirty="0"/>
              <a:t>等可能会使微处理器的电源电压超过规定范围（如</a:t>
            </a:r>
            <a:r>
              <a:rPr lang="en-US" altLang="zh-CN" sz="1800" dirty="0"/>
              <a:t>3.0</a:t>
            </a:r>
            <a:r>
              <a:rPr lang="zh-CN" altLang="en-US" sz="1800" dirty="0"/>
              <a:t>～</a:t>
            </a:r>
            <a:r>
              <a:rPr lang="en-US" altLang="zh-CN" sz="1800" dirty="0"/>
              <a:t>3.6V</a:t>
            </a:r>
            <a:r>
              <a:rPr lang="zh-CN" altLang="en-US" sz="1800" dirty="0"/>
              <a:t>或</a:t>
            </a:r>
            <a:r>
              <a:rPr lang="en-US" altLang="zh-CN" sz="1800" dirty="0"/>
              <a:t>4.75</a:t>
            </a:r>
            <a:r>
              <a:rPr lang="zh-CN" altLang="en-US" sz="1800" dirty="0"/>
              <a:t>～</a:t>
            </a:r>
            <a:r>
              <a:rPr lang="en-US" altLang="zh-CN" sz="1800" dirty="0"/>
              <a:t>5.25V</a:t>
            </a:r>
            <a:r>
              <a:rPr lang="zh-CN" altLang="en-US" sz="1800" dirty="0"/>
              <a:t>）</a:t>
            </a:r>
          </a:p>
        </p:txBody>
      </p:sp>
      <p:sp>
        <p:nvSpPr>
          <p:cNvPr id="16" name="矩形 15"/>
          <p:cNvSpPr/>
          <p:nvPr/>
        </p:nvSpPr>
        <p:spPr>
          <a:xfrm>
            <a:off x="314090" y="845123"/>
            <a:ext cx="6346141" cy="52322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微处理器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电源电压超限监控复位保护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38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1671" y="108515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2555776" y="1183586"/>
            <a:ext cx="361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重要电路防护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放大电路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处理器电路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§5.4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数模混合电路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4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000" smtClean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7015" y="1380850"/>
            <a:ext cx="8351837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类型：逻辑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，微处理器，存储器等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特点：高频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高速，大电流，低阻抗，噪声容限大（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&gt;300mV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），易产生开关浪涌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及数模转换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类型：放大器，电源管理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ADC/DAC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特点：低频，低电平，高阻抗，噪声容限小（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24bit ADC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的最小检测电压（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LSB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）低至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59nV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），易受干扰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数模混合电路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与数字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做在同一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上，防止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对模拟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的干扰</a:t>
            </a:r>
          </a:p>
        </p:txBody>
      </p:sp>
      <p:sp>
        <p:nvSpPr>
          <p:cNvPr id="6" name="矩形 5"/>
          <p:cNvSpPr/>
          <p:nvPr/>
        </p:nvSpPr>
        <p:spPr>
          <a:xfrm>
            <a:off x="314091" y="845123"/>
            <a:ext cx="3249798" cy="52322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模混合电路特性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380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00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29" y="1700808"/>
            <a:ext cx="5229114" cy="4694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41343" y="1942049"/>
            <a:ext cx="3064271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数字电路与模拟电路采用独立电源供电，从而隔离了通过电源线的干扰，但数字电路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通过地线公共阻抗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对模拟电路形成干扰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58646" y="4663120"/>
            <a:ext cx="3046968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数字电路和模拟电路各自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单点接地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，从而避免了地线干扰</a:t>
            </a:r>
          </a:p>
        </p:txBody>
      </p:sp>
      <p:sp>
        <p:nvSpPr>
          <p:cNvPr id="8" name="矩形 7"/>
          <p:cNvSpPr/>
          <p:nvPr/>
        </p:nvSpPr>
        <p:spPr>
          <a:xfrm>
            <a:off x="314090" y="845123"/>
            <a:ext cx="6058110" cy="52322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模混合电路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干扰来源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公共阻抗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347864" y="3068960"/>
            <a:ext cx="1224136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43608" y="5519421"/>
            <a:ext cx="1224136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886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§5.1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1671" y="108515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2555776" y="1183586"/>
            <a:ext cx="361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重要电路防护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放大电路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处理器电路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数模混合电路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9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00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957388"/>
            <a:ext cx="8964612" cy="26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3158" y="4869160"/>
            <a:ext cx="720117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：模拟电路与数字电路各自采用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独立电源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各自接地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，彻底消除来自电源线和地线的公共阻抗的干扰</a:t>
            </a:r>
          </a:p>
        </p:txBody>
      </p:sp>
      <p:sp>
        <p:nvSpPr>
          <p:cNvPr id="7" name="矩形 6"/>
          <p:cNvSpPr/>
          <p:nvPr/>
        </p:nvSpPr>
        <p:spPr>
          <a:xfrm>
            <a:off x="219233" y="991023"/>
            <a:ext cx="4185902" cy="52322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数模混合电路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---PCB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布局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839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00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02120"/>
            <a:ext cx="6913315" cy="461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44055" y="5363891"/>
            <a:ext cx="10795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accent2"/>
                </a:solidFill>
              </a:rPr>
              <a:t>I/O</a:t>
            </a:r>
            <a:r>
              <a:rPr lang="zh-CN" altLang="en-US" sz="1800">
                <a:solidFill>
                  <a:schemeClr val="accent2"/>
                </a:solidFill>
              </a:rPr>
              <a:t>接口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83805" y="6096572"/>
            <a:ext cx="741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数字电路与模拟电路必须分别布局在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不同的区域</a:t>
            </a:r>
          </a:p>
        </p:txBody>
      </p:sp>
      <p:sp>
        <p:nvSpPr>
          <p:cNvPr id="8" name="矩形 7"/>
          <p:cNvSpPr/>
          <p:nvPr/>
        </p:nvSpPr>
        <p:spPr>
          <a:xfrm>
            <a:off x="314090" y="845123"/>
            <a:ext cx="4185902" cy="52322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数模混合电路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---PCB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布局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9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000" smtClean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" y="2044424"/>
            <a:ext cx="69119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1" y="2044424"/>
            <a:ext cx="69119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6" y="1922462"/>
            <a:ext cx="69119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975546" y="2115862"/>
            <a:ext cx="2160587" cy="434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SzPct val="85000"/>
            </a:pPr>
            <a:r>
              <a:rPr lang="en-US" altLang="zh-CN" sz="1600" dirty="0"/>
              <a:t> </a:t>
            </a:r>
            <a:r>
              <a:rPr lang="zh-CN" altLang="en-US" sz="1600" dirty="0"/>
              <a:t>可用模拟电源给混合信号芯片内的数字部分供电，但为防止数字对模拟的高频干扰，在混合信号芯片的</a:t>
            </a:r>
            <a:r>
              <a:rPr lang="zh-CN" altLang="en-US" sz="1600" dirty="0">
                <a:solidFill>
                  <a:srgbClr val="FF0000"/>
                </a:solidFill>
              </a:rPr>
              <a:t>数字电源和模拟电源</a:t>
            </a:r>
            <a:r>
              <a:rPr lang="zh-CN" altLang="en-US" sz="1600" dirty="0"/>
              <a:t>间加了</a:t>
            </a:r>
            <a:r>
              <a:rPr lang="zh-CN" altLang="en-US" sz="1600" dirty="0">
                <a:solidFill>
                  <a:srgbClr val="FF0000"/>
                </a:solidFill>
              </a:rPr>
              <a:t>铁氧体磁珠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SzPct val="85000"/>
            </a:pPr>
            <a:r>
              <a:rPr lang="zh-CN" altLang="en-US" sz="1600" dirty="0"/>
              <a:t> </a:t>
            </a:r>
            <a:r>
              <a:rPr lang="en-US" altLang="zh-CN" sz="1600" dirty="0"/>
              <a:t>ADC</a:t>
            </a:r>
            <a:r>
              <a:rPr lang="zh-CN" altLang="en-US" sz="1600" dirty="0"/>
              <a:t>、</a:t>
            </a:r>
            <a:r>
              <a:rPr lang="en-US" altLang="zh-CN" sz="1600" dirty="0"/>
              <a:t>DAC</a:t>
            </a:r>
            <a:r>
              <a:rPr lang="zh-CN" altLang="en-US" sz="1600" dirty="0"/>
              <a:t>、电源电路、放大器和时钟发生器均接</a:t>
            </a:r>
            <a:r>
              <a:rPr lang="zh-CN" altLang="en-US" sz="1600" dirty="0">
                <a:solidFill>
                  <a:srgbClr val="FF0000"/>
                </a:solidFill>
              </a:rPr>
              <a:t>模拟地和模拟电源</a:t>
            </a:r>
            <a:r>
              <a:rPr lang="zh-CN" altLang="en-US" sz="1600" dirty="0"/>
              <a:t>；缓冲器</a:t>
            </a:r>
            <a:r>
              <a:rPr lang="en-US" altLang="zh-CN" sz="1600" dirty="0"/>
              <a:t>/</a:t>
            </a:r>
            <a:r>
              <a:rPr lang="zh-CN" altLang="en-US" sz="1600" dirty="0"/>
              <a:t>寄存器应接数字地和数字电源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32108" y="2044424"/>
            <a:ext cx="936625" cy="620713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5220071" y="4293096"/>
            <a:ext cx="792089" cy="792088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3195708" y="5498824"/>
            <a:ext cx="936625" cy="100965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177314" y="1026371"/>
            <a:ext cx="4977990" cy="52322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数模混合电路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接地与退耦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37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000" smtClean="0"/>
          </a:p>
        </p:txBody>
      </p:sp>
      <p:sp>
        <p:nvSpPr>
          <p:cNvPr id="13" name="矩形 12"/>
          <p:cNvSpPr/>
          <p:nvPr/>
        </p:nvSpPr>
        <p:spPr>
          <a:xfrm>
            <a:off x="177314" y="1026371"/>
            <a:ext cx="4394686" cy="52322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数模混合电路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常规方案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4" name="页脚占位符 2"/>
          <p:cNvSpPr txBox="1">
            <a:spLocks/>
          </p:cNvSpPr>
          <p:nvPr/>
        </p:nvSpPr>
        <p:spPr>
          <a:xfrm>
            <a:off x="-997822" y="5913322"/>
            <a:ext cx="458350" cy="22428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DC1793-1A5C-4511-BBA6-815045EE5387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00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" r="963"/>
          <a:stretch>
            <a:fillRect/>
          </a:stretch>
        </p:blipFill>
        <p:spPr bwMode="auto">
          <a:xfrm>
            <a:off x="265474" y="2352051"/>
            <a:ext cx="5906099" cy="373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915494" y="5085742"/>
            <a:ext cx="92051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0000FF"/>
                </a:solidFill>
              </a:rPr>
              <a:t>模拟部分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860032" y="5009883"/>
            <a:ext cx="112040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0000FF"/>
                </a:solidFill>
              </a:rPr>
              <a:t>数字部分</a:t>
            </a:r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 flipH="1">
            <a:off x="3210805" y="4578995"/>
            <a:ext cx="374318" cy="679291"/>
          </a:xfrm>
          <a:prstGeom prst="ellipse">
            <a:avLst/>
          </a:prstGeom>
          <a:noFill/>
          <a:ln w="12700" algn="ctr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 flipH="1">
            <a:off x="2288196" y="2644972"/>
            <a:ext cx="483604" cy="522420"/>
          </a:xfrm>
          <a:prstGeom prst="ellipse">
            <a:avLst/>
          </a:prstGeom>
          <a:noFill/>
          <a:ln w="12700" algn="ctr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 flipH="1">
            <a:off x="1222969" y="4217203"/>
            <a:ext cx="1226084" cy="418918"/>
          </a:xfrm>
          <a:prstGeom prst="ellipse">
            <a:avLst/>
          </a:prstGeom>
          <a:noFill/>
          <a:ln w="12700" algn="ctr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6162050" y="2074329"/>
            <a:ext cx="2758740" cy="175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  <a:r>
              <a:rPr lang="en-US" altLang="zh-CN" sz="1400" baseline="30000" dirty="0">
                <a:latin typeface="Times New Roman" panose="02020603050405020304" pitchFamily="18" charset="0"/>
              </a:rPr>
              <a:t> </a:t>
            </a:r>
            <a:r>
              <a:rPr lang="zh-CN" altLang="en-US" sz="1400" dirty="0">
                <a:latin typeface="Times New Roman" panose="02020603050405020304" pitchFamily="18" charset="0"/>
              </a:rPr>
              <a:t>数字地与模拟地之间开槽隔离，使数字与模拟部分在</a:t>
            </a:r>
            <a:r>
              <a:rPr lang="en-US" altLang="zh-CN" sz="1400" dirty="0">
                <a:latin typeface="Times New Roman" panose="02020603050405020304" pitchFamily="18" charset="0"/>
              </a:rPr>
              <a:t>PCB</a:t>
            </a:r>
            <a:r>
              <a:rPr lang="zh-CN" altLang="en-US" sz="1400" dirty="0">
                <a:latin typeface="Times New Roman" panose="02020603050405020304" pitchFamily="18" charset="0"/>
              </a:rPr>
              <a:t>上不共地，而分别在板外接系统地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lang="zh-CN" altLang="en-US" sz="1400" dirty="0">
                <a:latin typeface="Times New Roman" panose="02020603050405020304" pitchFamily="18" charset="0"/>
              </a:rPr>
              <a:t>混合信号芯片的模拟地与数字地相接后接</a:t>
            </a:r>
            <a:r>
              <a:rPr lang="en-US" altLang="zh-CN" sz="1400" dirty="0">
                <a:latin typeface="Times New Roman" panose="02020603050405020304" pitchFamily="18" charset="0"/>
              </a:rPr>
              <a:t>PCB</a:t>
            </a:r>
            <a:r>
              <a:rPr lang="zh-CN" altLang="en-US" sz="1400" dirty="0">
                <a:latin typeface="Times New Roman" panose="02020603050405020304" pitchFamily="18" charset="0"/>
              </a:rPr>
              <a:t>的模拟地（连接导线应尽量短）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82188" y="1943393"/>
            <a:ext cx="25803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PCB</a:t>
            </a:r>
            <a:r>
              <a:rPr lang="zh-CN" altLang="en-US" sz="1400" dirty="0">
                <a:solidFill>
                  <a:srgbClr val="0000FF"/>
                </a:solidFill>
              </a:rPr>
              <a:t>数字地与模拟地的分割槽</a:t>
            </a: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2555776" y="2204864"/>
            <a:ext cx="792087" cy="711369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62050" y="4382192"/>
            <a:ext cx="2815499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lang="zh-CN" altLang="en-US" sz="1600" smtClean="0">
                <a:latin typeface="Times New Roman" panose="02020603050405020304" pitchFamily="18" charset="0"/>
              </a:rPr>
              <a:t>但是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数字和模拟电路电压通过滤波器解耦，大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电流时退耦效果变差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9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3"/>
          <a:stretch>
            <a:fillRect/>
          </a:stretch>
        </p:blipFill>
        <p:spPr bwMode="auto">
          <a:xfrm>
            <a:off x="252691" y="1685883"/>
            <a:ext cx="6049962" cy="47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000" smtClean="0"/>
          </a:p>
        </p:txBody>
      </p:sp>
      <p:sp>
        <p:nvSpPr>
          <p:cNvPr id="13" name="矩形 12"/>
          <p:cNvSpPr/>
          <p:nvPr/>
        </p:nvSpPr>
        <p:spPr>
          <a:xfrm>
            <a:off x="177314" y="1026371"/>
            <a:ext cx="5042758" cy="52322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数模混合电路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大电流方案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4" name="页脚占位符 2"/>
          <p:cNvSpPr txBox="1">
            <a:spLocks/>
          </p:cNvSpPr>
          <p:nvPr/>
        </p:nvSpPr>
        <p:spPr>
          <a:xfrm>
            <a:off x="-997822" y="5913322"/>
            <a:ext cx="458350" cy="22428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DC1793-1A5C-4511-BBA6-815045EE5387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000" smtClean="0"/>
          </a:p>
        </p:txBody>
      </p:sp>
      <p:sp>
        <p:nvSpPr>
          <p:cNvPr id="16" name="页脚占位符 2"/>
          <p:cNvSpPr txBox="1">
            <a:spLocks/>
          </p:cNvSpPr>
          <p:nvPr/>
        </p:nvSpPr>
        <p:spPr>
          <a:xfrm>
            <a:off x="-103188" y="6537325"/>
            <a:ext cx="571501" cy="2762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AA062C-2FF7-4BA0-B90A-21735F41275B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000" smtClean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002602" y="4581710"/>
            <a:ext cx="10080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0000FF"/>
                </a:solidFill>
              </a:rPr>
              <a:t>模拟部分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4716463" y="4652963"/>
            <a:ext cx="10080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0000FF"/>
                </a:solidFill>
              </a:rPr>
              <a:t>数字部分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 flipH="1">
            <a:off x="2815470" y="4440649"/>
            <a:ext cx="792162" cy="576262"/>
          </a:xfrm>
          <a:prstGeom prst="ellipse">
            <a:avLst/>
          </a:prstGeom>
          <a:noFill/>
          <a:ln w="12700" algn="ctr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 flipH="1">
            <a:off x="2449791" y="4056092"/>
            <a:ext cx="1655762" cy="360363"/>
          </a:xfrm>
          <a:prstGeom prst="ellipse">
            <a:avLst/>
          </a:prstGeom>
          <a:noFill/>
          <a:ln w="12700" algn="ctr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6302654" y="2133600"/>
            <a:ext cx="2589826" cy="279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</a:rPr>
              <a:t>数字地与模拟地之间、数字电源与模拟电源之间既要防止相互干扰，又不能有明显的压降</a:t>
            </a:r>
            <a:r>
              <a:rPr lang="en-US" altLang="zh-CN" sz="1600" dirty="0">
                <a:latin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</a:rPr>
              <a:t>若</a:t>
            </a:r>
            <a:r>
              <a:rPr lang="en-US" altLang="zh-CN" sz="1600" dirty="0">
                <a:latin typeface="Times New Roman" panose="02020603050405020304" pitchFamily="18" charset="0"/>
              </a:rPr>
              <a:t>&gt;0.3V</a:t>
            </a:r>
            <a:r>
              <a:rPr lang="zh-CN" altLang="en-US" sz="1600" dirty="0">
                <a:latin typeface="Times New Roman" panose="02020603050405020304" pitchFamily="18" charset="0"/>
              </a:rPr>
              <a:t>，有可能对器件产生损伤），故可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接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亦可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接铁氧体磁珠抑制高频串扰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75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000" smtClean="0"/>
          </a:p>
        </p:txBody>
      </p:sp>
      <p:sp>
        <p:nvSpPr>
          <p:cNvPr id="13" name="矩形 12"/>
          <p:cNvSpPr/>
          <p:nvPr/>
        </p:nvSpPr>
        <p:spPr>
          <a:xfrm>
            <a:off x="177314" y="1026371"/>
            <a:ext cx="5042758" cy="52322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数模混合电路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电流方案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4" name="页脚占位符 2"/>
          <p:cNvSpPr txBox="1">
            <a:spLocks/>
          </p:cNvSpPr>
          <p:nvPr/>
        </p:nvSpPr>
        <p:spPr>
          <a:xfrm>
            <a:off x="-997822" y="5913322"/>
            <a:ext cx="458350" cy="22428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DC1793-1A5C-4511-BBA6-815045EE5387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000" smtClean="0"/>
          </a:p>
        </p:txBody>
      </p:sp>
      <p:sp>
        <p:nvSpPr>
          <p:cNvPr id="16" name="页脚占位符 2"/>
          <p:cNvSpPr txBox="1">
            <a:spLocks/>
          </p:cNvSpPr>
          <p:nvPr/>
        </p:nvSpPr>
        <p:spPr>
          <a:xfrm>
            <a:off x="-103188" y="6537325"/>
            <a:ext cx="571501" cy="2762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AA062C-2FF7-4BA0-B90A-21735F41275B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00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24" y="1899761"/>
            <a:ext cx="5760640" cy="334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Oval 3"/>
          <p:cNvSpPr>
            <a:spLocks noChangeArrowheads="1"/>
          </p:cNvSpPr>
          <p:nvPr/>
        </p:nvSpPr>
        <p:spPr bwMode="auto">
          <a:xfrm flipH="1">
            <a:off x="3923928" y="3356992"/>
            <a:ext cx="1997465" cy="673839"/>
          </a:xfrm>
          <a:prstGeom prst="ellipse">
            <a:avLst/>
          </a:prstGeom>
          <a:noFill/>
          <a:ln w="12700" algn="ctr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971600" y="5243551"/>
            <a:ext cx="7776848" cy="9969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数字电路内部电流小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：这种方案实现起来简单，数字与模拟部分在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上共地，但通过开槽使数字地和模拟地只通过狭窄的走线短接。该走线的寄生电感对高频电流有一定的抑制作用，即呈现低频低阻抗、高频高阻抗的特性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58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000" smtClean="0"/>
          </a:p>
        </p:txBody>
      </p:sp>
      <p:pic>
        <p:nvPicPr>
          <p:cNvPr id="8" name="Picture 3" descr="0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4" r="1338"/>
          <a:stretch>
            <a:fillRect/>
          </a:stretch>
        </p:blipFill>
        <p:spPr bwMode="auto">
          <a:xfrm>
            <a:off x="576436" y="1383083"/>
            <a:ext cx="4752033" cy="196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96107" y="3325466"/>
            <a:ext cx="849630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根据输出电压和电流，调整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的基极偏置（线性反馈）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，使输出电压和电流稳定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典型的线性电源稳压器是三端稳压器，其输出电压有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V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V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V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V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V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V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 V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 V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稳定度与精度高：通常可达到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0.001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％～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输出纹波小：峰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峰值约为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10mV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，以线性方式工作，无对外辐射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效率较低：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约为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％～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。调整出来的电压和电流由</a:t>
            </a:r>
            <a:r>
              <a:rPr lang="en-US" altLang="zh-CN" sz="16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转化成热散发掉，同时大容量电容的纹波电流也会增加功耗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大功率时体积重量大：需要高压低频变压器和大容量电容器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抗干扰能力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相对较低：外界电网电压波动、负载变化对其稳压性能的影响相对较大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19" y="1052166"/>
            <a:ext cx="2879725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444482" y="2707928"/>
            <a:ext cx="863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78L05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7" y="1044337"/>
            <a:ext cx="2879725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812907" y="2722216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7805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444482" y="2996853"/>
            <a:ext cx="2016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/>
              <a:t>三端稳压器示例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07504" y="882209"/>
            <a:ext cx="2376264" cy="33655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三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稳压器</a:t>
            </a:r>
            <a:endParaRPr lang="zh-CN" altLang="en-US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06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 smtClean="0"/>
          </a:p>
        </p:txBody>
      </p:sp>
      <p:pic>
        <p:nvPicPr>
          <p:cNvPr id="5" name="Picture 3" descr="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"/>
          <a:stretch>
            <a:fillRect/>
          </a:stretch>
        </p:blipFill>
        <p:spPr bwMode="auto">
          <a:xfrm>
            <a:off x="1219242" y="1340768"/>
            <a:ext cx="6652059" cy="233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69354" y="3759159"/>
            <a:ext cx="8351837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  <a:p>
            <a:pPr lvl="1" eaLnBrk="1" hangingPunct="1"/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根据输出电压和电流，调整开关脉冲的宽度，改变变压器的输出脉冲电压幅度，从而使输出电压和电流稳定</a:t>
            </a:r>
          </a:p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 lvl="1" eaLnBrk="1" hangingPunct="1"/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效率高：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可达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％～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％，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无直流耗能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元器件 （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降低直流损耗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体积重量轻：约为线性电源的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1/10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，只需使用低压低频变压器和小容量电容</a:t>
            </a:r>
          </a:p>
          <a:p>
            <a:pPr lvl="1" eaLnBrk="1" hangingPunct="1"/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抗干扰能力较高：对电网的尖峰脉冲干扰的抑制能力优于线性电源</a:t>
            </a:r>
          </a:p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 lvl="1" eaLnBrk="1" hangingPunct="1"/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输出纹波大：峰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峰值约为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200mV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，有对外辐射</a:t>
            </a:r>
          </a:p>
          <a:p>
            <a:pPr lvl="1" eaLnBrk="1" hangingPunct="1"/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稳定度一般：约为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％～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7504" y="882209"/>
            <a:ext cx="2376264" cy="33655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开关电源</a:t>
            </a:r>
            <a:endParaRPr lang="zh-CN" altLang="en-US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9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539" y="1340768"/>
            <a:ext cx="8280400" cy="496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输出过流（过载）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操作不慎导致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短路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，负载元件失效导致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负载电阻下降，负载太重导致负载电流过大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可能造成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线性电源的串联元件和开关电源的开关元件因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电流和功率过大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，超出安全工作区而受损或烧毁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输出过压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电源输出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出现异常过电压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，导致贵重的负载电路（如微处理器）被破坏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电源突然接通或突然中断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某些器件不能接收电源突然接通或者中断所带来的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工作电压剧烈变化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内部浪涌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功率开关管驱动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电感或者电容负载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，导致内部出现瞬间大电流或高电压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功率开关管互补工作，在信号上升沿或下降沿产生电源到地的大电流</a:t>
            </a:r>
          </a:p>
        </p:txBody>
      </p:sp>
      <p:sp>
        <p:nvSpPr>
          <p:cNvPr id="6" name="矩形 5"/>
          <p:cNvSpPr/>
          <p:nvPr/>
        </p:nvSpPr>
        <p:spPr>
          <a:xfrm>
            <a:off x="192539" y="846110"/>
            <a:ext cx="3791423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电源面临的可靠性问题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00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2539" y="1484784"/>
            <a:ext cx="842486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输入或输出浪涌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市电电压剧烈动、突然断电、瞬时过压等导致电源输入电压的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中断、尖峰和浪涌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等，形成电磁干扰或者导致电源中的元件受损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输出干扰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开关电源所产生的纹波电流频率会远高于其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工作频率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，通过输出线传导或者空间辐射对周边元器件产生干扰</a:t>
            </a:r>
          </a:p>
        </p:txBody>
      </p:sp>
      <p:sp>
        <p:nvSpPr>
          <p:cNvPr id="6" name="矩形 5"/>
          <p:cNvSpPr/>
          <p:nvPr/>
        </p:nvSpPr>
        <p:spPr>
          <a:xfrm>
            <a:off x="192539" y="846110"/>
            <a:ext cx="3791423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电源面临的可靠性问题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4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00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3568" y="5027084"/>
            <a:ext cx="8064896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输入端产生的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100kHz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以下的低频噪声可以由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78L09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自身的去噪特性来抑制，高于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1MHz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的高频噪声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必须由外加（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高通）滤波器来抑制</a:t>
            </a:r>
          </a:p>
        </p:txBody>
      </p:sp>
      <p:pic>
        <p:nvPicPr>
          <p:cNvPr id="9" name="Picture 4" descr="09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35" y="1555725"/>
            <a:ext cx="2808287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301160" y="4364013"/>
            <a:ext cx="2736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78L09</a:t>
            </a:r>
            <a:r>
              <a:rPr lang="zh-CN" altLang="en-US" sz="1600"/>
              <a:t>自身的去噪</a:t>
            </a:r>
            <a:r>
              <a:rPr lang="en-US" altLang="zh-CN" sz="1600"/>
              <a:t>-</a:t>
            </a:r>
            <a:r>
              <a:rPr lang="zh-CN" altLang="en-US" sz="1600"/>
              <a:t>频率特性</a:t>
            </a: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395660" y="1339825"/>
            <a:ext cx="5832475" cy="3384550"/>
            <a:chOff x="1338" y="935"/>
            <a:chExt cx="3039" cy="1800"/>
          </a:xfrm>
        </p:grpSpPr>
        <p:pic>
          <p:nvPicPr>
            <p:cNvPr id="12" name="Picture 7" descr="09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935"/>
              <a:ext cx="3039" cy="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565" y="1616"/>
              <a:ext cx="726" cy="544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2" name="椭圆 1"/>
          <p:cNvSpPr/>
          <p:nvPr/>
        </p:nvSpPr>
        <p:spPr>
          <a:xfrm>
            <a:off x="3059832" y="2743925"/>
            <a:ext cx="1800200" cy="111712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31320" y="2620314"/>
            <a:ext cx="1393346" cy="102288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92539" y="846110"/>
            <a:ext cx="4873450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线性电源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输入输出纹波处理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2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72157" y="6564037"/>
            <a:ext cx="584386" cy="2873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991AB-82EA-420A-A423-6D7EAD4D0B4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000" smtClean="0"/>
          </a:p>
        </p:txBody>
      </p:sp>
      <p:pic>
        <p:nvPicPr>
          <p:cNvPr id="5" name="Picture 3" descr="0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"/>
          <a:stretch>
            <a:fillRect/>
          </a:stretch>
        </p:blipFill>
        <p:spPr bwMode="auto">
          <a:xfrm>
            <a:off x="166271" y="1523290"/>
            <a:ext cx="4679751" cy="47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716016" y="2167373"/>
            <a:ext cx="4095234" cy="2967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+15V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电源切断时，输入电压迅速降到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，而输出电压下降较慢。因此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可能出现输出电压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输入电压的情况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，可能导致稳压器损坏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采用二极管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，使输出电压不可能高于输入电压，从而起到保护作用</a:t>
            </a:r>
          </a:p>
        </p:txBody>
      </p:sp>
      <p:sp>
        <p:nvSpPr>
          <p:cNvPr id="7" name="矩形 6"/>
          <p:cNvSpPr/>
          <p:nvPr/>
        </p:nvSpPr>
        <p:spPr>
          <a:xfrm>
            <a:off x="192539" y="846110"/>
            <a:ext cx="4152099" cy="52322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</a:t>
            </a:r>
            <a:r>
              <a:rPr lang="en-US" altLang="zh-CN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输入输出压差保护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25336" y="5548448"/>
            <a:ext cx="4206601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仅适用于压差较大的降压电路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2267744" y="1577078"/>
            <a:ext cx="720080" cy="38228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0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19974</TotalTime>
  <Words>2513</Words>
  <Application>Microsoft Office PowerPoint</Application>
  <PresentationFormat>全屏显示(4:3)</PresentationFormat>
  <Paragraphs>299</Paragraphs>
  <Slides>35</Slides>
  <Notes>34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仿宋_GB2312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航天电子系统设计       ----重要电路与元器件的防护设计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sso8b</cp:lastModifiedBy>
  <cp:revision>1385</cp:revision>
  <dcterms:created xsi:type="dcterms:W3CDTF">2014-04-29T08:12:32Z</dcterms:created>
  <dcterms:modified xsi:type="dcterms:W3CDTF">2023-05-15T14:26:35Z</dcterms:modified>
</cp:coreProperties>
</file>