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1" r:id="rId3"/>
    <p:sldId id="282" r:id="rId4"/>
    <p:sldId id="283" r:id="rId5"/>
    <p:sldId id="284" r:id="rId6"/>
    <p:sldId id="285" r:id="rId7"/>
    <p:sldId id="287" r:id="rId8"/>
    <p:sldId id="286" r:id="rId9"/>
    <p:sldId id="288" r:id="rId10"/>
    <p:sldId id="289" r:id="rId11"/>
    <p:sldId id="290" r:id="rId12"/>
    <p:sldId id="291" r:id="rId13"/>
    <p:sldId id="293" r:id="rId14"/>
    <p:sldId id="294" r:id="rId15"/>
    <p:sldId id="279" r:id="rId16"/>
    <p:sldId id="296" r:id="rId17"/>
    <p:sldId id="297" r:id="rId18"/>
    <p:sldId id="299" r:id="rId19"/>
    <p:sldId id="273" r:id="rId20"/>
    <p:sldId id="300" r:id="rId21"/>
    <p:sldId id="301" r:id="rId22"/>
    <p:sldId id="302"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0A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2634" y="84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6BC0C-4BF9-45FF-9A3B-2D59C3F303C7}" type="datetimeFigureOut">
              <a:rPr lang="zh-CN" altLang="en-US" smtClean="0"/>
              <a:t>2020/4/2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A16CE4-AB27-4647-9DFA-CCF51A41A804}" type="slidenum">
              <a:rPr lang="zh-CN" altLang="en-US" smtClean="0"/>
              <a:t>‹#›</a:t>
            </a:fld>
            <a:endParaRPr lang="zh-CN" altLang="en-US"/>
          </a:p>
        </p:txBody>
      </p:sp>
    </p:spTree>
    <p:extLst>
      <p:ext uri="{BB962C8B-B14F-4D97-AF65-F5344CB8AC3E}">
        <p14:creationId xmlns:p14="http://schemas.microsoft.com/office/powerpoint/2010/main" val="338083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defRPr/>
            </a:pPr>
            <a:r>
              <a:rPr lang="zh-CN" altLang="en-US" sz="1050" dirty="0" smtClean="0">
                <a:latin typeface="+mn-ea"/>
              </a:rPr>
              <a:t>惯导、天文导航可实现自主导航，但惯导长期稳定性差，天文导航长期观测会使存储量显著增加，复杂度提高，降低实时性，而地磁导航，卫星导航和无线电导航受导航信号的影响，难以在深空中应用。</a:t>
            </a:r>
            <a:endParaRPr lang="en-US" altLang="zh-CN" sz="1050" dirty="0" smtClean="0">
              <a:latin typeface="+mn-ea"/>
            </a:endParaRPr>
          </a:p>
          <a:p>
            <a:pPr>
              <a:defRPr/>
            </a:pPr>
            <a:endParaRPr lang="zh-CN" altLang="en-US" dirty="0"/>
          </a:p>
        </p:txBody>
      </p:sp>
      <p:sp>
        <p:nvSpPr>
          <p:cNvPr id="69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000000"/>
                </a:solidFill>
                <a:latin typeface="Verdana" panose="020B0604030504040204" pitchFamily="34" charset="0"/>
                <a:ea typeface="宋体" panose="02010600030101010101" pitchFamily="2" charset="-122"/>
              </a:defRPr>
            </a:lvl1pPr>
            <a:lvl2pPr marL="742950" indent="-285750" eaLnBrk="0" hangingPunct="0">
              <a:defRPr sz="2400" b="1">
                <a:solidFill>
                  <a:srgbClr val="000000"/>
                </a:solidFill>
                <a:latin typeface="Verdana" panose="020B0604030504040204" pitchFamily="34" charset="0"/>
                <a:ea typeface="宋体" panose="02010600030101010101" pitchFamily="2" charset="-122"/>
              </a:defRPr>
            </a:lvl2pPr>
            <a:lvl3pPr marL="1143000" indent="-228600" eaLnBrk="0" hangingPunct="0">
              <a:defRPr sz="2400" b="1">
                <a:solidFill>
                  <a:srgbClr val="000000"/>
                </a:solidFill>
                <a:latin typeface="Verdana" panose="020B0604030504040204" pitchFamily="34" charset="0"/>
                <a:ea typeface="宋体" panose="02010600030101010101" pitchFamily="2" charset="-122"/>
              </a:defRPr>
            </a:lvl3pPr>
            <a:lvl4pPr marL="1600200" indent="-228600" eaLnBrk="0" hangingPunct="0">
              <a:defRPr sz="2400" b="1">
                <a:solidFill>
                  <a:srgbClr val="000000"/>
                </a:solidFill>
                <a:latin typeface="Verdana" panose="020B0604030504040204" pitchFamily="34" charset="0"/>
                <a:ea typeface="宋体" panose="02010600030101010101" pitchFamily="2" charset="-122"/>
              </a:defRPr>
            </a:lvl4pPr>
            <a:lvl5pPr marL="2057400" indent="-228600" eaLnBrk="0" hangingPunct="0">
              <a:defRPr sz="2400" b="1">
                <a:solidFill>
                  <a:srgbClr val="0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9pPr>
          </a:lstStyle>
          <a:p>
            <a:pPr eaLnBrk="1" hangingPunct="1"/>
            <a:fld id="{031F8220-95F7-4EA7-B8ED-7001AFB244A9}" type="slidenum">
              <a:rPr lang="en-US" altLang="zh-CN" sz="1200" b="0">
                <a:solidFill>
                  <a:schemeClr val="tx1"/>
                </a:solidFill>
                <a:latin typeface="Arial" panose="020B0604020202020204" pitchFamily="34" charset="0"/>
              </a:rPr>
              <a:pPr eaLnBrk="1" hangingPunct="1"/>
              <a:t>2</a:t>
            </a:fld>
            <a:endParaRPr lang="en-US" altLang="zh-CN" sz="1200" b="0">
              <a:solidFill>
                <a:schemeClr val="tx1"/>
              </a:solidFill>
              <a:latin typeface="Arial" panose="020B0604020202020204" pitchFamily="34" charset="0"/>
            </a:endParaRPr>
          </a:p>
        </p:txBody>
      </p:sp>
    </p:spTree>
    <p:extLst>
      <p:ext uri="{BB962C8B-B14F-4D97-AF65-F5344CB8AC3E}">
        <p14:creationId xmlns:p14="http://schemas.microsoft.com/office/powerpoint/2010/main" val="2771981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黑体" panose="02010609060101010101" pitchFamily="49" charset="-122"/>
                <a:ea typeface="黑体" panose="02010609060101010101" pitchFamily="49" charset="-122"/>
              </a:rPr>
              <a:t>，被认为是一种具有极端物理环境的自然天体。</a:t>
            </a:r>
            <a:endParaRPr lang="zh-CN" altLang="en-US" smtClean="0">
              <a:latin typeface="Arial" panose="020B0604020202020204" pitchFamily="34" charset="0"/>
            </a:endParaRPr>
          </a:p>
        </p:txBody>
      </p:sp>
      <p:sp>
        <p:nvSpPr>
          <p:cNvPr id="706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000000"/>
                </a:solidFill>
                <a:latin typeface="Verdana" panose="020B0604030504040204" pitchFamily="34" charset="0"/>
                <a:ea typeface="宋体" panose="02010600030101010101" pitchFamily="2" charset="-122"/>
              </a:defRPr>
            </a:lvl1pPr>
            <a:lvl2pPr marL="742950" indent="-285750" eaLnBrk="0" hangingPunct="0">
              <a:defRPr sz="2400" b="1">
                <a:solidFill>
                  <a:srgbClr val="000000"/>
                </a:solidFill>
                <a:latin typeface="Verdana" panose="020B0604030504040204" pitchFamily="34" charset="0"/>
                <a:ea typeface="宋体" panose="02010600030101010101" pitchFamily="2" charset="-122"/>
              </a:defRPr>
            </a:lvl2pPr>
            <a:lvl3pPr marL="1143000" indent="-228600" eaLnBrk="0" hangingPunct="0">
              <a:defRPr sz="2400" b="1">
                <a:solidFill>
                  <a:srgbClr val="000000"/>
                </a:solidFill>
                <a:latin typeface="Verdana" panose="020B0604030504040204" pitchFamily="34" charset="0"/>
                <a:ea typeface="宋体" panose="02010600030101010101" pitchFamily="2" charset="-122"/>
              </a:defRPr>
            </a:lvl3pPr>
            <a:lvl4pPr marL="1600200" indent="-228600" eaLnBrk="0" hangingPunct="0">
              <a:defRPr sz="2400" b="1">
                <a:solidFill>
                  <a:srgbClr val="000000"/>
                </a:solidFill>
                <a:latin typeface="Verdana" panose="020B0604030504040204" pitchFamily="34" charset="0"/>
                <a:ea typeface="宋体" panose="02010600030101010101" pitchFamily="2" charset="-122"/>
              </a:defRPr>
            </a:lvl4pPr>
            <a:lvl5pPr marL="2057400" indent="-228600" eaLnBrk="0" hangingPunct="0">
              <a:defRPr sz="2400" b="1">
                <a:solidFill>
                  <a:srgbClr val="0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9pPr>
          </a:lstStyle>
          <a:p>
            <a:pPr eaLnBrk="1" hangingPunct="1"/>
            <a:fld id="{D33B546D-EC28-4D13-90A6-5825F9D9D6A5}" type="slidenum">
              <a:rPr lang="en-US" altLang="zh-CN" sz="1200" b="0">
                <a:solidFill>
                  <a:schemeClr val="tx1"/>
                </a:solidFill>
                <a:latin typeface="Arial" panose="020B0604020202020204" pitchFamily="34" charset="0"/>
              </a:rPr>
              <a:pPr eaLnBrk="1" hangingPunct="1"/>
              <a:t>3</a:t>
            </a:fld>
            <a:endParaRPr lang="en-US" altLang="zh-CN" sz="1200" b="0">
              <a:solidFill>
                <a:schemeClr val="tx1"/>
              </a:solidFill>
              <a:latin typeface="Arial" panose="020B0604020202020204" pitchFamily="34" charset="0"/>
            </a:endParaRPr>
          </a:p>
        </p:txBody>
      </p:sp>
    </p:spTree>
    <p:extLst>
      <p:ext uri="{BB962C8B-B14F-4D97-AF65-F5344CB8AC3E}">
        <p14:creationId xmlns:p14="http://schemas.microsoft.com/office/powerpoint/2010/main" val="1838254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b="1">
                <a:solidFill>
                  <a:srgbClr val="000000"/>
                </a:solidFill>
                <a:latin typeface="Verdana" panose="020B0604030504040204" pitchFamily="34" charset="0"/>
                <a:ea typeface="宋体" panose="02010600030101010101" pitchFamily="2" charset="-122"/>
              </a:defRPr>
            </a:lvl1pPr>
            <a:lvl2pPr marL="742950" indent="-285750" eaLnBrk="0" hangingPunct="0">
              <a:defRPr sz="2400" b="1">
                <a:solidFill>
                  <a:srgbClr val="000000"/>
                </a:solidFill>
                <a:latin typeface="Verdana" panose="020B0604030504040204" pitchFamily="34" charset="0"/>
                <a:ea typeface="宋体" panose="02010600030101010101" pitchFamily="2" charset="-122"/>
              </a:defRPr>
            </a:lvl2pPr>
            <a:lvl3pPr marL="1143000" indent="-228600" eaLnBrk="0" hangingPunct="0">
              <a:defRPr sz="2400" b="1">
                <a:solidFill>
                  <a:srgbClr val="000000"/>
                </a:solidFill>
                <a:latin typeface="Verdana" panose="020B0604030504040204" pitchFamily="34" charset="0"/>
                <a:ea typeface="宋体" panose="02010600030101010101" pitchFamily="2" charset="-122"/>
              </a:defRPr>
            </a:lvl3pPr>
            <a:lvl4pPr marL="1600200" indent="-228600" eaLnBrk="0" hangingPunct="0">
              <a:defRPr sz="2400" b="1">
                <a:solidFill>
                  <a:srgbClr val="000000"/>
                </a:solidFill>
                <a:latin typeface="Verdana" panose="020B0604030504040204" pitchFamily="34" charset="0"/>
                <a:ea typeface="宋体" panose="02010600030101010101" pitchFamily="2" charset="-122"/>
              </a:defRPr>
            </a:lvl4pPr>
            <a:lvl5pPr marL="2057400" indent="-228600" eaLnBrk="0" hangingPunct="0">
              <a:defRPr sz="2400" b="1">
                <a:solidFill>
                  <a:srgbClr val="0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9pPr>
          </a:lstStyle>
          <a:p>
            <a:pPr algn="r" eaLnBrk="1" hangingPunct="1"/>
            <a:fld id="{1F8D3216-E381-4C60-9C35-468C52658A6A}" type="slidenum">
              <a:rPr lang="en-US" altLang="zh-CN" sz="1200" b="0">
                <a:solidFill>
                  <a:schemeClr val="tx1"/>
                </a:solidFill>
                <a:latin typeface="Arial" panose="020B0604020202020204" pitchFamily="34" charset="0"/>
              </a:rPr>
              <a:pPr algn="r" eaLnBrk="1" hangingPunct="1"/>
              <a:t>4</a:t>
            </a:fld>
            <a:endParaRPr lang="en-US" altLang="zh-CN" sz="1200" b="0">
              <a:solidFill>
                <a:schemeClr val="tx1"/>
              </a:solidFill>
              <a:latin typeface="Arial" panose="020B060402020202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(1)</a:t>
            </a:r>
            <a:r>
              <a:rPr lang="zh-CN" altLang="en-US" smtClean="0">
                <a:latin typeface="Arial" panose="020B0604020202020204" pitchFamily="34" charset="0"/>
              </a:rPr>
              <a:t>未来进入空间的航天器将日益增加，这对地面站的运行能力带来重大的考验。</a:t>
            </a:r>
            <a:r>
              <a:rPr lang="en-US" altLang="zh-CN" smtClean="0">
                <a:latin typeface="Arial" panose="020B0604020202020204" pitchFamily="34" charset="0"/>
              </a:rPr>
              <a:t>XNAV</a:t>
            </a:r>
            <a:r>
              <a:rPr lang="zh-CN" altLang="en-US" smtClean="0">
                <a:latin typeface="Arial" panose="020B0604020202020204" pitchFamily="34" charset="0"/>
              </a:rPr>
              <a:t>减少地面站向卫星的信息注入次数，降低地面站的工作负担和长期维持费用。</a:t>
            </a:r>
            <a:endParaRPr lang="en-US" altLang="zh-CN" smtClean="0">
              <a:latin typeface="Arial" panose="020B0604020202020204" pitchFamily="34" charset="0"/>
            </a:endParaRPr>
          </a:p>
          <a:p>
            <a:r>
              <a:rPr lang="zh-CN" altLang="en-US" smtClean="0">
                <a:latin typeface="Arial" panose="020B0604020202020204" pitchFamily="34" charset="0"/>
              </a:rPr>
              <a:t>（</a:t>
            </a:r>
            <a:r>
              <a:rPr lang="en-US" altLang="zh-CN" smtClean="0">
                <a:latin typeface="Arial" panose="020B0604020202020204" pitchFamily="34" charset="0"/>
              </a:rPr>
              <a:t>2</a:t>
            </a:r>
            <a:r>
              <a:rPr lang="zh-CN" altLang="en-US" smtClean="0">
                <a:latin typeface="Arial" panose="020B0604020202020204" pitchFamily="34" charset="0"/>
              </a:rPr>
              <a:t>）深空探测器与地面站通信时延巨大，从火星到地球通信时延最大为</a:t>
            </a:r>
            <a:r>
              <a:rPr lang="en-US" altLang="zh-CN" smtClean="0">
                <a:latin typeface="Arial" panose="020B0604020202020204" pitchFamily="34" charset="0"/>
              </a:rPr>
              <a:t>45 min</a:t>
            </a:r>
            <a:r>
              <a:rPr lang="zh-CN" altLang="en-US" smtClean="0">
                <a:latin typeface="Arial" panose="020B0604020202020204" pitchFamily="34" charset="0"/>
              </a:rPr>
              <a:t>，探测木星、土星的时延可能会更大，而且通信信号可能会被太阳遮挡，这降低了航天器应对突发事件的能力。</a:t>
            </a:r>
            <a:endParaRPr lang="en-US" altLang="zh-CN" smtClean="0">
              <a:latin typeface="Arial" panose="020B0604020202020204" pitchFamily="34" charset="0"/>
            </a:endParaRPr>
          </a:p>
          <a:p>
            <a:r>
              <a:rPr lang="zh-CN" altLang="en-US" smtClean="0">
                <a:latin typeface="Arial" panose="020B0604020202020204" pitchFamily="34" charset="0"/>
              </a:rPr>
              <a:t>（</a:t>
            </a:r>
            <a:r>
              <a:rPr lang="en-US" altLang="zh-CN" smtClean="0">
                <a:latin typeface="Arial" panose="020B0604020202020204" pitchFamily="34" charset="0"/>
              </a:rPr>
              <a:t>3</a:t>
            </a:r>
            <a:r>
              <a:rPr lang="zh-CN" altLang="en-US" smtClean="0">
                <a:latin typeface="Arial" panose="020B0604020202020204" pitchFamily="34" charset="0"/>
              </a:rPr>
              <a:t>）深空探测网测控精度随距离增加而降低，每增加一个天文单位，测距误差增加</a:t>
            </a:r>
            <a:r>
              <a:rPr lang="en-US" altLang="zh-CN" smtClean="0">
                <a:latin typeface="Arial" panose="020B0604020202020204" pitchFamily="34" charset="0"/>
              </a:rPr>
              <a:t>4 km</a:t>
            </a:r>
            <a:r>
              <a:rPr lang="zh-CN" altLang="en-US" smtClean="0">
                <a:latin typeface="Arial" panose="020B0604020202020204" pitchFamily="34" charset="0"/>
              </a:rPr>
              <a:t>。</a:t>
            </a:r>
          </a:p>
        </p:txBody>
      </p:sp>
    </p:spTree>
    <p:extLst>
      <p:ext uri="{BB962C8B-B14F-4D97-AF65-F5344CB8AC3E}">
        <p14:creationId xmlns:p14="http://schemas.microsoft.com/office/powerpoint/2010/main" val="2675656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66E7109-09E8-459E-9E67-AE1A79D97A98}" type="datetimeFigureOut">
              <a:rPr lang="zh-CN" altLang="en-US" smtClean="0"/>
              <a:t>2020/4/2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82E848-EDC0-4515-8F20-1B7C106F963E}" type="slidenum">
              <a:rPr lang="zh-CN" altLang="en-US" smtClean="0"/>
              <a:t>‹#›</a:t>
            </a:fld>
            <a:endParaRPr lang="zh-CN" altLang="en-US"/>
          </a:p>
        </p:txBody>
      </p:sp>
    </p:spTree>
    <p:extLst>
      <p:ext uri="{BB962C8B-B14F-4D97-AF65-F5344CB8AC3E}">
        <p14:creationId xmlns:p14="http://schemas.microsoft.com/office/powerpoint/2010/main" val="151346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66E7109-09E8-459E-9E67-AE1A79D97A98}" type="datetimeFigureOut">
              <a:rPr lang="zh-CN" altLang="en-US" smtClean="0"/>
              <a:t>2020/4/2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082E848-EDC0-4515-8F20-1B7C106F963E}" type="slidenum">
              <a:rPr lang="zh-CN" altLang="en-US" smtClean="0"/>
              <a:t>‹#›</a:t>
            </a:fld>
            <a:endParaRPr lang="zh-CN" altLang="en-US"/>
          </a:p>
        </p:txBody>
      </p:sp>
    </p:spTree>
    <p:extLst>
      <p:ext uri="{BB962C8B-B14F-4D97-AF65-F5344CB8AC3E}">
        <p14:creationId xmlns:p14="http://schemas.microsoft.com/office/powerpoint/2010/main" val="1157568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6E7109-09E8-459E-9E67-AE1A79D97A98}" type="datetimeFigureOut">
              <a:rPr lang="zh-CN" altLang="en-US" smtClean="0"/>
              <a:t>2020/4/2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82E848-EDC0-4515-8F20-1B7C106F963E}" type="slidenum">
              <a:rPr lang="zh-CN" altLang="en-US" smtClean="0"/>
              <a:t>‹#›</a:t>
            </a:fld>
            <a:endParaRPr lang="zh-CN" altLang="en-US"/>
          </a:p>
        </p:txBody>
      </p:sp>
    </p:spTree>
    <p:extLst>
      <p:ext uri="{BB962C8B-B14F-4D97-AF65-F5344CB8AC3E}">
        <p14:creationId xmlns:p14="http://schemas.microsoft.com/office/powerpoint/2010/main" val="3941212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6E7109-09E8-459E-9E67-AE1A79D97A98}" type="datetimeFigureOut">
              <a:rPr lang="zh-CN" altLang="en-US" smtClean="0"/>
              <a:t>2020/4/2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82E848-EDC0-4515-8F20-1B7C106F963E}" type="slidenum">
              <a:rPr lang="zh-CN" altLang="en-US" smtClean="0"/>
              <a:t>‹#›</a:t>
            </a:fld>
            <a:endParaRPr lang="zh-CN" altLang="en-US"/>
          </a:p>
        </p:txBody>
      </p:sp>
    </p:spTree>
    <p:extLst>
      <p:ext uri="{BB962C8B-B14F-4D97-AF65-F5344CB8AC3E}">
        <p14:creationId xmlns:p14="http://schemas.microsoft.com/office/powerpoint/2010/main" val="3181783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31969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66E7109-09E8-459E-9E67-AE1A79D97A98}" type="datetimeFigureOut">
              <a:rPr lang="zh-CN" altLang="en-US" smtClean="0"/>
              <a:t>2020/4/2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82E848-EDC0-4515-8F20-1B7C106F963E}" type="slidenum">
              <a:rPr lang="zh-CN" altLang="en-US" smtClean="0"/>
              <a:t>‹#›</a:t>
            </a:fld>
            <a:endParaRPr lang="zh-CN" altLang="en-US"/>
          </a:p>
        </p:txBody>
      </p:sp>
    </p:spTree>
    <p:extLst>
      <p:ext uri="{BB962C8B-B14F-4D97-AF65-F5344CB8AC3E}">
        <p14:creationId xmlns:p14="http://schemas.microsoft.com/office/powerpoint/2010/main" val="25945813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66E7109-09E8-459E-9E67-AE1A79D97A98}" type="datetimeFigureOut">
              <a:rPr lang="zh-CN" altLang="en-US" smtClean="0"/>
              <a:t>2020/4/2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082E848-EDC0-4515-8F20-1B7C106F963E}" type="slidenum">
              <a:rPr lang="zh-CN" altLang="en-US" smtClean="0"/>
              <a:t>‹#›</a:t>
            </a:fld>
            <a:endParaRPr lang="zh-CN" altLang="en-US"/>
          </a:p>
        </p:txBody>
      </p:sp>
    </p:spTree>
    <p:extLst>
      <p:ext uri="{BB962C8B-B14F-4D97-AF65-F5344CB8AC3E}">
        <p14:creationId xmlns:p14="http://schemas.microsoft.com/office/powerpoint/2010/main" val="2158714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66E7109-09E8-459E-9E67-AE1A79D97A98}" type="datetimeFigureOut">
              <a:rPr lang="zh-CN" altLang="en-US" smtClean="0"/>
              <a:t>2020/4/2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082E848-EDC0-4515-8F20-1B7C106F963E}" type="slidenum">
              <a:rPr lang="zh-CN" altLang="en-US" smtClean="0"/>
              <a:t>‹#›</a:t>
            </a:fld>
            <a:endParaRPr lang="zh-CN" altLang="en-US"/>
          </a:p>
        </p:txBody>
      </p:sp>
    </p:spTree>
    <p:extLst>
      <p:ext uri="{BB962C8B-B14F-4D97-AF65-F5344CB8AC3E}">
        <p14:creationId xmlns:p14="http://schemas.microsoft.com/office/powerpoint/2010/main" val="4250542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66E7109-09E8-459E-9E67-AE1A79D97A98}" type="datetimeFigureOut">
              <a:rPr lang="zh-CN" altLang="en-US" smtClean="0"/>
              <a:t>2020/4/2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082E848-EDC0-4515-8F20-1B7C106F963E}" type="slidenum">
              <a:rPr lang="zh-CN" altLang="en-US" smtClean="0"/>
              <a:t>‹#›</a:t>
            </a:fld>
            <a:endParaRPr lang="zh-CN" altLang="en-US"/>
          </a:p>
        </p:txBody>
      </p:sp>
    </p:spTree>
    <p:extLst>
      <p:ext uri="{BB962C8B-B14F-4D97-AF65-F5344CB8AC3E}">
        <p14:creationId xmlns:p14="http://schemas.microsoft.com/office/powerpoint/2010/main" val="196146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66E7109-09E8-459E-9E67-AE1A79D97A98}" type="datetimeFigureOut">
              <a:rPr lang="zh-CN" altLang="en-US" smtClean="0"/>
              <a:t>2020/4/2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082E848-EDC0-4515-8F20-1B7C106F963E}" type="slidenum">
              <a:rPr lang="zh-CN" altLang="en-US" smtClean="0"/>
              <a:t>‹#›</a:t>
            </a:fld>
            <a:endParaRPr lang="zh-CN" altLang="en-US"/>
          </a:p>
        </p:txBody>
      </p:sp>
    </p:spTree>
    <p:extLst>
      <p:ext uri="{BB962C8B-B14F-4D97-AF65-F5344CB8AC3E}">
        <p14:creationId xmlns:p14="http://schemas.microsoft.com/office/powerpoint/2010/main" val="306237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6E7109-09E8-459E-9E67-AE1A79D97A98}" type="datetimeFigureOut">
              <a:rPr lang="zh-CN" altLang="en-US" smtClean="0"/>
              <a:t>2020/4/2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082E848-EDC0-4515-8F20-1B7C106F963E}" type="slidenum">
              <a:rPr lang="zh-CN" altLang="en-US" smtClean="0"/>
              <a:t>‹#›</a:t>
            </a:fld>
            <a:endParaRPr lang="zh-CN" altLang="en-US"/>
          </a:p>
        </p:txBody>
      </p:sp>
    </p:spTree>
    <p:extLst>
      <p:ext uri="{BB962C8B-B14F-4D97-AF65-F5344CB8AC3E}">
        <p14:creationId xmlns:p14="http://schemas.microsoft.com/office/powerpoint/2010/main" val="3884654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66E7109-09E8-459E-9E67-AE1A79D97A98}" type="datetimeFigureOut">
              <a:rPr lang="zh-CN" altLang="en-US" smtClean="0"/>
              <a:t>2020/4/2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082E848-EDC0-4515-8F20-1B7C106F963E}" type="slidenum">
              <a:rPr lang="zh-CN" altLang="en-US" smtClean="0"/>
              <a:t>‹#›</a:t>
            </a:fld>
            <a:endParaRPr lang="zh-CN" altLang="en-US"/>
          </a:p>
        </p:txBody>
      </p:sp>
    </p:spTree>
    <p:extLst>
      <p:ext uri="{BB962C8B-B14F-4D97-AF65-F5344CB8AC3E}">
        <p14:creationId xmlns:p14="http://schemas.microsoft.com/office/powerpoint/2010/main" val="3456224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68089" y="0"/>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268089" y="141605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E7109-09E8-459E-9E67-AE1A79D97A98}" type="datetimeFigureOut">
              <a:rPr lang="zh-CN" altLang="en-US" smtClean="0"/>
              <a:t>2020/4/2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2E848-EDC0-4515-8F20-1B7C106F963E}" type="slidenum">
              <a:rPr lang="zh-CN" altLang="en-US" smtClean="0"/>
              <a:t>‹#›</a:t>
            </a:fld>
            <a:endParaRPr lang="zh-CN" altLang="en-US"/>
          </a:p>
        </p:txBody>
      </p:sp>
      <p:sp>
        <p:nvSpPr>
          <p:cNvPr id="8" name="AutoShape 12"/>
          <p:cNvSpPr>
            <a:spLocks noChangeArrowheads="1"/>
          </p:cNvSpPr>
          <p:nvPr userDrawn="1"/>
        </p:nvSpPr>
        <p:spPr bwMode="auto">
          <a:xfrm>
            <a:off x="971600" y="764704"/>
            <a:ext cx="7958137"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000080"/>
          </a:solidFill>
          <a:ln w="9525">
            <a:solidFill>
              <a:srgbClr val="000080"/>
            </a:solidFill>
            <a:round/>
            <a:headEnd/>
            <a:tailEnd/>
          </a:ln>
        </p:spPr>
        <p:txBody>
          <a:bodyPr/>
          <a:lstStyle>
            <a:defPPr>
              <a:defRPr lang="zh-CN"/>
            </a:defPPr>
            <a:lvl1pPr algn="l" rtl="0" fontAlgn="base">
              <a:spcBef>
                <a:spcPct val="0"/>
              </a:spcBef>
              <a:spcAft>
                <a:spcPct val="0"/>
              </a:spcAft>
              <a:defRPr sz="2400" b="1" kern="1200">
                <a:solidFill>
                  <a:srgbClr val="000000"/>
                </a:solidFill>
                <a:latin typeface="Verdana" panose="020B0604030504040204" pitchFamily="34" charset="0"/>
                <a:ea typeface="华文中宋" panose="02010600040101010101" pitchFamily="2" charset="-122"/>
                <a:cs typeface="+mn-cs"/>
              </a:defRPr>
            </a:lvl1pPr>
            <a:lvl2pPr marL="457200" algn="l" rtl="0" fontAlgn="base">
              <a:spcBef>
                <a:spcPct val="0"/>
              </a:spcBef>
              <a:spcAft>
                <a:spcPct val="0"/>
              </a:spcAft>
              <a:defRPr sz="2400" b="1" kern="1200">
                <a:solidFill>
                  <a:srgbClr val="000000"/>
                </a:solidFill>
                <a:latin typeface="Verdana" panose="020B0604030504040204" pitchFamily="34" charset="0"/>
                <a:ea typeface="华文中宋" panose="02010600040101010101" pitchFamily="2" charset="-122"/>
                <a:cs typeface="+mn-cs"/>
              </a:defRPr>
            </a:lvl2pPr>
            <a:lvl3pPr marL="914400" algn="l" rtl="0" fontAlgn="base">
              <a:spcBef>
                <a:spcPct val="0"/>
              </a:spcBef>
              <a:spcAft>
                <a:spcPct val="0"/>
              </a:spcAft>
              <a:defRPr sz="2400" b="1" kern="1200">
                <a:solidFill>
                  <a:srgbClr val="000000"/>
                </a:solidFill>
                <a:latin typeface="Verdana" panose="020B0604030504040204" pitchFamily="34" charset="0"/>
                <a:ea typeface="华文中宋" panose="02010600040101010101" pitchFamily="2" charset="-122"/>
                <a:cs typeface="+mn-cs"/>
              </a:defRPr>
            </a:lvl3pPr>
            <a:lvl4pPr marL="1371600" algn="l" rtl="0" fontAlgn="base">
              <a:spcBef>
                <a:spcPct val="0"/>
              </a:spcBef>
              <a:spcAft>
                <a:spcPct val="0"/>
              </a:spcAft>
              <a:defRPr sz="2400" b="1" kern="1200">
                <a:solidFill>
                  <a:srgbClr val="000000"/>
                </a:solidFill>
                <a:latin typeface="Verdana" panose="020B0604030504040204" pitchFamily="34" charset="0"/>
                <a:ea typeface="华文中宋" panose="02010600040101010101" pitchFamily="2" charset="-122"/>
                <a:cs typeface="+mn-cs"/>
              </a:defRPr>
            </a:lvl4pPr>
            <a:lvl5pPr marL="1828800" algn="l" rtl="0" fontAlgn="base">
              <a:spcBef>
                <a:spcPct val="0"/>
              </a:spcBef>
              <a:spcAft>
                <a:spcPct val="0"/>
              </a:spcAft>
              <a:defRPr sz="2400" b="1" kern="1200">
                <a:solidFill>
                  <a:srgbClr val="000000"/>
                </a:solidFill>
                <a:latin typeface="Verdana" panose="020B0604030504040204" pitchFamily="34" charset="0"/>
                <a:ea typeface="华文中宋" panose="02010600040101010101" pitchFamily="2" charset="-122"/>
                <a:cs typeface="+mn-cs"/>
              </a:defRPr>
            </a:lvl5pPr>
            <a:lvl6pPr marL="2286000" algn="l" defTabSz="914400" rtl="0" eaLnBrk="1" latinLnBrk="0" hangingPunct="1">
              <a:defRPr sz="2400" b="1" kern="1200">
                <a:solidFill>
                  <a:srgbClr val="000000"/>
                </a:solidFill>
                <a:latin typeface="Verdana" panose="020B0604030504040204" pitchFamily="34" charset="0"/>
                <a:ea typeface="华文中宋" panose="02010600040101010101" pitchFamily="2" charset="-122"/>
                <a:cs typeface="+mn-cs"/>
              </a:defRPr>
            </a:lvl6pPr>
            <a:lvl7pPr marL="2743200" algn="l" defTabSz="914400" rtl="0" eaLnBrk="1" latinLnBrk="0" hangingPunct="1">
              <a:defRPr sz="2400" b="1" kern="1200">
                <a:solidFill>
                  <a:srgbClr val="000000"/>
                </a:solidFill>
                <a:latin typeface="Verdana" panose="020B0604030504040204" pitchFamily="34" charset="0"/>
                <a:ea typeface="华文中宋" panose="02010600040101010101" pitchFamily="2" charset="-122"/>
                <a:cs typeface="+mn-cs"/>
              </a:defRPr>
            </a:lvl7pPr>
            <a:lvl8pPr marL="3200400" algn="l" defTabSz="914400" rtl="0" eaLnBrk="1" latinLnBrk="0" hangingPunct="1">
              <a:defRPr sz="2400" b="1" kern="1200">
                <a:solidFill>
                  <a:srgbClr val="000000"/>
                </a:solidFill>
                <a:latin typeface="Verdana" panose="020B0604030504040204" pitchFamily="34" charset="0"/>
                <a:ea typeface="华文中宋" panose="02010600040101010101" pitchFamily="2" charset="-122"/>
                <a:cs typeface="+mn-cs"/>
              </a:defRPr>
            </a:lvl8pPr>
            <a:lvl9pPr marL="3657600" algn="l" defTabSz="914400" rtl="0" eaLnBrk="1" latinLnBrk="0" hangingPunct="1">
              <a:defRPr sz="2400" b="1" kern="1200">
                <a:solidFill>
                  <a:srgbClr val="000000"/>
                </a:solidFill>
                <a:latin typeface="Verdana" panose="020B0604030504040204" pitchFamily="34" charset="0"/>
                <a:ea typeface="华文中宋" panose="02010600040101010101" pitchFamily="2" charset="-122"/>
                <a:cs typeface="+mn-cs"/>
              </a:defRPr>
            </a:lvl9pPr>
          </a:lstStyle>
          <a:p>
            <a:pPr>
              <a:defRPr/>
            </a:pPr>
            <a:endParaRPr lang="zh-CN" altLang="en-US" b="0">
              <a:solidFill>
                <a:schemeClr val="tx1"/>
              </a:solidFill>
              <a:latin typeface="Times New Roman" pitchFamily="18" charset="0"/>
              <a:ea typeface="宋体" pitchFamily="2" charset="-122"/>
            </a:endParaRPr>
          </a:p>
        </p:txBody>
      </p:sp>
      <p:pic>
        <p:nvPicPr>
          <p:cNvPr id="9" name="图片 8" descr="10050722598fb72ce1c2d1389a.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123031"/>
            <a:ext cx="87947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716913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emf"/></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notesSlide" Target="../notesSlides/notesSlide1.xml"/><Relationship Id="rId7" Type="http://schemas.openxmlformats.org/officeDocument/2006/relationships/image" Target="../media/image5.jpeg"/><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 Id="rId9"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gif"/><Relationship Id="rId13" Type="http://schemas.openxmlformats.org/officeDocument/2006/relationships/image" Target="../media/image14.jpeg"/><Relationship Id="rId3" Type="http://schemas.openxmlformats.org/officeDocument/2006/relationships/slideLayout" Target="../slideLayouts/slideLayout8.xml"/><Relationship Id="rId7" Type="http://schemas.openxmlformats.org/officeDocument/2006/relationships/image" Target="../media/image9.jpeg"/><Relationship Id="rId12" Type="http://schemas.openxmlformats.org/officeDocument/2006/relationships/image" Target="../media/image13.png"/><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8.emf"/><Relationship Id="rId11" Type="http://schemas.openxmlformats.org/officeDocument/2006/relationships/image" Target="../media/image12.gif"/><Relationship Id="rId5" Type="http://schemas.openxmlformats.org/officeDocument/2006/relationships/oleObject" Target="../embeddings/oleObject1.bin"/><Relationship Id="rId15" Type="http://schemas.openxmlformats.org/officeDocument/2006/relationships/image" Target="../media/image16.jpeg"/><Relationship Id="rId10" Type="http://schemas.openxmlformats.org/officeDocument/2006/relationships/image" Target="../media/image11.jpeg"/><Relationship Id="rId4" Type="http://schemas.openxmlformats.org/officeDocument/2006/relationships/notesSlide" Target="../notesSlides/notesSlide2.xml"/><Relationship Id="rId9" Type="http://schemas.openxmlformats.org/officeDocument/2006/relationships/image" Target="../media/image10.jpe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gif"/><Relationship Id="rId2" Type="http://schemas.openxmlformats.org/officeDocument/2006/relationships/slideLayout" Target="../slideLayouts/slideLayout8.xml"/><Relationship Id="rId1" Type="http://schemas.openxmlformats.org/officeDocument/2006/relationships/tags" Target="../tags/tag3.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jpeg"/></Relationships>
</file>

<file path=ppt/slides/_rels/slide5.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slideLayout" Target="../slideLayouts/slideLayout8.xml"/><Relationship Id="rId7" Type="http://schemas.openxmlformats.org/officeDocument/2006/relationships/oleObject" Target="../embeddings/oleObject3.bin"/><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22.jpeg"/><Relationship Id="rId5" Type="http://schemas.openxmlformats.org/officeDocument/2006/relationships/image" Target="../media/image20.emf"/><Relationship Id="rId4" Type="http://schemas.openxmlformats.org/officeDocument/2006/relationships/oleObject" Target="../embeddings/oleObject2.bin"/><Relationship Id="rId9" Type="http://schemas.openxmlformats.org/officeDocument/2006/relationships/image" Target="../media/image2.gif"/></Relationships>
</file>

<file path=ppt/slides/_rels/slide6.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4.tif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56792"/>
            <a:ext cx="7772400" cy="1470025"/>
          </a:xfrm>
        </p:spPr>
        <p:txBody>
          <a:bodyPr/>
          <a:lstStyle/>
          <a:p>
            <a:r>
              <a:rPr lang="zh-CN" altLang="zh-CN" dirty="0"/>
              <a:t>实验</a:t>
            </a:r>
            <a:r>
              <a:rPr lang="zh-CN" altLang="zh-CN" dirty="0" smtClean="0"/>
              <a:t>一</a:t>
            </a:r>
            <a:r>
              <a:rPr lang="zh-CN" altLang="en-US" dirty="0" smtClean="0"/>
              <a:t>、脉冲星</a:t>
            </a:r>
            <a:r>
              <a:rPr lang="zh-CN" altLang="en-US" dirty="0"/>
              <a:t>轮廓信号</a:t>
            </a:r>
            <a:r>
              <a:rPr lang="zh-CN" altLang="en-US" dirty="0" smtClean="0"/>
              <a:t>的</a:t>
            </a:r>
            <a:r>
              <a:rPr lang="en-US" altLang="zh-CN" dirty="0" smtClean="0"/>
              <a:t/>
            </a:r>
            <a:br>
              <a:rPr lang="en-US" altLang="zh-CN" dirty="0" smtClean="0"/>
            </a:br>
            <a:r>
              <a:rPr lang="en-US" altLang="zh-CN" dirty="0"/>
              <a:t> </a:t>
            </a:r>
            <a:r>
              <a:rPr lang="en-US" altLang="zh-CN" dirty="0" smtClean="0"/>
              <a:t>                 </a:t>
            </a:r>
            <a:r>
              <a:rPr lang="zh-CN" altLang="en-US" dirty="0" smtClean="0"/>
              <a:t>处理</a:t>
            </a:r>
            <a:r>
              <a:rPr lang="zh-CN" altLang="en-US" dirty="0"/>
              <a:t>和分析</a:t>
            </a:r>
          </a:p>
        </p:txBody>
      </p:sp>
      <p:sp>
        <p:nvSpPr>
          <p:cNvPr id="3" name="副标题 2"/>
          <p:cNvSpPr>
            <a:spLocks noGrp="1"/>
          </p:cNvSpPr>
          <p:nvPr>
            <p:ph type="subTitle" idx="1"/>
          </p:nvPr>
        </p:nvSpPr>
        <p:spPr>
          <a:xfrm>
            <a:off x="1043608" y="4653136"/>
            <a:ext cx="6400800" cy="1752600"/>
          </a:xfrm>
        </p:spPr>
        <p:txBody>
          <a:bodyPr/>
          <a:lstStyle/>
          <a:p>
            <a:r>
              <a:rPr lang="zh-CN" altLang="en-US" dirty="0" smtClean="0">
                <a:solidFill>
                  <a:schemeClr val="tx1"/>
                </a:solidFill>
              </a:rPr>
              <a:t>沈利荣</a:t>
            </a:r>
            <a:endParaRPr lang="en-US" altLang="zh-CN" dirty="0" smtClean="0">
              <a:solidFill>
                <a:schemeClr val="tx1"/>
              </a:solidFill>
            </a:endParaRPr>
          </a:p>
          <a:p>
            <a:r>
              <a:rPr lang="en-US" altLang="zh-CN" dirty="0" smtClean="0">
                <a:solidFill>
                  <a:schemeClr val="tx1"/>
                </a:solidFill>
                <a:latin typeface="Times New Roman" panose="02020603050405020304" pitchFamily="18" charset="0"/>
                <a:cs typeface="Times New Roman" panose="02020603050405020304" pitchFamily="18" charset="0"/>
              </a:rPr>
              <a:t>2019.04.03</a:t>
            </a:r>
            <a:endParaRPr lang="zh-CN"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437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762000" y="71438"/>
            <a:ext cx="7924800" cy="658812"/>
          </a:xfrm>
          <a:prstGeom prst="rect">
            <a:avLst/>
          </a:prstGeom>
          <a:noFill/>
          <a:ln w="9525">
            <a:noFill/>
            <a:miter lim="800000"/>
            <a:headEnd/>
            <a:tailEnd/>
          </a:ln>
        </p:spPr>
        <p:txBody>
          <a:bodyPr anchor="b"/>
          <a:lstStyle/>
          <a:p>
            <a:pPr eaLnBrk="0" hangingPunct="0">
              <a:lnSpc>
                <a:spcPct val="90000"/>
              </a:lnSpc>
              <a:defRPr/>
            </a:pPr>
            <a:r>
              <a:rPr lang="en-US" altLang="zh-CN" sz="3600" b="1" kern="0" dirty="0" smtClean="0">
                <a:solidFill>
                  <a:srgbClr val="CC0000"/>
                </a:solidFill>
                <a:effectLst>
                  <a:outerShdw blurRad="38100" dist="38100" dir="2700000" algn="tl">
                    <a:srgbClr val="C0C0C0"/>
                  </a:outerShdw>
                </a:effectLst>
                <a:latin typeface="+mj-lt"/>
                <a:ea typeface="+mj-ea"/>
                <a:cs typeface="+mj-cs"/>
              </a:rPr>
              <a:t>3. </a:t>
            </a:r>
            <a:r>
              <a:rPr lang="zh-CN" altLang="en-US" sz="3600" b="1" kern="0" dirty="0" smtClean="0">
                <a:solidFill>
                  <a:srgbClr val="CC0000"/>
                </a:solidFill>
                <a:effectLst>
                  <a:outerShdw blurRad="38100" dist="38100" dir="2700000" algn="tl">
                    <a:srgbClr val="C0C0C0"/>
                  </a:outerShdw>
                </a:effectLst>
                <a:latin typeface="+mj-lt"/>
                <a:ea typeface="+mj-ea"/>
                <a:cs typeface="+mj-cs"/>
              </a:rPr>
              <a:t>实验的内容</a:t>
            </a:r>
            <a:endParaRPr lang="zh-CN" altLang="en-US" sz="3600" b="1" kern="0" dirty="0">
              <a:solidFill>
                <a:srgbClr val="CC0000"/>
              </a:solidFill>
              <a:effectLst>
                <a:outerShdw blurRad="38100" dist="38100" dir="2700000" algn="tl">
                  <a:srgbClr val="C0C0C0"/>
                </a:outerShdw>
              </a:effectLst>
              <a:latin typeface="+mj-lt"/>
              <a:ea typeface="+mj-ea"/>
              <a:cs typeface="+mj-cs"/>
            </a:endParaRPr>
          </a:p>
        </p:txBody>
      </p:sp>
      <p:sp>
        <p:nvSpPr>
          <p:cNvPr id="3" name="文本框 2"/>
          <p:cNvSpPr txBox="1"/>
          <p:nvPr/>
        </p:nvSpPr>
        <p:spPr>
          <a:xfrm>
            <a:off x="107504" y="836712"/>
            <a:ext cx="9036496" cy="6047809"/>
          </a:xfrm>
          <a:prstGeom prst="rect">
            <a:avLst/>
          </a:prstGeom>
          <a:noFill/>
        </p:spPr>
        <p:txBody>
          <a:bodyPr wrap="square" rtlCol="0">
            <a:spAutoFit/>
          </a:bodyPr>
          <a:lstStyle/>
          <a:p>
            <a:pPr>
              <a:lnSpc>
                <a:spcPct val="150000"/>
              </a:lnSpc>
              <a:spcAft>
                <a:spcPts val="0"/>
              </a:spcAft>
            </a:pPr>
            <a:r>
              <a:rPr lang="en-US" altLang="zh-CN" sz="2400" b="1" dirty="0">
                <a:latin typeface="Times New Roman" panose="02020603050405020304" pitchFamily="18" charset="0"/>
                <a:cs typeface="Times New Roman" panose="02020603050405020304" pitchFamily="18" charset="0"/>
              </a:rPr>
              <a:t>2.2</a:t>
            </a:r>
            <a:r>
              <a:rPr lang="zh-CN" altLang="zh-CN" sz="2400" b="1" dirty="0">
                <a:latin typeface="Times New Roman" panose="02020603050405020304" pitchFamily="18" charset="0"/>
                <a:cs typeface="Times New Roman" panose="02020603050405020304" pitchFamily="18" charset="0"/>
              </a:rPr>
              <a:t>、脉冲星信号脉冲轮廓的产生及影响因素分析</a:t>
            </a:r>
          </a:p>
          <a:p>
            <a:pPr lvl="0" algn="just">
              <a:lnSpc>
                <a:spcPct val="150000"/>
              </a:lnSpc>
              <a:spcAft>
                <a:spcPts val="0"/>
              </a:spcAft>
            </a:pPr>
            <a:r>
              <a:rPr lang="en-US" altLang="zh-CN" b="1" kern="100" dirty="0" smtClean="0">
                <a:latin typeface="Times New Roman" panose="02020603050405020304" pitchFamily="18" charset="0"/>
                <a:cs typeface="Times New Roman" panose="02020603050405020304" pitchFamily="18" charset="0"/>
              </a:rPr>
              <a:t>1</a:t>
            </a:r>
            <a:r>
              <a:rPr lang="zh-CN" altLang="en-US" b="1" kern="100" dirty="0" smtClean="0">
                <a:latin typeface="Times New Roman" panose="02020603050405020304" pitchFamily="18" charset="0"/>
                <a:cs typeface="Times New Roman" panose="02020603050405020304" pitchFamily="18" charset="0"/>
              </a:rPr>
              <a:t>）</a:t>
            </a:r>
            <a:r>
              <a:rPr lang="zh-CN" altLang="zh-CN" b="1" kern="100" dirty="0" smtClean="0">
                <a:latin typeface="Times New Roman" panose="02020603050405020304" pitchFamily="18" charset="0"/>
                <a:cs typeface="Times New Roman" panose="02020603050405020304" pitchFamily="18" charset="0"/>
              </a:rPr>
              <a:t>设计</a:t>
            </a:r>
            <a:r>
              <a:rPr lang="en-US" altLang="zh-CN" b="1" kern="100" dirty="0">
                <a:latin typeface="Times New Roman" panose="02020603050405020304" pitchFamily="18" charset="0"/>
                <a:cs typeface="Times New Roman" panose="02020603050405020304" pitchFamily="18" charset="0"/>
              </a:rPr>
              <a:t>MATLAB</a:t>
            </a:r>
            <a:r>
              <a:rPr lang="zh-CN" altLang="zh-CN" b="1" kern="100" dirty="0">
                <a:latin typeface="Times New Roman" panose="02020603050405020304" pitchFamily="18" charset="0"/>
                <a:cs typeface="Times New Roman" panose="02020603050405020304" pitchFamily="18" charset="0"/>
              </a:rPr>
              <a:t>程序，产生不同探测器面积</a:t>
            </a:r>
            <a:r>
              <a:rPr lang="en-US" altLang="zh-CN" b="1" kern="100" dirty="0">
                <a:latin typeface="Times New Roman" panose="02020603050405020304" pitchFamily="18" charset="0"/>
                <a:cs typeface="Times New Roman" panose="02020603050405020304" pitchFamily="18" charset="0"/>
              </a:rPr>
              <a:t>A</a:t>
            </a:r>
            <a:r>
              <a:rPr lang="zh-CN" altLang="zh-CN" b="1" kern="100" dirty="0">
                <a:latin typeface="Times New Roman" panose="02020603050405020304" pitchFamily="18" charset="0"/>
                <a:cs typeface="Times New Roman" panose="02020603050405020304" pitchFamily="18" charset="0"/>
              </a:rPr>
              <a:t>（</a:t>
            </a:r>
            <a:r>
              <a:rPr lang="en-US" altLang="zh-CN" b="1" kern="100" dirty="0" err="1">
                <a:latin typeface="Times New Roman" panose="02020603050405020304" pitchFamily="18" charset="0"/>
                <a:cs typeface="Times New Roman" panose="02020603050405020304" pitchFamily="18" charset="0"/>
              </a:rPr>
              <a:t>Aera</a:t>
            </a:r>
            <a:r>
              <a:rPr lang="zh-CN" altLang="zh-CN" b="1" kern="100" dirty="0">
                <a:latin typeface="Times New Roman" panose="02020603050405020304" pitchFamily="18" charset="0"/>
                <a:cs typeface="Times New Roman" panose="02020603050405020304" pitchFamily="18" charset="0"/>
              </a:rPr>
              <a:t>）、不同脉冲星辐射流率（</a:t>
            </a:r>
            <a:r>
              <a:rPr lang="en-US" altLang="zh-CN" b="1" kern="100" dirty="0" err="1">
                <a:latin typeface="Times New Roman" panose="02020603050405020304" pitchFamily="18" charset="0"/>
                <a:cs typeface="Times New Roman" panose="02020603050405020304" pitchFamily="18" charset="0"/>
              </a:rPr>
              <a:t>rate_pulsar</a:t>
            </a:r>
            <a:r>
              <a:rPr lang="zh-CN" altLang="zh-CN" b="1" kern="100" dirty="0">
                <a:latin typeface="Times New Roman" panose="02020603050405020304" pitchFamily="18" charset="0"/>
                <a:cs typeface="Times New Roman" panose="02020603050405020304" pitchFamily="18" charset="0"/>
              </a:rPr>
              <a:t>）下的脉冲星信号轮廓波形，其中；</a:t>
            </a:r>
          </a:p>
          <a:p>
            <a:pPr lvl="0" algn="just">
              <a:lnSpc>
                <a:spcPct val="150000"/>
              </a:lnSpc>
              <a:spcAft>
                <a:spcPts val="0"/>
              </a:spcAft>
            </a:pPr>
            <a:r>
              <a:rPr lang="zh-CN" altLang="en-US" b="1" kern="100" dirty="0" smtClean="0">
                <a:latin typeface="Times New Roman" panose="02020603050405020304" pitchFamily="18" charset="0"/>
                <a:cs typeface="Times New Roman" panose="02020603050405020304" pitchFamily="18" charset="0"/>
              </a:rPr>
              <a:t>（</a:t>
            </a:r>
            <a:r>
              <a:rPr lang="en-US" altLang="zh-CN" b="1" kern="100" dirty="0" smtClean="0">
                <a:latin typeface="Times New Roman" panose="02020603050405020304" pitchFamily="18" charset="0"/>
                <a:cs typeface="Times New Roman" panose="02020603050405020304" pitchFamily="18" charset="0"/>
              </a:rPr>
              <a:t>1</a:t>
            </a:r>
            <a:r>
              <a:rPr lang="zh-CN" altLang="en-US" b="1" kern="100" dirty="0" smtClean="0">
                <a:latin typeface="Times New Roman" panose="02020603050405020304" pitchFamily="18" charset="0"/>
                <a:cs typeface="Times New Roman" panose="02020603050405020304" pitchFamily="18" charset="0"/>
              </a:rPr>
              <a:t>）</a:t>
            </a:r>
            <a:r>
              <a:rPr lang="zh-CN" altLang="zh-CN" b="1" kern="100" dirty="0" smtClean="0">
                <a:latin typeface="Times New Roman" panose="02020603050405020304" pitchFamily="18" charset="0"/>
                <a:cs typeface="Times New Roman" panose="02020603050405020304" pitchFamily="18" charset="0"/>
              </a:rPr>
              <a:t>一定</a:t>
            </a:r>
            <a:r>
              <a:rPr lang="zh-CN" altLang="zh-CN" b="1" kern="100" dirty="0">
                <a:latin typeface="Times New Roman" panose="02020603050405020304" pitchFamily="18" charset="0"/>
                <a:cs typeface="Times New Roman" panose="02020603050405020304" pitchFamily="18" charset="0"/>
              </a:rPr>
              <a:t>面积下的脉冲星信号的辐射速率</a:t>
            </a:r>
            <a:r>
              <a:rPr lang="en-US" altLang="zh-CN" b="1" kern="100" dirty="0" err="1">
                <a:latin typeface="Times New Roman" panose="02020603050405020304" pitchFamily="18" charset="0"/>
                <a:cs typeface="Times New Roman" panose="02020603050405020304" pitchFamily="18" charset="0"/>
              </a:rPr>
              <a:t>λ</a:t>
            </a:r>
            <a:r>
              <a:rPr lang="en-US" altLang="zh-CN" b="1" kern="100" baseline="-25000" dirty="0" err="1">
                <a:latin typeface="Times New Roman" panose="02020603050405020304" pitchFamily="18" charset="0"/>
                <a:cs typeface="Times New Roman" panose="02020603050405020304" pitchFamily="18" charset="0"/>
              </a:rPr>
              <a:t>a</a:t>
            </a:r>
            <a:r>
              <a:rPr lang="en-US" altLang="zh-CN" b="1" kern="100" dirty="0">
                <a:latin typeface="Times New Roman" panose="02020603050405020304" pitchFamily="18" charset="0"/>
                <a:cs typeface="Times New Roman" panose="02020603050405020304" pitchFamily="18" charset="0"/>
              </a:rPr>
              <a:t> =</a:t>
            </a:r>
            <a:r>
              <a:rPr lang="en-US" altLang="zh-CN" b="1" kern="100" dirty="0" err="1">
                <a:latin typeface="Times New Roman" panose="02020603050405020304" pitchFamily="18" charset="0"/>
                <a:cs typeface="Times New Roman" panose="02020603050405020304" pitchFamily="18" charset="0"/>
              </a:rPr>
              <a:t>A×rate_pulsar</a:t>
            </a:r>
            <a:r>
              <a:rPr lang="zh-CN" altLang="zh-CN" b="1" kern="100" dirty="0">
                <a:latin typeface="Times New Roman" panose="02020603050405020304" pitchFamily="18" charset="0"/>
                <a:cs typeface="Times New Roman" panose="02020603050405020304" pitchFamily="18" charset="0"/>
              </a:rPr>
              <a:t>；</a:t>
            </a:r>
          </a:p>
          <a:p>
            <a:pPr lvl="0" algn="just">
              <a:lnSpc>
                <a:spcPct val="150000"/>
              </a:lnSpc>
              <a:spcAft>
                <a:spcPts val="0"/>
              </a:spcAft>
            </a:pPr>
            <a:r>
              <a:rPr lang="zh-CN" altLang="en-US" b="1" kern="100" dirty="0" smtClean="0">
                <a:latin typeface="Times New Roman" panose="02020603050405020304" pitchFamily="18" charset="0"/>
                <a:cs typeface="Times New Roman" panose="02020603050405020304" pitchFamily="18" charset="0"/>
              </a:rPr>
              <a:t>（</a:t>
            </a:r>
            <a:r>
              <a:rPr lang="en-US" altLang="zh-CN" b="1" kern="100" dirty="0" smtClean="0">
                <a:latin typeface="Times New Roman" panose="02020603050405020304" pitchFamily="18" charset="0"/>
                <a:cs typeface="Times New Roman" panose="02020603050405020304" pitchFamily="18" charset="0"/>
              </a:rPr>
              <a:t>2</a:t>
            </a:r>
            <a:r>
              <a:rPr lang="zh-CN" altLang="en-US" b="1" kern="100" dirty="0" smtClean="0">
                <a:latin typeface="Times New Roman" panose="02020603050405020304" pitchFamily="18" charset="0"/>
                <a:cs typeface="Times New Roman" panose="02020603050405020304" pitchFamily="18" charset="0"/>
              </a:rPr>
              <a:t>）</a:t>
            </a:r>
            <a:r>
              <a:rPr lang="zh-CN" altLang="zh-CN" b="1" kern="100" dirty="0" smtClean="0">
                <a:latin typeface="Times New Roman" panose="02020603050405020304" pitchFamily="18" charset="0"/>
                <a:cs typeface="Times New Roman" panose="02020603050405020304" pitchFamily="18" charset="0"/>
              </a:rPr>
              <a:t>不</a:t>
            </a:r>
            <a:r>
              <a:rPr lang="zh-CN" altLang="zh-CN" b="1" kern="100" dirty="0">
                <a:latin typeface="Times New Roman" panose="02020603050405020304" pitchFamily="18" charset="0"/>
                <a:cs typeface="Times New Roman" panose="02020603050405020304" pitchFamily="18" charset="0"/>
              </a:rPr>
              <a:t>带噪声，仅考虑脉冲星辐射的信号的累积脉冲星轮廓波形为：</a:t>
            </a:r>
          </a:p>
          <a:p>
            <a:pPr indent="609600" algn="just">
              <a:lnSpc>
                <a:spcPct val="150000"/>
              </a:lnSpc>
              <a:spcAft>
                <a:spcPts val="0"/>
              </a:spcAft>
            </a:pPr>
            <a:r>
              <a:rPr lang="en-US" altLang="zh-CN" b="1" i="1" kern="100" dirty="0">
                <a:latin typeface="Times New Roman" panose="02020603050405020304" pitchFamily="18" charset="0"/>
                <a:cs typeface="Times New Roman" panose="02020603050405020304" pitchFamily="18" charset="0"/>
              </a:rPr>
              <a:t>f</a:t>
            </a:r>
            <a:r>
              <a:rPr lang="en-US" altLang="zh-CN" b="1" kern="100" dirty="0">
                <a:latin typeface="Times New Roman" panose="02020603050405020304" pitchFamily="18" charset="0"/>
                <a:cs typeface="Times New Roman" panose="02020603050405020304" pitchFamily="18" charset="0"/>
              </a:rPr>
              <a:t>(t)=</a:t>
            </a:r>
            <a:r>
              <a:rPr lang="en-US" altLang="zh-CN" b="1" kern="100" dirty="0" err="1">
                <a:latin typeface="Times New Roman" panose="02020603050405020304" pitchFamily="18" charset="0"/>
                <a:cs typeface="Times New Roman" panose="02020603050405020304" pitchFamily="18" charset="0"/>
              </a:rPr>
              <a:t>λ</a:t>
            </a:r>
            <a:r>
              <a:rPr lang="en-US" altLang="zh-CN" b="1" kern="100" baseline="-25000" dirty="0" err="1">
                <a:latin typeface="Times New Roman" panose="02020603050405020304" pitchFamily="18" charset="0"/>
                <a:cs typeface="Times New Roman" panose="02020603050405020304" pitchFamily="18" charset="0"/>
              </a:rPr>
              <a:t>a</a:t>
            </a:r>
            <a:r>
              <a:rPr lang="en-US" altLang="zh-CN" b="1" kern="100" dirty="0">
                <a:latin typeface="Times New Roman" panose="02020603050405020304" pitchFamily="18" charset="0"/>
                <a:cs typeface="Times New Roman" panose="02020603050405020304" pitchFamily="18" charset="0"/>
              </a:rPr>
              <a:t>×</a:t>
            </a:r>
            <a:r>
              <a:rPr lang="en-US" altLang="zh-CN" b="1" i="1" kern="100" dirty="0">
                <a:latin typeface="Times New Roman" panose="02020603050405020304" pitchFamily="18" charset="0"/>
                <a:cs typeface="Times New Roman" panose="02020603050405020304" pitchFamily="18" charset="0"/>
              </a:rPr>
              <a:t> h</a:t>
            </a:r>
            <a:r>
              <a:rPr lang="en-US" altLang="zh-CN" b="1" kern="100" dirty="0">
                <a:latin typeface="Times New Roman" panose="02020603050405020304" pitchFamily="18" charset="0"/>
                <a:cs typeface="Times New Roman" panose="02020603050405020304" pitchFamily="18" charset="0"/>
              </a:rPr>
              <a:t>(</a:t>
            </a:r>
            <a:r>
              <a:rPr lang="en-US" altLang="zh-CN" b="1" i="1" kern="100" dirty="0">
                <a:latin typeface="Times New Roman" panose="02020603050405020304" pitchFamily="18" charset="0"/>
                <a:cs typeface="Times New Roman" panose="02020603050405020304" pitchFamily="18" charset="0"/>
              </a:rPr>
              <a:t>t</a:t>
            </a:r>
            <a:r>
              <a:rPr lang="en-US" altLang="zh-CN" b="1" kern="100" dirty="0">
                <a:latin typeface="Times New Roman" panose="02020603050405020304" pitchFamily="18" charset="0"/>
                <a:cs typeface="Times New Roman" panose="02020603050405020304" pitchFamily="18" charset="0"/>
              </a:rPr>
              <a:t>)</a:t>
            </a:r>
            <a:r>
              <a:rPr lang="zh-CN" altLang="zh-CN" b="1" kern="100" dirty="0">
                <a:latin typeface="Times New Roman" panose="02020603050405020304" pitchFamily="18" charset="0"/>
                <a:cs typeface="Times New Roman" panose="02020603050405020304" pitchFamily="18" charset="0"/>
              </a:rPr>
              <a:t>；</a:t>
            </a:r>
          </a:p>
          <a:p>
            <a:pPr algn="just">
              <a:lnSpc>
                <a:spcPct val="150000"/>
              </a:lnSpc>
              <a:spcAft>
                <a:spcPts val="0"/>
              </a:spcAft>
            </a:pPr>
            <a:r>
              <a:rPr lang="zh-CN" altLang="en-US" b="1" kern="100" dirty="0" smtClean="0">
                <a:latin typeface="Times New Roman" panose="02020603050405020304" pitchFamily="18" charset="0"/>
                <a:cs typeface="Times New Roman" panose="02020603050405020304" pitchFamily="18" charset="0"/>
              </a:rPr>
              <a:t>（</a:t>
            </a:r>
            <a:r>
              <a:rPr lang="en-US" altLang="zh-CN" b="1" kern="100" dirty="0" smtClean="0">
                <a:latin typeface="Times New Roman" panose="02020603050405020304" pitchFamily="18" charset="0"/>
                <a:cs typeface="Times New Roman" panose="02020603050405020304" pitchFamily="18" charset="0"/>
              </a:rPr>
              <a:t>3</a:t>
            </a:r>
            <a:r>
              <a:rPr lang="zh-CN" altLang="en-US" b="1" kern="100" dirty="0" smtClean="0">
                <a:latin typeface="Times New Roman" panose="02020603050405020304" pitchFamily="18" charset="0"/>
                <a:cs typeface="Times New Roman" panose="02020603050405020304" pitchFamily="18" charset="0"/>
              </a:rPr>
              <a:t>）</a:t>
            </a:r>
            <a:r>
              <a:rPr lang="zh-CN" altLang="zh-CN" b="1" kern="100" dirty="0" smtClean="0">
                <a:latin typeface="Times New Roman" panose="02020603050405020304" pitchFamily="18" charset="0"/>
                <a:cs typeface="Times New Roman" panose="02020603050405020304" pitchFamily="18" charset="0"/>
              </a:rPr>
              <a:t>产生</a:t>
            </a:r>
            <a:r>
              <a:rPr lang="zh-CN" altLang="zh-CN" b="1" kern="100" dirty="0">
                <a:latin typeface="Times New Roman" panose="02020603050405020304" pitchFamily="18" charset="0"/>
                <a:cs typeface="Times New Roman" panose="02020603050405020304" pitchFamily="18" charset="0"/>
              </a:rPr>
              <a:t>探测器面积分别为</a:t>
            </a:r>
            <a:r>
              <a:rPr lang="en-US" altLang="zh-CN" b="1" kern="100" dirty="0">
                <a:latin typeface="Times New Roman" panose="02020603050405020304" pitchFamily="18" charset="0"/>
                <a:cs typeface="Times New Roman" panose="02020603050405020304" pitchFamily="18" charset="0"/>
              </a:rPr>
              <a:t>100cm</a:t>
            </a:r>
            <a:r>
              <a:rPr lang="en-US" altLang="zh-CN" b="1" kern="100" baseline="30000" dirty="0">
                <a:latin typeface="Times New Roman" panose="02020603050405020304" pitchFamily="18" charset="0"/>
                <a:cs typeface="Times New Roman" panose="02020603050405020304" pitchFamily="18" charset="0"/>
              </a:rPr>
              <a:t>2</a:t>
            </a:r>
            <a:r>
              <a:rPr lang="zh-CN" altLang="zh-CN" b="1" kern="100" dirty="0">
                <a:latin typeface="Times New Roman" panose="02020603050405020304" pitchFamily="18" charset="0"/>
                <a:cs typeface="Times New Roman" panose="02020603050405020304" pitchFamily="18" charset="0"/>
              </a:rPr>
              <a:t>、</a:t>
            </a:r>
            <a:r>
              <a:rPr lang="en-US" altLang="zh-CN" b="1" kern="100" dirty="0">
                <a:latin typeface="Times New Roman" panose="02020603050405020304" pitchFamily="18" charset="0"/>
                <a:cs typeface="Times New Roman" panose="02020603050405020304" pitchFamily="18" charset="0"/>
              </a:rPr>
              <a:t>150cm</a:t>
            </a:r>
            <a:r>
              <a:rPr lang="en-US" altLang="zh-CN" b="1" kern="100" baseline="30000" dirty="0">
                <a:latin typeface="Times New Roman" panose="02020603050405020304" pitchFamily="18" charset="0"/>
                <a:cs typeface="Times New Roman" panose="02020603050405020304" pitchFamily="18" charset="0"/>
              </a:rPr>
              <a:t>2</a:t>
            </a:r>
            <a:r>
              <a:rPr lang="zh-CN" altLang="zh-CN" b="1" kern="100" dirty="0">
                <a:latin typeface="Times New Roman" panose="02020603050405020304" pitchFamily="18" charset="0"/>
                <a:cs typeface="Times New Roman" panose="02020603050405020304" pitchFamily="18" charset="0"/>
              </a:rPr>
              <a:t>、</a:t>
            </a:r>
            <a:r>
              <a:rPr lang="en-US" altLang="zh-CN" b="1" kern="100" dirty="0">
                <a:latin typeface="Times New Roman" panose="02020603050405020304" pitchFamily="18" charset="0"/>
                <a:cs typeface="Times New Roman" panose="02020603050405020304" pitchFamily="18" charset="0"/>
              </a:rPr>
              <a:t>200cm</a:t>
            </a:r>
            <a:r>
              <a:rPr lang="en-US" altLang="zh-CN" b="1" kern="100" baseline="30000" dirty="0">
                <a:latin typeface="Times New Roman" panose="02020603050405020304" pitchFamily="18" charset="0"/>
                <a:cs typeface="Times New Roman" panose="02020603050405020304" pitchFamily="18" charset="0"/>
              </a:rPr>
              <a:t>2</a:t>
            </a:r>
            <a:r>
              <a:rPr lang="zh-CN" altLang="zh-CN" b="1" kern="100" dirty="0">
                <a:latin typeface="Times New Roman" panose="02020603050405020304" pitchFamily="18" charset="0"/>
                <a:cs typeface="Times New Roman" panose="02020603050405020304" pitchFamily="18" charset="0"/>
              </a:rPr>
              <a:t>下、脉冲星辐射流率分别为</a:t>
            </a:r>
            <a:r>
              <a:rPr lang="en-US" altLang="zh-CN" b="1" kern="100" dirty="0" err="1">
                <a:latin typeface="Times New Roman" panose="02020603050405020304" pitchFamily="18" charset="0"/>
                <a:cs typeface="Times New Roman" panose="02020603050405020304" pitchFamily="18" charset="0"/>
              </a:rPr>
              <a:t>rate_pulsar</a:t>
            </a:r>
            <a:r>
              <a:rPr lang="en-US" altLang="zh-CN" b="1" kern="100" dirty="0">
                <a:latin typeface="Times New Roman" panose="02020603050405020304" pitchFamily="18" charset="0"/>
                <a:cs typeface="Times New Roman" panose="02020603050405020304" pitchFamily="18" charset="0"/>
              </a:rPr>
              <a:t>=15 </a:t>
            </a:r>
            <a:r>
              <a:rPr lang="en-US" altLang="zh-CN" b="1" kern="100" dirty="0" err="1">
                <a:latin typeface="Times New Roman" panose="02020603050405020304" pitchFamily="18" charset="0"/>
                <a:cs typeface="Times New Roman" panose="02020603050405020304" pitchFamily="18" charset="0"/>
              </a:rPr>
              <a:t>ph</a:t>
            </a:r>
            <a:r>
              <a:rPr lang="en-US" altLang="zh-CN" b="1" kern="100" dirty="0">
                <a:latin typeface="Times New Roman" panose="02020603050405020304" pitchFamily="18" charset="0"/>
                <a:cs typeface="Times New Roman" panose="02020603050405020304" pitchFamily="18" charset="0"/>
              </a:rPr>
              <a:t>/s/cm</a:t>
            </a:r>
            <a:r>
              <a:rPr lang="en-US" altLang="zh-CN" b="1" kern="100" baseline="30000" dirty="0">
                <a:latin typeface="Times New Roman" panose="02020603050405020304" pitchFamily="18" charset="0"/>
                <a:cs typeface="Times New Roman" panose="02020603050405020304" pitchFamily="18" charset="0"/>
              </a:rPr>
              <a:t>2</a:t>
            </a:r>
            <a:r>
              <a:rPr lang="zh-CN" altLang="zh-CN" b="1" kern="100" dirty="0">
                <a:latin typeface="Times New Roman" panose="02020603050405020304" pitchFamily="18" charset="0"/>
                <a:cs typeface="Times New Roman" panose="02020603050405020304" pitchFamily="18" charset="0"/>
              </a:rPr>
              <a:t>、</a:t>
            </a:r>
            <a:r>
              <a:rPr lang="en-US" altLang="zh-CN" b="1" kern="100" dirty="0" err="1">
                <a:latin typeface="Times New Roman" panose="02020603050405020304" pitchFamily="18" charset="0"/>
                <a:cs typeface="Times New Roman" panose="02020603050405020304" pitchFamily="18" charset="0"/>
              </a:rPr>
              <a:t>rate_pulsar</a:t>
            </a:r>
            <a:r>
              <a:rPr lang="en-US" altLang="zh-CN" b="1" kern="100" dirty="0">
                <a:latin typeface="Times New Roman" panose="02020603050405020304" pitchFamily="18" charset="0"/>
                <a:cs typeface="Times New Roman" panose="02020603050405020304" pitchFamily="18" charset="0"/>
              </a:rPr>
              <a:t>=30 </a:t>
            </a:r>
            <a:r>
              <a:rPr lang="en-US" altLang="zh-CN" b="1" kern="100" dirty="0" err="1">
                <a:latin typeface="Times New Roman" panose="02020603050405020304" pitchFamily="18" charset="0"/>
                <a:cs typeface="Times New Roman" panose="02020603050405020304" pitchFamily="18" charset="0"/>
              </a:rPr>
              <a:t>ph</a:t>
            </a:r>
            <a:r>
              <a:rPr lang="en-US" altLang="zh-CN" b="1" kern="100" dirty="0">
                <a:latin typeface="Times New Roman" panose="02020603050405020304" pitchFamily="18" charset="0"/>
                <a:cs typeface="Times New Roman" panose="02020603050405020304" pitchFamily="18" charset="0"/>
              </a:rPr>
              <a:t>/s/cm</a:t>
            </a:r>
            <a:r>
              <a:rPr lang="en-US" altLang="zh-CN" b="1" kern="100" baseline="30000" dirty="0">
                <a:latin typeface="Times New Roman" panose="02020603050405020304" pitchFamily="18" charset="0"/>
                <a:cs typeface="Times New Roman" panose="02020603050405020304" pitchFamily="18" charset="0"/>
              </a:rPr>
              <a:t>2</a:t>
            </a:r>
            <a:r>
              <a:rPr lang="zh-CN" altLang="zh-CN" b="1" kern="100" dirty="0">
                <a:latin typeface="Times New Roman" panose="02020603050405020304" pitchFamily="18" charset="0"/>
                <a:cs typeface="Times New Roman" panose="02020603050405020304" pitchFamily="18" charset="0"/>
              </a:rPr>
              <a:t>的脉冲轮廓</a:t>
            </a:r>
            <a:r>
              <a:rPr lang="zh-CN" altLang="zh-CN" b="1" kern="100" dirty="0" smtClean="0">
                <a:latin typeface="Times New Roman" panose="02020603050405020304" pitchFamily="18" charset="0"/>
                <a:cs typeface="Times New Roman" panose="02020603050405020304" pitchFamily="18" charset="0"/>
              </a:rPr>
              <a:t>；</a:t>
            </a:r>
            <a:endParaRPr lang="en-US" altLang="zh-CN" b="1" kern="100" dirty="0" smtClean="0">
              <a:latin typeface="Times New Roman" panose="02020603050405020304" pitchFamily="18" charset="0"/>
              <a:cs typeface="Times New Roman" panose="02020603050405020304" pitchFamily="18" charset="0"/>
            </a:endParaRPr>
          </a:p>
          <a:p>
            <a:pPr algn="just">
              <a:lnSpc>
                <a:spcPct val="150000"/>
              </a:lnSpc>
              <a:spcAft>
                <a:spcPts val="0"/>
              </a:spcAft>
            </a:pPr>
            <a:r>
              <a:rPr lang="zh-CN" altLang="zh-CN" b="1" kern="100" dirty="0" smtClean="0">
                <a:latin typeface="Times New Roman" panose="02020603050405020304" pitchFamily="18" charset="0"/>
                <a:cs typeface="Times New Roman" panose="02020603050405020304" pitchFamily="18" charset="0"/>
              </a:rPr>
              <a:t>要求</a:t>
            </a:r>
            <a:r>
              <a:rPr lang="zh-CN" altLang="zh-CN" b="1" kern="100" dirty="0">
                <a:latin typeface="Times New Roman" panose="02020603050405020304" pitchFamily="18" charset="0"/>
                <a:cs typeface="Times New Roman" panose="02020603050405020304" pitchFamily="18" charset="0"/>
              </a:rPr>
              <a:t>：</a:t>
            </a:r>
          </a:p>
          <a:p>
            <a:pPr marL="342900" lvl="0" indent="-342900" algn="just">
              <a:lnSpc>
                <a:spcPct val="150000"/>
              </a:lnSpc>
              <a:spcAft>
                <a:spcPts val="0"/>
              </a:spcAft>
              <a:buFont typeface="+mj-lt"/>
              <a:buAutoNum type="arabicPeriod"/>
            </a:pPr>
            <a:r>
              <a:rPr lang="zh-CN" altLang="zh-CN" b="1" kern="100" dirty="0">
                <a:latin typeface="Times New Roman" panose="02020603050405020304" pitchFamily="18" charset="0"/>
                <a:cs typeface="Times New Roman" panose="02020603050405020304" pitchFamily="18" charset="0"/>
              </a:rPr>
              <a:t>分别以</a:t>
            </a:r>
            <a:r>
              <a:rPr lang="en-US" altLang="zh-CN" b="1" kern="100" dirty="0">
                <a:latin typeface="Times New Roman" panose="02020603050405020304" pitchFamily="18" charset="0"/>
                <a:cs typeface="Times New Roman" panose="02020603050405020304" pitchFamily="18" charset="0"/>
              </a:rPr>
              <a:t>.txt</a:t>
            </a:r>
            <a:r>
              <a:rPr lang="zh-CN" altLang="zh-CN" b="1" kern="100" dirty="0">
                <a:latin typeface="Times New Roman" panose="02020603050405020304" pitchFamily="18" charset="0"/>
                <a:cs typeface="Times New Roman" panose="02020603050405020304" pitchFamily="18" charset="0"/>
              </a:rPr>
              <a:t>和</a:t>
            </a:r>
            <a:r>
              <a:rPr lang="en-US" altLang="zh-CN" b="1" kern="100" dirty="0">
                <a:latin typeface="Times New Roman" panose="02020603050405020304" pitchFamily="18" charset="0"/>
                <a:cs typeface="Times New Roman" panose="02020603050405020304" pitchFamily="18" charset="0"/>
              </a:rPr>
              <a:t>.mat</a:t>
            </a:r>
            <a:r>
              <a:rPr lang="zh-CN" altLang="zh-CN" b="1" kern="100" dirty="0">
                <a:latin typeface="Times New Roman" panose="02020603050405020304" pitchFamily="18" charset="0"/>
                <a:cs typeface="Times New Roman" panose="02020603050405020304" pitchFamily="18" charset="0"/>
              </a:rPr>
              <a:t>格式保存生成的脉冲星轮廓数据；并分别绘制脉冲星轮廓图形，规范绘图，贴出保存好的图形，要求保存格式为</a:t>
            </a:r>
            <a:r>
              <a:rPr lang="en-US" altLang="zh-CN" b="1" kern="100" dirty="0">
                <a:latin typeface="Times New Roman" panose="02020603050405020304" pitchFamily="18" charset="0"/>
                <a:cs typeface="Times New Roman" panose="02020603050405020304" pitchFamily="18" charset="0"/>
              </a:rPr>
              <a:t>.tiff</a:t>
            </a:r>
            <a:r>
              <a:rPr lang="zh-CN" altLang="zh-CN" b="1" kern="100" dirty="0">
                <a:latin typeface="Times New Roman" panose="02020603050405020304" pitchFamily="18" charset="0"/>
                <a:cs typeface="Times New Roman" panose="02020603050405020304" pitchFamily="18" charset="0"/>
              </a:rPr>
              <a:t>；</a:t>
            </a:r>
          </a:p>
          <a:p>
            <a:pPr marL="342900" lvl="0" indent="-342900" algn="just">
              <a:lnSpc>
                <a:spcPct val="150000"/>
              </a:lnSpc>
              <a:spcAft>
                <a:spcPts val="0"/>
              </a:spcAft>
              <a:buFont typeface="+mj-lt"/>
              <a:buAutoNum type="arabicPeriod"/>
            </a:pPr>
            <a:r>
              <a:rPr lang="zh-CN" altLang="zh-CN" b="1" kern="100" dirty="0">
                <a:latin typeface="Times New Roman" panose="02020603050405020304" pitchFamily="18" charset="0"/>
                <a:cs typeface="Times New Roman" panose="02020603050405020304" pitchFamily="18" charset="0"/>
              </a:rPr>
              <a:t>仔细观察上述结果，你发现了什么规律？</a:t>
            </a:r>
          </a:p>
          <a:p>
            <a:pPr marL="342900" lvl="0" indent="-342900" algn="just">
              <a:lnSpc>
                <a:spcPct val="150000"/>
              </a:lnSpc>
              <a:spcAft>
                <a:spcPts val="0"/>
              </a:spcAft>
              <a:buFont typeface="+mj-lt"/>
              <a:buAutoNum type="arabicPeriod"/>
            </a:pPr>
            <a:r>
              <a:rPr lang="zh-CN" altLang="zh-CN" b="1" kern="100" dirty="0">
                <a:latin typeface="Times New Roman" panose="02020603050405020304" pitchFamily="18" charset="0"/>
                <a:cs typeface="Times New Roman" panose="02020603050405020304" pitchFamily="18" charset="0"/>
              </a:rPr>
              <a:t>思考并探讨一下，实际脉冲星导航中，脉冲星信号探测器接收到的脉冲星信号受哪些因素影响？最后的脉冲轮廓受哪些因素影响？</a:t>
            </a:r>
          </a:p>
        </p:txBody>
      </p:sp>
    </p:spTree>
    <p:extLst>
      <p:ext uri="{BB962C8B-B14F-4D97-AF65-F5344CB8AC3E}">
        <p14:creationId xmlns:p14="http://schemas.microsoft.com/office/powerpoint/2010/main" val="2191072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762000" y="71438"/>
            <a:ext cx="7924800" cy="658812"/>
          </a:xfrm>
          <a:prstGeom prst="rect">
            <a:avLst/>
          </a:prstGeom>
          <a:noFill/>
          <a:ln w="9525">
            <a:noFill/>
            <a:miter lim="800000"/>
            <a:headEnd/>
            <a:tailEnd/>
          </a:ln>
        </p:spPr>
        <p:txBody>
          <a:bodyPr anchor="b"/>
          <a:lstStyle/>
          <a:p>
            <a:pPr eaLnBrk="0" hangingPunct="0">
              <a:lnSpc>
                <a:spcPct val="90000"/>
              </a:lnSpc>
              <a:defRPr/>
            </a:pPr>
            <a:r>
              <a:rPr lang="en-US" altLang="zh-CN" sz="3600" b="1" kern="0" dirty="0" smtClean="0">
                <a:solidFill>
                  <a:srgbClr val="CC0000"/>
                </a:solidFill>
                <a:effectLst>
                  <a:outerShdw blurRad="38100" dist="38100" dir="2700000" algn="tl">
                    <a:srgbClr val="C0C0C0"/>
                  </a:outerShdw>
                </a:effectLst>
                <a:latin typeface="+mj-lt"/>
                <a:ea typeface="+mj-ea"/>
                <a:cs typeface="+mj-cs"/>
              </a:rPr>
              <a:t>3. </a:t>
            </a:r>
            <a:r>
              <a:rPr lang="zh-CN" altLang="en-US" sz="3600" b="1" kern="0" dirty="0" smtClean="0">
                <a:solidFill>
                  <a:srgbClr val="CC0000"/>
                </a:solidFill>
                <a:effectLst>
                  <a:outerShdw blurRad="38100" dist="38100" dir="2700000" algn="tl">
                    <a:srgbClr val="C0C0C0"/>
                  </a:outerShdw>
                </a:effectLst>
                <a:latin typeface="+mj-lt"/>
                <a:ea typeface="+mj-ea"/>
                <a:cs typeface="+mj-cs"/>
              </a:rPr>
              <a:t>实验的内容</a:t>
            </a:r>
            <a:endParaRPr lang="zh-CN" altLang="en-US" sz="3600" b="1" kern="0" dirty="0">
              <a:solidFill>
                <a:srgbClr val="CC0000"/>
              </a:solidFill>
              <a:effectLst>
                <a:outerShdw blurRad="38100" dist="38100" dir="2700000" algn="tl">
                  <a:srgbClr val="C0C0C0"/>
                </a:outerShdw>
              </a:effectLst>
              <a:latin typeface="+mj-lt"/>
              <a:ea typeface="+mj-ea"/>
              <a:cs typeface="+mj-cs"/>
            </a:endParaRPr>
          </a:p>
        </p:txBody>
      </p:sp>
      <p:pic>
        <p:nvPicPr>
          <p:cNvPr id="3" name="图片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864" y="2395119"/>
            <a:ext cx="8630616" cy="2664296"/>
          </a:xfrm>
          <a:prstGeom prst="rect">
            <a:avLst/>
          </a:prstGeom>
          <a:noFill/>
        </p:spPr>
      </p:pic>
      <p:sp>
        <p:nvSpPr>
          <p:cNvPr id="4" name="文本框 3"/>
          <p:cNvSpPr txBox="1"/>
          <p:nvPr/>
        </p:nvSpPr>
        <p:spPr>
          <a:xfrm>
            <a:off x="261864" y="1124744"/>
            <a:ext cx="8486600" cy="875881"/>
          </a:xfrm>
          <a:prstGeom prst="rect">
            <a:avLst/>
          </a:prstGeom>
          <a:noFill/>
        </p:spPr>
        <p:txBody>
          <a:bodyPr wrap="square" rtlCol="0">
            <a:spAutoFit/>
          </a:bodyPr>
          <a:lstStyle/>
          <a:p>
            <a:pPr indent="457200">
              <a:lnSpc>
                <a:spcPct val="150000"/>
              </a:lnSpc>
            </a:pPr>
            <a:r>
              <a:rPr lang="zh-CN" altLang="en-US" dirty="0" smtClean="0"/>
              <a:t>探索不同探测器面积及脉冲星信号到达速率对最终的累积脉冲轮廓的影响，统计轮廓峰值的变化，填入下表</a:t>
            </a:r>
            <a:endParaRPr lang="zh-CN" altLang="en-US" dirty="0"/>
          </a:p>
        </p:txBody>
      </p:sp>
    </p:spTree>
    <p:extLst>
      <p:ext uri="{BB962C8B-B14F-4D97-AF65-F5344CB8AC3E}">
        <p14:creationId xmlns:p14="http://schemas.microsoft.com/office/powerpoint/2010/main" val="912142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08720"/>
            <a:ext cx="8928992" cy="5856732"/>
          </a:xfrm>
          <a:prstGeom prst="rect">
            <a:avLst/>
          </a:prstGeom>
        </p:spPr>
        <p:txBody>
          <a:bodyPr wrap="square">
            <a:spAutoFit/>
          </a:bodyPr>
          <a:lstStyle/>
          <a:p>
            <a:pPr lvl="0" algn="just">
              <a:lnSpc>
                <a:spcPct val="150000"/>
              </a:lnSpc>
              <a:spcAft>
                <a:spcPts val="0"/>
              </a:spcAft>
            </a:pPr>
            <a:r>
              <a:rPr lang="en-US" altLang="zh-CN" b="1" kern="100" dirty="0" smtClean="0">
                <a:latin typeface="Times New Roman" panose="02020603050405020304" pitchFamily="18" charset="0"/>
                <a:cs typeface="Times New Roman" panose="02020603050405020304" pitchFamily="18" charset="0"/>
              </a:rPr>
              <a:t>2</a:t>
            </a:r>
            <a:r>
              <a:rPr lang="zh-CN" altLang="en-US" b="1" kern="100" dirty="0" smtClean="0">
                <a:latin typeface="Times New Roman" panose="02020603050405020304" pitchFamily="18" charset="0"/>
                <a:cs typeface="Times New Roman" panose="02020603050405020304" pitchFamily="18" charset="0"/>
              </a:rPr>
              <a:t>）</a:t>
            </a:r>
            <a:r>
              <a:rPr lang="zh-CN" altLang="zh-CN" b="1" kern="100" dirty="0" smtClean="0">
                <a:latin typeface="Times New Roman" panose="02020603050405020304" pitchFamily="18" charset="0"/>
                <a:cs typeface="Times New Roman" panose="02020603050405020304" pitchFamily="18" charset="0"/>
              </a:rPr>
              <a:t>设计</a:t>
            </a:r>
            <a:r>
              <a:rPr lang="en-US" altLang="zh-CN" b="1" kern="100" dirty="0">
                <a:latin typeface="Times New Roman" panose="02020603050405020304" pitchFamily="18" charset="0"/>
                <a:cs typeface="Times New Roman" panose="02020603050405020304" pitchFamily="18" charset="0"/>
              </a:rPr>
              <a:t>MATLAB</a:t>
            </a:r>
            <a:r>
              <a:rPr lang="zh-CN" altLang="zh-CN" b="1" kern="100" dirty="0">
                <a:latin typeface="Times New Roman" panose="02020603050405020304" pitchFamily="18" charset="0"/>
                <a:cs typeface="Times New Roman" panose="02020603050405020304" pitchFamily="18" charset="0"/>
              </a:rPr>
              <a:t>程序，产生不同探测器面积</a:t>
            </a:r>
            <a:r>
              <a:rPr lang="en-US" altLang="zh-CN" b="1" kern="100" dirty="0">
                <a:latin typeface="Times New Roman" panose="02020603050405020304" pitchFamily="18" charset="0"/>
                <a:cs typeface="Times New Roman" panose="02020603050405020304" pitchFamily="18" charset="0"/>
              </a:rPr>
              <a:t>A(</a:t>
            </a:r>
            <a:r>
              <a:rPr lang="en-US" altLang="zh-CN" b="1" kern="100" dirty="0" err="1">
                <a:latin typeface="Times New Roman" panose="02020603050405020304" pitchFamily="18" charset="0"/>
                <a:cs typeface="Times New Roman" panose="02020603050405020304" pitchFamily="18" charset="0"/>
              </a:rPr>
              <a:t>Aera</a:t>
            </a:r>
            <a:r>
              <a:rPr lang="en-US" altLang="zh-CN" b="1" kern="100" dirty="0">
                <a:latin typeface="Times New Roman" panose="02020603050405020304" pitchFamily="18" charset="0"/>
                <a:cs typeface="Times New Roman" panose="02020603050405020304" pitchFamily="18" charset="0"/>
              </a:rPr>
              <a:t>)</a:t>
            </a:r>
            <a:r>
              <a:rPr lang="zh-CN" altLang="zh-CN" b="1" kern="100" dirty="0">
                <a:latin typeface="Times New Roman" panose="02020603050405020304" pitchFamily="18" charset="0"/>
                <a:cs typeface="Times New Roman" panose="02020603050405020304" pitchFamily="18" charset="0"/>
              </a:rPr>
              <a:t>、不同脉冲星辐射流率</a:t>
            </a:r>
            <a:r>
              <a:rPr lang="en-US" altLang="zh-CN" b="1" kern="100" dirty="0">
                <a:latin typeface="Times New Roman" panose="02020603050405020304" pitchFamily="18" charset="0"/>
                <a:cs typeface="Times New Roman" panose="02020603050405020304" pitchFamily="18" charset="0"/>
              </a:rPr>
              <a:t>(</a:t>
            </a:r>
            <a:r>
              <a:rPr lang="en-US" altLang="zh-CN" b="1" kern="100" dirty="0" err="1">
                <a:latin typeface="Times New Roman" panose="02020603050405020304" pitchFamily="18" charset="0"/>
                <a:cs typeface="Times New Roman" panose="02020603050405020304" pitchFamily="18" charset="0"/>
              </a:rPr>
              <a:t>rate_pulsa</a:t>
            </a:r>
            <a:r>
              <a:rPr lang="en-US" altLang="zh-CN" b="1" kern="100" dirty="0">
                <a:latin typeface="Times New Roman" panose="02020603050405020304" pitchFamily="18" charset="0"/>
                <a:cs typeface="Times New Roman" panose="02020603050405020304" pitchFamily="18" charset="0"/>
              </a:rPr>
              <a:t>)</a:t>
            </a:r>
            <a:r>
              <a:rPr lang="zh-CN" altLang="zh-CN" b="1" kern="100" dirty="0">
                <a:latin typeface="Times New Roman" panose="02020603050405020304" pitchFamily="18" charset="0"/>
                <a:cs typeface="Times New Roman" panose="02020603050405020304" pitchFamily="18" charset="0"/>
              </a:rPr>
              <a:t>和不同噪声辐射流率</a:t>
            </a:r>
            <a:r>
              <a:rPr lang="en-US" altLang="zh-CN" b="1" kern="100" dirty="0">
                <a:latin typeface="Times New Roman" panose="02020603050405020304" pitchFamily="18" charset="0"/>
                <a:cs typeface="Times New Roman" panose="02020603050405020304" pitchFamily="18" charset="0"/>
              </a:rPr>
              <a:t>(</a:t>
            </a:r>
            <a:r>
              <a:rPr lang="en-US" altLang="zh-CN" b="1" kern="100" dirty="0" err="1">
                <a:latin typeface="Times New Roman" panose="02020603050405020304" pitchFamily="18" charset="0"/>
                <a:cs typeface="Times New Roman" panose="02020603050405020304" pitchFamily="18" charset="0"/>
              </a:rPr>
              <a:t>rate_noise</a:t>
            </a:r>
            <a:r>
              <a:rPr lang="en-US" altLang="zh-CN" b="1" kern="100" dirty="0">
                <a:latin typeface="Times New Roman" panose="02020603050405020304" pitchFamily="18" charset="0"/>
                <a:cs typeface="Times New Roman" panose="02020603050405020304" pitchFamily="18" charset="0"/>
              </a:rPr>
              <a:t>)</a:t>
            </a:r>
            <a:r>
              <a:rPr lang="zh-CN" altLang="zh-CN" b="1" kern="100" dirty="0">
                <a:latin typeface="Times New Roman" panose="02020603050405020304" pitchFamily="18" charset="0"/>
                <a:cs typeface="Times New Roman" panose="02020603050405020304" pitchFamily="18" charset="0"/>
              </a:rPr>
              <a:t>下的带噪声脉冲星信号轮廓波形；</a:t>
            </a:r>
          </a:p>
          <a:p>
            <a:pPr lvl="0" algn="just">
              <a:lnSpc>
                <a:spcPct val="150000"/>
              </a:lnSpc>
              <a:spcAft>
                <a:spcPts val="0"/>
              </a:spcAft>
            </a:pPr>
            <a:r>
              <a:rPr lang="zh-CN" altLang="en-US" b="1" kern="100" dirty="0" smtClean="0">
                <a:latin typeface="Times New Roman" panose="02020603050405020304" pitchFamily="18" charset="0"/>
                <a:cs typeface="Times New Roman" panose="02020603050405020304" pitchFamily="18" charset="0"/>
              </a:rPr>
              <a:t>（</a:t>
            </a:r>
            <a:r>
              <a:rPr lang="en-US" altLang="zh-CN" b="1" kern="100" dirty="0" smtClean="0">
                <a:latin typeface="Times New Roman" panose="02020603050405020304" pitchFamily="18" charset="0"/>
                <a:cs typeface="Times New Roman" panose="02020603050405020304" pitchFamily="18" charset="0"/>
              </a:rPr>
              <a:t>1</a:t>
            </a:r>
            <a:r>
              <a:rPr lang="zh-CN" altLang="en-US" b="1" kern="100" dirty="0" smtClean="0">
                <a:latin typeface="Times New Roman" panose="02020603050405020304" pitchFamily="18" charset="0"/>
                <a:cs typeface="Times New Roman" panose="02020603050405020304" pitchFamily="18" charset="0"/>
              </a:rPr>
              <a:t>）</a:t>
            </a:r>
            <a:r>
              <a:rPr lang="zh-CN" altLang="zh-CN" b="1" kern="100" dirty="0" smtClean="0">
                <a:latin typeface="Times New Roman" panose="02020603050405020304" pitchFamily="18" charset="0"/>
                <a:cs typeface="Times New Roman" panose="02020603050405020304" pitchFamily="18" charset="0"/>
              </a:rPr>
              <a:t>一定</a:t>
            </a:r>
            <a:r>
              <a:rPr lang="zh-CN" altLang="zh-CN" b="1" kern="100" dirty="0">
                <a:latin typeface="Times New Roman" panose="02020603050405020304" pitchFamily="18" charset="0"/>
                <a:cs typeface="Times New Roman" panose="02020603050405020304" pitchFamily="18" charset="0"/>
              </a:rPr>
              <a:t>面积下的宇宙背景噪声信号的辐射速率</a:t>
            </a:r>
            <a:r>
              <a:rPr lang="en-US" altLang="zh-CN" b="1" kern="100" dirty="0" err="1">
                <a:latin typeface="Times New Roman" panose="02020603050405020304" pitchFamily="18" charset="0"/>
                <a:cs typeface="Times New Roman" panose="02020603050405020304" pitchFamily="18" charset="0"/>
              </a:rPr>
              <a:t>λ</a:t>
            </a:r>
            <a:r>
              <a:rPr lang="en-US" altLang="zh-CN" b="1" kern="100" baseline="-25000" dirty="0" err="1">
                <a:latin typeface="Times New Roman" panose="02020603050405020304" pitchFamily="18" charset="0"/>
                <a:cs typeface="Times New Roman" panose="02020603050405020304" pitchFamily="18" charset="0"/>
              </a:rPr>
              <a:t>b</a:t>
            </a:r>
            <a:r>
              <a:rPr lang="en-US" altLang="zh-CN" b="1" kern="100" dirty="0">
                <a:latin typeface="Times New Roman" panose="02020603050405020304" pitchFamily="18" charset="0"/>
                <a:cs typeface="Times New Roman" panose="02020603050405020304" pitchFamily="18" charset="0"/>
              </a:rPr>
              <a:t>=A× </a:t>
            </a:r>
            <a:r>
              <a:rPr lang="en-US" altLang="zh-CN" b="1" kern="100" dirty="0" err="1">
                <a:latin typeface="Times New Roman" panose="02020603050405020304" pitchFamily="18" charset="0"/>
                <a:cs typeface="Times New Roman" panose="02020603050405020304" pitchFamily="18" charset="0"/>
              </a:rPr>
              <a:t>rate_noise</a:t>
            </a:r>
            <a:r>
              <a:rPr lang="zh-CN" altLang="zh-CN" b="1" kern="100" dirty="0">
                <a:latin typeface="Times New Roman" panose="02020603050405020304" pitchFamily="18" charset="0"/>
                <a:cs typeface="Times New Roman" panose="02020603050405020304" pitchFamily="18" charset="0"/>
              </a:rPr>
              <a:t>；</a:t>
            </a:r>
          </a:p>
          <a:p>
            <a:pPr lvl="0" algn="just">
              <a:lnSpc>
                <a:spcPct val="150000"/>
              </a:lnSpc>
              <a:spcAft>
                <a:spcPts val="0"/>
              </a:spcAft>
            </a:pPr>
            <a:r>
              <a:rPr lang="zh-CN" altLang="en-US" b="1" kern="100" dirty="0" smtClean="0">
                <a:latin typeface="Times New Roman" panose="02020603050405020304" pitchFamily="18" charset="0"/>
                <a:cs typeface="Times New Roman" panose="02020603050405020304" pitchFamily="18" charset="0"/>
              </a:rPr>
              <a:t>（</a:t>
            </a:r>
            <a:r>
              <a:rPr lang="en-US" altLang="zh-CN" b="1" kern="100" dirty="0" smtClean="0">
                <a:latin typeface="Times New Roman" panose="02020603050405020304" pitchFamily="18" charset="0"/>
                <a:cs typeface="Times New Roman" panose="02020603050405020304" pitchFamily="18" charset="0"/>
              </a:rPr>
              <a:t>2</a:t>
            </a:r>
            <a:r>
              <a:rPr lang="zh-CN" altLang="en-US" b="1" kern="100" dirty="0" smtClean="0">
                <a:latin typeface="Times New Roman" panose="02020603050405020304" pitchFamily="18" charset="0"/>
                <a:cs typeface="Times New Roman" panose="02020603050405020304" pitchFamily="18" charset="0"/>
              </a:rPr>
              <a:t>）</a:t>
            </a:r>
            <a:r>
              <a:rPr lang="zh-CN" altLang="zh-CN" b="1" kern="100" dirty="0" smtClean="0">
                <a:latin typeface="Times New Roman" panose="02020603050405020304" pitchFamily="18" charset="0"/>
                <a:cs typeface="Times New Roman" panose="02020603050405020304" pitchFamily="18" charset="0"/>
              </a:rPr>
              <a:t>带</a:t>
            </a:r>
            <a:r>
              <a:rPr lang="zh-CN" altLang="zh-CN" b="1" kern="100" dirty="0">
                <a:latin typeface="Times New Roman" panose="02020603050405020304" pitchFamily="18" charset="0"/>
                <a:cs typeface="Times New Roman" panose="02020603050405020304" pitchFamily="18" charset="0"/>
              </a:rPr>
              <a:t>噪声脉冲星轮廓波为： </a:t>
            </a:r>
            <a:r>
              <a:rPr lang="en-US" altLang="zh-CN" b="1" i="1" kern="100" dirty="0">
                <a:latin typeface="Times New Roman" panose="02020603050405020304" pitchFamily="18" charset="0"/>
                <a:cs typeface="Times New Roman" panose="02020603050405020304" pitchFamily="18" charset="0"/>
              </a:rPr>
              <a:t>f</a:t>
            </a:r>
            <a:r>
              <a:rPr lang="en-US" altLang="zh-CN" b="1" kern="100" dirty="0">
                <a:latin typeface="Times New Roman" panose="02020603050405020304" pitchFamily="18" charset="0"/>
                <a:cs typeface="Times New Roman" panose="02020603050405020304" pitchFamily="18" charset="0"/>
              </a:rPr>
              <a:t>(t)=</a:t>
            </a:r>
            <a:r>
              <a:rPr lang="en-US" altLang="zh-CN" b="1" kern="100" dirty="0" err="1">
                <a:latin typeface="Times New Roman" panose="02020603050405020304" pitchFamily="18" charset="0"/>
                <a:cs typeface="Times New Roman" panose="02020603050405020304" pitchFamily="18" charset="0"/>
              </a:rPr>
              <a:t>λ</a:t>
            </a:r>
            <a:r>
              <a:rPr lang="en-US" altLang="zh-CN" b="1" kern="100" baseline="-25000" dirty="0" err="1">
                <a:latin typeface="Times New Roman" panose="02020603050405020304" pitchFamily="18" charset="0"/>
                <a:cs typeface="Times New Roman" panose="02020603050405020304" pitchFamily="18" charset="0"/>
              </a:rPr>
              <a:t>a</a:t>
            </a:r>
            <a:r>
              <a:rPr lang="en-US" altLang="zh-CN" b="1" kern="100" dirty="0">
                <a:latin typeface="Times New Roman" panose="02020603050405020304" pitchFamily="18" charset="0"/>
                <a:cs typeface="Times New Roman" panose="02020603050405020304" pitchFamily="18" charset="0"/>
              </a:rPr>
              <a:t>×</a:t>
            </a:r>
            <a:r>
              <a:rPr lang="en-US" altLang="zh-CN" b="1" i="1" kern="100" dirty="0">
                <a:latin typeface="Times New Roman" panose="02020603050405020304" pitchFamily="18" charset="0"/>
                <a:cs typeface="Times New Roman" panose="02020603050405020304" pitchFamily="18" charset="0"/>
              </a:rPr>
              <a:t> h</a:t>
            </a:r>
            <a:r>
              <a:rPr lang="en-US" altLang="zh-CN" b="1" kern="100" dirty="0">
                <a:latin typeface="Times New Roman" panose="02020603050405020304" pitchFamily="18" charset="0"/>
                <a:cs typeface="Times New Roman" panose="02020603050405020304" pitchFamily="18" charset="0"/>
              </a:rPr>
              <a:t>(</a:t>
            </a:r>
            <a:r>
              <a:rPr lang="en-US" altLang="zh-CN" b="1" i="1" kern="100" dirty="0">
                <a:latin typeface="Times New Roman" panose="02020603050405020304" pitchFamily="18" charset="0"/>
                <a:cs typeface="Times New Roman" panose="02020603050405020304" pitchFamily="18" charset="0"/>
              </a:rPr>
              <a:t>t</a:t>
            </a:r>
            <a:r>
              <a:rPr lang="en-US" altLang="zh-CN" b="1" kern="100" dirty="0">
                <a:latin typeface="Times New Roman" panose="02020603050405020304" pitchFamily="18" charset="0"/>
                <a:cs typeface="Times New Roman" panose="02020603050405020304" pitchFamily="18" charset="0"/>
              </a:rPr>
              <a:t>)+ </a:t>
            </a:r>
            <a:r>
              <a:rPr lang="en-US" altLang="zh-CN" b="1" kern="100" dirty="0" err="1">
                <a:latin typeface="Times New Roman" panose="02020603050405020304" pitchFamily="18" charset="0"/>
                <a:cs typeface="Times New Roman" panose="02020603050405020304" pitchFamily="18" charset="0"/>
              </a:rPr>
              <a:t>λ</a:t>
            </a:r>
            <a:r>
              <a:rPr lang="en-US" altLang="zh-CN" b="1" kern="100" baseline="-25000" dirty="0" err="1">
                <a:latin typeface="Times New Roman" panose="02020603050405020304" pitchFamily="18" charset="0"/>
                <a:cs typeface="Times New Roman" panose="02020603050405020304" pitchFamily="18" charset="0"/>
              </a:rPr>
              <a:t>b</a:t>
            </a:r>
            <a:r>
              <a:rPr lang="zh-CN" altLang="zh-CN" b="1" kern="100" dirty="0">
                <a:latin typeface="Times New Roman" panose="02020603050405020304" pitchFamily="18" charset="0"/>
                <a:cs typeface="Times New Roman" panose="02020603050405020304" pitchFamily="18" charset="0"/>
              </a:rPr>
              <a:t>；</a:t>
            </a:r>
          </a:p>
          <a:p>
            <a:pPr lvl="0" algn="just">
              <a:lnSpc>
                <a:spcPct val="150000"/>
              </a:lnSpc>
              <a:spcAft>
                <a:spcPts val="0"/>
              </a:spcAft>
            </a:pPr>
            <a:r>
              <a:rPr lang="zh-CN" altLang="en-US" b="1" kern="100" dirty="0" smtClean="0">
                <a:latin typeface="Times New Roman" panose="02020603050405020304" pitchFamily="18" charset="0"/>
                <a:cs typeface="Times New Roman" panose="02020603050405020304" pitchFamily="18" charset="0"/>
              </a:rPr>
              <a:t>（</a:t>
            </a:r>
            <a:r>
              <a:rPr lang="en-US" altLang="zh-CN" b="1" kern="100" dirty="0" smtClean="0">
                <a:latin typeface="Times New Roman" panose="02020603050405020304" pitchFamily="18" charset="0"/>
                <a:cs typeface="Times New Roman" panose="02020603050405020304" pitchFamily="18" charset="0"/>
              </a:rPr>
              <a:t>3</a:t>
            </a:r>
            <a:r>
              <a:rPr lang="zh-CN" altLang="en-US" b="1" kern="100" dirty="0" smtClean="0">
                <a:latin typeface="Times New Roman" panose="02020603050405020304" pitchFamily="18" charset="0"/>
                <a:cs typeface="Times New Roman" panose="02020603050405020304" pitchFamily="18" charset="0"/>
              </a:rPr>
              <a:t>）</a:t>
            </a:r>
            <a:r>
              <a:rPr lang="zh-CN" altLang="zh-CN" b="1" kern="100" dirty="0" smtClean="0">
                <a:latin typeface="Times New Roman" panose="02020603050405020304" pitchFamily="18" charset="0"/>
                <a:cs typeface="Times New Roman" panose="02020603050405020304" pitchFamily="18" charset="0"/>
              </a:rPr>
              <a:t>编写</a:t>
            </a:r>
            <a:r>
              <a:rPr lang="en-US" altLang="zh-CN" b="1" kern="100" dirty="0">
                <a:latin typeface="Times New Roman" panose="02020603050405020304" pitchFamily="18" charset="0"/>
                <a:cs typeface="Times New Roman" panose="02020603050405020304" pitchFamily="18" charset="0"/>
              </a:rPr>
              <a:t>MATLAB</a:t>
            </a:r>
            <a:r>
              <a:rPr lang="zh-CN" altLang="zh-CN" b="1" kern="100" dirty="0">
                <a:latin typeface="Times New Roman" panose="02020603050405020304" pitchFamily="18" charset="0"/>
                <a:cs typeface="Times New Roman" panose="02020603050405020304" pitchFamily="18" charset="0"/>
              </a:rPr>
              <a:t>程序，分析和绘制至少六组探测器</a:t>
            </a:r>
            <a:r>
              <a:rPr lang="zh-CN" altLang="zh-CN" b="1" kern="100" dirty="0" smtClean="0">
                <a:latin typeface="Times New Roman" panose="02020603050405020304" pitchFamily="18" charset="0"/>
                <a:cs typeface="Times New Roman" panose="02020603050405020304" pitchFamily="18" charset="0"/>
              </a:rPr>
              <a:t>面积</a:t>
            </a:r>
            <a:r>
              <a:rPr lang="zh-CN" altLang="en-US" b="1" kern="100" dirty="0" smtClean="0">
                <a:latin typeface="Times New Roman" panose="02020603050405020304" pitchFamily="18" charset="0"/>
                <a:cs typeface="Times New Roman" panose="02020603050405020304" pitchFamily="18" charset="0"/>
              </a:rPr>
              <a:t>为</a:t>
            </a:r>
            <a:r>
              <a:rPr lang="en-US" altLang="zh-CN" b="1" kern="100" dirty="0" smtClean="0">
                <a:latin typeface="Times New Roman" panose="02020603050405020304" pitchFamily="18" charset="0"/>
                <a:cs typeface="Times New Roman" panose="02020603050405020304" pitchFamily="18" charset="0"/>
              </a:rPr>
              <a:t>(300</a:t>
            </a:r>
            <a:r>
              <a:rPr lang="zh-CN" altLang="en-US" b="1" kern="100" dirty="0" smtClean="0">
                <a:latin typeface="Times New Roman" panose="02020603050405020304" pitchFamily="18" charset="0"/>
                <a:cs typeface="Times New Roman" panose="02020603050405020304" pitchFamily="18" charset="0"/>
              </a:rPr>
              <a:t>、</a:t>
            </a:r>
            <a:r>
              <a:rPr lang="en-US" altLang="zh-CN" b="1" kern="100" dirty="0" smtClean="0">
                <a:latin typeface="Times New Roman" panose="02020603050405020304" pitchFamily="18" charset="0"/>
                <a:cs typeface="Times New Roman" panose="02020603050405020304" pitchFamily="18" charset="0"/>
              </a:rPr>
              <a:t>600)cm</a:t>
            </a:r>
            <a:r>
              <a:rPr lang="en-US" altLang="zh-CN" b="1" kern="100" baseline="30000" dirty="0" smtClean="0">
                <a:latin typeface="Times New Roman" panose="02020603050405020304" pitchFamily="18" charset="0"/>
                <a:cs typeface="Times New Roman" panose="02020603050405020304" pitchFamily="18" charset="0"/>
              </a:rPr>
              <a:t>2</a:t>
            </a:r>
            <a:r>
              <a:rPr lang="zh-CN" altLang="zh-CN" b="1" kern="100" dirty="0" smtClean="0">
                <a:latin typeface="Times New Roman" panose="02020603050405020304" pitchFamily="18" charset="0"/>
                <a:cs typeface="Times New Roman" panose="02020603050405020304" pitchFamily="18" charset="0"/>
              </a:rPr>
              <a:t>、脉冲星信号辐射流率属于</a:t>
            </a:r>
            <a:r>
              <a:rPr lang="en-US" altLang="zh-CN" b="1" kern="100" dirty="0" smtClean="0">
                <a:latin typeface="Times New Roman" panose="02020603050405020304" pitchFamily="18" charset="0"/>
                <a:cs typeface="Times New Roman" panose="02020603050405020304" pitchFamily="18" charset="0"/>
              </a:rPr>
              <a:t>(rate_pulsar:100</a:t>
            </a:r>
            <a:r>
              <a:rPr lang="zh-CN" altLang="en-US" b="1" kern="100" dirty="0" smtClean="0">
                <a:latin typeface="Times New Roman" panose="02020603050405020304" pitchFamily="18" charset="0"/>
                <a:cs typeface="Times New Roman" panose="02020603050405020304" pitchFamily="18" charset="0"/>
              </a:rPr>
              <a:t>、</a:t>
            </a:r>
            <a:r>
              <a:rPr lang="en-US" altLang="zh-CN" b="1" kern="100" dirty="0" smtClean="0">
                <a:latin typeface="Times New Roman" panose="02020603050405020304" pitchFamily="18" charset="0"/>
                <a:cs typeface="Times New Roman" panose="02020603050405020304" pitchFamily="18" charset="0"/>
              </a:rPr>
              <a:t>150)</a:t>
            </a:r>
            <a:r>
              <a:rPr lang="en-US" altLang="zh-CN" b="1" kern="100" dirty="0" err="1" smtClean="0">
                <a:latin typeface="Times New Roman" panose="02020603050405020304" pitchFamily="18" charset="0"/>
                <a:cs typeface="Times New Roman" panose="02020603050405020304" pitchFamily="18" charset="0"/>
              </a:rPr>
              <a:t>ph</a:t>
            </a:r>
            <a:r>
              <a:rPr lang="en-US" altLang="zh-CN" b="1" kern="100" dirty="0" smtClean="0">
                <a:latin typeface="Times New Roman" panose="02020603050405020304" pitchFamily="18" charset="0"/>
                <a:cs typeface="Times New Roman" panose="02020603050405020304" pitchFamily="18" charset="0"/>
              </a:rPr>
              <a:t>/s/cm</a:t>
            </a:r>
            <a:r>
              <a:rPr lang="en-US" altLang="zh-CN" b="1" kern="100" baseline="30000" dirty="0" smtClean="0">
                <a:latin typeface="Times New Roman" panose="02020603050405020304" pitchFamily="18" charset="0"/>
                <a:cs typeface="Times New Roman" panose="02020603050405020304" pitchFamily="18" charset="0"/>
              </a:rPr>
              <a:t>2</a:t>
            </a:r>
            <a:r>
              <a:rPr lang="zh-CN" altLang="zh-CN" b="1" kern="100" dirty="0" smtClean="0">
                <a:latin typeface="Times New Roman" panose="02020603050405020304" pitchFamily="18" charset="0"/>
                <a:cs typeface="Times New Roman" panose="02020603050405020304" pitchFamily="18" charset="0"/>
              </a:rPr>
              <a:t>、宇宙背景噪声信号</a:t>
            </a:r>
            <a:r>
              <a:rPr lang="zh-CN" altLang="zh-CN" b="1" kern="100" dirty="0">
                <a:latin typeface="Times New Roman" panose="02020603050405020304" pitchFamily="18" charset="0"/>
                <a:cs typeface="Times New Roman" panose="02020603050405020304" pitchFamily="18" charset="0"/>
              </a:rPr>
              <a:t>辐射流率属于</a:t>
            </a:r>
            <a:r>
              <a:rPr lang="en-US" altLang="zh-CN" b="1" kern="100" dirty="0">
                <a:latin typeface="Times New Roman" panose="02020603050405020304" pitchFamily="18" charset="0"/>
                <a:cs typeface="Times New Roman" panose="02020603050405020304" pitchFamily="18" charset="0"/>
              </a:rPr>
              <a:t>(</a:t>
            </a:r>
            <a:r>
              <a:rPr lang="en-US" altLang="zh-CN" b="1" kern="100" dirty="0" smtClean="0">
                <a:latin typeface="Times New Roman" panose="02020603050405020304" pitchFamily="18" charset="0"/>
                <a:cs typeface="Times New Roman" panose="02020603050405020304" pitchFamily="18" charset="0"/>
              </a:rPr>
              <a:t>rate_noise:150</a:t>
            </a:r>
            <a:r>
              <a:rPr lang="zh-CN" altLang="en-US" b="1" kern="100" dirty="0" smtClean="0">
                <a:latin typeface="Times New Roman" panose="02020603050405020304" pitchFamily="18" charset="0"/>
                <a:cs typeface="Times New Roman" panose="02020603050405020304" pitchFamily="18" charset="0"/>
              </a:rPr>
              <a:t>、</a:t>
            </a:r>
            <a:r>
              <a:rPr lang="en-US" altLang="zh-CN" b="1" kern="100" dirty="0" smtClean="0">
                <a:latin typeface="Times New Roman" panose="02020603050405020304" pitchFamily="18" charset="0"/>
                <a:cs typeface="Times New Roman" panose="02020603050405020304" pitchFamily="18" charset="0"/>
              </a:rPr>
              <a:t>300)</a:t>
            </a:r>
            <a:r>
              <a:rPr lang="en-US" altLang="zh-CN" b="1" kern="100" dirty="0" err="1" smtClean="0">
                <a:latin typeface="Times New Roman" panose="02020603050405020304" pitchFamily="18" charset="0"/>
                <a:cs typeface="Times New Roman" panose="02020603050405020304" pitchFamily="18" charset="0"/>
              </a:rPr>
              <a:t>ph</a:t>
            </a:r>
            <a:r>
              <a:rPr lang="en-US" altLang="zh-CN" b="1" kern="100" dirty="0" smtClean="0">
                <a:latin typeface="Times New Roman" panose="02020603050405020304" pitchFamily="18" charset="0"/>
                <a:cs typeface="Times New Roman" panose="02020603050405020304" pitchFamily="18" charset="0"/>
              </a:rPr>
              <a:t>/s/cm</a:t>
            </a:r>
            <a:r>
              <a:rPr lang="en-US" altLang="zh-CN" b="1" kern="100" baseline="30000" dirty="0" smtClean="0">
                <a:latin typeface="Times New Roman" panose="02020603050405020304" pitchFamily="18" charset="0"/>
                <a:cs typeface="Times New Roman" panose="02020603050405020304" pitchFamily="18" charset="0"/>
              </a:rPr>
              <a:t>2</a:t>
            </a:r>
            <a:r>
              <a:rPr lang="zh-CN" altLang="zh-CN" b="1" kern="100" dirty="0">
                <a:latin typeface="Times New Roman" panose="02020603050405020304" pitchFamily="18" charset="0"/>
                <a:cs typeface="Times New Roman" panose="02020603050405020304" pitchFamily="18" charset="0"/>
              </a:rPr>
              <a:t>下的带噪声脉冲星信号轮廓图形；</a:t>
            </a:r>
          </a:p>
          <a:p>
            <a:pPr indent="266700" algn="just">
              <a:lnSpc>
                <a:spcPct val="150000"/>
              </a:lnSpc>
              <a:spcAft>
                <a:spcPts val="0"/>
              </a:spcAft>
            </a:pPr>
            <a:r>
              <a:rPr lang="zh-CN" altLang="zh-CN" b="1" kern="100" dirty="0">
                <a:latin typeface="Times New Roman" panose="02020603050405020304" pitchFamily="18" charset="0"/>
                <a:cs typeface="Times New Roman" panose="02020603050405020304" pitchFamily="18" charset="0"/>
              </a:rPr>
              <a:t>要求：</a:t>
            </a:r>
          </a:p>
          <a:p>
            <a:pPr lvl="0" algn="just">
              <a:lnSpc>
                <a:spcPct val="150000"/>
              </a:lnSpc>
              <a:spcAft>
                <a:spcPts val="0"/>
              </a:spcAft>
            </a:pPr>
            <a:r>
              <a:rPr lang="zh-CN" altLang="en-US" b="1" kern="100" dirty="0" smtClean="0">
                <a:latin typeface="Times New Roman" panose="02020603050405020304" pitchFamily="18" charset="0"/>
                <a:cs typeface="Times New Roman" panose="02020603050405020304" pitchFamily="18" charset="0"/>
              </a:rPr>
              <a:t>（</a:t>
            </a:r>
            <a:r>
              <a:rPr lang="en-US" altLang="zh-CN" b="1" kern="100" dirty="0" smtClean="0">
                <a:latin typeface="Times New Roman" panose="02020603050405020304" pitchFamily="18" charset="0"/>
                <a:cs typeface="Times New Roman" panose="02020603050405020304" pitchFamily="18" charset="0"/>
              </a:rPr>
              <a:t>1</a:t>
            </a:r>
            <a:r>
              <a:rPr lang="zh-CN" altLang="en-US" b="1" kern="100" dirty="0" smtClean="0">
                <a:latin typeface="Times New Roman" panose="02020603050405020304" pitchFamily="18" charset="0"/>
                <a:cs typeface="Times New Roman" panose="02020603050405020304" pitchFamily="18" charset="0"/>
              </a:rPr>
              <a:t>）</a:t>
            </a:r>
            <a:r>
              <a:rPr lang="zh-CN" altLang="zh-CN" b="1" kern="100" dirty="0" smtClean="0">
                <a:latin typeface="Times New Roman" panose="02020603050405020304" pitchFamily="18" charset="0"/>
                <a:cs typeface="Times New Roman" panose="02020603050405020304" pitchFamily="18" charset="0"/>
              </a:rPr>
              <a:t>分别</a:t>
            </a:r>
            <a:r>
              <a:rPr lang="zh-CN" altLang="zh-CN" b="1" kern="100" dirty="0">
                <a:latin typeface="Times New Roman" panose="02020603050405020304" pitchFamily="18" charset="0"/>
                <a:cs typeface="Times New Roman" panose="02020603050405020304" pitchFamily="18" charset="0"/>
              </a:rPr>
              <a:t>以</a:t>
            </a:r>
            <a:r>
              <a:rPr lang="en-US" altLang="zh-CN" b="1" kern="100" dirty="0">
                <a:latin typeface="Times New Roman" panose="02020603050405020304" pitchFamily="18" charset="0"/>
                <a:cs typeface="Times New Roman" panose="02020603050405020304" pitchFamily="18" charset="0"/>
              </a:rPr>
              <a:t>.txt</a:t>
            </a:r>
            <a:r>
              <a:rPr lang="zh-CN" altLang="zh-CN" b="1" kern="100" dirty="0">
                <a:latin typeface="Times New Roman" panose="02020603050405020304" pitchFamily="18" charset="0"/>
                <a:cs typeface="Times New Roman" panose="02020603050405020304" pitchFamily="18" charset="0"/>
              </a:rPr>
              <a:t>和</a:t>
            </a:r>
            <a:r>
              <a:rPr lang="en-US" altLang="zh-CN" b="1" kern="100" dirty="0">
                <a:latin typeface="Times New Roman" panose="02020603050405020304" pitchFamily="18" charset="0"/>
                <a:cs typeface="Times New Roman" panose="02020603050405020304" pitchFamily="18" charset="0"/>
              </a:rPr>
              <a:t>.mat</a:t>
            </a:r>
            <a:r>
              <a:rPr lang="zh-CN" altLang="zh-CN" b="1" kern="100" dirty="0">
                <a:latin typeface="Times New Roman" panose="02020603050405020304" pitchFamily="18" charset="0"/>
                <a:cs typeface="Times New Roman" panose="02020603050405020304" pitchFamily="18" charset="0"/>
              </a:rPr>
              <a:t>格式保存生成的带噪声脉冲星轮廓数据；</a:t>
            </a:r>
          </a:p>
          <a:p>
            <a:pPr lvl="0" algn="just">
              <a:lnSpc>
                <a:spcPct val="150000"/>
              </a:lnSpc>
              <a:spcAft>
                <a:spcPts val="0"/>
              </a:spcAft>
            </a:pPr>
            <a:r>
              <a:rPr lang="zh-CN" altLang="en-US" b="1" kern="100" dirty="0" smtClean="0">
                <a:latin typeface="Times New Roman" panose="02020603050405020304" pitchFamily="18" charset="0"/>
                <a:cs typeface="Times New Roman" panose="02020603050405020304" pitchFamily="18" charset="0"/>
              </a:rPr>
              <a:t>（</a:t>
            </a:r>
            <a:r>
              <a:rPr lang="en-US" altLang="zh-CN" b="1" kern="100" dirty="0" smtClean="0">
                <a:latin typeface="Times New Roman" panose="02020603050405020304" pitchFamily="18" charset="0"/>
                <a:cs typeface="Times New Roman" panose="02020603050405020304" pitchFamily="18" charset="0"/>
              </a:rPr>
              <a:t>2</a:t>
            </a:r>
            <a:r>
              <a:rPr lang="zh-CN" altLang="en-US" b="1" kern="100" dirty="0" smtClean="0">
                <a:latin typeface="Times New Roman" panose="02020603050405020304" pitchFamily="18" charset="0"/>
                <a:cs typeface="Times New Roman" panose="02020603050405020304" pitchFamily="18" charset="0"/>
              </a:rPr>
              <a:t>）</a:t>
            </a:r>
            <a:r>
              <a:rPr lang="zh-CN" altLang="zh-CN" b="1" kern="100" dirty="0" smtClean="0">
                <a:latin typeface="Times New Roman" panose="02020603050405020304" pitchFamily="18" charset="0"/>
                <a:cs typeface="Times New Roman" panose="02020603050405020304" pitchFamily="18" charset="0"/>
              </a:rPr>
              <a:t>探究</a:t>
            </a:r>
            <a:r>
              <a:rPr lang="zh-CN" altLang="zh-CN" b="1" kern="100" dirty="0">
                <a:latin typeface="Times New Roman" panose="02020603050405020304" pitchFamily="18" charset="0"/>
                <a:cs typeface="Times New Roman" panose="02020603050405020304" pitchFamily="18" charset="0"/>
              </a:rPr>
              <a:t>、计算带噪脉冲星信号轮廓的信号比</a:t>
            </a:r>
            <a:r>
              <a:rPr lang="en-US" altLang="zh-CN" b="1" kern="100" dirty="0">
                <a:latin typeface="Times New Roman" panose="02020603050405020304" pitchFamily="18" charset="0"/>
                <a:cs typeface="Times New Roman" panose="02020603050405020304" pitchFamily="18" charset="0"/>
              </a:rPr>
              <a:t>SNR</a:t>
            </a:r>
            <a:r>
              <a:rPr lang="zh-CN" altLang="zh-CN" b="1" kern="100" dirty="0">
                <a:latin typeface="Times New Roman" panose="02020603050405020304" pitchFamily="18" charset="0"/>
                <a:cs typeface="Times New Roman" panose="02020603050405020304" pitchFamily="18" charset="0"/>
              </a:rPr>
              <a:t>，绘制信噪比随脉冲星辐射流率</a:t>
            </a:r>
            <a:r>
              <a:rPr lang="en-US" altLang="zh-CN" b="1" kern="100" dirty="0">
                <a:latin typeface="Times New Roman" panose="02020603050405020304" pitchFamily="18" charset="0"/>
                <a:cs typeface="Times New Roman" panose="02020603050405020304" pitchFamily="18" charset="0"/>
              </a:rPr>
              <a:t>(</a:t>
            </a:r>
            <a:r>
              <a:rPr lang="en-US" altLang="zh-CN" b="1" kern="100" dirty="0" err="1">
                <a:latin typeface="Times New Roman" panose="02020603050405020304" pitchFamily="18" charset="0"/>
                <a:cs typeface="Times New Roman" panose="02020603050405020304" pitchFamily="18" charset="0"/>
              </a:rPr>
              <a:t>rate_pulsa</a:t>
            </a:r>
            <a:r>
              <a:rPr lang="en-US" altLang="zh-CN" b="1" kern="100" dirty="0">
                <a:latin typeface="Times New Roman" panose="02020603050405020304" pitchFamily="18" charset="0"/>
                <a:cs typeface="Times New Roman" panose="02020603050405020304" pitchFamily="18" charset="0"/>
              </a:rPr>
              <a:t>)</a:t>
            </a:r>
            <a:r>
              <a:rPr lang="zh-CN" altLang="zh-CN" b="1" kern="100" dirty="0">
                <a:latin typeface="Times New Roman" panose="02020603050405020304" pitchFamily="18" charset="0"/>
                <a:cs typeface="Times New Roman" panose="02020603050405020304" pitchFamily="18" charset="0"/>
              </a:rPr>
              <a:t>和噪声辐射流率</a:t>
            </a:r>
            <a:r>
              <a:rPr lang="en-US" altLang="zh-CN" b="1" kern="100" dirty="0">
                <a:latin typeface="Times New Roman" panose="02020603050405020304" pitchFamily="18" charset="0"/>
                <a:cs typeface="Times New Roman" panose="02020603050405020304" pitchFamily="18" charset="0"/>
              </a:rPr>
              <a:t>(</a:t>
            </a:r>
            <a:r>
              <a:rPr lang="en-US" altLang="zh-CN" b="1" kern="100" dirty="0" err="1">
                <a:latin typeface="Times New Roman" panose="02020603050405020304" pitchFamily="18" charset="0"/>
                <a:cs typeface="Times New Roman" panose="02020603050405020304" pitchFamily="18" charset="0"/>
              </a:rPr>
              <a:t>rate_noise</a:t>
            </a:r>
            <a:r>
              <a:rPr lang="en-US" altLang="zh-CN" b="1" kern="100" dirty="0">
                <a:latin typeface="Times New Roman" panose="02020603050405020304" pitchFamily="18" charset="0"/>
                <a:cs typeface="Times New Roman" panose="02020603050405020304" pitchFamily="18" charset="0"/>
              </a:rPr>
              <a:t>)</a:t>
            </a:r>
            <a:r>
              <a:rPr lang="zh-CN" altLang="zh-CN" b="1" kern="100" dirty="0">
                <a:latin typeface="Times New Roman" panose="02020603050405020304" pitchFamily="18" charset="0"/>
                <a:cs typeface="Times New Roman" panose="02020603050405020304" pitchFamily="18" charset="0"/>
              </a:rPr>
              <a:t>变化的三维趋势图；</a:t>
            </a:r>
          </a:p>
          <a:p>
            <a:pPr lvl="0" algn="just">
              <a:lnSpc>
                <a:spcPct val="150000"/>
              </a:lnSpc>
              <a:spcAft>
                <a:spcPts val="0"/>
              </a:spcAft>
            </a:pPr>
            <a:r>
              <a:rPr lang="zh-CN" altLang="en-US" b="1" kern="100" dirty="0" smtClean="0">
                <a:latin typeface="Times New Roman" panose="02020603050405020304" pitchFamily="18" charset="0"/>
                <a:cs typeface="Times New Roman" panose="02020603050405020304" pitchFamily="18" charset="0"/>
              </a:rPr>
              <a:t>（</a:t>
            </a:r>
            <a:r>
              <a:rPr lang="en-US" altLang="zh-CN" b="1" kern="100" dirty="0" smtClean="0">
                <a:latin typeface="Times New Roman" panose="02020603050405020304" pitchFamily="18" charset="0"/>
                <a:cs typeface="Times New Roman" panose="02020603050405020304" pitchFamily="18" charset="0"/>
              </a:rPr>
              <a:t>3</a:t>
            </a:r>
            <a:r>
              <a:rPr lang="zh-CN" altLang="en-US" b="1" kern="100" dirty="0" smtClean="0">
                <a:latin typeface="Times New Roman" panose="02020603050405020304" pitchFamily="18" charset="0"/>
                <a:cs typeface="Times New Roman" panose="02020603050405020304" pitchFamily="18" charset="0"/>
              </a:rPr>
              <a:t>）</a:t>
            </a:r>
            <a:r>
              <a:rPr lang="zh-CN" altLang="zh-CN" b="1" kern="100" dirty="0" smtClean="0">
                <a:latin typeface="Times New Roman" panose="02020603050405020304" pitchFamily="18" charset="0"/>
                <a:cs typeface="Times New Roman" panose="02020603050405020304" pitchFamily="18" charset="0"/>
              </a:rPr>
              <a:t>由</a:t>
            </a:r>
            <a:r>
              <a:rPr lang="zh-CN" altLang="zh-CN" b="1" kern="100" dirty="0">
                <a:latin typeface="Times New Roman" panose="02020603050405020304" pitchFamily="18" charset="0"/>
                <a:cs typeface="Times New Roman" panose="02020603050405020304" pitchFamily="18" charset="0"/>
              </a:rPr>
              <a:t>上述实验你发现了什么现象，并对现象进行分析和思考；</a:t>
            </a:r>
          </a:p>
          <a:p>
            <a:pPr lvl="0" algn="just">
              <a:lnSpc>
                <a:spcPct val="150000"/>
              </a:lnSpc>
              <a:spcAft>
                <a:spcPts val="0"/>
              </a:spcAft>
            </a:pPr>
            <a:r>
              <a:rPr lang="zh-CN" altLang="en-US" b="1" kern="100" dirty="0" smtClean="0">
                <a:latin typeface="Times New Roman" panose="02020603050405020304" pitchFamily="18" charset="0"/>
                <a:cs typeface="Times New Roman" panose="02020603050405020304" pitchFamily="18" charset="0"/>
              </a:rPr>
              <a:t>（</a:t>
            </a:r>
            <a:r>
              <a:rPr lang="en-US" altLang="zh-CN" b="1" kern="100" dirty="0" smtClean="0">
                <a:latin typeface="Times New Roman" panose="02020603050405020304" pitchFamily="18" charset="0"/>
                <a:cs typeface="Times New Roman" panose="02020603050405020304" pitchFamily="18" charset="0"/>
              </a:rPr>
              <a:t>4</a:t>
            </a:r>
            <a:r>
              <a:rPr lang="zh-CN" altLang="en-US" b="1" kern="100" dirty="0" smtClean="0">
                <a:latin typeface="Times New Roman" panose="02020603050405020304" pitchFamily="18" charset="0"/>
                <a:cs typeface="Times New Roman" panose="02020603050405020304" pitchFamily="18" charset="0"/>
              </a:rPr>
              <a:t>）</a:t>
            </a:r>
            <a:r>
              <a:rPr lang="zh-CN" altLang="zh-CN" b="1" kern="100" dirty="0" smtClean="0">
                <a:latin typeface="Times New Roman" panose="02020603050405020304" pitchFamily="18" charset="0"/>
                <a:cs typeface="Times New Roman" panose="02020603050405020304" pitchFamily="18" charset="0"/>
              </a:rPr>
              <a:t>撰写</a:t>
            </a:r>
            <a:r>
              <a:rPr lang="zh-CN" altLang="zh-CN" b="1" kern="100" dirty="0">
                <a:latin typeface="Times New Roman" panose="02020603050405020304" pitchFamily="18" charset="0"/>
                <a:cs typeface="Times New Roman" panose="02020603050405020304" pitchFamily="18" charset="0"/>
              </a:rPr>
              <a:t>实验报告，详细论述实验原理及过程，规范绘图，贴出保存好的图形，要求保存格式为</a:t>
            </a:r>
            <a:r>
              <a:rPr lang="en-US" altLang="zh-CN" b="1" kern="100" dirty="0">
                <a:latin typeface="Times New Roman" panose="02020603050405020304" pitchFamily="18" charset="0"/>
                <a:cs typeface="Times New Roman" panose="02020603050405020304" pitchFamily="18" charset="0"/>
              </a:rPr>
              <a:t>.tiff</a:t>
            </a:r>
            <a:r>
              <a:rPr lang="zh-CN" altLang="zh-CN" b="1" kern="100" dirty="0">
                <a:latin typeface="Times New Roman" panose="02020603050405020304" pitchFamily="18" charset="0"/>
                <a:cs typeface="Times New Roman" panose="02020603050405020304" pitchFamily="18" charset="0"/>
              </a:rPr>
              <a:t>。</a:t>
            </a:r>
          </a:p>
        </p:txBody>
      </p:sp>
      <p:sp>
        <p:nvSpPr>
          <p:cNvPr id="3" name="Rectangle 2"/>
          <p:cNvSpPr txBox="1">
            <a:spLocks noChangeArrowheads="1"/>
          </p:cNvSpPr>
          <p:nvPr/>
        </p:nvSpPr>
        <p:spPr bwMode="auto">
          <a:xfrm>
            <a:off x="762000" y="71438"/>
            <a:ext cx="7924800" cy="658812"/>
          </a:xfrm>
          <a:prstGeom prst="rect">
            <a:avLst/>
          </a:prstGeom>
          <a:noFill/>
          <a:ln w="9525">
            <a:noFill/>
            <a:miter lim="800000"/>
            <a:headEnd/>
            <a:tailEnd/>
          </a:ln>
        </p:spPr>
        <p:txBody>
          <a:bodyPr anchor="b"/>
          <a:lstStyle/>
          <a:p>
            <a:pPr eaLnBrk="0" hangingPunct="0">
              <a:lnSpc>
                <a:spcPct val="90000"/>
              </a:lnSpc>
              <a:defRPr/>
            </a:pPr>
            <a:r>
              <a:rPr lang="en-US" altLang="zh-CN" sz="3600" b="1" kern="0" dirty="0" smtClean="0">
                <a:solidFill>
                  <a:srgbClr val="CC0000"/>
                </a:solidFill>
                <a:effectLst>
                  <a:outerShdw blurRad="38100" dist="38100" dir="2700000" algn="tl">
                    <a:srgbClr val="C0C0C0"/>
                  </a:outerShdw>
                </a:effectLst>
                <a:latin typeface="+mj-lt"/>
                <a:ea typeface="+mj-ea"/>
                <a:cs typeface="+mj-cs"/>
              </a:rPr>
              <a:t>3. </a:t>
            </a:r>
            <a:r>
              <a:rPr lang="zh-CN" altLang="en-US" sz="3600" b="1" kern="0" dirty="0" smtClean="0">
                <a:solidFill>
                  <a:srgbClr val="CC0000"/>
                </a:solidFill>
                <a:effectLst>
                  <a:outerShdw blurRad="38100" dist="38100" dir="2700000" algn="tl">
                    <a:srgbClr val="C0C0C0"/>
                  </a:outerShdw>
                </a:effectLst>
                <a:latin typeface="+mj-lt"/>
                <a:ea typeface="+mj-ea"/>
                <a:cs typeface="+mj-cs"/>
              </a:rPr>
              <a:t>实验的内容</a:t>
            </a:r>
            <a:endParaRPr lang="zh-CN" altLang="en-US" sz="3600" b="1" kern="0" dirty="0">
              <a:solidFill>
                <a:srgbClr val="CC0000"/>
              </a:solidFill>
              <a:effectLst>
                <a:outerShdw blurRad="38100" dist="38100" dir="2700000" algn="tl">
                  <a:srgbClr val="C0C0C0"/>
                </a:outerShdw>
              </a:effectLst>
              <a:latin typeface="+mj-lt"/>
              <a:ea typeface="+mj-ea"/>
              <a:cs typeface="+mj-cs"/>
            </a:endParaRPr>
          </a:p>
        </p:txBody>
      </p:sp>
    </p:spTree>
    <p:extLst>
      <p:ext uri="{BB962C8B-B14F-4D97-AF65-F5344CB8AC3E}">
        <p14:creationId xmlns:p14="http://schemas.microsoft.com/office/powerpoint/2010/main" val="615086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028343"/>
            <a:ext cx="8820472" cy="5078313"/>
          </a:xfrm>
          <a:prstGeom prst="rect">
            <a:avLst/>
          </a:prstGeom>
        </p:spPr>
        <p:txBody>
          <a:bodyPr wrap="square">
            <a:spAutoFit/>
          </a:bodyPr>
          <a:lstStyle/>
          <a:p>
            <a:pPr lvl="0" algn="just">
              <a:lnSpc>
                <a:spcPct val="150000"/>
              </a:lnSpc>
              <a:spcAft>
                <a:spcPts val="0"/>
              </a:spcAft>
            </a:pPr>
            <a:r>
              <a:rPr lang="en-US" altLang="zh-CN" b="1" kern="100" dirty="0" smtClean="0">
                <a:latin typeface="Times New Roman" panose="02020603050405020304" pitchFamily="18" charset="0"/>
                <a:cs typeface="Times New Roman" panose="02020603050405020304" pitchFamily="18" charset="0"/>
              </a:rPr>
              <a:t>3</a:t>
            </a:r>
            <a:r>
              <a:rPr lang="zh-CN" altLang="en-US" b="1" kern="100" dirty="0" smtClean="0">
                <a:latin typeface="Times New Roman" panose="02020603050405020304" pitchFamily="18" charset="0"/>
                <a:cs typeface="Times New Roman" panose="02020603050405020304" pitchFamily="18" charset="0"/>
              </a:rPr>
              <a:t>）</a:t>
            </a:r>
            <a:r>
              <a:rPr lang="zh-CN" altLang="zh-CN" b="1" kern="100" dirty="0" smtClean="0">
                <a:latin typeface="Times New Roman" panose="02020603050405020304" pitchFamily="18" charset="0"/>
                <a:cs typeface="Times New Roman" panose="02020603050405020304" pitchFamily="18" charset="0"/>
              </a:rPr>
              <a:t>设计</a:t>
            </a:r>
            <a:r>
              <a:rPr lang="en-US" altLang="zh-CN" b="1" kern="100" dirty="0">
                <a:latin typeface="Times New Roman" panose="02020603050405020304" pitchFamily="18" charset="0"/>
                <a:cs typeface="Times New Roman" panose="02020603050405020304" pitchFamily="18" charset="0"/>
              </a:rPr>
              <a:t>MATLAB</a:t>
            </a:r>
            <a:r>
              <a:rPr lang="zh-CN" altLang="zh-CN" b="1" kern="100" dirty="0">
                <a:latin typeface="Times New Roman" panose="02020603050405020304" pitchFamily="18" charset="0"/>
                <a:cs typeface="Times New Roman" panose="02020603050405020304" pitchFamily="18" charset="0"/>
              </a:rPr>
              <a:t>程序，给上一步中带噪脉冲轮廓加不同信噪比的高斯白噪声，观测脉冲轮廓的变化，探究高斯白噪声对轮廓的影响 </a:t>
            </a:r>
            <a:r>
              <a:rPr lang="zh-CN" altLang="zh-CN" b="1" kern="100" dirty="0" smtClean="0">
                <a:latin typeface="Times New Roman" panose="02020603050405020304" pitchFamily="18" charset="0"/>
                <a:cs typeface="Times New Roman" panose="02020603050405020304" pitchFamily="18" charset="0"/>
              </a:rPr>
              <a:t>：</a:t>
            </a:r>
            <a:r>
              <a:rPr lang="en-US" altLang="zh-CN" b="1" kern="100" dirty="0">
                <a:latin typeface="Times New Roman" panose="02020603050405020304" pitchFamily="18" charset="0"/>
                <a:cs typeface="Times New Roman" panose="02020603050405020304" pitchFamily="18" charset="0"/>
              </a:rPr>
              <a:t> </a:t>
            </a:r>
            <a:endParaRPr lang="zh-CN" altLang="zh-CN" b="1" kern="100" dirty="0">
              <a:latin typeface="Times New Roman" panose="02020603050405020304" pitchFamily="18" charset="0"/>
              <a:cs typeface="Times New Roman" panose="02020603050405020304" pitchFamily="18" charset="0"/>
            </a:endParaRPr>
          </a:p>
          <a:p>
            <a:pPr algn="just">
              <a:lnSpc>
                <a:spcPct val="150000"/>
              </a:lnSpc>
              <a:spcAft>
                <a:spcPts val="0"/>
              </a:spcAft>
            </a:pPr>
            <a:r>
              <a:rPr lang="zh-CN" altLang="zh-CN" b="1" kern="100" dirty="0">
                <a:latin typeface="Times New Roman" panose="02020603050405020304" pitchFamily="18" charset="0"/>
                <a:cs typeface="Times New Roman" panose="02020603050405020304" pitchFamily="18" charset="0"/>
              </a:rPr>
              <a:t>（</a:t>
            </a:r>
            <a:r>
              <a:rPr lang="en-US" altLang="zh-CN" b="1" kern="100" dirty="0">
                <a:latin typeface="Times New Roman" panose="02020603050405020304" pitchFamily="18" charset="0"/>
                <a:cs typeface="Times New Roman" panose="02020603050405020304" pitchFamily="18" charset="0"/>
              </a:rPr>
              <a:t>1</a:t>
            </a:r>
            <a:r>
              <a:rPr lang="zh-CN" altLang="zh-CN" b="1" kern="100" dirty="0">
                <a:latin typeface="Times New Roman" panose="02020603050405020304" pitchFamily="18" charset="0"/>
                <a:cs typeface="Times New Roman" panose="02020603050405020304" pitchFamily="18" charset="0"/>
              </a:rPr>
              <a:t>）</a:t>
            </a:r>
            <a:r>
              <a:rPr lang="en-US" altLang="zh-CN" b="1" kern="100" dirty="0">
                <a:latin typeface="Times New Roman" panose="02020603050405020304" pitchFamily="18" charset="0"/>
                <a:cs typeface="Times New Roman" panose="02020603050405020304" pitchFamily="18" charset="0"/>
              </a:rPr>
              <a:t>	</a:t>
            </a:r>
            <a:r>
              <a:rPr lang="zh-CN" altLang="zh-CN" b="1" kern="100" dirty="0">
                <a:latin typeface="Times New Roman" panose="02020603050405020304" pitchFamily="18" charset="0"/>
                <a:cs typeface="Times New Roman" panose="02020603050405020304" pitchFamily="18" charset="0"/>
              </a:rPr>
              <a:t>由上述实验你发现了什么现象和规律？</a:t>
            </a:r>
          </a:p>
          <a:p>
            <a:pPr algn="just">
              <a:lnSpc>
                <a:spcPct val="150000"/>
              </a:lnSpc>
              <a:spcAft>
                <a:spcPts val="0"/>
              </a:spcAft>
            </a:pPr>
            <a:r>
              <a:rPr lang="en-US" altLang="zh-CN" b="1" kern="100" dirty="0">
                <a:latin typeface="Times New Roman" panose="02020603050405020304" pitchFamily="18" charset="0"/>
                <a:cs typeface="Times New Roman" panose="02020603050405020304" pitchFamily="18" charset="0"/>
              </a:rPr>
              <a:t> </a:t>
            </a:r>
            <a:endParaRPr lang="zh-CN" altLang="zh-CN" b="1" kern="100" dirty="0">
              <a:latin typeface="Times New Roman" panose="02020603050405020304" pitchFamily="18" charset="0"/>
              <a:cs typeface="Times New Roman" panose="02020603050405020304" pitchFamily="18" charset="0"/>
            </a:endParaRPr>
          </a:p>
          <a:p>
            <a:pPr algn="just">
              <a:lnSpc>
                <a:spcPct val="150000"/>
              </a:lnSpc>
              <a:spcAft>
                <a:spcPts val="0"/>
              </a:spcAft>
            </a:pPr>
            <a:r>
              <a:rPr lang="zh-CN" altLang="zh-CN" b="1" kern="100" dirty="0">
                <a:latin typeface="Times New Roman" panose="02020603050405020304" pitchFamily="18" charset="0"/>
                <a:cs typeface="Times New Roman" panose="02020603050405020304" pitchFamily="18" charset="0"/>
              </a:rPr>
              <a:t>（</a:t>
            </a:r>
            <a:r>
              <a:rPr lang="en-US" altLang="zh-CN" b="1" kern="100" dirty="0">
                <a:latin typeface="Times New Roman" panose="02020603050405020304" pitchFamily="18" charset="0"/>
                <a:cs typeface="Times New Roman" panose="02020603050405020304" pitchFamily="18" charset="0"/>
              </a:rPr>
              <a:t>2</a:t>
            </a:r>
            <a:r>
              <a:rPr lang="zh-CN" altLang="zh-CN" b="1" kern="100" dirty="0">
                <a:latin typeface="Times New Roman" panose="02020603050405020304" pitchFamily="18" charset="0"/>
                <a:cs typeface="Times New Roman" panose="02020603050405020304" pitchFamily="18" charset="0"/>
              </a:rPr>
              <a:t>）</a:t>
            </a:r>
            <a:r>
              <a:rPr lang="en-US" altLang="zh-CN" b="1" kern="100" dirty="0">
                <a:latin typeface="Times New Roman" panose="02020603050405020304" pitchFamily="18" charset="0"/>
                <a:cs typeface="Times New Roman" panose="02020603050405020304" pitchFamily="18" charset="0"/>
              </a:rPr>
              <a:t>	</a:t>
            </a:r>
            <a:r>
              <a:rPr lang="zh-CN" altLang="zh-CN" b="1" kern="100" dirty="0">
                <a:latin typeface="Times New Roman" panose="02020603050405020304" pitchFamily="18" charset="0"/>
                <a:cs typeface="Times New Roman" panose="02020603050405020304" pitchFamily="18" charset="0"/>
              </a:rPr>
              <a:t>探讨实际探测器接收到的脉冲星信号的构成成分，思考一下，实际</a:t>
            </a:r>
            <a:r>
              <a:rPr lang="zh-CN" altLang="zh-CN" b="1" kern="100" dirty="0" smtClean="0">
                <a:latin typeface="Times New Roman" panose="02020603050405020304" pitchFamily="18" charset="0"/>
                <a:cs typeface="Times New Roman" panose="02020603050405020304" pitchFamily="18" charset="0"/>
              </a:rPr>
              <a:t>导</a:t>
            </a:r>
            <a:r>
              <a:rPr lang="zh-CN" altLang="en-US" b="1" kern="100" dirty="0" smtClean="0">
                <a:latin typeface="Times New Roman" panose="02020603050405020304" pitchFamily="18" charset="0"/>
                <a:cs typeface="Times New Roman" panose="02020603050405020304" pitchFamily="18" charset="0"/>
              </a:rPr>
              <a:t>航</a:t>
            </a:r>
            <a:r>
              <a:rPr lang="zh-CN" altLang="zh-CN" b="1" kern="100" dirty="0" smtClean="0">
                <a:latin typeface="Times New Roman" panose="02020603050405020304" pitchFamily="18" charset="0"/>
                <a:cs typeface="Times New Roman" panose="02020603050405020304" pitchFamily="18" charset="0"/>
              </a:rPr>
              <a:t>中</a:t>
            </a:r>
            <a:r>
              <a:rPr lang="zh-CN" altLang="zh-CN" b="1" kern="100" dirty="0">
                <a:latin typeface="Times New Roman" panose="02020603050405020304" pitchFamily="18" charset="0"/>
                <a:cs typeface="Times New Roman" panose="02020603050405020304" pitchFamily="18" charset="0"/>
              </a:rPr>
              <a:t>，该如何处理带噪声的脉冲星信号，提高脉冲星轮廓质量，进而提高导航精度；</a:t>
            </a:r>
          </a:p>
          <a:p>
            <a:pPr algn="just">
              <a:lnSpc>
                <a:spcPct val="150000"/>
              </a:lnSpc>
              <a:spcAft>
                <a:spcPts val="0"/>
              </a:spcAft>
            </a:pPr>
            <a:r>
              <a:rPr lang="en-US" altLang="zh-CN" b="1" kern="100" dirty="0">
                <a:latin typeface="Times New Roman" panose="02020603050405020304" pitchFamily="18" charset="0"/>
                <a:cs typeface="Times New Roman" panose="02020603050405020304" pitchFamily="18" charset="0"/>
              </a:rPr>
              <a:t> </a:t>
            </a:r>
            <a:endParaRPr lang="zh-CN" altLang="zh-CN" b="1" kern="100" dirty="0">
              <a:latin typeface="Times New Roman" panose="02020603050405020304" pitchFamily="18" charset="0"/>
              <a:cs typeface="Times New Roman" panose="02020603050405020304" pitchFamily="18" charset="0"/>
            </a:endParaRPr>
          </a:p>
          <a:p>
            <a:pPr indent="266700" algn="just">
              <a:lnSpc>
                <a:spcPct val="150000"/>
              </a:lnSpc>
              <a:spcAft>
                <a:spcPts val="0"/>
              </a:spcAft>
            </a:pPr>
            <a:r>
              <a:rPr lang="zh-CN" altLang="zh-CN" b="1" kern="100" dirty="0">
                <a:latin typeface="Times New Roman" panose="02020603050405020304" pitchFamily="18" charset="0"/>
                <a:cs typeface="Times New Roman" panose="02020603050405020304" pitchFamily="18" charset="0"/>
              </a:rPr>
              <a:t>要求：</a:t>
            </a:r>
          </a:p>
          <a:p>
            <a:pPr indent="266700" algn="just">
              <a:lnSpc>
                <a:spcPct val="150000"/>
              </a:lnSpc>
              <a:spcAft>
                <a:spcPts val="0"/>
              </a:spcAft>
            </a:pPr>
            <a:r>
              <a:rPr lang="zh-CN" altLang="zh-CN" b="1" kern="100" dirty="0">
                <a:latin typeface="Times New Roman" panose="02020603050405020304" pitchFamily="18" charset="0"/>
                <a:cs typeface="Times New Roman" panose="02020603050405020304" pitchFamily="18" charset="0"/>
              </a:rPr>
              <a:t>（</a:t>
            </a:r>
            <a:r>
              <a:rPr lang="en-US" altLang="zh-CN" b="1" kern="100" dirty="0">
                <a:latin typeface="Times New Roman" panose="02020603050405020304" pitchFamily="18" charset="0"/>
                <a:cs typeface="Times New Roman" panose="02020603050405020304" pitchFamily="18" charset="0"/>
              </a:rPr>
              <a:t>1</a:t>
            </a:r>
            <a:r>
              <a:rPr lang="zh-CN" altLang="zh-CN" b="1" kern="100" dirty="0">
                <a:latin typeface="Times New Roman" panose="02020603050405020304" pitchFamily="18" charset="0"/>
                <a:cs typeface="Times New Roman" panose="02020603050405020304" pitchFamily="18" charset="0"/>
              </a:rPr>
              <a:t>）</a:t>
            </a:r>
            <a:r>
              <a:rPr lang="en-US" altLang="zh-CN" b="1" kern="100" dirty="0">
                <a:latin typeface="Times New Roman" panose="02020603050405020304" pitchFamily="18" charset="0"/>
                <a:cs typeface="Times New Roman" panose="02020603050405020304" pitchFamily="18" charset="0"/>
              </a:rPr>
              <a:t>	</a:t>
            </a:r>
            <a:r>
              <a:rPr lang="zh-CN" altLang="zh-CN" b="1" kern="100" dirty="0">
                <a:latin typeface="Times New Roman" panose="02020603050405020304" pitchFamily="18" charset="0"/>
                <a:cs typeface="Times New Roman" panose="02020603050405020304" pitchFamily="18" charset="0"/>
              </a:rPr>
              <a:t>以</a:t>
            </a:r>
            <a:r>
              <a:rPr lang="en-US" altLang="zh-CN" b="1" kern="100" dirty="0">
                <a:latin typeface="Times New Roman" panose="02020603050405020304" pitchFamily="18" charset="0"/>
                <a:cs typeface="Times New Roman" panose="02020603050405020304" pitchFamily="18" charset="0"/>
              </a:rPr>
              <a:t>.txt</a:t>
            </a:r>
            <a:r>
              <a:rPr lang="zh-CN" altLang="zh-CN" b="1" kern="100" dirty="0">
                <a:latin typeface="Times New Roman" panose="02020603050405020304" pitchFamily="18" charset="0"/>
                <a:cs typeface="Times New Roman" panose="02020603050405020304" pitchFamily="18" charset="0"/>
              </a:rPr>
              <a:t>和</a:t>
            </a:r>
            <a:r>
              <a:rPr lang="en-US" altLang="zh-CN" b="1" kern="100" dirty="0">
                <a:latin typeface="Times New Roman" panose="02020603050405020304" pitchFamily="18" charset="0"/>
                <a:cs typeface="Times New Roman" panose="02020603050405020304" pitchFamily="18" charset="0"/>
              </a:rPr>
              <a:t>.mat</a:t>
            </a:r>
            <a:r>
              <a:rPr lang="zh-CN" altLang="zh-CN" b="1" kern="100" dirty="0">
                <a:latin typeface="Times New Roman" panose="02020603050405020304" pitchFamily="18" charset="0"/>
                <a:cs typeface="Times New Roman" panose="02020603050405020304" pitchFamily="18" charset="0"/>
              </a:rPr>
              <a:t>格式保存生成的带噪声脉冲星轮廓数据；</a:t>
            </a:r>
          </a:p>
          <a:p>
            <a:pPr indent="266700" algn="just">
              <a:lnSpc>
                <a:spcPct val="150000"/>
              </a:lnSpc>
              <a:spcAft>
                <a:spcPts val="0"/>
              </a:spcAft>
            </a:pPr>
            <a:r>
              <a:rPr lang="zh-CN" altLang="zh-CN" b="1" kern="100" dirty="0">
                <a:latin typeface="Times New Roman" panose="02020603050405020304" pitchFamily="18" charset="0"/>
                <a:cs typeface="Times New Roman" panose="02020603050405020304" pitchFamily="18" charset="0"/>
              </a:rPr>
              <a:t>（</a:t>
            </a:r>
            <a:r>
              <a:rPr lang="en-US" altLang="zh-CN" b="1" kern="100" dirty="0">
                <a:latin typeface="Times New Roman" panose="02020603050405020304" pitchFamily="18" charset="0"/>
                <a:cs typeface="Times New Roman" panose="02020603050405020304" pitchFamily="18" charset="0"/>
              </a:rPr>
              <a:t>2</a:t>
            </a:r>
            <a:r>
              <a:rPr lang="zh-CN" altLang="zh-CN" b="1" kern="100" dirty="0">
                <a:latin typeface="Times New Roman" panose="02020603050405020304" pitchFamily="18" charset="0"/>
                <a:cs typeface="Times New Roman" panose="02020603050405020304" pitchFamily="18" charset="0"/>
              </a:rPr>
              <a:t>）</a:t>
            </a:r>
            <a:r>
              <a:rPr lang="en-US" altLang="zh-CN" b="1" kern="100" dirty="0">
                <a:latin typeface="Times New Roman" panose="02020603050405020304" pitchFamily="18" charset="0"/>
                <a:cs typeface="Times New Roman" panose="02020603050405020304" pitchFamily="18" charset="0"/>
              </a:rPr>
              <a:t>	</a:t>
            </a:r>
            <a:r>
              <a:rPr lang="zh-CN" altLang="zh-CN" b="1" kern="100" dirty="0">
                <a:latin typeface="Times New Roman" panose="02020603050405020304" pitchFamily="18" charset="0"/>
                <a:cs typeface="Times New Roman" panose="02020603050405020304" pitchFamily="18" charset="0"/>
              </a:rPr>
              <a:t>撰写实验报告，详细论述实验原理及过程，规范绘图，贴出保存好的图形，要求保存格式为</a:t>
            </a:r>
            <a:r>
              <a:rPr lang="en-US" altLang="zh-CN" b="1" kern="100" dirty="0">
                <a:latin typeface="Times New Roman" panose="02020603050405020304" pitchFamily="18" charset="0"/>
                <a:cs typeface="Times New Roman" panose="02020603050405020304" pitchFamily="18" charset="0"/>
              </a:rPr>
              <a:t>.tiff</a:t>
            </a:r>
            <a:r>
              <a:rPr lang="zh-CN" altLang="zh-CN" b="1" kern="100" dirty="0">
                <a:latin typeface="Times New Roman" panose="02020603050405020304" pitchFamily="18" charset="0"/>
                <a:cs typeface="Times New Roman" panose="02020603050405020304" pitchFamily="18" charset="0"/>
              </a:rPr>
              <a:t>。</a:t>
            </a:r>
          </a:p>
          <a:p>
            <a:pPr indent="266700" algn="just">
              <a:lnSpc>
                <a:spcPct val="150000"/>
              </a:lnSpc>
              <a:spcAft>
                <a:spcPts val="0"/>
              </a:spcAft>
            </a:pPr>
            <a:r>
              <a:rPr lang="zh-CN" altLang="zh-CN" b="1" kern="100" dirty="0">
                <a:latin typeface="Times New Roman" panose="02020603050405020304" pitchFamily="18" charset="0"/>
                <a:cs typeface="Times New Roman" panose="02020603050405020304" pitchFamily="18" charset="0"/>
              </a:rPr>
              <a:t>（</a:t>
            </a:r>
            <a:r>
              <a:rPr lang="en-US" altLang="zh-CN" b="1" kern="100" dirty="0">
                <a:latin typeface="Times New Roman" panose="02020603050405020304" pitchFamily="18" charset="0"/>
                <a:cs typeface="Times New Roman" panose="02020603050405020304" pitchFamily="18" charset="0"/>
              </a:rPr>
              <a:t>3</a:t>
            </a:r>
            <a:r>
              <a:rPr lang="zh-CN" altLang="zh-CN" b="1" kern="100" dirty="0">
                <a:latin typeface="Times New Roman" panose="02020603050405020304" pitchFamily="18" charset="0"/>
                <a:cs typeface="Times New Roman" panose="02020603050405020304" pitchFamily="18" charset="0"/>
              </a:rPr>
              <a:t>）</a:t>
            </a:r>
            <a:r>
              <a:rPr lang="en-US" altLang="zh-CN" b="1" kern="100" dirty="0">
                <a:latin typeface="Times New Roman" panose="02020603050405020304" pitchFamily="18" charset="0"/>
                <a:cs typeface="Times New Roman" panose="02020603050405020304" pitchFamily="18" charset="0"/>
              </a:rPr>
              <a:t>	</a:t>
            </a:r>
            <a:r>
              <a:rPr lang="zh-CN" altLang="zh-CN" b="1" kern="100" dirty="0">
                <a:latin typeface="Times New Roman" panose="02020603050405020304" pitchFamily="18" charset="0"/>
                <a:cs typeface="Times New Roman" panose="02020603050405020304" pitchFamily="18" charset="0"/>
              </a:rPr>
              <a:t>实验报告末尾附自己一卡通照片。</a:t>
            </a:r>
          </a:p>
        </p:txBody>
      </p:sp>
      <p:sp>
        <p:nvSpPr>
          <p:cNvPr id="3" name="Rectangle 2"/>
          <p:cNvSpPr txBox="1">
            <a:spLocks noChangeArrowheads="1"/>
          </p:cNvSpPr>
          <p:nvPr/>
        </p:nvSpPr>
        <p:spPr bwMode="auto">
          <a:xfrm>
            <a:off x="762000" y="71438"/>
            <a:ext cx="7924800" cy="658812"/>
          </a:xfrm>
          <a:prstGeom prst="rect">
            <a:avLst/>
          </a:prstGeom>
          <a:noFill/>
          <a:ln w="9525">
            <a:noFill/>
            <a:miter lim="800000"/>
            <a:headEnd/>
            <a:tailEnd/>
          </a:ln>
        </p:spPr>
        <p:txBody>
          <a:bodyPr anchor="b"/>
          <a:lstStyle/>
          <a:p>
            <a:pPr eaLnBrk="0" hangingPunct="0">
              <a:lnSpc>
                <a:spcPct val="90000"/>
              </a:lnSpc>
              <a:defRPr/>
            </a:pPr>
            <a:r>
              <a:rPr lang="en-US" altLang="zh-CN" sz="3600" b="1" kern="0" dirty="0" smtClean="0">
                <a:solidFill>
                  <a:srgbClr val="CC0000"/>
                </a:solidFill>
                <a:effectLst>
                  <a:outerShdw blurRad="38100" dist="38100" dir="2700000" algn="tl">
                    <a:srgbClr val="C0C0C0"/>
                  </a:outerShdw>
                </a:effectLst>
                <a:latin typeface="+mj-lt"/>
                <a:ea typeface="+mj-ea"/>
                <a:cs typeface="+mj-cs"/>
              </a:rPr>
              <a:t>3. </a:t>
            </a:r>
            <a:r>
              <a:rPr lang="zh-CN" altLang="en-US" sz="3600" b="1" kern="0" dirty="0" smtClean="0">
                <a:solidFill>
                  <a:srgbClr val="CC0000"/>
                </a:solidFill>
                <a:effectLst>
                  <a:outerShdw blurRad="38100" dist="38100" dir="2700000" algn="tl">
                    <a:srgbClr val="C0C0C0"/>
                  </a:outerShdw>
                </a:effectLst>
                <a:latin typeface="+mj-lt"/>
                <a:ea typeface="+mj-ea"/>
                <a:cs typeface="+mj-cs"/>
              </a:rPr>
              <a:t>实验的内容</a:t>
            </a:r>
            <a:endParaRPr lang="zh-CN" altLang="en-US" sz="3600" b="1" kern="0" dirty="0">
              <a:solidFill>
                <a:srgbClr val="CC0000"/>
              </a:solidFill>
              <a:effectLst>
                <a:outerShdw blurRad="38100" dist="38100" dir="2700000" algn="tl">
                  <a:srgbClr val="C0C0C0"/>
                </a:outerShdw>
              </a:effectLst>
              <a:latin typeface="+mj-lt"/>
              <a:ea typeface="+mj-ea"/>
              <a:cs typeface="+mj-cs"/>
            </a:endParaRPr>
          </a:p>
        </p:txBody>
      </p:sp>
    </p:spTree>
    <p:extLst>
      <p:ext uri="{BB962C8B-B14F-4D97-AF65-F5344CB8AC3E}">
        <p14:creationId xmlns:p14="http://schemas.microsoft.com/office/powerpoint/2010/main" val="2197738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762000" y="71438"/>
            <a:ext cx="7924800" cy="658812"/>
          </a:xfrm>
          <a:prstGeom prst="rect">
            <a:avLst/>
          </a:prstGeom>
          <a:noFill/>
          <a:ln w="9525">
            <a:noFill/>
            <a:miter lim="800000"/>
            <a:headEnd/>
            <a:tailEnd/>
          </a:ln>
        </p:spPr>
        <p:txBody>
          <a:bodyPr anchor="b"/>
          <a:lstStyle/>
          <a:p>
            <a:pPr eaLnBrk="0" hangingPunct="0">
              <a:lnSpc>
                <a:spcPct val="90000"/>
              </a:lnSpc>
              <a:defRPr/>
            </a:pPr>
            <a:r>
              <a:rPr lang="en-US" altLang="zh-CN" sz="3600" b="1" kern="0" dirty="0" smtClean="0">
                <a:solidFill>
                  <a:srgbClr val="CC0000"/>
                </a:solidFill>
                <a:effectLst>
                  <a:outerShdw blurRad="38100" dist="38100" dir="2700000" algn="tl">
                    <a:srgbClr val="C0C0C0"/>
                  </a:outerShdw>
                </a:effectLst>
                <a:latin typeface="+mj-lt"/>
                <a:ea typeface="+mj-ea"/>
                <a:cs typeface="+mj-cs"/>
              </a:rPr>
              <a:t>4. </a:t>
            </a:r>
            <a:r>
              <a:rPr lang="zh-CN" altLang="en-US" sz="3600" b="1" kern="0" dirty="0" smtClean="0">
                <a:solidFill>
                  <a:srgbClr val="CC0000"/>
                </a:solidFill>
                <a:effectLst>
                  <a:outerShdw blurRad="38100" dist="38100" dir="2700000" algn="tl">
                    <a:srgbClr val="C0C0C0"/>
                  </a:outerShdw>
                </a:effectLst>
                <a:latin typeface="+mj-lt"/>
                <a:ea typeface="+mj-ea"/>
                <a:cs typeface="+mj-cs"/>
              </a:rPr>
              <a:t>注意事项</a:t>
            </a:r>
            <a:endParaRPr lang="zh-CN" altLang="en-US" sz="3600" b="1" kern="0" dirty="0">
              <a:solidFill>
                <a:srgbClr val="CC0000"/>
              </a:solidFill>
              <a:effectLst>
                <a:outerShdw blurRad="38100" dist="38100" dir="2700000" algn="tl">
                  <a:srgbClr val="C0C0C0"/>
                </a:outerShdw>
              </a:effectLst>
              <a:latin typeface="+mj-lt"/>
              <a:ea typeface="+mj-ea"/>
              <a:cs typeface="+mj-cs"/>
            </a:endParaRPr>
          </a:p>
        </p:txBody>
      </p:sp>
      <p:sp>
        <p:nvSpPr>
          <p:cNvPr id="3" name="矩形 2"/>
          <p:cNvSpPr/>
          <p:nvPr/>
        </p:nvSpPr>
        <p:spPr>
          <a:xfrm>
            <a:off x="4688" y="1124744"/>
            <a:ext cx="8964488" cy="1754326"/>
          </a:xfrm>
          <a:prstGeom prst="rect">
            <a:avLst/>
          </a:prstGeom>
        </p:spPr>
        <p:txBody>
          <a:bodyPr wrap="square">
            <a:spAutoFit/>
          </a:bodyPr>
          <a:lstStyle/>
          <a:p>
            <a:pPr indent="304800" algn="just">
              <a:lnSpc>
                <a:spcPct val="150000"/>
              </a:lnSpc>
              <a:spcAft>
                <a:spcPts val="0"/>
              </a:spcAft>
            </a:pPr>
            <a:r>
              <a:rPr lang="zh-CN" altLang="zh-CN" kern="100" dirty="0">
                <a:latin typeface="Times New Roman" panose="02020603050405020304" pitchFamily="18" charset="0"/>
              </a:rPr>
              <a:t>（</a:t>
            </a:r>
            <a:r>
              <a:rPr lang="en-US" altLang="zh-CN" kern="100" dirty="0">
                <a:latin typeface="Times New Roman" panose="02020603050405020304" pitchFamily="18" charset="0"/>
              </a:rPr>
              <a:t>1</a:t>
            </a:r>
            <a:r>
              <a:rPr lang="zh-CN" altLang="zh-CN" kern="100" dirty="0">
                <a:latin typeface="Times New Roman" panose="02020603050405020304" pitchFamily="18" charset="0"/>
              </a:rPr>
              <a:t>）</a:t>
            </a:r>
            <a:r>
              <a:rPr lang="en-US" altLang="zh-CN" kern="100" dirty="0">
                <a:latin typeface="Times New Roman" panose="02020603050405020304" pitchFamily="18" charset="0"/>
              </a:rPr>
              <a:t>MATLAB</a:t>
            </a:r>
            <a:r>
              <a:rPr lang="zh-CN" altLang="zh-CN" kern="100" dirty="0">
                <a:latin typeface="Times New Roman" panose="02020603050405020304" pitchFamily="18" charset="0"/>
              </a:rPr>
              <a:t>是矩阵实验室（</a:t>
            </a:r>
            <a:r>
              <a:rPr lang="en-US" altLang="zh-CN" kern="100" dirty="0">
                <a:latin typeface="Times New Roman" panose="02020603050405020304" pitchFamily="18" charset="0"/>
              </a:rPr>
              <a:t>Matrix Laboratory</a:t>
            </a:r>
            <a:r>
              <a:rPr lang="zh-CN" altLang="zh-CN" kern="100" dirty="0">
                <a:latin typeface="Times New Roman" panose="02020603050405020304" pitchFamily="18" charset="0"/>
              </a:rPr>
              <a:t>）的缩写，是一个非常强大的计算工具，主要用于矩阵的存取、通用数值计算、算法设计等，其含有的信号处理工具箱中，具有大量基本信号处理的封装函数，查阅上述函数功能及使用方法可在</a:t>
            </a:r>
            <a:r>
              <a:rPr lang="en-US" altLang="zh-CN" kern="100" dirty="0">
                <a:latin typeface="Times New Roman" panose="02020603050405020304" pitchFamily="18" charset="0"/>
              </a:rPr>
              <a:t>MATLAB</a:t>
            </a:r>
            <a:r>
              <a:rPr lang="zh-CN" altLang="zh-CN" kern="100" dirty="0">
                <a:latin typeface="Times New Roman" panose="02020603050405020304" pitchFamily="18" charset="0"/>
              </a:rPr>
              <a:t>命令窗口输入</a:t>
            </a:r>
            <a:r>
              <a:rPr lang="en-US" altLang="zh-CN" b="1" kern="100" dirty="0">
                <a:latin typeface="Times New Roman" panose="02020603050405020304" pitchFamily="18" charset="0"/>
              </a:rPr>
              <a:t>“</a:t>
            </a:r>
            <a:r>
              <a:rPr lang="en-US" altLang="zh-CN" b="1" kern="100" dirty="0" err="1">
                <a:latin typeface="Times New Roman" panose="02020603050405020304" pitchFamily="18" charset="0"/>
              </a:rPr>
              <a:t>fhelp</a:t>
            </a:r>
            <a:r>
              <a:rPr lang="en-US" altLang="zh-CN" b="1" kern="100" dirty="0">
                <a:latin typeface="Times New Roman" panose="02020603050405020304" pitchFamily="18" charset="0"/>
              </a:rPr>
              <a:t>   ***</a:t>
            </a:r>
            <a:r>
              <a:rPr lang="en-US" altLang="zh-CN" kern="100" dirty="0">
                <a:latin typeface="Times New Roman" panose="02020603050405020304" pitchFamily="18" charset="0"/>
              </a:rPr>
              <a:t>”</a:t>
            </a:r>
            <a:r>
              <a:rPr lang="zh-CN" altLang="zh-CN" kern="100" dirty="0">
                <a:latin typeface="Times New Roman" panose="02020603050405020304" pitchFamily="18" charset="0"/>
              </a:rPr>
              <a:t>进行查阅。</a:t>
            </a:r>
            <a:endParaRPr lang="zh-CN" altLang="zh-CN" sz="1400" kern="100" dirty="0">
              <a:latin typeface="Times New Roman" panose="02020603050405020304" pitchFamily="18" charset="0"/>
            </a:endParaRPr>
          </a:p>
        </p:txBody>
      </p:sp>
      <p:sp>
        <p:nvSpPr>
          <p:cNvPr id="4" name="矩形 3"/>
          <p:cNvSpPr/>
          <p:nvPr/>
        </p:nvSpPr>
        <p:spPr>
          <a:xfrm>
            <a:off x="-3572" y="3573016"/>
            <a:ext cx="8964488" cy="1754326"/>
          </a:xfrm>
          <a:prstGeom prst="rect">
            <a:avLst/>
          </a:prstGeom>
        </p:spPr>
        <p:txBody>
          <a:bodyPr wrap="square">
            <a:spAutoFit/>
          </a:bodyPr>
          <a:lstStyle/>
          <a:p>
            <a:pPr indent="304800" algn="just">
              <a:lnSpc>
                <a:spcPct val="150000"/>
              </a:lnSpc>
              <a:spcAft>
                <a:spcPts val="0"/>
              </a:spcAft>
            </a:pPr>
            <a:r>
              <a:rPr lang="zh-CN" altLang="zh-CN" kern="100" dirty="0">
                <a:latin typeface="Times New Roman" panose="02020603050405020304" pitchFamily="18" charset="0"/>
              </a:rPr>
              <a:t>（</a:t>
            </a:r>
            <a:r>
              <a:rPr lang="en-US" altLang="zh-CN" kern="100" dirty="0">
                <a:latin typeface="Times New Roman" panose="02020603050405020304" pitchFamily="18" charset="0"/>
              </a:rPr>
              <a:t>2</a:t>
            </a:r>
            <a:r>
              <a:rPr lang="zh-CN" altLang="zh-CN" kern="100" dirty="0">
                <a:latin typeface="Times New Roman" panose="02020603050405020304" pitchFamily="18" charset="0"/>
              </a:rPr>
              <a:t>）</a:t>
            </a:r>
            <a:r>
              <a:rPr lang="en-US" altLang="zh-CN" kern="100" dirty="0">
                <a:latin typeface="Times New Roman" panose="02020603050405020304" pitchFamily="18" charset="0"/>
              </a:rPr>
              <a:t>MATLAB</a:t>
            </a:r>
            <a:r>
              <a:rPr lang="zh-CN" altLang="zh-CN" kern="100" dirty="0">
                <a:latin typeface="Times New Roman" panose="02020603050405020304" pitchFamily="18" charset="0"/>
              </a:rPr>
              <a:t>开发环境是一个友好的界面，如下图所示。主要有工作空间（查阅程序中调入、产生和保存的数据、及类型）、程序编辑区（进行程序的编写）、命令输入区（进行命令的输入）、历史命令区（查阅历史命令）等组成。不同的操作应该在不同的区域进行。</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2665277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39552" y="1192125"/>
            <a:ext cx="7920880" cy="5045187"/>
          </a:xfrm>
          <a:prstGeom prst="rect">
            <a:avLst/>
          </a:prstGeom>
        </p:spPr>
      </p:pic>
      <p:sp>
        <p:nvSpPr>
          <p:cNvPr id="3" name="文本框 2"/>
          <p:cNvSpPr txBox="1"/>
          <p:nvPr/>
        </p:nvSpPr>
        <p:spPr>
          <a:xfrm>
            <a:off x="3779912" y="2924944"/>
            <a:ext cx="1800200" cy="369332"/>
          </a:xfrm>
          <a:prstGeom prst="rect">
            <a:avLst/>
          </a:prstGeom>
          <a:noFill/>
        </p:spPr>
        <p:txBody>
          <a:bodyPr wrap="square" rtlCol="0">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程序编辑区</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851920" y="5013176"/>
            <a:ext cx="1800200" cy="369332"/>
          </a:xfrm>
          <a:prstGeom prst="rect">
            <a:avLst/>
          </a:prstGeom>
          <a:noFill/>
        </p:spPr>
        <p:txBody>
          <a:bodyPr wrap="square" rtlCol="0">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命令输入区</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896968" y="5246972"/>
            <a:ext cx="1800200" cy="369332"/>
          </a:xfrm>
          <a:prstGeom prst="rect">
            <a:avLst/>
          </a:prstGeom>
          <a:noFill/>
        </p:spPr>
        <p:txBody>
          <a:bodyPr wrap="square" rtlCol="0">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历史命令区</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056276" y="2907822"/>
            <a:ext cx="1152128" cy="923330"/>
          </a:xfrm>
          <a:prstGeom prst="rect">
            <a:avLst/>
          </a:prstGeom>
          <a:noFill/>
        </p:spPr>
        <p:txBody>
          <a:bodyPr wrap="square" rtlCol="0">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工作空间</a:t>
            </a:r>
            <a:endParaRPr lang="en-US" altLang="zh-CN" b="1" dirty="0" smtClean="0">
              <a:solidFill>
                <a:srgbClr val="FF0000"/>
              </a:solidFill>
              <a:latin typeface="微软雅黑" panose="020B0503020204020204" pitchFamily="34" charset="-122"/>
              <a:ea typeface="微软雅黑" panose="020B0503020204020204" pitchFamily="34" charset="-122"/>
            </a:endParaRPr>
          </a:p>
          <a:p>
            <a:r>
              <a:rPr lang="zh-CN" altLang="en-US" b="1" dirty="0">
                <a:solidFill>
                  <a:srgbClr val="FF0000"/>
                </a:solidFill>
                <a:latin typeface="微软雅黑" panose="020B0503020204020204" pitchFamily="34" charset="-122"/>
                <a:ea typeface="微软雅黑" panose="020B0503020204020204" pitchFamily="34" charset="-122"/>
              </a:rPr>
              <a:t>可</a:t>
            </a:r>
            <a:r>
              <a:rPr lang="zh-CN" altLang="en-US" b="1" dirty="0" smtClean="0">
                <a:solidFill>
                  <a:srgbClr val="FF0000"/>
                </a:solidFill>
                <a:latin typeface="微软雅黑" panose="020B0503020204020204" pitchFamily="34" charset="-122"/>
                <a:ea typeface="微软雅黑" panose="020B0503020204020204" pitchFamily="34" charset="-122"/>
              </a:rPr>
              <a:t>查阅数</a:t>
            </a:r>
            <a:endParaRPr lang="en-US" altLang="zh-CN" b="1" dirty="0" smtClean="0">
              <a:solidFill>
                <a:srgbClr val="FF0000"/>
              </a:solidFill>
              <a:latin typeface="微软雅黑" panose="020B0503020204020204" pitchFamily="34" charset="-122"/>
              <a:ea typeface="微软雅黑" panose="020B0503020204020204" pitchFamily="34" charset="-122"/>
            </a:endParaRPr>
          </a:p>
          <a:p>
            <a:r>
              <a:rPr lang="zh-CN" altLang="en-US" b="1" dirty="0" smtClean="0">
                <a:solidFill>
                  <a:srgbClr val="FF0000"/>
                </a:solidFill>
                <a:latin typeface="微软雅黑" panose="020B0503020204020204" pitchFamily="34" charset="-122"/>
                <a:ea typeface="微软雅黑" panose="020B0503020204020204" pitchFamily="34" charset="-122"/>
              </a:rPr>
              <a:t>据及类型</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11560" y="2276872"/>
            <a:ext cx="1280433" cy="1200329"/>
          </a:xfrm>
          <a:prstGeom prst="rect">
            <a:avLst/>
          </a:prstGeom>
          <a:noFill/>
        </p:spPr>
        <p:txBody>
          <a:bodyPr wrap="square" rtlCol="0">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当前程序保存的文件集及所在位置</a:t>
            </a:r>
            <a:endParaRPr lang="zh-CN" altLang="en-US" b="1" dirty="0">
              <a:solidFill>
                <a:srgbClr val="FF0000"/>
              </a:solidFill>
              <a:latin typeface="微软雅黑" panose="020B0503020204020204" pitchFamily="34" charset="-122"/>
              <a:ea typeface="微软雅黑" panose="020B0503020204020204" pitchFamily="34" charset="-122"/>
            </a:endParaRPr>
          </a:p>
        </p:txBody>
      </p:sp>
      <p:cxnSp>
        <p:nvCxnSpPr>
          <p:cNvPr id="14" name="直接箭头连接符 13"/>
          <p:cNvCxnSpPr/>
          <p:nvPr/>
        </p:nvCxnSpPr>
        <p:spPr>
          <a:xfrm>
            <a:off x="4499992" y="1926124"/>
            <a:ext cx="0"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004048" y="1926124"/>
            <a:ext cx="0"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5292080" y="1926124"/>
            <a:ext cx="0"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2483768" y="1926124"/>
            <a:ext cx="0"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195736" y="1926124"/>
            <a:ext cx="0"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211961" y="1628800"/>
            <a:ext cx="576063" cy="307777"/>
          </a:xfrm>
          <a:prstGeom prst="rect">
            <a:avLst/>
          </a:prstGeom>
          <a:noFill/>
        </p:spPr>
        <p:txBody>
          <a:bodyPr wrap="square" rtlCol="0">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运行</a:t>
            </a:r>
          </a:p>
        </p:txBody>
      </p:sp>
      <p:sp>
        <p:nvSpPr>
          <p:cNvPr id="21" name="文本框 20"/>
          <p:cNvSpPr txBox="1"/>
          <p:nvPr/>
        </p:nvSpPr>
        <p:spPr>
          <a:xfrm>
            <a:off x="4860032" y="1638092"/>
            <a:ext cx="576063" cy="307777"/>
          </a:xfrm>
          <a:prstGeom prst="rect">
            <a:avLst/>
          </a:prstGeom>
          <a:noFill/>
        </p:spPr>
        <p:txBody>
          <a:bodyPr wrap="square" rtlCol="0">
            <a:spAutoFit/>
          </a:bodyPr>
          <a:lstStyle/>
          <a:p>
            <a:r>
              <a:rPr lang="zh-CN" altLang="en-US" sz="1400" b="1" dirty="0" smtClean="0">
                <a:solidFill>
                  <a:srgbClr val="FF0000"/>
                </a:solidFill>
                <a:latin typeface="微软雅黑" panose="020B0503020204020204" pitchFamily="34" charset="-122"/>
                <a:ea typeface="微软雅黑" panose="020B0503020204020204" pitchFamily="34" charset="-122"/>
              </a:rPr>
              <a:t>调试</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1907705" y="1700808"/>
            <a:ext cx="576063" cy="307777"/>
          </a:xfrm>
          <a:prstGeom prst="rect">
            <a:avLst/>
          </a:prstGeom>
          <a:noFill/>
        </p:spPr>
        <p:txBody>
          <a:bodyPr wrap="square" rtlCol="0">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新建</a:t>
            </a:r>
          </a:p>
        </p:txBody>
      </p:sp>
      <p:sp>
        <p:nvSpPr>
          <p:cNvPr id="23" name="文本框 22"/>
          <p:cNvSpPr txBox="1"/>
          <p:nvPr/>
        </p:nvSpPr>
        <p:spPr>
          <a:xfrm>
            <a:off x="2267745" y="1700808"/>
            <a:ext cx="576063" cy="307777"/>
          </a:xfrm>
          <a:prstGeom prst="rect">
            <a:avLst/>
          </a:prstGeom>
          <a:noFill/>
        </p:spPr>
        <p:txBody>
          <a:bodyPr wrap="square" rtlCol="0">
            <a:spAutoFit/>
          </a:bodyPr>
          <a:lstStyle/>
          <a:p>
            <a:r>
              <a:rPr lang="zh-CN" altLang="en-US" sz="1400" b="1" dirty="0" smtClean="0">
                <a:solidFill>
                  <a:srgbClr val="FF0000"/>
                </a:solidFill>
                <a:latin typeface="微软雅黑" panose="020B0503020204020204" pitchFamily="34" charset="-122"/>
                <a:ea typeface="微软雅黑" panose="020B0503020204020204" pitchFamily="34" charset="-122"/>
              </a:rPr>
              <a:t>保存</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26" name="Rectangle 2"/>
          <p:cNvSpPr txBox="1">
            <a:spLocks noChangeArrowheads="1"/>
          </p:cNvSpPr>
          <p:nvPr/>
        </p:nvSpPr>
        <p:spPr bwMode="auto">
          <a:xfrm>
            <a:off x="762000" y="71438"/>
            <a:ext cx="7924800" cy="658812"/>
          </a:xfrm>
          <a:prstGeom prst="rect">
            <a:avLst/>
          </a:prstGeom>
          <a:noFill/>
          <a:ln w="9525">
            <a:noFill/>
            <a:miter lim="800000"/>
            <a:headEnd/>
            <a:tailEnd/>
          </a:ln>
        </p:spPr>
        <p:txBody>
          <a:bodyPr anchor="b"/>
          <a:lstStyle/>
          <a:p>
            <a:pPr eaLnBrk="0" hangingPunct="0">
              <a:lnSpc>
                <a:spcPct val="90000"/>
              </a:lnSpc>
              <a:defRPr/>
            </a:pPr>
            <a:r>
              <a:rPr lang="en-US" altLang="zh-CN" sz="3600" b="1" kern="0" dirty="0" smtClean="0">
                <a:solidFill>
                  <a:srgbClr val="CC0000"/>
                </a:solidFill>
                <a:effectLst>
                  <a:outerShdw blurRad="38100" dist="38100" dir="2700000" algn="tl">
                    <a:srgbClr val="C0C0C0"/>
                  </a:outerShdw>
                </a:effectLst>
                <a:latin typeface="+mj-lt"/>
                <a:ea typeface="+mj-ea"/>
                <a:cs typeface="+mj-cs"/>
              </a:rPr>
              <a:t>4. </a:t>
            </a:r>
            <a:r>
              <a:rPr lang="zh-CN" altLang="en-US" sz="3600" b="1" kern="0" dirty="0" smtClean="0">
                <a:solidFill>
                  <a:srgbClr val="CC0000"/>
                </a:solidFill>
                <a:effectLst>
                  <a:outerShdw blurRad="38100" dist="38100" dir="2700000" algn="tl">
                    <a:srgbClr val="C0C0C0"/>
                  </a:outerShdw>
                </a:effectLst>
                <a:latin typeface="+mj-lt"/>
                <a:ea typeface="+mj-ea"/>
                <a:cs typeface="+mj-cs"/>
              </a:rPr>
              <a:t>注意事项</a:t>
            </a:r>
            <a:endParaRPr lang="zh-CN" altLang="en-US" sz="3600" b="1" kern="0" dirty="0">
              <a:solidFill>
                <a:srgbClr val="CC0000"/>
              </a:solidFill>
              <a:effectLst>
                <a:outerShdw blurRad="38100" dist="38100" dir="2700000" algn="tl">
                  <a:srgbClr val="C0C0C0"/>
                </a:outerShdw>
              </a:effectLst>
              <a:latin typeface="+mj-lt"/>
              <a:ea typeface="+mj-ea"/>
              <a:cs typeface="+mj-cs"/>
            </a:endParaRPr>
          </a:p>
        </p:txBody>
      </p:sp>
      <p:sp>
        <p:nvSpPr>
          <p:cNvPr id="8" name="矩形 7"/>
          <p:cNvSpPr/>
          <p:nvPr/>
        </p:nvSpPr>
        <p:spPr>
          <a:xfrm>
            <a:off x="2979530" y="6165023"/>
            <a:ext cx="2672590" cy="507831"/>
          </a:xfrm>
          <a:prstGeom prst="rect">
            <a:avLst/>
          </a:prstGeom>
        </p:spPr>
        <p:txBody>
          <a:bodyPr wrap="none">
            <a:spAutoFit/>
          </a:bodyPr>
          <a:lstStyle/>
          <a:p>
            <a:pPr indent="266700" algn="ctr">
              <a:lnSpc>
                <a:spcPct val="150000"/>
              </a:lnSpc>
              <a:spcAft>
                <a:spcPts val="0"/>
              </a:spcAft>
            </a:pPr>
            <a:r>
              <a:rPr lang="zh-CN" altLang="zh-CN" kern="100" dirty="0">
                <a:latin typeface="Times New Roman" panose="02020603050405020304" pitchFamily="18" charset="0"/>
              </a:rPr>
              <a:t>图</a:t>
            </a:r>
            <a:r>
              <a:rPr lang="en-US" altLang="zh-CN" kern="100" dirty="0">
                <a:latin typeface="Times New Roman" panose="02020603050405020304" pitchFamily="18" charset="0"/>
              </a:rPr>
              <a:t>1MATLAB</a:t>
            </a:r>
            <a:r>
              <a:rPr lang="zh-CN" altLang="zh-CN" kern="100" dirty="0">
                <a:latin typeface="Times New Roman" panose="02020603050405020304" pitchFamily="18" charset="0"/>
              </a:rPr>
              <a:t>开发环境</a:t>
            </a:r>
          </a:p>
        </p:txBody>
      </p:sp>
    </p:spTree>
    <p:extLst>
      <p:ext uri="{BB962C8B-B14F-4D97-AF65-F5344CB8AC3E}">
        <p14:creationId xmlns:p14="http://schemas.microsoft.com/office/powerpoint/2010/main" val="2068887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052736"/>
            <a:ext cx="8712968" cy="1338828"/>
          </a:xfrm>
          <a:prstGeom prst="rect">
            <a:avLst/>
          </a:prstGeom>
        </p:spPr>
        <p:txBody>
          <a:bodyPr wrap="square">
            <a:spAutoFit/>
          </a:bodyPr>
          <a:lstStyle/>
          <a:p>
            <a:pPr indent="304800" algn="just">
              <a:lnSpc>
                <a:spcPct val="150000"/>
              </a:lnSpc>
              <a:spcAft>
                <a:spcPts val="0"/>
              </a:spcAft>
            </a:pPr>
            <a:r>
              <a:rPr lang="zh-CN" altLang="zh-CN" kern="100" dirty="0">
                <a:latin typeface="Times New Roman" panose="02020603050405020304" pitchFamily="18" charset="0"/>
              </a:rPr>
              <a:t>（</a:t>
            </a:r>
            <a:r>
              <a:rPr lang="en-US" altLang="zh-CN" kern="100" dirty="0">
                <a:latin typeface="Times New Roman" panose="02020603050405020304" pitchFamily="18" charset="0"/>
              </a:rPr>
              <a:t>3</a:t>
            </a:r>
            <a:r>
              <a:rPr lang="zh-CN" altLang="zh-CN" kern="100" dirty="0">
                <a:latin typeface="Times New Roman" panose="02020603050405020304" pitchFamily="18" charset="0"/>
              </a:rPr>
              <a:t>）</a:t>
            </a:r>
            <a:r>
              <a:rPr lang="en-US" altLang="zh-CN" kern="100" dirty="0">
                <a:latin typeface="Times New Roman" panose="02020603050405020304" pitchFamily="18" charset="0"/>
              </a:rPr>
              <a:t>MATLAB</a:t>
            </a:r>
            <a:r>
              <a:rPr lang="zh-CN" altLang="zh-CN" kern="100" dirty="0">
                <a:latin typeface="Times New Roman" panose="02020603050405020304" pitchFamily="18" charset="0"/>
              </a:rPr>
              <a:t>编程需严格按照语法要求，程序编写前要有说明，如所编写程序的功能、输入参数、输出参数、编写人、编写日期等。此外，关键语句要加注释。具体如下图所示。</a:t>
            </a:r>
            <a:endParaRPr lang="zh-CN" altLang="zh-CN" sz="1400" kern="100" dirty="0">
              <a:latin typeface="Times New Roman" panose="02020603050405020304" pitchFamily="18" charset="0"/>
            </a:endParaRPr>
          </a:p>
        </p:txBody>
      </p:sp>
      <p:pic>
        <p:nvPicPr>
          <p:cNvPr id="9" name="图片 8"/>
          <p:cNvPicPr/>
          <p:nvPr/>
        </p:nvPicPr>
        <p:blipFill>
          <a:blip r:embed="rId2"/>
          <a:stretch>
            <a:fillRect/>
          </a:stretch>
        </p:blipFill>
        <p:spPr>
          <a:xfrm>
            <a:off x="1763688" y="2391564"/>
            <a:ext cx="5616623" cy="2117555"/>
          </a:xfrm>
          <a:prstGeom prst="rect">
            <a:avLst/>
          </a:prstGeom>
        </p:spPr>
      </p:pic>
      <p:sp>
        <p:nvSpPr>
          <p:cNvPr id="7" name="矩形 6"/>
          <p:cNvSpPr/>
          <p:nvPr/>
        </p:nvSpPr>
        <p:spPr>
          <a:xfrm>
            <a:off x="3419872" y="4577353"/>
            <a:ext cx="1723549" cy="507831"/>
          </a:xfrm>
          <a:prstGeom prst="rect">
            <a:avLst/>
          </a:prstGeom>
        </p:spPr>
        <p:txBody>
          <a:bodyPr wrap="none">
            <a:spAutoFit/>
          </a:bodyPr>
          <a:lstStyle/>
          <a:p>
            <a:pPr marL="266700" algn="ctr">
              <a:lnSpc>
                <a:spcPct val="150000"/>
              </a:lnSpc>
              <a:spcAft>
                <a:spcPts val="0"/>
              </a:spcAft>
            </a:pPr>
            <a:r>
              <a:rPr lang="zh-CN" altLang="zh-CN" kern="100" dirty="0">
                <a:latin typeface="Times New Roman" panose="02020603050405020304" pitchFamily="18" charset="0"/>
              </a:rPr>
              <a:t>图</a:t>
            </a:r>
            <a:r>
              <a:rPr lang="en-US" altLang="zh-CN" kern="100" dirty="0">
                <a:latin typeface="Times New Roman" panose="02020603050405020304" pitchFamily="18" charset="0"/>
              </a:rPr>
              <a:t>2</a:t>
            </a:r>
            <a:r>
              <a:rPr lang="zh-CN" altLang="zh-CN" kern="100" dirty="0">
                <a:latin typeface="Times New Roman" panose="02020603050405020304" pitchFamily="18" charset="0"/>
              </a:rPr>
              <a:t>编程示例</a:t>
            </a:r>
          </a:p>
        </p:txBody>
      </p:sp>
      <p:sp>
        <p:nvSpPr>
          <p:cNvPr id="8" name="矩形 7"/>
          <p:cNvSpPr/>
          <p:nvPr/>
        </p:nvSpPr>
        <p:spPr>
          <a:xfrm>
            <a:off x="395536" y="5258524"/>
            <a:ext cx="8568952" cy="1338828"/>
          </a:xfrm>
          <a:prstGeom prst="rect">
            <a:avLst/>
          </a:prstGeom>
        </p:spPr>
        <p:txBody>
          <a:bodyPr wrap="square">
            <a:spAutoFit/>
          </a:bodyPr>
          <a:lstStyle/>
          <a:p>
            <a:pPr indent="304800" algn="just">
              <a:lnSpc>
                <a:spcPct val="150000"/>
              </a:lnSpc>
              <a:spcAft>
                <a:spcPts val="0"/>
              </a:spcAft>
            </a:pPr>
            <a:r>
              <a:rPr lang="zh-CN" altLang="zh-CN" kern="100" dirty="0">
                <a:latin typeface="Times New Roman" panose="02020603050405020304" pitchFamily="18" charset="0"/>
              </a:rPr>
              <a:t>（</a:t>
            </a:r>
            <a:r>
              <a:rPr lang="en-US" altLang="zh-CN" kern="100" dirty="0">
                <a:latin typeface="Times New Roman" panose="02020603050405020304" pitchFamily="18" charset="0"/>
              </a:rPr>
              <a:t>4</a:t>
            </a:r>
            <a:r>
              <a:rPr lang="zh-CN" altLang="zh-CN" kern="100" dirty="0">
                <a:latin typeface="Times New Roman" panose="02020603050405020304" pitchFamily="18" charset="0"/>
              </a:rPr>
              <a:t>）编写程序时应注意输入格式及语法要求，不要出现中英文字符混用；多次出现的数字应用变量代替；变量名要望文知意；</a:t>
            </a:r>
            <a:endParaRPr lang="zh-CN" altLang="zh-CN" sz="1400" kern="100" dirty="0">
              <a:latin typeface="Times New Roman" panose="02020603050405020304" pitchFamily="18" charset="0"/>
            </a:endParaRPr>
          </a:p>
          <a:p>
            <a:pPr indent="304800" algn="just">
              <a:lnSpc>
                <a:spcPct val="150000"/>
              </a:lnSpc>
              <a:spcAft>
                <a:spcPts val="0"/>
              </a:spcAft>
            </a:pPr>
            <a:r>
              <a:rPr lang="zh-CN" altLang="zh-CN" kern="100" dirty="0">
                <a:latin typeface="Times New Roman" panose="02020603050405020304" pitchFamily="18" charset="0"/>
              </a:rPr>
              <a:t>（</a:t>
            </a:r>
            <a:r>
              <a:rPr lang="en-US" altLang="zh-CN" kern="100" dirty="0">
                <a:latin typeface="Times New Roman" panose="02020603050405020304" pitchFamily="18" charset="0"/>
              </a:rPr>
              <a:t>5</a:t>
            </a:r>
            <a:r>
              <a:rPr lang="zh-CN" altLang="zh-CN" kern="100" dirty="0">
                <a:latin typeface="Times New Roman" panose="02020603050405020304" pitchFamily="18" charset="0"/>
              </a:rPr>
              <a:t>）循环语句要注意循环条件。 </a:t>
            </a:r>
            <a:endParaRPr lang="zh-CN" altLang="zh-CN" sz="1400" kern="100" dirty="0">
              <a:latin typeface="Times New Roman" panose="02020603050405020304" pitchFamily="18" charset="0"/>
            </a:endParaRPr>
          </a:p>
        </p:txBody>
      </p:sp>
      <p:sp>
        <p:nvSpPr>
          <p:cNvPr id="12" name="Rectangle 2"/>
          <p:cNvSpPr txBox="1">
            <a:spLocks noChangeArrowheads="1"/>
          </p:cNvSpPr>
          <p:nvPr/>
        </p:nvSpPr>
        <p:spPr bwMode="auto">
          <a:xfrm>
            <a:off x="762000" y="71438"/>
            <a:ext cx="7924800" cy="658812"/>
          </a:xfrm>
          <a:prstGeom prst="rect">
            <a:avLst/>
          </a:prstGeom>
          <a:noFill/>
          <a:ln w="9525">
            <a:noFill/>
            <a:miter lim="800000"/>
            <a:headEnd/>
            <a:tailEnd/>
          </a:ln>
        </p:spPr>
        <p:txBody>
          <a:bodyPr anchor="b"/>
          <a:lstStyle/>
          <a:p>
            <a:pPr eaLnBrk="0" hangingPunct="0">
              <a:lnSpc>
                <a:spcPct val="90000"/>
              </a:lnSpc>
              <a:defRPr/>
            </a:pPr>
            <a:r>
              <a:rPr lang="en-US" altLang="zh-CN" sz="3600" b="1" kern="0" dirty="0" smtClean="0">
                <a:solidFill>
                  <a:srgbClr val="CC0000"/>
                </a:solidFill>
                <a:effectLst>
                  <a:outerShdw blurRad="38100" dist="38100" dir="2700000" algn="tl">
                    <a:srgbClr val="C0C0C0"/>
                  </a:outerShdw>
                </a:effectLst>
                <a:latin typeface="+mj-lt"/>
                <a:ea typeface="+mj-ea"/>
                <a:cs typeface="+mj-cs"/>
              </a:rPr>
              <a:t>4. </a:t>
            </a:r>
            <a:r>
              <a:rPr lang="zh-CN" altLang="en-US" sz="3600" b="1" kern="0" dirty="0" smtClean="0">
                <a:solidFill>
                  <a:srgbClr val="CC0000"/>
                </a:solidFill>
                <a:effectLst>
                  <a:outerShdw blurRad="38100" dist="38100" dir="2700000" algn="tl">
                    <a:srgbClr val="C0C0C0"/>
                  </a:outerShdw>
                </a:effectLst>
                <a:latin typeface="+mj-lt"/>
                <a:ea typeface="+mj-ea"/>
                <a:cs typeface="+mj-cs"/>
              </a:rPr>
              <a:t>注意事项</a:t>
            </a:r>
            <a:endParaRPr lang="zh-CN" altLang="en-US" sz="3600" b="1" kern="0" dirty="0">
              <a:solidFill>
                <a:srgbClr val="CC0000"/>
              </a:solidFill>
              <a:effectLst>
                <a:outerShdw blurRad="38100" dist="38100" dir="2700000" algn="tl">
                  <a:srgbClr val="C0C0C0"/>
                </a:outerShdw>
              </a:effectLst>
              <a:latin typeface="+mj-lt"/>
              <a:ea typeface="+mj-ea"/>
              <a:cs typeface="+mj-cs"/>
            </a:endParaRPr>
          </a:p>
        </p:txBody>
      </p:sp>
    </p:spTree>
    <p:extLst>
      <p:ext uri="{BB962C8B-B14F-4D97-AF65-F5344CB8AC3E}">
        <p14:creationId xmlns:p14="http://schemas.microsoft.com/office/powerpoint/2010/main" val="12050192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080922"/>
            <a:ext cx="8568952" cy="5278368"/>
          </a:xfrm>
          <a:prstGeom prst="rect">
            <a:avLst/>
          </a:prstGeom>
        </p:spPr>
        <p:txBody>
          <a:bodyPr wrap="square">
            <a:spAutoFit/>
          </a:bodyPr>
          <a:lstStyle/>
          <a:p>
            <a:pPr algn="just">
              <a:spcBef>
                <a:spcPts val="600"/>
              </a:spcBef>
              <a:spcAft>
                <a:spcPts val="600"/>
              </a:spcAft>
            </a:pPr>
            <a:r>
              <a:rPr lang="zh-CN" altLang="zh-CN" sz="1400" b="1" kern="100" dirty="0">
                <a:latin typeface="Times New Roman" panose="02020603050405020304" pitchFamily="18" charset="0"/>
              </a:rPr>
              <a:t>附</a:t>
            </a:r>
            <a:r>
              <a:rPr lang="en-US" altLang="zh-CN" sz="1400" b="1" kern="100" dirty="0">
                <a:latin typeface="Times New Roman" panose="02020603050405020304" pitchFamily="18" charset="0"/>
              </a:rPr>
              <a:t>1.  </a:t>
            </a:r>
            <a:r>
              <a:rPr lang="en-US" altLang="zh-CN" sz="1400" b="1" kern="100" dirty="0" err="1">
                <a:latin typeface="Times New Roman" panose="02020603050405020304" pitchFamily="18" charset="0"/>
              </a:rPr>
              <a:t>fhlp</a:t>
            </a:r>
            <a:r>
              <a:rPr lang="zh-CN" altLang="zh-CN" sz="1400" b="1" kern="100" dirty="0">
                <a:latin typeface="Times New Roman" panose="02020603050405020304" pitchFamily="18" charset="0"/>
              </a:rPr>
              <a:t>函数说明</a:t>
            </a:r>
            <a:endParaRPr lang="zh-CN" altLang="zh-CN" sz="1400" kern="100" dirty="0">
              <a:latin typeface="Times New Roman" panose="02020603050405020304" pitchFamily="18" charset="0"/>
            </a:endParaRPr>
          </a:p>
          <a:p>
            <a:pPr indent="266700" algn="just">
              <a:lnSpc>
                <a:spcPct val="150000"/>
              </a:lnSpc>
              <a:spcAft>
                <a:spcPts val="0"/>
              </a:spcAft>
            </a:pPr>
            <a:r>
              <a:rPr lang="en-US" altLang="zh-CN" sz="1400" kern="100" dirty="0">
                <a:latin typeface="Times New Roman" panose="02020603050405020304" pitchFamily="18" charset="0"/>
              </a:rPr>
              <a:t>MATLAB</a:t>
            </a:r>
            <a:r>
              <a:rPr lang="zh-CN" altLang="zh-CN" sz="1400" kern="100" dirty="0">
                <a:latin typeface="Times New Roman" panose="02020603050405020304" pitchFamily="18" charset="0"/>
              </a:rPr>
              <a:t>数学函数库如正弦函数、余弦函数等，用</a:t>
            </a:r>
            <a:r>
              <a:rPr lang="en-US" altLang="zh-CN" sz="1400" kern="100" dirty="0" err="1">
                <a:latin typeface="Times New Roman" panose="02020603050405020304" pitchFamily="18" charset="0"/>
              </a:rPr>
              <a:t>fhelp</a:t>
            </a:r>
            <a:r>
              <a:rPr lang="en-US" altLang="zh-CN" sz="1400" kern="100" dirty="0">
                <a:latin typeface="Times New Roman" panose="02020603050405020304" pitchFamily="18" charset="0"/>
              </a:rPr>
              <a:t> sin</a:t>
            </a:r>
            <a:r>
              <a:rPr lang="zh-CN" altLang="zh-CN" sz="1400" kern="100" dirty="0">
                <a:latin typeface="Times New Roman" panose="02020603050405020304" pitchFamily="18" charset="0"/>
              </a:rPr>
              <a:t>可方便查阅该函数的功能和使用说明；</a:t>
            </a:r>
          </a:p>
          <a:p>
            <a:pPr algn="just">
              <a:spcBef>
                <a:spcPts val="600"/>
              </a:spcBef>
              <a:spcAft>
                <a:spcPts val="600"/>
              </a:spcAft>
            </a:pPr>
            <a:r>
              <a:rPr lang="zh-CN" altLang="zh-CN" sz="1400" b="1" kern="100" dirty="0">
                <a:latin typeface="Times New Roman" panose="02020603050405020304" pitchFamily="18" charset="0"/>
              </a:rPr>
              <a:t>附</a:t>
            </a:r>
            <a:r>
              <a:rPr lang="en-US" altLang="zh-CN" sz="1400" b="1" kern="100" dirty="0">
                <a:latin typeface="Times New Roman" panose="02020603050405020304" pitchFamily="18" charset="0"/>
              </a:rPr>
              <a:t>2  MATLAB</a:t>
            </a:r>
            <a:r>
              <a:rPr lang="zh-CN" altLang="zh-CN" sz="1400" b="1" kern="100" dirty="0">
                <a:latin typeface="Times New Roman" panose="02020603050405020304" pitchFamily="18" charset="0"/>
              </a:rPr>
              <a:t>数据的加载和保存方法</a:t>
            </a:r>
            <a:endParaRPr lang="zh-CN" altLang="zh-CN" sz="1400" kern="100" dirty="0">
              <a:latin typeface="Times New Roman" panose="02020603050405020304" pitchFamily="18" charset="0"/>
            </a:endParaRPr>
          </a:p>
          <a:p>
            <a:pPr algn="just">
              <a:lnSpc>
                <a:spcPct val="150000"/>
              </a:lnSpc>
              <a:spcAft>
                <a:spcPts val="0"/>
              </a:spcAft>
            </a:pPr>
            <a:r>
              <a:rPr lang="zh-CN" altLang="zh-CN" sz="1400" kern="100" dirty="0">
                <a:latin typeface="Times New Roman" panose="02020603050405020304" pitchFamily="18" charset="0"/>
              </a:rPr>
              <a:t>保存方法（</a:t>
            </a:r>
            <a:r>
              <a:rPr lang="en-US" altLang="zh-CN" sz="1400" kern="100" dirty="0">
                <a:latin typeface="Times New Roman" panose="02020603050405020304" pitchFamily="18" charset="0"/>
              </a:rPr>
              <a:t>1</a:t>
            </a:r>
            <a:r>
              <a:rPr lang="zh-CN" altLang="zh-CN" sz="1400" kern="100" dirty="0">
                <a:latin typeface="Times New Roman" panose="02020603050405020304" pitchFamily="18" charset="0"/>
              </a:rPr>
              <a:t>）：</a:t>
            </a:r>
            <a:r>
              <a:rPr lang="en-US" altLang="zh-CN" sz="1400" kern="100" dirty="0">
                <a:latin typeface="Times New Roman" panose="02020603050405020304" pitchFamily="18" charset="0"/>
              </a:rPr>
              <a:t>save, </a:t>
            </a:r>
            <a:r>
              <a:rPr lang="zh-CN" altLang="zh-CN" sz="1400" kern="100" dirty="0">
                <a:latin typeface="Times New Roman" panose="02020603050405020304" pitchFamily="18" charset="0"/>
              </a:rPr>
              <a:t>保存为</a:t>
            </a:r>
            <a:r>
              <a:rPr lang="en-US" altLang="zh-CN" sz="1400" kern="100" dirty="0">
                <a:latin typeface="Times New Roman" panose="02020603050405020304" pitchFamily="18" charset="0"/>
              </a:rPr>
              <a:t>.txt</a:t>
            </a:r>
            <a:r>
              <a:rPr lang="zh-CN" altLang="zh-CN" sz="1400" kern="100" dirty="0">
                <a:latin typeface="Times New Roman" panose="02020603050405020304" pitchFamily="18" charset="0"/>
              </a:rPr>
              <a:t>文件</a:t>
            </a:r>
          </a:p>
          <a:p>
            <a:pPr algn="just">
              <a:lnSpc>
                <a:spcPct val="150000"/>
              </a:lnSpc>
              <a:spcAft>
                <a:spcPts val="0"/>
              </a:spcAft>
            </a:pPr>
            <a:r>
              <a:rPr lang="en-US" altLang="zh-CN" sz="1400" kern="100" dirty="0" smtClean="0">
                <a:latin typeface="Times New Roman" panose="02020603050405020304" pitchFamily="18" charset="0"/>
              </a:rPr>
              <a:t>                            </a:t>
            </a:r>
            <a:r>
              <a:rPr lang="zh-CN" altLang="zh-CN" sz="1400" kern="100" dirty="0" smtClean="0">
                <a:latin typeface="Times New Roman" panose="02020603050405020304" pitchFamily="18" charset="0"/>
              </a:rPr>
              <a:t>命令</a:t>
            </a:r>
            <a:r>
              <a:rPr lang="zh-CN" altLang="zh-CN" sz="1400" kern="100" dirty="0">
                <a:latin typeface="Times New Roman" panose="02020603050405020304" pitchFamily="18" charset="0"/>
              </a:rPr>
              <a:t>语句：</a:t>
            </a:r>
            <a:r>
              <a:rPr lang="en-US" altLang="zh-CN" sz="1400" kern="100" dirty="0">
                <a:latin typeface="Times New Roman" panose="02020603050405020304" pitchFamily="18" charset="0"/>
              </a:rPr>
              <a:t>save ***.txt -</a:t>
            </a:r>
            <a:r>
              <a:rPr lang="en-US" altLang="zh-CN" sz="1400" kern="100" dirty="0" err="1">
                <a:latin typeface="Times New Roman" panose="02020603050405020304" pitchFamily="18" charset="0"/>
              </a:rPr>
              <a:t>ascii</a:t>
            </a:r>
            <a:r>
              <a:rPr lang="en-US" altLang="zh-CN" sz="1400" kern="100" dirty="0">
                <a:latin typeface="Times New Roman" panose="02020603050405020304" pitchFamily="18" charset="0"/>
              </a:rPr>
              <a:t> x</a:t>
            </a:r>
            <a:r>
              <a:rPr lang="zh-CN" altLang="zh-CN" sz="1400" kern="100" dirty="0">
                <a:latin typeface="Times New Roman" panose="02020603050405020304" pitchFamily="18" charset="0"/>
              </a:rPr>
              <a:t>；</a:t>
            </a:r>
            <a:r>
              <a:rPr lang="en-US" altLang="zh-CN" sz="1400" kern="100" dirty="0">
                <a:latin typeface="Times New Roman" panose="02020603050405020304" pitchFamily="18" charset="0"/>
              </a:rPr>
              <a:t>%x</a:t>
            </a:r>
            <a:r>
              <a:rPr lang="zh-CN" altLang="zh-CN" sz="1400" kern="100" dirty="0">
                <a:latin typeface="Times New Roman" panose="02020603050405020304" pitchFamily="18" charset="0"/>
              </a:rPr>
              <a:t>为变量；</a:t>
            </a:r>
            <a:r>
              <a:rPr lang="en-US" altLang="zh-CN" sz="1400" kern="100" dirty="0">
                <a:latin typeface="Times New Roman" panose="02020603050405020304" pitchFamily="18" charset="0"/>
              </a:rPr>
              <a:t>*.txt</a:t>
            </a:r>
            <a:r>
              <a:rPr lang="zh-CN" altLang="zh-CN" sz="1400" kern="100" dirty="0">
                <a:latin typeface="Times New Roman" panose="02020603050405020304" pitchFamily="18" charset="0"/>
              </a:rPr>
              <a:t>为文件名。</a:t>
            </a:r>
          </a:p>
          <a:p>
            <a:pPr algn="just">
              <a:lnSpc>
                <a:spcPct val="150000"/>
              </a:lnSpc>
              <a:spcAft>
                <a:spcPts val="0"/>
              </a:spcAft>
            </a:pPr>
            <a:r>
              <a:rPr lang="en-US" altLang="zh-CN" sz="1400" kern="100" dirty="0" smtClean="0">
                <a:latin typeface="Times New Roman" panose="02020603050405020304" pitchFamily="18" charset="0"/>
              </a:rPr>
              <a:t>                            </a:t>
            </a:r>
            <a:r>
              <a:rPr lang="zh-CN" altLang="zh-CN" sz="1400" kern="100" dirty="0" smtClean="0">
                <a:latin typeface="Times New Roman" panose="02020603050405020304" pitchFamily="18" charset="0"/>
              </a:rPr>
              <a:t>该</a:t>
            </a:r>
            <a:r>
              <a:rPr lang="zh-CN" altLang="zh-CN" sz="1400" kern="100" dirty="0">
                <a:latin typeface="Times New Roman" panose="02020603050405020304" pitchFamily="18" charset="0"/>
              </a:rPr>
              <a:t>文件存储于当前工作目录下</a:t>
            </a:r>
          </a:p>
          <a:p>
            <a:pPr algn="just">
              <a:lnSpc>
                <a:spcPct val="150000"/>
              </a:lnSpc>
              <a:spcAft>
                <a:spcPts val="0"/>
              </a:spcAft>
            </a:pPr>
            <a:r>
              <a:rPr lang="zh-CN" altLang="zh-CN" sz="1400" kern="100" dirty="0">
                <a:latin typeface="Times New Roman" panose="02020603050405020304" pitchFamily="18" charset="0"/>
              </a:rPr>
              <a:t>加载方法（</a:t>
            </a:r>
            <a:r>
              <a:rPr lang="en-US" altLang="zh-CN" sz="1400" kern="100" dirty="0">
                <a:latin typeface="Times New Roman" panose="02020603050405020304" pitchFamily="18" charset="0"/>
              </a:rPr>
              <a:t>1</a:t>
            </a:r>
            <a:r>
              <a:rPr lang="zh-CN" altLang="zh-CN" sz="1400" kern="100" dirty="0">
                <a:latin typeface="Times New Roman" panose="02020603050405020304" pitchFamily="18" charset="0"/>
              </a:rPr>
              <a:t>）</a:t>
            </a:r>
            <a:r>
              <a:rPr lang="en-US" altLang="zh-CN" sz="1400" kern="100" dirty="0">
                <a:latin typeface="Times New Roman" panose="02020603050405020304" pitchFamily="18" charset="0"/>
              </a:rPr>
              <a:t>: load</a:t>
            </a:r>
            <a:endParaRPr lang="zh-CN" altLang="zh-CN" sz="1400" kern="100" dirty="0">
              <a:latin typeface="Times New Roman" panose="02020603050405020304" pitchFamily="18" charset="0"/>
            </a:endParaRPr>
          </a:p>
          <a:p>
            <a:pPr algn="just">
              <a:lnSpc>
                <a:spcPct val="150000"/>
              </a:lnSpc>
              <a:spcAft>
                <a:spcPts val="0"/>
              </a:spcAft>
            </a:pPr>
            <a:r>
              <a:rPr lang="en-US" altLang="zh-CN" sz="1400" kern="100" dirty="0" smtClean="0">
                <a:latin typeface="Times New Roman" panose="02020603050405020304" pitchFamily="18" charset="0"/>
              </a:rPr>
              <a:t>                             </a:t>
            </a:r>
            <a:r>
              <a:rPr lang="zh-CN" altLang="zh-CN" sz="1400" kern="100" dirty="0" smtClean="0">
                <a:latin typeface="Times New Roman" panose="02020603050405020304" pitchFamily="18" charset="0"/>
              </a:rPr>
              <a:t>命令</a:t>
            </a:r>
            <a:r>
              <a:rPr lang="zh-CN" altLang="zh-CN" sz="1400" kern="100" dirty="0">
                <a:latin typeface="Times New Roman" panose="02020603050405020304" pitchFamily="18" charset="0"/>
              </a:rPr>
              <a:t>语句：</a:t>
            </a:r>
            <a:r>
              <a:rPr lang="en-US" altLang="zh-CN" sz="1400" kern="100" dirty="0" err="1">
                <a:latin typeface="Times New Roman" panose="02020603050405020304" pitchFamily="18" charset="0"/>
              </a:rPr>
              <a:t>bbb</a:t>
            </a:r>
            <a:r>
              <a:rPr lang="en-US" altLang="zh-CN" sz="1400" kern="100" dirty="0">
                <a:latin typeface="Times New Roman" panose="02020603050405020304" pitchFamily="18" charset="0"/>
              </a:rPr>
              <a:t>=load(‘ ***.txt </a:t>
            </a:r>
            <a:r>
              <a:rPr lang="en-US" altLang="zh-CN" sz="1400" kern="100" dirty="0" smtClean="0">
                <a:latin typeface="Times New Roman" panose="02020603050405020304" pitchFamily="18" charset="0"/>
              </a:rPr>
              <a:t>’);</a:t>
            </a:r>
          </a:p>
          <a:p>
            <a:pPr algn="just">
              <a:lnSpc>
                <a:spcPct val="150000"/>
              </a:lnSpc>
              <a:spcAft>
                <a:spcPts val="0"/>
              </a:spcAft>
            </a:pPr>
            <a:r>
              <a:rPr lang="zh-CN" altLang="zh-CN" sz="1400" kern="100" dirty="0" smtClean="0">
                <a:latin typeface="Times New Roman" panose="02020603050405020304" pitchFamily="18" charset="0"/>
              </a:rPr>
              <a:t>保存</a:t>
            </a:r>
            <a:r>
              <a:rPr lang="zh-CN" altLang="zh-CN" sz="1400" kern="100" dirty="0">
                <a:latin typeface="Times New Roman" panose="02020603050405020304" pitchFamily="18" charset="0"/>
              </a:rPr>
              <a:t>方法（</a:t>
            </a:r>
            <a:r>
              <a:rPr lang="en-US" altLang="zh-CN" sz="1400" kern="100" dirty="0">
                <a:latin typeface="Times New Roman" panose="02020603050405020304" pitchFamily="18" charset="0"/>
              </a:rPr>
              <a:t>2</a:t>
            </a:r>
            <a:r>
              <a:rPr lang="zh-CN" altLang="zh-CN" sz="1400" kern="100" dirty="0">
                <a:latin typeface="Times New Roman" panose="02020603050405020304" pitchFamily="18" charset="0"/>
              </a:rPr>
              <a:t>）：</a:t>
            </a:r>
            <a:r>
              <a:rPr lang="en-US" altLang="zh-CN" sz="1400" kern="100" dirty="0">
                <a:latin typeface="Times New Roman" panose="02020603050405020304" pitchFamily="18" charset="0"/>
              </a:rPr>
              <a:t>save</a:t>
            </a:r>
            <a:r>
              <a:rPr lang="zh-CN" altLang="zh-CN" sz="1400" kern="100" dirty="0">
                <a:latin typeface="Times New Roman" panose="02020603050405020304" pitchFamily="18" charset="0"/>
              </a:rPr>
              <a:t>，保存为</a:t>
            </a:r>
            <a:r>
              <a:rPr lang="en-US" altLang="zh-CN" sz="1400" kern="100" dirty="0">
                <a:latin typeface="Times New Roman" panose="02020603050405020304" pitchFamily="18" charset="0"/>
              </a:rPr>
              <a:t>.mat</a:t>
            </a:r>
            <a:r>
              <a:rPr lang="zh-CN" altLang="zh-CN" sz="1400" kern="100" dirty="0">
                <a:latin typeface="Times New Roman" panose="02020603050405020304" pitchFamily="18" charset="0"/>
              </a:rPr>
              <a:t>文件</a:t>
            </a:r>
          </a:p>
          <a:p>
            <a:pPr algn="just">
              <a:lnSpc>
                <a:spcPct val="150000"/>
              </a:lnSpc>
              <a:spcAft>
                <a:spcPts val="0"/>
              </a:spcAft>
            </a:pPr>
            <a:r>
              <a:rPr lang="en-US" altLang="zh-CN" sz="1400" kern="100" dirty="0" smtClean="0">
                <a:latin typeface="Times New Roman" panose="02020603050405020304" pitchFamily="18" charset="0"/>
              </a:rPr>
              <a:t>                             </a:t>
            </a:r>
            <a:r>
              <a:rPr lang="zh-CN" altLang="zh-CN" sz="1400" kern="100" dirty="0" smtClean="0">
                <a:latin typeface="Times New Roman" panose="02020603050405020304" pitchFamily="18" charset="0"/>
              </a:rPr>
              <a:t>命令</a:t>
            </a:r>
            <a:r>
              <a:rPr lang="zh-CN" altLang="zh-CN" sz="1400" kern="100" dirty="0">
                <a:latin typeface="Times New Roman" panose="02020603050405020304" pitchFamily="18" charset="0"/>
              </a:rPr>
              <a:t>语句：</a:t>
            </a:r>
            <a:r>
              <a:rPr lang="en-US" altLang="zh-CN" sz="1400" kern="100" dirty="0">
                <a:latin typeface="Times New Roman" panose="02020603050405020304" pitchFamily="18" charset="0"/>
              </a:rPr>
              <a:t>save(</a:t>
            </a:r>
            <a:r>
              <a:rPr lang="en-US" altLang="zh-CN" sz="1400" kern="100" dirty="0" err="1">
                <a:latin typeface="Times New Roman" panose="02020603050405020304" pitchFamily="18" charset="0"/>
              </a:rPr>
              <a:t>filename,variables</a:t>
            </a:r>
            <a:r>
              <a:rPr lang="en-US" altLang="zh-CN" sz="1400" kern="100" dirty="0">
                <a:latin typeface="Times New Roman" panose="02020603050405020304" pitchFamily="18" charset="0"/>
              </a:rPr>
              <a:t>) %</a:t>
            </a:r>
            <a:r>
              <a:rPr lang="zh-CN" altLang="zh-CN" sz="1400" kern="100" dirty="0">
                <a:latin typeface="Times New Roman" panose="02020603050405020304" pitchFamily="18" charset="0"/>
              </a:rPr>
              <a:t>保存</a:t>
            </a:r>
            <a:r>
              <a:rPr lang="en-US" altLang="zh-CN" sz="1400" kern="100" dirty="0">
                <a:latin typeface="Times New Roman" panose="02020603050405020304" pitchFamily="18" charset="0"/>
              </a:rPr>
              <a:t>variables</a:t>
            </a:r>
            <a:r>
              <a:rPr lang="zh-CN" altLang="zh-CN" sz="1400" kern="100" dirty="0">
                <a:latin typeface="Times New Roman" panose="02020603050405020304" pitchFamily="18" charset="0"/>
              </a:rPr>
              <a:t>指定的结构体数组的变量或字段。</a:t>
            </a:r>
          </a:p>
          <a:p>
            <a:pPr algn="just">
              <a:lnSpc>
                <a:spcPct val="150000"/>
              </a:lnSpc>
              <a:spcAft>
                <a:spcPts val="0"/>
              </a:spcAft>
            </a:pPr>
            <a:r>
              <a:rPr lang="en-US" altLang="zh-CN" sz="1400" kern="100" dirty="0" smtClean="0">
                <a:latin typeface="Times New Roman" panose="02020603050405020304" pitchFamily="18" charset="0"/>
              </a:rPr>
              <a:t>                             </a:t>
            </a:r>
            <a:r>
              <a:rPr lang="zh-CN" altLang="zh-CN" sz="1400" kern="100" dirty="0" smtClean="0">
                <a:latin typeface="Times New Roman" panose="02020603050405020304" pitchFamily="18" charset="0"/>
              </a:rPr>
              <a:t>例</a:t>
            </a:r>
            <a:r>
              <a:rPr lang="zh-CN" altLang="zh-CN" sz="1400" kern="100" dirty="0">
                <a:latin typeface="Times New Roman" panose="02020603050405020304" pitchFamily="18" charset="0"/>
              </a:rPr>
              <a:t>：</a:t>
            </a:r>
            <a:r>
              <a:rPr lang="en-US" altLang="zh-CN" sz="1400" kern="100" dirty="0">
                <a:latin typeface="Times New Roman" panose="02020603050405020304" pitchFamily="18" charset="0"/>
              </a:rPr>
              <a:t>A=[1 2 3 4 5 6 8 8 8 8 9 ];</a:t>
            </a:r>
            <a:endParaRPr lang="zh-CN" altLang="zh-CN" sz="1400" kern="100" dirty="0">
              <a:latin typeface="Times New Roman" panose="02020603050405020304" pitchFamily="18" charset="0"/>
            </a:endParaRPr>
          </a:p>
          <a:p>
            <a:pPr algn="just">
              <a:lnSpc>
                <a:spcPct val="150000"/>
              </a:lnSpc>
              <a:spcAft>
                <a:spcPts val="0"/>
              </a:spcAft>
            </a:pPr>
            <a:r>
              <a:rPr lang="en-US" altLang="zh-CN" sz="1400" kern="100" dirty="0" smtClean="0">
                <a:latin typeface="Times New Roman" panose="02020603050405020304" pitchFamily="18" charset="0"/>
              </a:rPr>
              <a:t>                                     save</a:t>
            </a:r>
            <a:r>
              <a:rPr lang="en-US" altLang="zh-CN" sz="1400" kern="100" dirty="0">
                <a:latin typeface="Times New Roman" panose="02020603050405020304" pitchFamily="18" charset="0"/>
              </a:rPr>
              <a:t>('file1.mat','A');  %</a:t>
            </a:r>
            <a:r>
              <a:rPr lang="zh-CN" altLang="zh-CN" sz="1400" kern="100" dirty="0">
                <a:latin typeface="Times New Roman" panose="02020603050405020304" pitchFamily="18" charset="0"/>
              </a:rPr>
              <a:t>将变量</a:t>
            </a:r>
            <a:r>
              <a:rPr lang="en-US" altLang="zh-CN" sz="1400" kern="100" dirty="0">
                <a:latin typeface="Times New Roman" panose="02020603050405020304" pitchFamily="18" charset="0"/>
              </a:rPr>
              <a:t>A</a:t>
            </a:r>
            <a:r>
              <a:rPr lang="zh-CN" altLang="zh-CN" sz="1400" kern="100" dirty="0">
                <a:latin typeface="Times New Roman" panose="02020603050405020304" pitchFamily="18" charset="0"/>
              </a:rPr>
              <a:t>保存到当前文件夹中的</a:t>
            </a:r>
            <a:r>
              <a:rPr lang="en-US" altLang="zh-CN" sz="1400" kern="100" dirty="0">
                <a:latin typeface="Times New Roman" panose="02020603050405020304" pitchFamily="18" charset="0"/>
              </a:rPr>
              <a:t>file1.mat</a:t>
            </a:r>
            <a:r>
              <a:rPr lang="zh-CN" altLang="zh-CN" sz="1400" kern="100" dirty="0">
                <a:latin typeface="Times New Roman" panose="02020603050405020304" pitchFamily="18" charset="0"/>
              </a:rPr>
              <a:t>。</a:t>
            </a:r>
          </a:p>
          <a:p>
            <a:pPr algn="just">
              <a:lnSpc>
                <a:spcPct val="150000"/>
              </a:lnSpc>
              <a:spcAft>
                <a:spcPts val="0"/>
              </a:spcAft>
            </a:pPr>
            <a:r>
              <a:rPr lang="en-US" altLang="zh-CN" sz="1400" kern="100" dirty="0" smtClean="0">
                <a:latin typeface="Times New Roman" panose="02020603050405020304" pitchFamily="18" charset="0"/>
              </a:rPr>
              <a:t>                                     save</a:t>
            </a:r>
            <a:r>
              <a:rPr lang="en-US" altLang="zh-CN" sz="1400" kern="100" dirty="0">
                <a:latin typeface="Times New Roman" panose="02020603050405020304" pitchFamily="18" charset="0"/>
              </a:rPr>
              <a:t>('E:\room\MATLAB\apt\file1.mat','A'); </a:t>
            </a:r>
            <a:endParaRPr lang="zh-CN" altLang="zh-CN" sz="1400" kern="100" dirty="0">
              <a:latin typeface="Times New Roman" panose="02020603050405020304" pitchFamily="18" charset="0"/>
            </a:endParaRPr>
          </a:p>
          <a:p>
            <a:pPr algn="just">
              <a:lnSpc>
                <a:spcPct val="150000"/>
              </a:lnSpc>
              <a:spcAft>
                <a:spcPts val="0"/>
              </a:spcAft>
            </a:pPr>
            <a:r>
              <a:rPr lang="en-US" altLang="zh-CN" sz="1400" kern="100" dirty="0" smtClean="0">
                <a:latin typeface="Times New Roman" panose="02020603050405020304" pitchFamily="18" charset="0"/>
              </a:rPr>
              <a:t>                                     %</a:t>
            </a:r>
            <a:r>
              <a:rPr lang="zh-CN" altLang="zh-CN" sz="1400" kern="100" dirty="0">
                <a:latin typeface="Times New Roman" panose="02020603050405020304" pitchFamily="18" charset="0"/>
              </a:rPr>
              <a:t>将变量</a:t>
            </a:r>
            <a:r>
              <a:rPr lang="en-US" altLang="zh-CN" sz="1400" kern="100" dirty="0">
                <a:latin typeface="Times New Roman" panose="02020603050405020304" pitchFamily="18" charset="0"/>
              </a:rPr>
              <a:t>A</a:t>
            </a:r>
            <a:r>
              <a:rPr lang="zh-CN" altLang="zh-CN" sz="1400" kern="100" dirty="0">
                <a:latin typeface="Times New Roman" panose="02020603050405020304" pitchFamily="18" charset="0"/>
              </a:rPr>
              <a:t>保存到指定文件夹中的</a:t>
            </a:r>
            <a:r>
              <a:rPr lang="en-US" altLang="zh-CN" sz="1400" kern="100" dirty="0" smtClean="0">
                <a:latin typeface="Times New Roman" panose="02020603050405020304" pitchFamily="18" charset="0"/>
              </a:rPr>
              <a:t>file1.mat</a:t>
            </a:r>
            <a:r>
              <a:rPr lang="zh-CN" altLang="zh-CN" sz="1400" kern="100" dirty="0" smtClean="0">
                <a:latin typeface="Times New Roman" panose="02020603050405020304" pitchFamily="18" charset="0"/>
              </a:rPr>
              <a:t>。</a:t>
            </a:r>
            <a:endParaRPr lang="en-US" altLang="zh-CN" sz="1400" kern="100" dirty="0" smtClean="0">
              <a:latin typeface="Times New Roman" panose="02020603050405020304" pitchFamily="18" charset="0"/>
            </a:endParaRPr>
          </a:p>
          <a:p>
            <a:pPr algn="just">
              <a:lnSpc>
                <a:spcPct val="150000"/>
              </a:lnSpc>
              <a:spcAft>
                <a:spcPts val="0"/>
              </a:spcAft>
            </a:pPr>
            <a:r>
              <a:rPr lang="zh-CN" altLang="zh-CN" sz="1400" kern="100" dirty="0" smtClean="0">
                <a:latin typeface="Times New Roman" panose="02020603050405020304" pitchFamily="18" charset="0"/>
              </a:rPr>
              <a:t>加载方法（</a:t>
            </a:r>
            <a:r>
              <a:rPr lang="en-US" altLang="zh-CN" sz="1400" kern="100" dirty="0" smtClean="0">
                <a:latin typeface="Times New Roman" panose="02020603050405020304" pitchFamily="18" charset="0"/>
              </a:rPr>
              <a:t>2</a:t>
            </a:r>
            <a:r>
              <a:rPr lang="zh-CN" altLang="zh-CN" sz="1400" kern="100" dirty="0" smtClean="0">
                <a:latin typeface="Times New Roman" panose="02020603050405020304" pitchFamily="18" charset="0"/>
              </a:rPr>
              <a:t>）：</a:t>
            </a:r>
            <a:r>
              <a:rPr lang="en-US" altLang="zh-CN" sz="1400" kern="100" dirty="0" smtClean="0">
                <a:latin typeface="Times New Roman" panose="02020603050405020304" pitchFamily="18" charset="0"/>
              </a:rPr>
              <a:t>load</a:t>
            </a:r>
            <a:endParaRPr lang="zh-CN" altLang="zh-CN" sz="1400" kern="100" dirty="0" smtClean="0">
              <a:latin typeface="Times New Roman" panose="02020603050405020304" pitchFamily="18" charset="0"/>
            </a:endParaRPr>
          </a:p>
          <a:p>
            <a:pPr algn="just">
              <a:lnSpc>
                <a:spcPct val="150000"/>
              </a:lnSpc>
              <a:spcAft>
                <a:spcPts val="0"/>
              </a:spcAft>
            </a:pPr>
            <a:r>
              <a:rPr lang="en-US" altLang="zh-CN" sz="1400" kern="100" dirty="0" smtClean="0">
                <a:latin typeface="Times New Roman" panose="02020603050405020304" pitchFamily="18" charset="0"/>
              </a:rPr>
              <a:t>                              </a:t>
            </a:r>
            <a:r>
              <a:rPr lang="zh-CN" altLang="zh-CN" sz="1400" kern="100" dirty="0" smtClean="0">
                <a:latin typeface="Times New Roman" panose="02020603050405020304" pitchFamily="18" charset="0"/>
              </a:rPr>
              <a:t>命令</a:t>
            </a:r>
            <a:r>
              <a:rPr lang="zh-CN" altLang="zh-CN" sz="1400" kern="100" dirty="0">
                <a:latin typeface="Times New Roman" panose="02020603050405020304" pitchFamily="18" charset="0"/>
              </a:rPr>
              <a:t>语句：</a:t>
            </a:r>
            <a:r>
              <a:rPr lang="en-US" altLang="zh-CN" sz="1400" kern="100" dirty="0">
                <a:latin typeface="Times New Roman" panose="02020603050405020304" pitchFamily="18" charset="0"/>
              </a:rPr>
              <a:t>load -mat '</a:t>
            </a:r>
            <a:r>
              <a:rPr lang="en-US" altLang="zh-CN" sz="1400" kern="100" dirty="0" err="1">
                <a:latin typeface="Times New Roman" panose="02020603050405020304" pitchFamily="18" charset="0"/>
              </a:rPr>
              <a:t>tssb.mat</a:t>
            </a:r>
            <a:r>
              <a:rPr lang="en-US" altLang="zh-CN" sz="1400" kern="100" dirty="0">
                <a:latin typeface="Times New Roman" panose="02020603050405020304" pitchFamily="18" charset="0"/>
              </a:rPr>
              <a:t>'</a:t>
            </a:r>
            <a:endParaRPr lang="zh-CN" altLang="zh-CN" sz="1400" kern="100" dirty="0">
              <a:latin typeface="Times New Roman" panose="02020603050405020304" pitchFamily="18" charset="0"/>
            </a:endParaRPr>
          </a:p>
        </p:txBody>
      </p:sp>
      <p:sp>
        <p:nvSpPr>
          <p:cNvPr id="3" name="Rectangle 2"/>
          <p:cNvSpPr txBox="1">
            <a:spLocks noChangeArrowheads="1"/>
          </p:cNvSpPr>
          <p:nvPr/>
        </p:nvSpPr>
        <p:spPr bwMode="auto">
          <a:xfrm>
            <a:off x="762000" y="71438"/>
            <a:ext cx="7924800" cy="658812"/>
          </a:xfrm>
          <a:prstGeom prst="rect">
            <a:avLst/>
          </a:prstGeom>
          <a:noFill/>
          <a:ln w="9525">
            <a:noFill/>
            <a:miter lim="800000"/>
            <a:headEnd/>
            <a:tailEnd/>
          </a:ln>
        </p:spPr>
        <p:txBody>
          <a:bodyPr anchor="b"/>
          <a:lstStyle/>
          <a:p>
            <a:pPr eaLnBrk="0" hangingPunct="0">
              <a:lnSpc>
                <a:spcPct val="90000"/>
              </a:lnSpc>
              <a:defRPr/>
            </a:pPr>
            <a:r>
              <a:rPr lang="en-US" altLang="zh-CN" sz="3600" b="1" kern="0" dirty="0" smtClean="0">
                <a:solidFill>
                  <a:srgbClr val="CC0000"/>
                </a:solidFill>
                <a:effectLst>
                  <a:outerShdw blurRad="38100" dist="38100" dir="2700000" algn="tl">
                    <a:srgbClr val="C0C0C0"/>
                  </a:outerShdw>
                </a:effectLst>
                <a:latin typeface="+mj-lt"/>
                <a:ea typeface="+mj-ea"/>
                <a:cs typeface="+mj-cs"/>
              </a:rPr>
              <a:t>5. </a:t>
            </a:r>
            <a:r>
              <a:rPr lang="zh-CN" altLang="en-US" sz="3600" b="1" kern="0" dirty="0" smtClean="0">
                <a:solidFill>
                  <a:srgbClr val="CC0000"/>
                </a:solidFill>
                <a:effectLst>
                  <a:outerShdw blurRad="38100" dist="38100" dir="2700000" algn="tl">
                    <a:srgbClr val="C0C0C0"/>
                  </a:outerShdw>
                </a:effectLst>
                <a:latin typeface="+mj-lt"/>
                <a:ea typeface="+mj-ea"/>
                <a:cs typeface="+mj-cs"/>
              </a:rPr>
              <a:t>附件材料</a:t>
            </a:r>
            <a:endParaRPr lang="zh-CN" altLang="en-US" sz="3600" b="1" kern="0" dirty="0">
              <a:solidFill>
                <a:srgbClr val="CC0000"/>
              </a:solidFill>
              <a:effectLst>
                <a:outerShdw blurRad="38100" dist="38100" dir="2700000" algn="tl">
                  <a:srgbClr val="C0C0C0"/>
                </a:outerShdw>
              </a:effectLst>
              <a:latin typeface="+mj-lt"/>
              <a:ea typeface="+mj-ea"/>
              <a:cs typeface="+mj-cs"/>
            </a:endParaRPr>
          </a:p>
        </p:txBody>
      </p:sp>
    </p:spTree>
    <p:extLst>
      <p:ext uri="{BB962C8B-B14F-4D97-AF65-F5344CB8AC3E}">
        <p14:creationId xmlns:p14="http://schemas.microsoft.com/office/powerpoint/2010/main" val="24116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96752"/>
            <a:ext cx="2682145" cy="369332"/>
          </a:xfrm>
          <a:prstGeom prst="rect">
            <a:avLst/>
          </a:prstGeom>
        </p:spPr>
        <p:txBody>
          <a:bodyPr wrap="none">
            <a:spAutoFit/>
          </a:bodyPr>
          <a:lstStyle/>
          <a:p>
            <a:r>
              <a:rPr lang="zh-CN" altLang="en-US" b="1" dirty="0" smtClean="0">
                <a:latin typeface="Times New Roman" panose="02020603050405020304" pitchFamily="18" charset="0"/>
                <a:cs typeface="Times New Roman" panose="02020603050405020304" pitchFamily="18" charset="0"/>
              </a:rPr>
              <a:t>附</a:t>
            </a:r>
            <a:r>
              <a:rPr lang="en-US" altLang="zh-CN" b="1" dirty="0" smtClean="0">
                <a:latin typeface="Times New Roman" panose="02020603050405020304" pitchFamily="18" charset="0"/>
                <a:cs typeface="Times New Roman" panose="02020603050405020304" pitchFamily="18" charset="0"/>
              </a:rPr>
              <a:t>3.</a:t>
            </a:r>
            <a:r>
              <a:rPr lang="zh-CN" altLang="zh-CN" b="1" dirty="0" smtClean="0">
                <a:latin typeface="Times New Roman" panose="02020603050405020304" pitchFamily="18" charset="0"/>
                <a:cs typeface="Times New Roman" panose="02020603050405020304" pitchFamily="18" charset="0"/>
              </a:rPr>
              <a:t>脉冲星</a:t>
            </a:r>
            <a:r>
              <a:rPr lang="zh-CN" altLang="zh-CN" b="1" dirty="0">
                <a:latin typeface="Times New Roman" panose="02020603050405020304" pitchFamily="18" charset="0"/>
                <a:cs typeface="Times New Roman" panose="02020603050405020304" pitchFamily="18" charset="0"/>
              </a:rPr>
              <a:t>及其轮廓简介</a:t>
            </a:r>
            <a:endParaRPr lang="zh-CN" altLang="en-US" dirty="0"/>
          </a:p>
        </p:txBody>
      </p:sp>
      <p:pic>
        <p:nvPicPr>
          <p:cNvPr id="3" name="图片 2" descr="ics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1381418"/>
            <a:ext cx="2592288" cy="1903566"/>
          </a:xfrm>
          <a:prstGeom prst="rect">
            <a:avLst/>
          </a:prstGeom>
          <a:noFill/>
          <a:ln>
            <a:noFill/>
          </a:ln>
        </p:spPr>
      </p:pic>
      <p:sp>
        <p:nvSpPr>
          <p:cNvPr id="4" name="矩形 3"/>
          <p:cNvSpPr/>
          <p:nvPr/>
        </p:nvSpPr>
        <p:spPr>
          <a:xfrm>
            <a:off x="3297159" y="3284984"/>
            <a:ext cx="1973617" cy="507831"/>
          </a:xfrm>
          <a:prstGeom prst="rect">
            <a:avLst/>
          </a:prstGeom>
        </p:spPr>
        <p:txBody>
          <a:bodyPr wrap="none">
            <a:spAutoFit/>
          </a:bodyPr>
          <a:lstStyle/>
          <a:p>
            <a:pPr algn="ctr">
              <a:lnSpc>
                <a:spcPct val="150000"/>
              </a:lnSpc>
              <a:spcAft>
                <a:spcPts val="0"/>
              </a:spcAft>
            </a:pPr>
            <a:r>
              <a:rPr lang="zh-CN" altLang="zh-CN" kern="100" dirty="0">
                <a:latin typeface="Times New Roman" panose="02020603050405020304" pitchFamily="18" charset="0"/>
              </a:rPr>
              <a:t>图</a:t>
            </a:r>
            <a:r>
              <a:rPr lang="en-US" altLang="zh-CN" kern="100" dirty="0">
                <a:latin typeface="Times New Roman" panose="02020603050405020304" pitchFamily="18" charset="0"/>
              </a:rPr>
              <a:t>3 </a:t>
            </a:r>
            <a:r>
              <a:rPr lang="zh-CN" altLang="zh-CN" kern="100" dirty="0">
                <a:latin typeface="Times New Roman" panose="02020603050405020304" pitchFamily="18" charset="0"/>
              </a:rPr>
              <a:t>脉冲星结构图</a:t>
            </a:r>
          </a:p>
        </p:txBody>
      </p:sp>
      <p:sp>
        <p:nvSpPr>
          <p:cNvPr id="5" name="矩形 4"/>
          <p:cNvSpPr/>
          <p:nvPr/>
        </p:nvSpPr>
        <p:spPr>
          <a:xfrm>
            <a:off x="0" y="3789040"/>
            <a:ext cx="9144000" cy="3416320"/>
          </a:xfrm>
          <a:prstGeom prst="rect">
            <a:avLst/>
          </a:prstGeom>
        </p:spPr>
        <p:txBody>
          <a:bodyPr wrap="square">
            <a:spAutoFit/>
          </a:bodyPr>
          <a:lstStyle/>
          <a:p>
            <a:pPr indent="304800" algn="just">
              <a:lnSpc>
                <a:spcPct val="150000"/>
              </a:lnSpc>
              <a:spcAft>
                <a:spcPts val="0"/>
              </a:spcAft>
            </a:pPr>
            <a:r>
              <a:rPr lang="zh-CN" altLang="zh-CN" kern="100" dirty="0">
                <a:latin typeface="Times New Roman" panose="02020603050405020304" pitchFamily="18" charset="0"/>
              </a:rPr>
              <a:t>脉冲星</a:t>
            </a:r>
            <a:r>
              <a:rPr lang="en-US" altLang="zh-CN" kern="100" dirty="0">
                <a:latin typeface="Times New Roman" panose="02020603050405020304" pitchFamily="18" charset="0"/>
              </a:rPr>
              <a:t>(Pulsar)</a:t>
            </a:r>
            <a:r>
              <a:rPr lang="zh-CN" altLang="zh-CN" kern="100" dirty="0">
                <a:latin typeface="Times New Roman" panose="02020603050405020304" pitchFamily="18" charset="0"/>
              </a:rPr>
              <a:t>，是中子星的一种，会周期性向外辐射信号，直径大多为</a:t>
            </a:r>
            <a:r>
              <a:rPr lang="en-US" altLang="zh-CN" kern="100" dirty="0">
                <a:latin typeface="Times New Roman" panose="02020603050405020304" pitchFamily="18" charset="0"/>
              </a:rPr>
              <a:t>20</a:t>
            </a:r>
            <a:r>
              <a:rPr lang="zh-CN" altLang="zh-CN" kern="100" dirty="0">
                <a:latin typeface="Times New Roman" panose="02020603050405020304" pitchFamily="18" charset="0"/>
              </a:rPr>
              <a:t>千米左右，自转极快，具有超高稳定性。其可在射电波段、</a:t>
            </a:r>
            <a:r>
              <a:rPr lang="en-US" altLang="zh-CN" kern="100" dirty="0">
                <a:latin typeface="Times New Roman" panose="02020603050405020304" pitchFamily="18" charset="0"/>
              </a:rPr>
              <a:t>X</a:t>
            </a:r>
            <a:r>
              <a:rPr lang="zh-CN" altLang="zh-CN" kern="100" dirty="0">
                <a:latin typeface="Times New Roman" panose="02020603050405020304" pitchFamily="18" charset="0"/>
              </a:rPr>
              <a:t>射线波段、</a:t>
            </a:r>
            <a:r>
              <a:rPr lang="en-US" altLang="zh-CN" kern="100" dirty="0" err="1">
                <a:latin typeface="Times New Roman" panose="02020603050405020304" pitchFamily="18" charset="0"/>
              </a:rPr>
              <a:t>gama</a:t>
            </a:r>
            <a:r>
              <a:rPr lang="zh-CN" altLang="zh-CN" kern="100" dirty="0">
                <a:latin typeface="Times New Roman" panose="02020603050405020304" pitchFamily="18" charset="0"/>
              </a:rPr>
              <a:t>射线波段辐射信号。因其超高的稳定度和稳定的空间几何分布，近年来，脉冲星导航被广泛研究。</a:t>
            </a:r>
          </a:p>
          <a:p>
            <a:pPr indent="304800" algn="just">
              <a:lnSpc>
                <a:spcPct val="150000"/>
              </a:lnSpc>
              <a:spcAft>
                <a:spcPts val="0"/>
              </a:spcAft>
            </a:pPr>
            <a:r>
              <a:rPr lang="zh-CN" altLang="zh-CN" kern="100" dirty="0">
                <a:latin typeface="Times New Roman" panose="02020603050405020304" pitchFamily="18" charset="0"/>
              </a:rPr>
              <a:t>脉冲星导航可用的信号有两种：一种是射电波段辐射的脉冲星信号，该信号是一连串非常窄的脉冲，可穿透大气层，可在地面利用射电望远镜进行探测。一种是</a:t>
            </a:r>
            <a:r>
              <a:rPr lang="en-US" altLang="zh-CN" kern="100" dirty="0">
                <a:latin typeface="Times New Roman" panose="02020603050405020304" pitchFamily="18" charset="0"/>
              </a:rPr>
              <a:t>X</a:t>
            </a:r>
            <a:r>
              <a:rPr lang="zh-CN" altLang="zh-CN" kern="100" dirty="0">
                <a:latin typeface="Times New Roman" panose="02020603050405020304" pitchFamily="18" charset="0"/>
              </a:rPr>
              <a:t>射线脉冲星信号，该信号难以穿透大气层，易被大气吸收，必须在航天器上搭载</a:t>
            </a:r>
            <a:r>
              <a:rPr lang="en-US" altLang="zh-CN" kern="100" dirty="0">
                <a:latin typeface="Times New Roman" panose="02020603050405020304" pitchFamily="18" charset="0"/>
              </a:rPr>
              <a:t>X</a:t>
            </a:r>
            <a:r>
              <a:rPr lang="zh-CN" altLang="zh-CN" kern="100" dirty="0">
                <a:latin typeface="Times New Roman" panose="02020603050405020304" pitchFamily="18" charset="0"/>
              </a:rPr>
              <a:t>射线探测器进行探测并利用其进行导航。选用空间不同位置处的三颗脉冲星，即可实现航天器的三维位置的确定。</a:t>
            </a:r>
          </a:p>
        </p:txBody>
      </p:sp>
      <p:sp>
        <p:nvSpPr>
          <p:cNvPr id="6" name="Rectangle 2"/>
          <p:cNvSpPr txBox="1">
            <a:spLocks noChangeArrowheads="1"/>
          </p:cNvSpPr>
          <p:nvPr/>
        </p:nvSpPr>
        <p:spPr bwMode="auto">
          <a:xfrm>
            <a:off x="762000" y="71438"/>
            <a:ext cx="7924800" cy="658812"/>
          </a:xfrm>
          <a:prstGeom prst="rect">
            <a:avLst/>
          </a:prstGeom>
          <a:noFill/>
          <a:ln w="9525">
            <a:noFill/>
            <a:miter lim="800000"/>
            <a:headEnd/>
            <a:tailEnd/>
          </a:ln>
        </p:spPr>
        <p:txBody>
          <a:bodyPr anchor="b"/>
          <a:lstStyle/>
          <a:p>
            <a:pPr eaLnBrk="0" hangingPunct="0">
              <a:lnSpc>
                <a:spcPct val="90000"/>
              </a:lnSpc>
              <a:defRPr/>
            </a:pPr>
            <a:r>
              <a:rPr lang="en-US" altLang="zh-CN" sz="3600" b="1" kern="0" dirty="0" smtClean="0">
                <a:solidFill>
                  <a:srgbClr val="CC0000"/>
                </a:solidFill>
                <a:effectLst>
                  <a:outerShdw blurRad="38100" dist="38100" dir="2700000" algn="tl">
                    <a:srgbClr val="C0C0C0"/>
                  </a:outerShdw>
                </a:effectLst>
                <a:latin typeface="+mj-lt"/>
                <a:ea typeface="+mj-ea"/>
                <a:cs typeface="+mj-cs"/>
              </a:rPr>
              <a:t>5. </a:t>
            </a:r>
            <a:r>
              <a:rPr lang="zh-CN" altLang="en-US" sz="3600" b="1" kern="0" dirty="0" smtClean="0">
                <a:solidFill>
                  <a:srgbClr val="CC0000"/>
                </a:solidFill>
                <a:effectLst>
                  <a:outerShdw blurRad="38100" dist="38100" dir="2700000" algn="tl">
                    <a:srgbClr val="C0C0C0"/>
                  </a:outerShdw>
                </a:effectLst>
                <a:latin typeface="+mj-lt"/>
                <a:ea typeface="+mj-ea"/>
                <a:cs typeface="+mj-cs"/>
              </a:rPr>
              <a:t>附件材料</a:t>
            </a:r>
            <a:endParaRPr lang="zh-CN" altLang="en-US" sz="3600" b="1" kern="0" dirty="0">
              <a:solidFill>
                <a:srgbClr val="CC0000"/>
              </a:solidFill>
              <a:effectLst>
                <a:outerShdw blurRad="38100" dist="38100" dir="2700000" algn="tl">
                  <a:srgbClr val="C0C0C0"/>
                </a:outerShdw>
              </a:effectLst>
              <a:latin typeface="+mj-lt"/>
              <a:ea typeface="+mj-ea"/>
              <a:cs typeface="+mj-cs"/>
            </a:endParaRPr>
          </a:p>
        </p:txBody>
      </p:sp>
    </p:spTree>
    <p:extLst>
      <p:ext uri="{BB962C8B-B14F-4D97-AF65-F5344CB8AC3E}">
        <p14:creationId xmlns:p14="http://schemas.microsoft.com/office/powerpoint/2010/main" val="989824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9502" y="1025340"/>
            <a:ext cx="8947649" cy="1706878"/>
          </a:xfrm>
          <a:prstGeom prst="rect">
            <a:avLst/>
          </a:prstGeom>
        </p:spPr>
        <p:txBody>
          <a:bodyPr wrap="square">
            <a:spAutoFit/>
          </a:bodyPr>
          <a:lstStyle/>
          <a:p>
            <a:pPr>
              <a:lnSpc>
                <a:spcPct val="150000"/>
              </a:lnSpc>
            </a:pPr>
            <a:r>
              <a:rPr lang="zh-CN" altLang="zh-CN" dirty="0" smtClean="0"/>
              <a:t>射电脉冲星</a:t>
            </a:r>
            <a:r>
              <a:rPr lang="zh-CN" altLang="zh-CN" dirty="0"/>
              <a:t>信号是单脉冲，通过</a:t>
            </a:r>
            <a:r>
              <a:rPr lang="zh-CN" altLang="zh-CN" dirty="0" smtClean="0"/>
              <a:t>把观测</a:t>
            </a:r>
            <a:r>
              <a:rPr lang="zh-CN" altLang="zh-CN" dirty="0"/>
              <a:t>的每个脉冲信号累加到第一个周期，可实现脉冲的累积，形成高信噪比的脉冲轮廓，该脉冲轮廓可反映脉冲星信号在一个周期的概率密度分布</a:t>
            </a:r>
            <a:r>
              <a:rPr lang="zh-CN" altLang="zh-CN" dirty="0" smtClean="0"/>
              <a:t>。</a:t>
            </a:r>
            <a:r>
              <a:rPr lang="zh-CN" altLang="en-US" dirty="0" smtClean="0"/>
              <a:t>射电脉冲星脉冲轮廓</a:t>
            </a:r>
            <a:r>
              <a:rPr lang="zh-CN" altLang="zh-CN" dirty="0" smtClean="0"/>
              <a:t>是</a:t>
            </a:r>
            <a:r>
              <a:rPr lang="zh-CN" altLang="zh-CN" dirty="0"/>
              <a:t>一个周期性的连续波形。其单脉冲形式如图</a:t>
            </a:r>
            <a:r>
              <a:rPr lang="en-US" altLang="zh-CN" dirty="0"/>
              <a:t>4</a:t>
            </a:r>
            <a:r>
              <a:rPr lang="zh-CN" altLang="zh-CN" dirty="0"/>
              <a:t>所示，轮廓累积过程如图</a:t>
            </a:r>
            <a:r>
              <a:rPr lang="en-US" altLang="zh-CN" dirty="0"/>
              <a:t>5</a:t>
            </a:r>
            <a:r>
              <a:rPr lang="zh-CN" altLang="zh-CN" dirty="0"/>
              <a:t>所示，累积结果如图</a:t>
            </a:r>
            <a:r>
              <a:rPr lang="en-US" altLang="zh-CN" dirty="0"/>
              <a:t>6</a:t>
            </a:r>
            <a:r>
              <a:rPr lang="zh-CN" altLang="zh-CN" dirty="0"/>
              <a:t>所示。</a:t>
            </a:r>
          </a:p>
        </p:txBody>
      </p:sp>
      <p:sp>
        <p:nvSpPr>
          <p:cNvPr id="3"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8433"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23" y="2780928"/>
            <a:ext cx="3319781" cy="9688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388123" y="3879987"/>
            <a:ext cx="276997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图</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 </a:t>
            </a: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射电脉冲星信号形式</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843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4365" y="2537737"/>
            <a:ext cx="4521779" cy="39155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6300192" y="6413266"/>
            <a:ext cx="18197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图</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 </a:t>
            </a: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射电脉星信号的轮廓累积</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8"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843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88" y="4365104"/>
            <a:ext cx="2977076" cy="223643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p:cNvSpPr>
            <a:spLocks noChangeArrowheads="1"/>
          </p:cNvSpPr>
          <p:nvPr/>
        </p:nvSpPr>
        <p:spPr bwMode="auto">
          <a:xfrm>
            <a:off x="986911" y="6567155"/>
            <a:ext cx="207292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图</a:t>
            </a: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 </a:t>
            </a: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射电脉冲星连续信号波形</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3" name="Rectangle 2"/>
          <p:cNvSpPr txBox="1">
            <a:spLocks noChangeArrowheads="1"/>
          </p:cNvSpPr>
          <p:nvPr/>
        </p:nvSpPr>
        <p:spPr bwMode="auto">
          <a:xfrm>
            <a:off x="762000" y="71438"/>
            <a:ext cx="7924800" cy="658812"/>
          </a:xfrm>
          <a:prstGeom prst="rect">
            <a:avLst/>
          </a:prstGeom>
          <a:noFill/>
          <a:ln w="9525">
            <a:noFill/>
            <a:miter lim="800000"/>
            <a:headEnd/>
            <a:tailEnd/>
          </a:ln>
        </p:spPr>
        <p:txBody>
          <a:bodyPr anchor="b"/>
          <a:lstStyle/>
          <a:p>
            <a:pPr eaLnBrk="0" hangingPunct="0">
              <a:lnSpc>
                <a:spcPct val="90000"/>
              </a:lnSpc>
              <a:defRPr/>
            </a:pPr>
            <a:r>
              <a:rPr lang="en-US" altLang="zh-CN" sz="3600" b="1" kern="0" dirty="0" smtClean="0">
                <a:solidFill>
                  <a:srgbClr val="CC0000"/>
                </a:solidFill>
                <a:effectLst>
                  <a:outerShdw blurRad="38100" dist="38100" dir="2700000" algn="tl">
                    <a:srgbClr val="C0C0C0"/>
                  </a:outerShdw>
                </a:effectLst>
                <a:latin typeface="+mj-lt"/>
                <a:ea typeface="+mj-ea"/>
                <a:cs typeface="+mj-cs"/>
              </a:rPr>
              <a:t>5. </a:t>
            </a:r>
            <a:r>
              <a:rPr lang="zh-CN" altLang="en-US" sz="3600" b="1" kern="0" dirty="0" smtClean="0">
                <a:solidFill>
                  <a:srgbClr val="CC0000"/>
                </a:solidFill>
                <a:effectLst>
                  <a:outerShdw blurRad="38100" dist="38100" dir="2700000" algn="tl">
                    <a:srgbClr val="C0C0C0"/>
                  </a:outerShdw>
                </a:effectLst>
                <a:latin typeface="+mj-lt"/>
                <a:ea typeface="+mj-ea"/>
                <a:cs typeface="+mj-cs"/>
              </a:rPr>
              <a:t>附件材料</a:t>
            </a:r>
            <a:endParaRPr lang="zh-CN" altLang="en-US" sz="3600" b="1" kern="0" dirty="0">
              <a:solidFill>
                <a:srgbClr val="CC0000"/>
              </a:solidFill>
              <a:effectLst>
                <a:outerShdw blurRad="38100" dist="38100" dir="2700000" algn="tl">
                  <a:srgbClr val="C0C0C0"/>
                </a:outerShdw>
              </a:effectLst>
              <a:latin typeface="+mj-lt"/>
              <a:ea typeface="+mj-ea"/>
              <a:cs typeface="+mj-cs"/>
            </a:endParaRPr>
          </a:p>
        </p:txBody>
      </p:sp>
    </p:spTree>
    <p:extLst>
      <p:ext uri="{BB962C8B-B14F-4D97-AF65-F5344CB8AC3E}">
        <p14:creationId xmlns:p14="http://schemas.microsoft.com/office/powerpoint/2010/main" val="110809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2"/>
          <p:cNvSpPr>
            <a:spLocks noChangeArrowheads="1"/>
          </p:cNvSpPr>
          <p:nvPr/>
        </p:nvSpPr>
        <p:spPr bwMode="auto">
          <a:xfrm>
            <a:off x="0" y="960438"/>
            <a:ext cx="9097963" cy="404919"/>
          </a:xfrm>
          <a:prstGeom prst="rect">
            <a:avLst/>
          </a:prstGeom>
          <a:noFill/>
          <a:ln w="9525">
            <a:noFill/>
            <a:miter lim="800000"/>
            <a:headEnd/>
            <a:tailEnd/>
          </a:ln>
        </p:spPr>
        <p:txBody>
          <a:bodyPr>
            <a:spAutoFit/>
          </a:bodyPr>
          <a:lstStyle/>
          <a:p>
            <a:pPr marL="285750" indent="-285750" algn="just" latinLnBrk="1">
              <a:lnSpc>
                <a:spcPts val="2800"/>
              </a:lnSpc>
              <a:buFont typeface="Wingdings" pitchFamily="2" charset="2"/>
              <a:buChar char="n"/>
              <a:defRPr/>
            </a:pPr>
            <a:r>
              <a:rPr lang="zh-CN" altLang="en-US" sz="2000" b="1" dirty="0">
                <a:solidFill>
                  <a:srgbClr val="0000FF"/>
                </a:solidFill>
                <a:latin typeface="+mn-ea"/>
                <a:ea typeface="+mn-ea"/>
              </a:rPr>
              <a:t>近年来航天发展需求及频繁的深空探索活动等对导航技术提出了更高的要求</a:t>
            </a:r>
            <a:endParaRPr lang="en-US" altLang="zh-CN" sz="2000" b="1" dirty="0">
              <a:solidFill>
                <a:srgbClr val="0000FF"/>
              </a:solidFill>
              <a:latin typeface="+mn-ea"/>
              <a:ea typeface="+mn-ea"/>
            </a:endParaRPr>
          </a:p>
        </p:txBody>
      </p:sp>
      <p:sp>
        <p:nvSpPr>
          <p:cNvPr id="9" name="TextBox 11"/>
          <p:cNvSpPr txBox="1">
            <a:spLocks noChangeArrowheads="1"/>
          </p:cNvSpPr>
          <p:nvPr/>
        </p:nvSpPr>
        <p:spPr bwMode="auto">
          <a:xfrm>
            <a:off x="247404" y="2399546"/>
            <a:ext cx="1372268" cy="669414"/>
          </a:xfrm>
          <a:prstGeom prst="rect">
            <a:avLst/>
          </a:prstGeom>
          <a:noFill/>
          <a:ln w="25400">
            <a:gradFill>
              <a:gsLst>
                <a:gs pos="0">
                  <a:srgbClr val="E6DCAC"/>
                </a:gs>
                <a:gs pos="12000">
                  <a:srgbClr val="E6D78A"/>
                </a:gs>
                <a:gs pos="30000">
                  <a:srgbClr val="C7AC4C"/>
                </a:gs>
                <a:gs pos="45000">
                  <a:srgbClr val="E6D78A"/>
                </a:gs>
                <a:gs pos="77000">
                  <a:srgbClr val="C7AC4C"/>
                </a:gs>
                <a:gs pos="100000">
                  <a:srgbClr val="E6DCAC"/>
                </a:gs>
              </a:gsLst>
              <a:lin ang="5400000" scaled="0"/>
            </a:gradFill>
            <a:prstDash val="solid"/>
            <a:miter lim="800000"/>
            <a:headEnd/>
            <a:tailEnd/>
          </a:ln>
        </p:spPr>
        <p:txBody>
          <a:bodyPr>
            <a:spAutoFit/>
          </a:bodyPr>
          <a:lstStyle/>
          <a:p>
            <a:pPr algn="just">
              <a:lnSpc>
                <a:spcPts val="1500"/>
              </a:lnSpc>
              <a:defRPr/>
            </a:pPr>
            <a:r>
              <a:rPr lang="en-US" altLang="zh-CN" sz="1400" b="1" dirty="0">
                <a:solidFill>
                  <a:srgbClr val="FF0000"/>
                </a:solidFill>
                <a:latin typeface="+mn-ea"/>
                <a:ea typeface="+mn-ea"/>
              </a:rPr>
              <a:t>×</a:t>
            </a:r>
            <a:r>
              <a:rPr lang="zh-CN" altLang="en-US" sz="1400" b="1" dirty="0">
                <a:solidFill>
                  <a:schemeClr val="accent6">
                    <a:lumMod val="10000"/>
                  </a:schemeClr>
                </a:solidFill>
                <a:latin typeface="+mn-ea"/>
                <a:ea typeface="+mn-ea"/>
              </a:rPr>
              <a:t>误差随时间累积，设备价格昂贵</a:t>
            </a:r>
          </a:p>
        </p:txBody>
      </p:sp>
      <p:sp>
        <p:nvSpPr>
          <p:cNvPr id="13" name="矩形 16"/>
          <p:cNvSpPr>
            <a:spLocks noChangeArrowheads="1"/>
          </p:cNvSpPr>
          <p:nvPr/>
        </p:nvSpPr>
        <p:spPr bwMode="auto">
          <a:xfrm>
            <a:off x="5601791" y="2392288"/>
            <a:ext cx="1490489" cy="669414"/>
          </a:xfrm>
          <a:prstGeom prst="rect">
            <a:avLst/>
          </a:prstGeom>
          <a:noFill/>
          <a:ln w="25400">
            <a:gradFill>
              <a:gsLst>
                <a:gs pos="0">
                  <a:srgbClr val="E6DCAC"/>
                </a:gs>
                <a:gs pos="12000">
                  <a:srgbClr val="E6D78A"/>
                </a:gs>
                <a:gs pos="30000">
                  <a:srgbClr val="C7AC4C"/>
                </a:gs>
                <a:gs pos="45000">
                  <a:srgbClr val="E6D78A"/>
                </a:gs>
                <a:gs pos="77000">
                  <a:srgbClr val="C7AC4C"/>
                </a:gs>
                <a:gs pos="100000">
                  <a:srgbClr val="E6DCAC"/>
                </a:gs>
              </a:gsLst>
              <a:lin ang="5400000" scaled="0"/>
            </a:gradFill>
            <a:prstDash val="solid"/>
            <a:miter lim="800000"/>
            <a:headEnd/>
            <a:tailEnd/>
          </a:ln>
        </p:spPr>
        <p:txBody>
          <a:bodyPr>
            <a:spAutoFit/>
          </a:bodyPr>
          <a:lstStyle/>
          <a:p>
            <a:pPr algn="just">
              <a:lnSpc>
                <a:spcPts val="1500"/>
              </a:lnSpc>
              <a:defRPr/>
            </a:pPr>
            <a:r>
              <a:rPr lang="en-US" altLang="zh-CN" sz="1400" b="1" dirty="0">
                <a:solidFill>
                  <a:srgbClr val="FF0000"/>
                </a:solidFill>
                <a:latin typeface="+mn-ea"/>
                <a:ea typeface="+mn-ea"/>
              </a:rPr>
              <a:t>×</a:t>
            </a:r>
            <a:r>
              <a:rPr lang="zh-CN" altLang="en-US" sz="1400" b="1" dirty="0">
                <a:solidFill>
                  <a:schemeClr val="accent6">
                    <a:lumMod val="10000"/>
                  </a:schemeClr>
                </a:solidFill>
                <a:latin typeface="+mn-ea"/>
                <a:ea typeface="+mn-ea"/>
              </a:rPr>
              <a:t>需存储恒星星图和天体观测数据，存储量大</a:t>
            </a:r>
          </a:p>
        </p:txBody>
      </p:sp>
      <p:sp>
        <p:nvSpPr>
          <p:cNvPr id="15" name="矩形 19"/>
          <p:cNvSpPr>
            <a:spLocks noChangeArrowheads="1"/>
          </p:cNvSpPr>
          <p:nvPr/>
        </p:nvSpPr>
        <p:spPr bwMode="auto">
          <a:xfrm>
            <a:off x="1979712" y="2392288"/>
            <a:ext cx="1584176" cy="669414"/>
          </a:xfrm>
          <a:prstGeom prst="rect">
            <a:avLst/>
          </a:prstGeom>
          <a:noFill/>
          <a:ln w="25400">
            <a:gradFill>
              <a:gsLst>
                <a:gs pos="0">
                  <a:srgbClr val="E6DCAC"/>
                </a:gs>
                <a:gs pos="12000">
                  <a:srgbClr val="E6D78A"/>
                </a:gs>
                <a:gs pos="30000">
                  <a:srgbClr val="C7AC4C"/>
                </a:gs>
                <a:gs pos="45000">
                  <a:srgbClr val="E6D78A"/>
                </a:gs>
                <a:gs pos="77000">
                  <a:srgbClr val="C7AC4C"/>
                </a:gs>
                <a:gs pos="100000">
                  <a:srgbClr val="E6DCAC"/>
                </a:gs>
              </a:gsLst>
              <a:lin ang="5400000" scaled="0"/>
            </a:gradFill>
            <a:prstDash val="solid"/>
            <a:miter lim="800000"/>
            <a:headEnd/>
            <a:tailEnd/>
          </a:ln>
        </p:spPr>
        <p:txBody>
          <a:bodyPr>
            <a:spAutoFit/>
          </a:bodyPr>
          <a:lstStyle/>
          <a:p>
            <a:pPr algn="just">
              <a:lnSpc>
                <a:spcPts val="1500"/>
              </a:lnSpc>
              <a:defRPr/>
            </a:pPr>
            <a:r>
              <a:rPr lang="en-US" altLang="zh-CN" sz="1400" b="1" dirty="0">
                <a:solidFill>
                  <a:srgbClr val="FF0000"/>
                </a:solidFill>
                <a:latin typeface="+mn-ea"/>
                <a:ea typeface="+mn-ea"/>
              </a:rPr>
              <a:t>×</a:t>
            </a:r>
            <a:r>
              <a:rPr lang="zh-CN" altLang="en-US" sz="1400" b="1" dirty="0">
                <a:latin typeface="+mn-ea"/>
                <a:ea typeface="+mn-ea"/>
              </a:rPr>
              <a:t>依赖人工信标，易受干扰和破坏，非全自主</a:t>
            </a:r>
          </a:p>
        </p:txBody>
      </p:sp>
      <p:sp>
        <p:nvSpPr>
          <p:cNvPr id="21" name="TextBox 20"/>
          <p:cNvSpPr txBox="1"/>
          <p:nvPr/>
        </p:nvSpPr>
        <p:spPr>
          <a:xfrm>
            <a:off x="7624592" y="2392288"/>
            <a:ext cx="1295075" cy="669414"/>
          </a:xfrm>
          <a:prstGeom prst="rect">
            <a:avLst/>
          </a:prstGeom>
          <a:noFill/>
          <a:ln w="25400">
            <a:gradFill>
              <a:gsLst>
                <a:gs pos="0">
                  <a:srgbClr val="E6DCAC"/>
                </a:gs>
                <a:gs pos="12000">
                  <a:srgbClr val="E6D78A"/>
                </a:gs>
                <a:gs pos="30000">
                  <a:srgbClr val="C7AC4C"/>
                </a:gs>
                <a:gs pos="45000">
                  <a:srgbClr val="E6D78A"/>
                </a:gs>
                <a:gs pos="77000">
                  <a:srgbClr val="C7AC4C"/>
                </a:gs>
                <a:gs pos="100000">
                  <a:srgbClr val="E6DCAC"/>
                </a:gs>
              </a:gsLst>
              <a:lin ang="5400000" scaled="0"/>
            </a:gradFill>
            <a:prstDash val="solid"/>
          </a:ln>
        </p:spPr>
        <p:txBody>
          <a:bodyPr>
            <a:spAutoFit/>
          </a:bodyPr>
          <a:lstStyle/>
          <a:p>
            <a:pPr algn="just">
              <a:lnSpc>
                <a:spcPts val="1500"/>
              </a:lnSpc>
              <a:defRPr/>
            </a:pPr>
            <a:r>
              <a:rPr lang="en-US" altLang="zh-CN" sz="1400" b="1" dirty="0">
                <a:solidFill>
                  <a:srgbClr val="FF0000"/>
                </a:solidFill>
                <a:latin typeface="+mn-ea"/>
                <a:ea typeface="+mn-ea"/>
              </a:rPr>
              <a:t>×</a:t>
            </a:r>
            <a:r>
              <a:rPr lang="zh-CN" altLang="en-US" sz="1400" b="1" dirty="0">
                <a:latin typeface="+mn-ea"/>
                <a:ea typeface="+mn-ea"/>
              </a:rPr>
              <a:t>易被发现和干扰，需要导航台支持</a:t>
            </a:r>
          </a:p>
        </p:txBody>
      </p:sp>
      <p:sp>
        <p:nvSpPr>
          <p:cNvPr id="22" name="TextBox 21"/>
          <p:cNvSpPr txBox="1"/>
          <p:nvPr/>
        </p:nvSpPr>
        <p:spPr>
          <a:xfrm>
            <a:off x="7524750" y="1557338"/>
            <a:ext cx="1357313" cy="412934"/>
          </a:xfrm>
          <a:prstGeom prst="rect">
            <a:avLst/>
          </a:prstGeom>
          <a:noFill/>
        </p:spPr>
        <p:txBody>
          <a:bodyPr>
            <a:spAutoFit/>
          </a:bodyPr>
          <a:lstStyle/>
          <a:p>
            <a:pPr algn="ctr">
              <a:lnSpc>
                <a:spcPts val="2500"/>
              </a:lnSpc>
              <a:defRPr/>
            </a:pPr>
            <a:r>
              <a:rPr lang="zh-CN" altLang="en-US" sz="1800" b="1" dirty="0">
                <a:solidFill>
                  <a:srgbClr val="CC6600"/>
                </a:solidFill>
                <a:latin typeface="+mn-ea"/>
                <a:ea typeface="+mn-ea"/>
              </a:rPr>
              <a:t>无线电导航</a:t>
            </a:r>
            <a:endParaRPr lang="en-US" altLang="zh-CN" sz="1800" b="1" dirty="0">
              <a:solidFill>
                <a:srgbClr val="CC6600"/>
              </a:solidFill>
              <a:latin typeface="+mn-ea"/>
              <a:ea typeface="+mn-ea"/>
            </a:endParaRPr>
          </a:p>
        </p:txBody>
      </p:sp>
      <p:sp>
        <p:nvSpPr>
          <p:cNvPr id="23" name="Rectangle 2"/>
          <p:cNvSpPr txBox="1">
            <a:spLocks noChangeArrowheads="1"/>
          </p:cNvSpPr>
          <p:nvPr/>
        </p:nvSpPr>
        <p:spPr bwMode="auto">
          <a:xfrm>
            <a:off x="762000" y="71438"/>
            <a:ext cx="7924800" cy="658812"/>
          </a:xfrm>
          <a:prstGeom prst="rect">
            <a:avLst/>
          </a:prstGeom>
          <a:noFill/>
          <a:ln w="9525">
            <a:noFill/>
            <a:miter lim="800000"/>
            <a:headEnd/>
            <a:tailEnd/>
          </a:ln>
        </p:spPr>
        <p:txBody>
          <a:bodyPr anchor="b"/>
          <a:lstStyle/>
          <a:p>
            <a:pPr eaLnBrk="0" hangingPunct="0">
              <a:lnSpc>
                <a:spcPct val="90000"/>
              </a:lnSpc>
              <a:defRPr/>
            </a:pPr>
            <a:r>
              <a:rPr lang="en-US" altLang="zh-CN" sz="3600" b="1" kern="0" dirty="0">
                <a:solidFill>
                  <a:srgbClr val="CC0000"/>
                </a:solidFill>
                <a:effectLst>
                  <a:outerShdw blurRad="38100" dist="38100" dir="2700000" algn="tl">
                    <a:srgbClr val="C0C0C0"/>
                  </a:outerShdw>
                </a:effectLst>
                <a:latin typeface="+mj-lt"/>
                <a:ea typeface="+mj-ea"/>
                <a:cs typeface="+mj-cs"/>
              </a:rPr>
              <a:t>1. </a:t>
            </a:r>
            <a:r>
              <a:rPr lang="zh-CN" altLang="en-US" sz="3600" b="1" kern="0" dirty="0" smtClean="0">
                <a:solidFill>
                  <a:srgbClr val="CC0000"/>
                </a:solidFill>
                <a:effectLst>
                  <a:outerShdw blurRad="38100" dist="38100" dir="2700000" algn="tl">
                    <a:srgbClr val="C0C0C0"/>
                  </a:outerShdw>
                </a:effectLst>
                <a:latin typeface="+mj-lt"/>
                <a:ea typeface="+mj-ea"/>
                <a:cs typeface="+mj-cs"/>
              </a:rPr>
              <a:t>背景</a:t>
            </a:r>
            <a:r>
              <a:rPr lang="zh-CN" altLang="en-US" sz="3600" b="1" kern="0" dirty="0">
                <a:solidFill>
                  <a:srgbClr val="CC0000"/>
                </a:solidFill>
                <a:effectLst>
                  <a:outerShdw blurRad="38100" dist="38100" dir="2700000" algn="tl">
                    <a:srgbClr val="C0C0C0"/>
                  </a:outerShdw>
                </a:effectLst>
                <a:latin typeface="+mj-lt"/>
                <a:ea typeface="+mj-ea"/>
                <a:cs typeface="+mj-cs"/>
              </a:rPr>
              <a:t>及意义</a:t>
            </a:r>
          </a:p>
        </p:txBody>
      </p:sp>
      <p:pic>
        <p:nvPicPr>
          <p:cNvPr id="9233" name="Picture 28" descr="F:\沈利荣\博士-西电学习\我的文档\PPT\脉冲星自转的图，放映后可自转"/>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847013" y="34925"/>
            <a:ext cx="12620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7"/>
          <p:cNvSpPr>
            <a:spLocks noChangeArrowheads="1"/>
          </p:cNvSpPr>
          <p:nvPr/>
        </p:nvSpPr>
        <p:spPr bwMode="auto">
          <a:xfrm>
            <a:off x="3923928" y="2392288"/>
            <a:ext cx="1304151" cy="669414"/>
          </a:xfrm>
          <a:prstGeom prst="rect">
            <a:avLst/>
          </a:prstGeom>
          <a:noFill/>
          <a:ln w="25400">
            <a:gradFill>
              <a:gsLst>
                <a:gs pos="0">
                  <a:srgbClr val="E6DCAC"/>
                </a:gs>
                <a:gs pos="12000">
                  <a:srgbClr val="E6D78A"/>
                </a:gs>
                <a:gs pos="30000">
                  <a:srgbClr val="C7AC4C"/>
                </a:gs>
                <a:gs pos="45000">
                  <a:srgbClr val="E6D78A"/>
                </a:gs>
                <a:gs pos="77000">
                  <a:srgbClr val="C7AC4C"/>
                </a:gs>
                <a:gs pos="100000">
                  <a:srgbClr val="E6DCAC"/>
                </a:gs>
              </a:gsLst>
              <a:lin ang="5400000" scaled="0"/>
            </a:gradFill>
            <a:prstDash val="solid"/>
            <a:miter lim="800000"/>
            <a:headEnd/>
            <a:tailEnd/>
          </a:ln>
        </p:spPr>
        <p:txBody>
          <a:bodyPr>
            <a:spAutoFit/>
          </a:bodyPr>
          <a:lstStyle/>
          <a:p>
            <a:pPr algn="just">
              <a:lnSpc>
                <a:spcPts val="1500"/>
              </a:lnSpc>
              <a:defRPr/>
            </a:pPr>
            <a:r>
              <a:rPr lang="en-US" altLang="zh-CN" sz="1400" b="1" dirty="0">
                <a:solidFill>
                  <a:srgbClr val="FF0000"/>
                </a:solidFill>
                <a:latin typeface="+mn-ea"/>
                <a:ea typeface="+mn-ea"/>
              </a:rPr>
              <a:t>×</a:t>
            </a:r>
            <a:r>
              <a:rPr lang="zh-CN" altLang="en-US" sz="1400" b="1" dirty="0">
                <a:latin typeface="+mn-ea"/>
                <a:ea typeface="+mn-ea"/>
              </a:rPr>
              <a:t>精度受地磁场模型和地磁测量精度影响</a:t>
            </a:r>
          </a:p>
        </p:txBody>
      </p:sp>
      <p:sp>
        <p:nvSpPr>
          <p:cNvPr id="29" name="TextBox 28"/>
          <p:cNvSpPr txBox="1"/>
          <p:nvPr/>
        </p:nvSpPr>
        <p:spPr>
          <a:xfrm>
            <a:off x="117475" y="5805488"/>
            <a:ext cx="8858250" cy="707886"/>
          </a:xfrm>
          <a:prstGeom prst="rect">
            <a:avLst/>
          </a:prstGeom>
          <a:noFill/>
          <a:ln w="38100">
            <a:solidFill>
              <a:srgbClr val="C00000"/>
            </a:solidFill>
          </a:ln>
        </p:spPr>
        <p:txBody>
          <a:bodyPr>
            <a:spAutoFit/>
          </a:bodyPr>
          <a:lstStyle/>
          <a:p>
            <a:pPr algn="ctr">
              <a:defRPr/>
            </a:pPr>
            <a:r>
              <a:rPr lang="zh-CN" altLang="en-US" sz="2000" b="1" dirty="0">
                <a:latin typeface="+mn-ea"/>
                <a:ea typeface="+mn-ea"/>
              </a:rPr>
              <a:t>因此，研究</a:t>
            </a:r>
            <a:r>
              <a:rPr lang="zh-CN" altLang="zh-CN" sz="2000" b="1" dirty="0">
                <a:latin typeface="+mn-ea"/>
                <a:ea typeface="+mn-ea"/>
              </a:rPr>
              <a:t>自主性强、精度高、导航范围广、导航时间长、智能化、低成本</a:t>
            </a:r>
            <a:r>
              <a:rPr lang="zh-CN" altLang="en-US" sz="2000" b="1" dirty="0" smtClean="0">
                <a:latin typeface="+mn-ea"/>
                <a:ea typeface="+mn-ea"/>
              </a:rPr>
              <a:t>的新型</a:t>
            </a:r>
            <a:r>
              <a:rPr lang="zh-CN" altLang="en-US" sz="2000" b="1" dirty="0">
                <a:latin typeface="+mn-ea"/>
                <a:ea typeface="+mn-ea"/>
              </a:rPr>
              <a:t>导航方法势在必行</a:t>
            </a:r>
          </a:p>
        </p:txBody>
      </p:sp>
      <p:pic>
        <p:nvPicPr>
          <p:cNvPr id="31" name="图片 63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4188" y="1844675"/>
            <a:ext cx="55562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图片 63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13450" y="1844675"/>
            <a:ext cx="531813"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图片 64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98725" y="1844675"/>
            <a:ext cx="576263"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图片 64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983538" y="1844675"/>
            <a:ext cx="577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图片 64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1844675"/>
            <a:ext cx="57626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47"/>
          <p:cNvSpPr txBox="1"/>
          <p:nvPr/>
        </p:nvSpPr>
        <p:spPr>
          <a:xfrm>
            <a:off x="285750" y="1574800"/>
            <a:ext cx="1266825" cy="369888"/>
          </a:xfrm>
          <a:prstGeom prst="rect">
            <a:avLst/>
          </a:prstGeom>
          <a:noFill/>
        </p:spPr>
        <p:txBody>
          <a:bodyPr>
            <a:spAutoFit/>
          </a:bodyPr>
          <a:lstStyle/>
          <a:p>
            <a:pPr>
              <a:defRPr/>
            </a:pPr>
            <a:r>
              <a:rPr lang="zh-CN" altLang="en-US" sz="1800" b="1" dirty="0">
                <a:solidFill>
                  <a:srgbClr val="CC6600"/>
                </a:solidFill>
                <a:latin typeface="+mn-ea"/>
                <a:ea typeface="+mn-ea"/>
              </a:rPr>
              <a:t>惯性导航</a:t>
            </a:r>
            <a:endParaRPr lang="en-US" altLang="zh-CN" sz="1800" b="1" dirty="0">
              <a:solidFill>
                <a:srgbClr val="CC6600"/>
              </a:solidFill>
              <a:latin typeface="+mn-ea"/>
              <a:ea typeface="+mn-ea"/>
            </a:endParaRPr>
          </a:p>
        </p:txBody>
      </p:sp>
      <p:sp>
        <p:nvSpPr>
          <p:cNvPr id="49" name="TextBox 48"/>
          <p:cNvSpPr txBox="1"/>
          <p:nvPr/>
        </p:nvSpPr>
        <p:spPr>
          <a:xfrm>
            <a:off x="5724525" y="1557338"/>
            <a:ext cx="1357313" cy="412934"/>
          </a:xfrm>
          <a:prstGeom prst="rect">
            <a:avLst/>
          </a:prstGeom>
          <a:noFill/>
        </p:spPr>
        <p:txBody>
          <a:bodyPr>
            <a:spAutoFit/>
          </a:bodyPr>
          <a:lstStyle/>
          <a:p>
            <a:pPr>
              <a:lnSpc>
                <a:spcPts val="2500"/>
              </a:lnSpc>
              <a:defRPr/>
            </a:pPr>
            <a:r>
              <a:rPr lang="zh-CN" altLang="en-US" sz="1800" b="1" dirty="0">
                <a:solidFill>
                  <a:srgbClr val="CC6600"/>
                </a:solidFill>
                <a:latin typeface="+mn-ea"/>
                <a:ea typeface="+mn-ea"/>
              </a:rPr>
              <a:t>天文导航</a:t>
            </a:r>
            <a:endParaRPr lang="en-US" altLang="zh-CN" sz="1800" b="1" dirty="0">
              <a:solidFill>
                <a:srgbClr val="CC6600"/>
              </a:solidFill>
              <a:latin typeface="+mn-ea"/>
              <a:ea typeface="+mn-ea"/>
            </a:endParaRPr>
          </a:p>
        </p:txBody>
      </p:sp>
      <p:sp>
        <p:nvSpPr>
          <p:cNvPr id="50" name="TextBox 49"/>
          <p:cNvSpPr txBox="1"/>
          <p:nvPr/>
        </p:nvSpPr>
        <p:spPr>
          <a:xfrm>
            <a:off x="3821113" y="1557338"/>
            <a:ext cx="1357312" cy="412934"/>
          </a:xfrm>
          <a:prstGeom prst="rect">
            <a:avLst/>
          </a:prstGeom>
          <a:noFill/>
        </p:spPr>
        <p:txBody>
          <a:bodyPr>
            <a:spAutoFit/>
          </a:bodyPr>
          <a:lstStyle/>
          <a:p>
            <a:pPr algn="ctr">
              <a:lnSpc>
                <a:spcPts val="2500"/>
              </a:lnSpc>
              <a:defRPr/>
            </a:pPr>
            <a:r>
              <a:rPr lang="zh-CN" altLang="en-US" sz="1800" b="1" dirty="0">
                <a:solidFill>
                  <a:srgbClr val="CC6600"/>
                </a:solidFill>
                <a:latin typeface="+mn-ea"/>
                <a:ea typeface="+mn-ea"/>
              </a:rPr>
              <a:t>地磁导航</a:t>
            </a:r>
            <a:endParaRPr lang="en-US" altLang="zh-CN" sz="1800" b="1" dirty="0">
              <a:solidFill>
                <a:srgbClr val="CC6600"/>
              </a:solidFill>
              <a:latin typeface="+mn-ea"/>
              <a:ea typeface="+mn-ea"/>
            </a:endParaRPr>
          </a:p>
        </p:txBody>
      </p:sp>
      <p:sp>
        <p:nvSpPr>
          <p:cNvPr id="51" name="TextBox 50"/>
          <p:cNvSpPr txBox="1"/>
          <p:nvPr/>
        </p:nvSpPr>
        <p:spPr>
          <a:xfrm>
            <a:off x="2108200" y="1557338"/>
            <a:ext cx="1357313" cy="412934"/>
          </a:xfrm>
          <a:prstGeom prst="rect">
            <a:avLst/>
          </a:prstGeom>
          <a:noFill/>
        </p:spPr>
        <p:txBody>
          <a:bodyPr>
            <a:spAutoFit/>
          </a:bodyPr>
          <a:lstStyle/>
          <a:p>
            <a:pPr algn="ctr">
              <a:lnSpc>
                <a:spcPts val="2500"/>
              </a:lnSpc>
              <a:defRPr/>
            </a:pPr>
            <a:r>
              <a:rPr lang="zh-CN" altLang="en-US" sz="1800" b="1" dirty="0">
                <a:solidFill>
                  <a:srgbClr val="CC6600"/>
                </a:solidFill>
                <a:latin typeface="+mn-ea"/>
                <a:ea typeface="+mn-ea"/>
              </a:rPr>
              <a:t>卫星导航</a:t>
            </a:r>
            <a:endParaRPr lang="en-US" altLang="zh-CN" sz="1800" b="1" dirty="0">
              <a:solidFill>
                <a:srgbClr val="CC6600"/>
              </a:solidFill>
              <a:latin typeface="+mn-ea"/>
              <a:ea typeface="+mn-ea"/>
            </a:endParaRPr>
          </a:p>
        </p:txBody>
      </p:sp>
      <p:pic>
        <p:nvPicPr>
          <p:cNvPr id="52" name="Picture 7" descr="C:\Users\lily\Desktop\地球轨道航天器.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25" y="3990975"/>
            <a:ext cx="1944688"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9" descr="http://images.china.cn/attachement/jpg/site1000/20130716/001ec949ff42134efa5326.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8963" y="3981450"/>
            <a:ext cx="1947862"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12" descr="C:\Users\lily\Desktop\空战.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07125" y="3987800"/>
            <a:ext cx="19653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矩形 56"/>
          <p:cNvSpPr/>
          <p:nvPr/>
        </p:nvSpPr>
        <p:spPr>
          <a:xfrm>
            <a:off x="1979613" y="3987800"/>
            <a:ext cx="936625" cy="1384995"/>
          </a:xfrm>
          <a:prstGeom prst="rect">
            <a:avLst/>
          </a:prstGeom>
        </p:spPr>
        <p:txBody>
          <a:bodyPr>
            <a:spAutoFit/>
          </a:bodyPr>
          <a:lstStyle/>
          <a:p>
            <a:pPr algn="just">
              <a:defRPr/>
            </a:pPr>
            <a:r>
              <a:rPr lang="en-US" altLang="zh-CN" sz="1400" b="1" dirty="0">
                <a:latin typeface="+mn-ea"/>
                <a:ea typeface="+mn-ea"/>
              </a:rPr>
              <a:t>(1)</a:t>
            </a:r>
            <a:r>
              <a:rPr lang="zh-CN" altLang="zh-CN" sz="1400" b="1" dirty="0">
                <a:latin typeface="+mn-ea"/>
                <a:ea typeface="+mn-ea"/>
              </a:rPr>
              <a:t>近地航天器</a:t>
            </a:r>
            <a:r>
              <a:rPr lang="zh-CN" altLang="zh-CN" sz="1400" b="1" dirty="0">
                <a:solidFill>
                  <a:srgbClr val="C00000"/>
                </a:solidFill>
                <a:latin typeface="+mn-ea"/>
                <a:ea typeface="+mn-ea"/>
              </a:rPr>
              <a:t>急剧增加</a:t>
            </a:r>
            <a:r>
              <a:rPr lang="zh-CN" altLang="zh-CN" sz="1400" b="1" dirty="0">
                <a:latin typeface="+mn-ea"/>
                <a:ea typeface="+mn-ea"/>
              </a:rPr>
              <a:t>，地面</a:t>
            </a:r>
            <a:r>
              <a:rPr lang="zh-CN" altLang="zh-CN" sz="1400" b="1" dirty="0">
                <a:solidFill>
                  <a:srgbClr val="C00000"/>
                </a:solidFill>
                <a:latin typeface="+mn-ea"/>
                <a:ea typeface="+mn-ea"/>
              </a:rPr>
              <a:t>测控站负担</a:t>
            </a:r>
            <a:r>
              <a:rPr lang="zh-CN" altLang="en-US" sz="1400" b="1" dirty="0">
                <a:solidFill>
                  <a:srgbClr val="C00000"/>
                </a:solidFill>
                <a:latin typeface="+mn-ea"/>
                <a:ea typeface="+mn-ea"/>
              </a:rPr>
              <a:t>巨大</a:t>
            </a:r>
            <a:endParaRPr lang="en-US" altLang="zh-CN" sz="1400" b="1" dirty="0">
              <a:solidFill>
                <a:srgbClr val="C00000"/>
              </a:solidFill>
              <a:latin typeface="+mn-ea"/>
              <a:ea typeface="+mn-ea"/>
            </a:endParaRPr>
          </a:p>
        </p:txBody>
      </p:sp>
      <p:sp>
        <p:nvSpPr>
          <p:cNvPr id="58" name="矩形 57"/>
          <p:cNvSpPr/>
          <p:nvPr/>
        </p:nvSpPr>
        <p:spPr>
          <a:xfrm>
            <a:off x="5062538" y="3916363"/>
            <a:ext cx="950912" cy="1600200"/>
          </a:xfrm>
          <a:prstGeom prst="rect">
            <a:avLst/>
          </a:prstGeom>
        </p:spPr>
        <p:txBody>
          <a:bodyPr>
            <a:spAutoFit/>
          </a:bodyPr>
          <a:lstStyle/>
          <a:p>
            <a:pPr algn="just">
              <a:defRPr/>
            </a:pPr>
            <a:r>
              <a:rPr lang="en-US" altLang="zh-CN" sz="1400" b="1" dirty="0">
                <a:solidFill>
                  <a:schemeClr val="accent6">
                    <a:lumMod val="10000"/>
                  </a:schemeClr>
                </a:solidFill>
                <a:latin typeface="+mn-ea"/>
                <a:ea typeface="+mn-ea"/>
              </a:rPr>
              <a:t>(2)</a:t>
            </a:r>
            <a:r>
              <a:rPr lang="zh-CN" altLang="en-US" sz="1400" b="1" dirty="0">
                <a:solidFill>
                  <a:schemeClr val="accent6">
                    <a:lumMod val="10000"/>
                  </a:schemeClr>
                </a:solidFill>
                <a:latin typeface="+mn-ea"/>
                <a:ea typeface="+mn-ea"/>
              </a:rPr>
              <a:t>深空探测</a:t>
            </a:r>
            <a:r>
              <a:rPr lang="zh-CN" altLang="zh-CN" sz="1400" b="1" dirty="0">
                <a:solidFill>
                  <a:schemeClr val="accent6">
                    <a:lumMod val="10000"/>
                  </a:schemeClr>
                </a:solidFill>
                <a:latin typeface="+mn-ea"/>
                <a:ea typeface="+mn-ea"/>
              </a:rPr>
              <a:t>距离遥远</a:t>
            </a:r>
            <a:r>
              <a:rPr lang="zh-CN" altLang="en-US" sz="1400" b="1" dirty="0">
                <a:solidFill>
                  <a:schemeClr val="accent6">
                    <a:lumMod val="10000"/>
                  </a:schemeClr>
                </a:solidFill>
                <a:latin typeface="+mn-ea"/>
                <a:ea typeface="+mn-ea"/>
              </a:rPr>
              <a:t>，</a:t>
            </a:r>
            <a:r>
              <a:rPr lang="zh-CN" altLang="zh-CN" sz="1400" b="1" dirty="0">
                <a:solidFill>
                  <a:srgbClr val="C00000"/>
                </a:solidFill>
                <a:latin typeface="+mn-ea"/>
                <a:ea typeface="+mn-ea"/>
              </a:rPr>
              <a:t>导航时延</a:t>
            </a:r>
            <a:r>
              <a:rPr lang="zh-CN" altLang="en-US" sz="1400" b="1" dirty="0">
                <a:solidFill>
                  <a:srgbClr val="C00000"/>
                </a:solidFill>
                <a:latin typeface="+mn-ea"/>
                <a:ea typeface="+mn-ea"/>
              </a:rPr>
              <a:t>大</a:t>
            </a:r>
            <a:r>
              <a:rPr lang="zh-CN" altLang="zh-CN" sz="1400" b="1" dirty="0">
                <a:solidFill>
                  <a:schemeClr val="accent6">
                    <a:lumMod val="10000"/>
                  </a:schemeClr>
                </a:solidFill>
                <a:latin typeface="+mn-ea"/>
                <a:ea typeface="+mn-ea"/>
              </a:rPr>
              <a:t>，航天器</a:t>
            </a:r>
            <a:r>
              <a:rPr lang="zh-CN" altLang="zh-CN" sz="1400" b="1" dirty="0">
                <a:solidFill>
                  <a:srgbClr val="C00000"/>
                </a:solidFill>
                <a:latin typeface="+mn-ea"/>
                <a:ea typeface="+mn-ea"/>
              </a:rPr>
              <a:t>安全性</a:t>
            </a:r>
            <a:r>
              <a:rPr lang="zh-CN" altLang="en-US" sz="1400" b="1" dirty="0">
                <a:solidFill>
                  <a:srgbClr val="C00000"/>
                </a:solidFill>
                <a:latin typeface="+mn-ea"/>
                <a:ea typeface="+mn-ea"/>
              </a:rPr>
              <a:t>等难保障</a:t>
            </a:r>
          </a:p>
        </p:txBody>
      </p:sp>
      <p:sp>
        <p:nvSpPr>
          <p:cNvPr id="59" name="矩形 58"/>
          <p:cNvSpPr/>
          <p:nvPr/>
        </p:nvSpPr>
        <p:spPr>
          <a:xfrm>
            <a:off x="8207375" y="3916363"/>
            <a:ext cx="936625" cy="1600438"/>
          </a:xfrm>
          <a:prstGeom prst="rect">
            <a:avLst/>
          </a:prstGeom>
        </p:spPr>
        <p:txBody>
          <a:bodyPr>
            <a:spAutoFit/>
          </a:bodyPr>
          <a:lstStyle/>
          <a:p>
            <a:pPr algn="just">
              <a:defRPr/>
            </a:pPr>
            <a:r>
              <a:rPr lang="en-US" altLang="zh-CN" sz="1400" b="1" dirty="0">
                <a:solidFill>
                  <a:schemeClr val="accent6">
                    <a:lumMod val="10000"/>
                  </a:schemeClr>
                </a:solidFill>
                <a:latin typeface="+mn-ea"/>
                <a:ea typeface="+mn-ea"/>
              </a:rPr>
              <a:t>(3)</a:t>
            </a:r>
            <a:r>
              <a:rPr lang="zh-CN" altLang="en-US" sz="1400" b="1" dirty="0">
                <a:solidFill>
                  <a:srgbClr val="C00000"/>
                </a:solidFill>
                <a:latin typeface="+mn-ea"/>
                <a:ea typeface="+mn-ea"/>
              </a:rPr>
              <a:t>战时</a:t>
            </a:r>
            <a:r>
              <a:rPr lang="zh-CN" altLang="zh-CN" sz="1400" b="1" dirty="0">
                <a:solidFill>
                  <a:schemeClr val="accent6">
                    <a:lumMod val="10000"/>
                  </a:schemeClr>
                </a:solidFill>
                <a:latin typeface="+mn-ea"/>
                <a:ea typeface="+mn-ea"/>
              </a:rPr>
              <a:t>测控站</a:t>
            </a:r>
            <a:r>
              <a:rPr lang="zh-CN" altLang="en-US" sz="1400" b="1" dirty="0">
                <a:solidFill>
                  <a:schemeClr val="accent6">
                    <a:lumMod val="10000"/>
                  </a:schemeClr>
                </a:solidFill>
                <a:latin typeface="+mn-ea"/>
                <a:ea typeface="+mn-ea"/>
              </a:rPr>
              <a:t>、卫星等</a:t>
            </a:r>
            <a:r>
              <a:rPr lang="zh-CN" altLang="zh-CN" sz="1400" b="1" dirty="0">
                <a:solidFill>
                  <a:srgbClr val="C00000"/>
                </a:solidFill>
                <a:latin typeface="+mn-ea"/>
                <a:ea typeface="+mn-ea"/>
              </a:rPr>
              <a:t>易</a:t>
            </a:r>
            <a:r>
              <a:rPr lang="zh-CN" altLang="en-US" sz="1400" b="1" dirty="0">
                <a:solidFill>
                  <a:srgbClr val="C00000"/>
                </a:solidFill>
                <a:latin typeface="+mn-ea"/>
                <a:ea typeface="+mn-ea"/>
              </a:rPr>
              <a:t>受干扰</a:t>
            </a:r>
            <a:r>
              <a:rPr lang="zh-CN" altLang="zh-CN" sz="1400" b="1" dirty="0">
                <a:solidFill>
                  <a:srgbClr val="C00000"/>
                </a:solidFill>
                <a:latin typeface="+mn-ea"/>
                <a:ea typeface="+mn-ea"/>
              </a:rPr>
              <a:t>破坏</a:t>
            </a:r>
            <a:r>
              <a:rPr lang="zh-CN" altLang="zh-CN" sz="1400" b="1" dirty="0">
                <a:solidFill>
                  <a:schemeClr val="accent6">
                    <a:lumMod val="10000"/>
                  </a:schemeClr>
                </a:solidFill>
                <a:latin typeface="+mn-ea"/>
                <a:ea typeface="+mn-ea"/>
              </a:rPr>
              <a:t>而使</a:t>
            </a:r>
            <a:r>
              <a:rPr lang="zh-CN" altLang="zh-CN" sz="1400" b="1" dirty="0">
                <a:solidFill>
                  <a:srgbClr val="C00000"/>
                </a:solidFill>
                <a:latin typeface="+mn-ea"/>
                <a:ea typeface="+mn-ea"/>
              </a:rPr>
              <a:t>导航系统瘫痪</a:t>
            </a:r>
            <a:endParaRPr lang="zh-CN" altLang="en-US" sz="1400" b="1" dirty="0">
              <a:solidFill>
                <a:srgbClr val="C00000"/>
              </a:solidFill>
              <a:latin typeface="+mn-ea"/>
              <a:ea typeface="+mn-ea"/>
            </a:endParaRPr>
          </a:p>
        </p:txBody>
      </p:sp>
      <p:sp>
        <p:nvSpPr>
          <p:cNvPr id="60" name="TextBox 59"/>
          <p:cNvSpPr txBox="1"/>
          <p:nvPr/>
        </p:nvSpPr>
        <p:spPr>
          <a:xfrm>
            <a:off x="-36513" y="3357563"/>
            <a:ext cx="8858251" cy="400050"/>
          </a:xfrm>
          <a:prstGeom prst="rect">
            <a:avLst/>
          </a:prstGeom>
          <a:noFill/>
        </p:spPr>
        <p:txBody>
          <a:bodyPr>
            <a:spAutoFit/>
          </a:bodyPr>
          <a:lstStyle/>
          <a:p>
            <a:pPr marL="285750" indent="-285750">
              <a:buFont typeface="Wingdings" pitchFamily="2" charset="2"/>
              <a:buChar char="n"/>
              <a:defRPr/>
            </a:pPr>
            <a:r>
              <a:rPr lang="zh-CN" altLang="en-US" sz="2000" b="1" dirty="0">
                <a:solidFill>
                  <a:srgbClr val="0000FF"/>
                </a:solidFill>
                <a:latin typeface="+mn-ea"/>
                <a:ea typeface="+mn-ea"/>
              </a:rPr>
              <a:t>目前广泛使用的卫星导航和无线电导航等方式也存在严峻挑战</a:t>
            </a:r>
          </a:p>
        </p:txBody>
      </p:sp>
      <p:cxnSp>
        <p:nvCxnSpPr>
          <p:cNvPr id="62" name="直接连接符 61"/>
          <p:cNvCxnSpPr/>
          <p:nvPr/>
        </p:nvCxnSpPr>
        <p:spPr bwMode="auto">
          <a:xfrm>
            <a:off x="-36512" y="1951038"/>
            <a:ext cx="9145587" cy="0"/>
          </a:xfrm>
          <a:prstGeom prst="line">
            <a:avLst/>
          </a:prstGeom>
          <a:solidFill>
            <a:schemeClr val="accent1"/>
          </a:solidFill>
          <a:ln w="38100" cap="flat" cmpd="sng" algn="ctr">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round/>
            <a:headEnd type="none" w="med" len="med"/>
            <a:tailEnd type="none" w="med" len="med"/>
          </a:ln>
          <a:effectLst/>
        </p:spPr>
      </p:cxnSp>
    </p:spTree>
    <p:custDataLst>
      <p:tags r:id="rId1"/>
    </p:custDataLst>
    <p:extLst>
      <p:ext uri="{BB962C8B-B14F-4D97-AF65-F5344CB8AC3E}">
        <p14:creationId xmlns:p14="http://schemas.microsoft.com/office/powerpoint/2010/main" val="3782552074"/>
      </p:ext>
    </p:extLst>
  </p:cSld>
  <p:clrMapOvr>
    <a:masterClrMapping/>
  </p:clrMapOvr>
  <p:transition spd="slow" advTm="130609"/>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barn(inVertical)">
                                      <p:cBhvr>
                                        <p:cTn id="12" dur="500"/>
                                        <p:tgtEl>
                                          <p:spTgt spid="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8" presetClass="emph" presetSubtype="0" fill="hold" nodeType="withEffect">
                                  <p:stCondLst>
                                    <p:cond delay="0"/>
                                  </p:stCondLst>
                                  <p:childTnLst>
                                    <p:animRot by="10800000">
                                      <p:cBhvr>
                                        <p:cTn id="22" dur="500" fill="hold"/>
                                        <p:tgtEl>
                                          <p:spTgt spid="31"/>
                                        </p:tgtEl>
                                        <p:attrNameLst>
                                          <p:attrName>r</p:attrName>
                                        </p:attrNameLst>
                                      </p:cBhvr>
                                    </p:animRo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8" presetClass="emph" presetSubtype="0" fill="hold" nodeType="withEffect">
                                  <p:stCondLst>
                                    <p:cond delay="0"/>
                                  </p:stCondLst>
                                  <p:childTnLst>
                                    <p:animRot by="10800000">
                                      <p:cBhvr>
                                        <p:cTn id="32" dur="500" fill="hold"/>
                                        <p:tgtEl>
                                          <p:spTgt spid="33"/>
                                        </p:tgtEl>
                                        <p:attrNameLst>
                                          <p:attrName>r</p:attrName>
                                        </p:attrNameLst>
                                      </p:cBhvr>
                                    </p:animRo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8" presetClass="emph" presetSubtype="0" fill="hold" nodeType="withEffect">
                                  <p:stCondLst>
                                    <p:cond delay="0"/>
                                  </p:stCondLst>
                                  <p:childTnLst>
                                    <p:animRot by="10800000">
                                      <p:cBhvr>
                                        <p:cTn id="42" dur="500" fill="hold"/>
                                        <p:tgtEl>
                                          <p:spTgt spid="35"/>
                                        </p:tgtEl>
                                        <p:attrNameLst>
                                          <p:attrName>r</p:attrName>
                                        </p:attrNameLst>
                                      </p:cBhvr>
                                    </p:animRo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8" presetClass="emph" presetSubtype="0" fill="hold" nodeType="withEffect">
                                  <p:stCondLst>
                                    <p:cond delay="0"/>
                                  </p:stCondLst>
                                  <p:childTnLst>
                                    <p:animRot by="10800000">
                                      <p:cBhvr>
                                        <p:cTn id="52" dur="500" fill="hold"/>
                                        <p:tgtEl>
                                          <p:spTgt spid="32"/>
                                        </p:tgtEl>
                                        <p:attrNameLst>
                                          <p:attrName>r</p:attrName>
                                        </p:attrNameLst>
                                      </p:cBhvr>
                                    </p:animRo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8" presetClass="emph" presetSubtype="0" fill="hold" nodeType="withEffect">
                                  <p:stCondLst>
                                    <p:cond delay="0"/>
                                  </p:stCondLst>
                                  <p:childTnLst>
                                    <p:animRot by="10800000">
                                      <p:cBhvr>
                                        <p:cTn id="62" dur="500" fill="hold"/>
                                        <p:tgtEl>
                                          <p:spTgt spid="34"/>
                                        </p:tgtEl>
                                        <p:attrNameLst>
                                          <p:attrName>r</p:attrName>
                                        </p:attrNameLst>
                                      </p:cBhvr>
                                    </p:animRo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ipe(left)">
                                      <p:cBhvr>
                                        <p:cTn id="67" dur="500"/>
                                        <p:tgtEl>
                                          <p:spTgt spid="6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21" fill="hold"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barn(inVertical)">
                                      <p:cBhvr>
                                        <p:cTn id="72" dur="500"/>
                                        <p:tgtEl>
                                          <p:spTgt spid="52"/>
                                        </p:tgtEl>
                                      </p:cBhvr>
                                    </p:animEffect>
                                  </p:childTnLst>
                                </p:cTn>
                              </p:par>
                              <p:par>
                                <p:cTn id="73" presetID="16" presetClass="entr" presetSubtype="21"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barn(inVertical)">
                                      <p:cBhvr>
                                        <p:cTn id="75" dur="500"/>
                                        <p:tgtEl>
                                          <p:spTgt spid="57"/>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6" presetClass="entr" presetSubtype="21" fill="hold" nodeType="click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barn(inVertical)">
                                      <p:cBhvr>
                                        <p:cTn id="80" dur="500"/>
                                        <p:tgtEl>
                                          <p:spTgt spid="53"/>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barn(inVertical)">
                                      <p:cBhvr>
                                        <p:cTn id="83" dur="500"/>
                                        <p:tgtEl>
                                          <p:spTgt spid="5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6" presetClass="entr" presetSubtype="21" fill="hold" nodeType="click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barn(inVertical)">
                                      <p:cBhvr>
                                        <p:cTn id="88" dur="500"/>
                                        <p:tgtEl>
                                          <p:spTgt spid="54"/>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barn(inVertical)">
                                      <p:cBhvr>
                                        <p:cTn id="91" dur="500"/>
                                        <p:tgtEl>
                                          <p:spTgt spid="5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4" presetClass="entr" presetSubtype="10" fill="hold" grpId="0" nodeType="click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randombar(horizontal)">
                                      <p:cBhvr>
                                        <p:cTn id="9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p:bldP spid="29" grpId="0" animBg="1"/>
      <p:bldP spid="48" grpId="0"/>
      <p:bldP spid="49" grpId="0"/>
      <p:bldP spid="50" grpId="0"/>
      <p:bldP spid="51" grpId="0"/>
      <p:bldP spid="57" grpId="0"/>
      <p:bldP spid="58" grpId="0"/>
      <p:bldP spid="59" grpId="0"/>
      <p:bldP spid="6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39552" y="1124744"/>
            <a:ext cx="7776864" cy="5300129"/>
          </a:xfrm>
          <a:prstGeom prst="rect">
            <a:avLst/>
          </a:prstGeom>
        </p:spPr>
      </p:pic>
      <p:sp>
        <p:nvSpPr>
          <p:cNvPr id="3" name="Rectangle 2"/>
          <p:cNvSpPr txBox="1">
            <a:spLocks noChangeArrowheads="1"/>
          </p:cNvSpPr>
          <p:nvPr/>
        </p:nvSpPr>
        <p:spPr bwMode="auto">
          <a:xfrm>
            <a:off x="762000" y="71438"/>
            <a:ext cx="7924800" cy="658812"/>
          </a:xfrm>
          <a:prstGeom prst="rect">
            <a:avLst/>
          </a:prstGeom>
          <a:noFill/>
          <a:ln w="9525">
            <a:noFill/>
            <a:miter lim="800000"/>
            <a:headEnd/>
            <a:tailEnd/>
          </a:ln>
        </p:spPr>
        <p:txBody>
          <a:bodyPr anchor="b"/>
          <a:lstStyle/>
          <a:p>
            <a:pPr eaLnBrk="0" hangingPunct="0">
              <a:lnSpc>
                <a:spcPct val="90000"/>
              </a:lnSpc>
              <a:defRPr/>
            </a:pPr>
            <a:r>
              <a:rPr lang="en-US" altLang="zh-CN" sz="3600" b="1" kern="0" dirty="0" smtClean="0">
                <a:solidFill>
                  <a:srgbClr val="CC0000"/>
                </a:solidFill>
                <a:effectLst>
                  <a:outerShdw blurRad="38100" dist="38100" dir="2700000" algn="tl">
                    <a:srgbClr val="C0C0C0"/>
                  </a:outerShdw>
                </a:effectLst>
                <a:latin typeface="+mj-lt"/>
                <a:ea typeface="+mj-ea"/>
                <a:cs typeface="+mj-cs"/>
              </a:rPr>
              <a:t>5. </a:t>
            </a:r>
            <a:r>
              <a:rPr lang="zh-CN" altLang="en-US" sz="3600" b="1" kern="0" dirty="0" smtClean="0">
                <a:solidFill>
                  <a:srgbClr val="CC0000"/>
                </a:solidFill>
                <a:effectLst>
                  <a:outerShdw blurRad="38100" dist="38100" dir="2700000" algn="tl">
                    <a:srgbClr val="C0C0C0"/>
                  </a:outerShdw>
                </a:effectLst>
                <a:latin typeface="+mj-lt"/>
                <a:ea typeface="+mj-ea"/>
                <a:cs typeface="+mj-cs"/>
              </a:rPr>
              <a:t>附件材料</a:t>
            </a:r>
            <a:endParaRPr lang="zh-CN" altLang="en-US" sz="3600" b="1" kern="0" dirty="0">
              <a:solidFill>
                <a:srgbClr val="CC0000"/>
              </a:solidFill>
              <a:effectLst>
                <a:outerShdw blurRad="38100" dist="38100" dir="2700000" algn="tl">
                  <a:srgbClr val="C0C0C0"/>
                </a:outerShdw>
              </a:effectLst>
              <a:latin typeface="+mj-lt"/>
              <a:ea typeface="+mj-ea"/>
              <a:cs typeface="+mj-cs"/>
            </a:endParaRPr>
          </a:p>
        </p:txBody>
      </p:sp>
    </p:spTree>
    <p:extLst>
      <p:ext uri="{BB962C8B-B14F-4D97-AF65-F5344CB8AC3E}">
        <p14:creationId xmlns:p14="http://schemas.microsoft.com/office/powerpoint/2010/main" val="3308523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052736"/>
            <a:ext cx="8352928" cy="1286250"/>
          </a:xfrm>
          <a:prstGeom prst="rect">
            <a:avLst/>
          </a:prstGeom>
        </p:spPr>
        <p:txBody>
          <a:bodyPr wrap="square">
            <a:spAutoFit/>
          </a:bodyPr>
          <a:lstStyle/>
          <a:p>
            <a:pPr indent="304800" algn="just">
              <a:lnSpc>
                <a:spcPct val="150000"/>
              </a:lnSpc>
              <a:spcAft>
                <a:spcPts val="0"/>
              </a:spcAft>
            </a:pPr>
            <a:r>
              <a:rPr lang="zh-CN" altLang="zh-CN" kern="100" dirty="0">
                <a:latin typeface="Times New Roman" panose="02020603050405020304" pitchFamily="18" charset="0"/>
              </a:rPr>
              <a:t>脉冲星信号具有很好的周期稳定性，周期稳定性可达到</a:t>
            </a:r>
            <a:r>
              <a:rPr lang="en-US" altLang="zh-CN" kern="100" dirty="0">
                <a:latin typeface="Times New Roman" panose="02020603050405020304" pitchFamily="18" charset="0"/>
              </a:rPr>
              <a:t>10</a:t>
            </a:r>
            <a:r>
              <a:rPr lang="en-US" altLang="zh-CN" kern="100" baseline="30000" dirty="0">
                <a:latin typeface="Times New Roman" panose="02020603050405020304" pitchFamily="18" charset="0"/>
              </a:rPr>
              <a:t>-19</a:t>
            </a:r>
            <a:r>
              <a:rPr lang="en-US" altLang="zh-CN" kern="100" dirty="0">
                <a:latin typeface="Times New Roman" panose="02020603050405020304" pitchFamily="18" charset="0"/>
              </a:rPr>
              <a:t>s/s</a:t>
            </a:r>
            <a:r>
              <a:rPr lang="zh-CN" altLang="zh-CN" kern="100" dirty="0">
                <a:latin typeface="Times New Roman" panose="02020603050405020304" pitchFamily="18" charset="0"/>
              </a:rPr>
              <a:t>，通过对接收到的光子到达时间序列进行周期折叠，把他们都折叠到第一个周期内，就可以获得累计脉冲轮廓。该轮廓也是一个离散序列。</a:t>
            </a:r>
          </a:p>
        </p:txBody>
      </p:sp>
      <p:pic>
        <p:nvPicPr>
          <p:cNvPr id="3" name="图片 2"/>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338986"/>
            <a:ext cx="3456384" cy="2694009"/>
          </a:xfrm>
          <a:prstGeom prst="rect">
            <a:avLst/>
          </a:prstGeom>
          <a:noFill/>
          <a:ln>
            <a:noFill/>
          </a:ln>
        </p:spPr>
      </p:pic>
      <p:sp>
        <p:nvSpPr>
          <p:cNvPr id="4" name="文本框 3"/>
          <p:cNvSpPr txBox="1"/>
          <p:nvPr/>
        </p:nvSpPr>
        <p:spPr>
          <a:xfrm>
            <a:off x="1907704" y="5229200"/>
            <a:ext cx="4896544" cy="615553"/>
          </a:xfrm>
          <a:prstGeom prst="rect">
            <a:avLst/>
          </a:prstGeom>
          <a:noFill/>
        </p:spPr>
        <p:txBody>
          <a:bodyPr wrap="square" rtlCol="0">
            <a:spAutoFit/>
          </a:bodyPr>
          <a:lstStyle/>
          <a:p>
            <a:r>
              <a:rPr lang="zh-CN" altLang="zh-CN" sz="1600" dirty="0"/>
              <a:t>图 </a:t>
            </a:r>
            <a:r>
              <a:rPr lang="en-US" altLang="zh-CN" sz="1600" dirty="0"/>
              <a:t>7 X</a:t>
            </a:r>
            <a:r>
              <a:rPr lang="zh-CN" altLang="zh-CN" sz="1600" dirty="0"/>
              <a:t>射线脉冲星光子到达时间累积脉冲轮廓</a:t>
            </a:r>
          </a:p>
          <a:p>
            <a:endParaRPr lang="zh-CN" altLang="en-US" dirty="0"/>
          </a:p>
        </p:txBody>
      </p:sp>
      <p:sp>
        <p:nvSpPr>
          <p:cNvPr id="5" name="Rectangle 2"/>
          <p:cNvSpPr txBox="1">
            <a:spLocks noChangeArrowheads="1"/>
          </p:cNvSpPr>
          <p:nvPr/>
        </p:nvSpPr>
        <p:spPr bwMode="auto">
          <a:xfrm>
            <a:off x="762000" y="71438"/>
            <a:ext cx="7924800" cy="658812"/>
          </a:xfrm>
          <a:prstGeom prst="rect">
            <a:avLst/>
          </a:prstGeom>
          <a:noFill/>
          <a:ln w="9525">
            <a:noFill/>
            <a:miter lim="800000"/>
            <a:headEnd/>
            <a:tailEnd/>
          </a:ln>
        </p:spPr>
        <p:txBody>
          <a:bodyPr anchor="b"/>
          <a:lstStyle/>
          <a:p>
            <a:pPr eaLnBrk="0" hangingPunct="0">
              <a:lnSpc>
                <a:spcPct val="90000"/>
              </a:lnSpc>
              <a:defRPr/>
            </a:pPr>
            <a:r>
              <a:rPr lang="en-US" altLang="zh-CN" sz="3600" b="1" kern="0" dirty="0" smtClean="0">
                <a:solidFill>
                  <a:srgbClr val="CC0000"/>
                </a:solidFill>
                <a:effectLst>
                  <a:outerShdw blurRad="38100" dist="38100" dir="2700000" algn="tl">
                    <a:srgbClr val="C0C0C0"/>
                  </a:outerShdw>
                </a:effectLst>
                <a:latin typeface="+mj-lt"/>
                <a:ea typeface="+mj-ea"/>
                <a:cs typeface="+mj-cs"/>
              </a:rPr>
              <a:t>5. </a:t>
            </a:r>
            <a:r>
              <a:rPr lang="zh-CN" altLang="en-US" sz="3600" b="1" kern="0" dirty="0" smtClean="0">
                <a:solidFill>
                  <a:srgbClr val="CC0000"/>
                </a:solidFill>
                <a:effectLst>
                  <a:outerShdw blurRad="38100" dist="38100" dir="2700000" algn="tl">
                    <a:srgbClr val="C0C0C0"/>
                  </a:outerShdw>
                </a:effectLst>
                <a:latin typeface="+mj-lt"/>
                <a:ea typeface="+mj-ea"/>
                <a:cs typeface="+mj-cs"/>
              </a:rPr>
              <a:t>附件材料</a:t>
            </a:r>
            <a:endParaRPr lang="zh-CN" altLang="en-US" sz="3600" b="1" kern="0" dirty="0">
              <a:solidFill>
                <a:srgbClr val="CC0000"/>
              </a:solidFill>
              <a:effectLst>
                <a:outerShdw blurRad="38100" dist="38100" dir="2700000" algn="tl">
                  <a:srgbClr val="C0C0C0"/>
                </a:outerShdw>
              </a:effectLst>
              <a:latin typeface="+mj-lt"/>
              <a:ea typeface="+mj-ea"/>
              <a:cs typeface="+mj-cs"/>
            </a:endParaRPr>
          </a:p>
        </p:txBody>
      </p:sp>
    </p:spTree>
    <p:extLst>
      <p:ext uri="{BB962C8B-B14F-4D97-AF65-F5344CB8AC3E}">
        <p14:creationId xmlns:p14="http://schemas.microsoft.com/office/powerpoint/2010/main" val="19687819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55576" y="908720"/>
            <a:ext cx="7242512" cy="3284348"/>
          </a:xfrm>
          <a:prstGeom prst="rect">
            <a:avLst/>
          </a:prstGeom>
        </p:spPr>
      </p:pic>
      <p:pic>
        <p:nvPicPr>
          <p:cNvPr id="3" name="图片 2"/>
          <p:cNvPicPr/>
          <p:nvPr/>
        </p:nvPicPr>
        <p:blipFill>
          <a:blip r:embed="rId3"/>
          <a:stretch>
            <a:fillRect/>
          </a:stretch>
        </p:blipFill>
        <p:spPr>
          <a:xfrm>
            <a:off x="3086194" y="4077072"/>
            <a:ext cx="2853958" cy="2520280"/>
          </a:xfrm>
          <a:prstGeom prst="rect">
            <a:avLst/>
          </a:prstGeom>
        </p:spPr>
      </p:pic>
      <p:sp>
        <p:nvSpPr>
          <p:cNvPr id="4" name="矩形 3"/>
          <p:cNvSpPr/>
          <p:nvPr/>
        </p:nvSpPr>
        <p:spPr>
          <a:xfrm>
            <a:off x="3040850" y="6474822"/>
            <a:ext cx="2454518" cy="338554"/>
          </a:xfrm>
          <a:prstGeom prst="rect">
            <a:avLst/>
          </a:prstGeom>
        </p:spPr>
        <p:txBody>
          <a:bodyPr wrap="none">
            <a:spAutoFit/>
          </a:bodyPr>
          <a:lstStyle/>
          <a:p>
            <a:pPr indent="266700" algn="ctr">
              <a:spcAft>
                <a:spcPts val="0"/>
              </a:spcAft>
            </a:pPr>
            <a:r>
              <a:rPr lang="zh-CN" altLang="zh-CN" sz="1600" kern="100" dirty="0">
                <a:latin typeface="Times New Roman" panose="02020603050405020304" pitchFamily="18" charset="0"/>
              </a:rPr>
              <a:t>图</a:t>
            </a:r>
            <a:r>
              <a:rPr lang="en-US" altLang="zh-CN" sz="1600" kern="100" dirty="0">
                <a:latin typeface="Times New Roman" panose="02020603050405020304" pitchFamily="18" charset="0"/>
              </a:rPr>
              <a:t>8 </a:t>
            </a:r>
            <a:r>
              <a:rPr lang="zh-CN" altLang="zh-CN" sz="1600" kern="100" dirty="0">
                <a:latin typeface="Times New Roman" panose="02020603050405020304" pitchFamily="18" charset="0"/>
              </a:rPr>
              <a:t>脉冲星导航示意图</a:t>
            </a:r>
          </a:p>
        </p:txBody>
      </p:sp>
      <p:sp>
        <p:nvSpPr>
          <p:cNvPr id="5" name="Rectangle 2"/>
          <p:cNvSpPr txBox="1">
            <a:spLocks noChangeArrowheads="1"/>
          </p:cNvSpPr>
          <p:nvPr/>
        </p:nvSpPr>
        <p:spPr bwMode="auto">
          <a:xfrm>
            <a:off x="762000" y="71438"/>
            <a:ext cx="7924800" cy="658812"/>
          </a:xfrm>
          <a:prstGeom prst="rect">
            <a:avLst/>
          </a:prstGeom>
          <a:noFill/>
          <a:ln w="9525">
            <a:noFill/>
            <a:miter lim="800000"/>
            <a:headEnd/>
            <a:tailEnd/>
          </a:ln>
        </p:spPr>
        <p:txBody>
          <a:bodyPr anchor="b"/>
          <a:lstStyle/>
          <a:p>
            <a:pPr eaLnBrk="0" hangingPunct="0">
              <a:lnSpc>
                <a:spcPct val="90000"/>
              </a:lnSpc>
              <a:defRPr/>
            </a:pPr>
            <a:r>
              <a:rPr lang="en-US" altLang="zh-CN" sz="3600" b="1" kern="0" dirty="0" smtClean="0">
                <a:solidFill>
                  <a:srgbClr val="CC0000"/>
                </a:solidFill>
                <a:effectLst>
                  <a:outerShdw blurRad="38100" dist="38100" dir="2700000" algn="tl">
                    <a:srgbClr val="C0C0C0"/>
                  </a:outerShdw>
                </a:effectLst>
                <a:latin typeface="+mj-lt"/>
                <a:ea typeface="+mj-ea"/>
                <a:cs typeface="+mj-cs"/>
              </a:rPr>
              <a:t>5. </a:t>
            </a:r>
            <a:r>
              <a:rPr lang="zh-CN" altLang="en-US" sz="3600" b="1" kern="0" dirty="0" smtClean="0">
                <a:solidFill>
                  <a:srgbClr val="CC0000"/>
                </a:solidFill>
                <a:effectLst>
                  <a:outerShdw blurRad="38100" dist="38100" dir="2700000" algn="tl">
                    <a:srgbClr val="C0C0C0"/>
                  </a:outerShdw>
                </a:effectLst>
                <a:latin typeface="+mj-lt"/>
                <a:ea typeface="+mj-ea"/>
                <a:cs typeface="+mj-cs"/>
              </a:rPr>
              <a:t>附件材料</a:t>
            </a:r>
            <a:endParaRPr lang="zh-CN" altLang="en-US" sz="3600" b="1" kern="0" dirty="0">
              <a:solidFill>
                <a:srgbClr val="CC0000"/>
              </a:solidFill>
              <a:effectLst>
                <a:outerShdw blurRad="38100" dist="38100" dir="2700000" algn="tl">
                  <a:srgbClr val="C0C0C0"/>
                </a:outerShdw>
              </a:effectLst>
              <a:latin typeface="+mj-lt"/>
              <a:ea typeface="+mj-ea"/>
              <a:cs typeface="+mj-cs"/>
            </a:endParaRPr>
          </a:p>
        </p:txBody>
      </p:sp>
    </p:spTree>
    <p:extLst>
      <p:ext uri="{BB962C8B-B14F-4D97-AF65-F5344CB8AC3E}">
        <p14:creationId xmlns:p14="http://schemas.microsoft.com/office/powerpoint/2010/main" val="3103600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46050" y="6165850"/>
            <a:ext cx="8785225" cy="368300"/>
          </a:xfrm>
          <a:prstGeom prst="rect">
            <a:avLst/>
          </a:prstGeom>
          <a:noFill/>
          <a:ln w="38100">
            <a:solidFill>
              <a:srgbClr val="FF0000"/>
            </a:solidFill>
          </a:ln>
        </p:spPr>
        <p:txBody>
          <a:bodyPr>
            <a:spAutoFit/>
          </a:bodyPr>
          <a:lstStyle/>
          <a:p>
            <a:pPr algn="ctr">
              <a:defRPr/>
            </a:pPr>
            <a:r>
              <a:rPr lang="zh-CN" altLang="en-US" sz="1800" b="1" dirty="0">
                <a:latin typeface="+mn-ea"/>
                <a:ea typeface="+mn-ea"/>
              </a:rPr>
              <a:t>因此，近年来，基于</a:t>
            </a:r>
            <a:r>
              <a:rPr lang="en-US" altLang="zh-CN" sz="1800" b="1" dirty="0">
                <a:latin typeface="+mn-ea"/>
                <a:ea typeface="+mn-ea"/>
              </a:rPr>
              <a:t>X</a:t>
            </a:r>
            <a:r>
              <a:rPr lang="zh-CN" altLang="en-US" sz="1800" b="1" dirty="0">
                <a:latin typeface="+mn-ea"/>
                <a:ea typeface="+mn-ea"/>
              </a:rPr>
              <a:t>射线脉冲星导航成为了国内外学者广泛研究的重点。</a:t>
            </a:r>
          </a:p>
        </p:txBody>
      </p:sp>
      <p:sp>
        <p:nvSpPr>
          <p:cNvPr id="10" name="矩形 9"/>
          <p:cNvSpPr>
            <a:spLocks noChangeArrowheads="1"/>
          </p:cNvSpPr>
          <p:nvPr/>
        </p:nvSpPr>
        <p:spPr bwMode="auto">
          <a:xfrm>
            <a:off x="-52388" y="981075"/>
            <a:ext cx="9144001" cy="708025"/>
          </a:xfrm>
          <a:prstGeom prst="rect">
            <a:avLst/>
          </a:prstGeom>
          <a:noFill/>
          <a:ln w="9525">
            <a:noFill/>
            <a:miter lim="800000"/>
            <a:headEnd/>
            <a:tailEnd/>
          </a:ln>
        </p:spPr>
        <p:txBody>
          <a:bodyPr>
            <a:spAutoFit/>
          </a:bodyPr>
          <a:lstStyle/>
          <a:p>
            <a:pPr marL="342900" indent="-342900">
              <a:buFont typeface="Wingdings" pitchFamily="2" charset="2"/>
              <a:buChar char="n"/>
              <a:defRPr/>
            </a:pPr>
            <a:r>
              <a:rPr lang="zh-CN" altLang="en-US" sz="2000" b="1" dirty="0">
                <a:solidFill>
                  <a:srgbClr val="0000FF"/>
                </a:solidFill>
                <a:latin typeface="+mn-ea"/>
                <a:ea typeface="+mn-ea"/>
              </a:rPr>
              <a:t>脉冲星是一种快速旋转的中子星，它是一种具有</a:t>
            </a:r>
            <a:r>
              <a:rPr lang="zh-CN" altLang="en-US" sz="2000" b="1" dirty="0">
                <a:solidFill>
                  <a:srgbClr val="C00000"/>
                </a:solidFill>
                <a:latin typeface="+mn-ea"/>
                <a:ea typeface="+mn-ea"/>
              </a:rPr>
              <a:t>超高压、超高温，超高密度</a:t>
            </a:r>
            <a:r>
              <a:rPr lang="zh-CN" altLang="en-US" sz="2000" b="1" dirty="0">
                <a:solidFill>
                  <a:srgbClr val="0000FF"/>
                </a:solidFill>
                <a:latin typeface="+mn-ea"/>
                <a:ea typeface="+mn-ea"/>
              </a:rPr>
              <a:t>和</a:t>
            </a:r>
            <a:r>
              <a:rPr lang="zh-CN" altLang="en-US" sz="2000" b="1" dirty="0">
                <a:solidFill>
                  <a:srgbClr val="C00000"/>
                </a:solidFill>
                <a:latin typeface="+mn-ea"/>
                <a:ea typeface="+mn-ea"/>
              </a:rPr>
              <a:t>超强磁场</a:t>
            </a:r>
            <a:r>
              <a:rPr lang="zh-CN" altLang="en-US" sz="2000" b="1" dirty="0">
                <a:solidFill>
                  <a:srgbClr val="0000FF"/>
                </a:solidFill>
                <a:latin typeface="+mn-ea"/>
                <a:ea typeface="+mn-ea"/>
              </a:rPr>
              <a:t>和</a:t>
            </a:r>
            <a:r>
              <a:rPr lang="zh-CN" altLang="en-US" sz="2000" b="1" dirty="0">
                <a:solidFill>
                  <a:srgbClr val="C00000"/>
                </a:solidFill>
                <a:latin typeface="+mn-ea"/>
                <a:ea typeface="+mn-ea"/>
              </a:rPr>
              <a:t>超强辐射</a:t>
            </a:r>
            <a:r>
              <a:rPr lang="zh-CN" altLang="en-US" sz="2000" b="1" dirty="0">
                <a:solidFill>
                  <a:srgbClr val="0000FF"/>
                </a:solidFill>
                <a:latin typeface="+mn-ea"/>
                <a:ea typeface="+mn-ea"/>
              </a:rPr>
              <a:t>的天体。</a:t>
            </a:r>
            <a:endParaRPr lang="en-US" altLang="zh-CN" sz="2000" b="1" dirty="0">
              <a:solidFill>
                <a:srgbClr val="0000FF"/>
              </a:solidFill>
              <a:latin typeface="+mn-ea"/>
              <a:ea typeface="+mn-ea"/>
            </a:endParaRPr>
          </a:p>
        </p:txBody>
      </p:sp>
      <p:sp>
        <p:nvSpPr>
          <p:cNvPr id="14" name="矩形 4"/>
          <p:cNvSpPr>
            <a:spLocks noChangeArrowheads="1"/>
          </p:cNvSpPr>
          <p:nvPr/>
        </p:nvSpPr>
        <p:spPr bwMode="auto">
          <a:xfrm>
            <a:off x="762000" y="5414963"/>
            <a:ext cx="2436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zh-CN" sz="1800" b="1" dirty="0">
                <a:solidFill>
                  <a:srgbClr val="0000FF"/>
                </a:solidFill>
                <a:latin typeface="+mn-ea"/>
                <a:ea typeface="+mn-ea"/>
                <a:cs typeface="Times New Roman" pitchFamily="18" charset="0"/>
              </a:rPr>
              <a:t>天然“灯塔”特性</a:t>
            </a:r>
            <a:endParaRPr lang="zh-CN" altLang="en-US" sz="1800" b="1" dirty="0">
              <a:solidFill>
                <a:srgbClr val="0000FF"/>
              </a:solidFill>
              <a:latin typeface="+mn-ea"/>
              <a:ea typeface="+mn-ea"/>
              <a:cs typeface="Times New Roman" pitchFamily="18" charset="0"/>
            </a:endParaRPr>
          </a:p>
        </p:txBody>
      </p:sp>
      <p:sp>
        <p:nvSpPr>
          <p:cNvPr id="4" name="TextBox 3"/>
          <p:cNvSpPr txBox="1"/>
          <p:nvPr/>
        </p:nvSpPr>
        <p:spPr>
          <a:xfrm>
            <a:off x="8048625" y="2205038"/>
            <a:ext cx="858838" cy="3170237"/>
          </a:xfrm>
          <a:prstGeom prst="rect">
            <a:avLst/>
          </a:prstGeom>
          <a:noFill/>
          <a:ln w="38100">
            <a:solidFill>
              <a:srgbClr val="C00000"/>
            </a:solidFill>
          </a:ln>
        </p:spPr>
        <p:txBody>
          <a:bodyPr>
            <a:spAutoFit/>
          </a:bodyPr>
          <a:lstStyle/>
          <a:p>
            <a:pPr>
              <a:defRPr/>
            </a:pPr>
            <a:r>
              <a:rPr lang="zh-CN" altLang="en-US" sz="2000" b="1" dirty="0">
                <a:latin typeface="+mn-ea"/>
                <a:ea typeface="+mn-ea"/>
                <a:cs typeface="Times New Roman" pitchFamily="18" charset="0"/>
              </a:rPr>
              <a:t>脉冲星优越特性有助于高精度自主守时和定位</a:t>
            </a:r>
          </a:p>
        </p:txBody>
      </p:sp>
      <p:sp>
        <p:nvSpPr>
          <p:cNvPr id="6" name="右大括号 5"/>
          <p:cNvSpPr/>
          <p:nvPr/>
        </p:nvSpPr>
        <p:spPr bwMode="auto">
          <a:xfrm>
            <a:off x="7472363" y="2379663"/>
            <a:ext cx="279400" cy="2921000"/>
          </a:xfrm>
          <a:prstGeom prst="rightBrace">
            <a:avLst/>
          </a:prstGeom>
          <a:noFill/>
          <a:ln w="38100" cap="flat" cmpd="sng" algn="ctr">
            <a:solidFill>
              <a:schemeClr val="accent1">
                <a:lumMod val="50000"/>
              </a:schemeClr>
            </a:solidFill>
            <a:prstDash val="solid"/>
            <a:round/>
            <a:headEnd type="none" w="med" len="med"/>
            <a:tailEnd type="none" w="med" len="med"/>
          </a:ln>
          <a:effectLst/>
        </p:spPr>
        <p:txBody>
          <a:bodyPr wrap="none"/>
          <a:lstStyle/>
          <a:p>
            <a:pPr>
              <a:defRPr/>
            </a:pPr>
            <a:endParaRPr lang="zh-CN" altLang="en-US" sz="1800" b="1">
              <a:solidFill>
                <a:schemeClr val="tx1"/>
              </a:solidFill>
            </a:endParaRPr>
          </a:p>
        </p:txBody>
      </p:sp>
      <p:sp>
        <p:nvSpPr>
          <p:cNvPr id="7" name="右箭头 6"/>
          <p:cNvSpPr/>
          <p:nvPr/>
        </p:nvSpPr>
        <p:spPr bwMode="auto">
          <a:xfrm>
            <a:off x="7612063" y="3624263"/>
            <a:ext cx="325437" cy="431800"/>
          </a:xfrm>
          <a:prstGeom prst="rightArrow">
            <a:avLst/>
          </a:prstGeom>
          <a:solidFill>
            <a:schemeClr val="accent1">
              <a:lumMod val="50000"/>
            </a:schemeClr>
          </a:solidFill>
          <a:ln w="9525" cap="flat" cmpd="sng" algn="ctr">
            <a:solidFill>
              <a:schemeClr val="accent1">
                <a:lumMod val="50000"/>
              </a:schemeClr>
            </a:solidFill>
            <a:prstDash val="solid"/>
            <a:round/>
            <a:headEnd type="none" w="med" len="med"/>
            <a:tailEnd type="none" w="med" len="med"/>
          </a:ln>
          <a:effectLst/>
        </p:spPr>
        <p:txBody>
          <a:bodyPr wrap="none"/>
          <a:lstStyle/>
          <a:p>
            <a:pPr>
              <a:defRPr/>
            </a:pPr>
            <a:endParaRPr lang="zh-CN" altLang="en-US" sz="1800" b="1">
              <a:solidFill>
                <a:schemeClr val="tx1"/>
              </a:solidFill>
            </a:endParaRPr>
          </a:p>
        </p:txBody>
      </p:sp>
      <p:graphicFrame>
        <p:nvGraphicFramePr>
          <p:cNvPr id="10247" name="对象 2"/>
          <p:cNvGraphicFramePr>
            <a:graphicFrameLocks/>
          </p:cNvGraphicFramePr>
          <p:nvPr>
            <p:extLst>
              <p:ext uri="{D42A27DB-BD31-4B8C-83A1-F6EECF244321}">
                <p14:modId xmlns:p14="http://schemas.microsoft.com/office/powerpoint/2010/main" val="4223372633"/>
              </p:ext>
            </p:extLst>
          </p:nvPr>
        </p:nvGraphicFramePr>
        <p:xfrm>
          <a:off x="-17463" y="1916113"/>
          <a:ext cx="4040188" cy="3578225"/>
        </p:xfrm>
        <a:graphic>
          <a:graphicData uri="http://schemas.openxmlformats.org/presentationml/2006/ole">
            <mc:AlternateContent xmlns:mc="http://schemas.openxmlformats.org/markup-compatibility/2006">
              <mc:Choice xmlns:v="urn:schemas-microsoft-com:vml" Requires="v">
                <p:oleObj spid="_x0000_s13325" name="Visio" r:id="rId5" imgW="2675654" imgH="2310362" progId="Visio.Drawing.11">
                  <p:embed/>
                </p:oleObj>
              </mc:Choice>
              <mc:Fallback>
                <p:oleObj name="Visio" r:id="rId5" imgW="2675654" imgH="2310362" progId="Visio.Drawing.11">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63" y="1916113"/>
                        <a:ext cx="4040188"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内容占位符 2"/>
          <p:cNvSpPr txBox="1">
            <a:spLocks/>
          </p:cNvSpPr>
          <p:nvPr/>
        </p:nvSpPr>
        <p:spPr bwMode="auto">
          <a:xfrm>
            <a:off x="3798888" y="2349500"/>
            <a:ext cx="3744912" cy="2921000"/>
          </a:xfrm>
          <a:prstGeom prst="rect">
            <a:avLst/>
          </a:prstGeom>
          <a:ln>
            <a:noFill/>
          </a:ln>
        </p:spPr>
        <p:txBody>
          <a:bodyPr/>
          <a:lstStyle/>
          <a:p>
            <a:pPr marL="342900" indent="-342900" algn="just">
              <a:lnSpc>
                <a:spcPct val="120000"/>
              </a:lnSpc>
              <a:spcBef>
                <a:spcPts val="800"/>
              </a:spcBef>
              <a:buFont typeface="Wingdings" pitchFamily="2" charset="2"/>
              <a:buChar char="Ø"/>
              <a:defRPr/>
            </a:pPr>
            <a:r>
              <a:rPr lang="zh-CN" altLang="en-US" sz="1800" b="1" kern="0" dirty="0">
                <a:solidFill>
                  <a:srgbClr val="C00000"/>
                </a:solidFill>
                <a:latin typeface="+mn-ea"/>
                <a:ea typeface="+mn-ea"/>
              </a:rPr>
              <a:t>高周期稳定度：</a:t>
            </a:r>
            <a:r>
              <a:rPr lang="zh-CN" altLang="en-US" sz="1800" b="1" kern="0" dirty="0">
                <a:latin typeface="+mn-ea"/>
                <a:ea typeface="+mn-ea"/>
              </a:rPr>
              <a:t>自转周期变化率达到了</a:t>
            </a:r>
            <a:r>
              <a:rPr lang="en-US" altLang="zh-CN" sz="1800" b="1" kern="0" dirty="0">
                <a:latin typeface="+mn-ea"/>
                <a:ea typeface="+mn-ea"/>
              </a:rPr>
              <a:t>10</a:t>
            </a:r>
            <a:r>
              <a:rPr lang="en-US" altLang="zh-CN" sz="1800" b="1" kern="0" baseline="30000" dirty="0">
                <a:latin typeface="+mn-ea"/>
                <a:ea typeface="+mn-ea"/>
              </a:rPr>
              <a:t>-19 </a:t>
            </a:r>
            <a:r>
              <a:rPr lang="en-US" altLang="zh-CN" sz="1800" b="1" kern="0" dirty="0">
                <a:latin typeface="+mn-ea"/>
                <a:ea typeface="+mn-ea"/>
              </a:rPr>
              <a:t>s/s</a:t>
            </a:r>
          </a:p>
          <a:p>
            <a:pPr marL="342900" indent="-342900" algn="just">
              <a:lnSpc>
                <a:spcPct val="120000"/>
              </a:lnSpc>
              <a:spcBef>
                <a:spcPts val="800"/>
              </a:spcBef>
              <a:buFont typeface="Wingdings" pitchFamily="2" charset="2"/>
              <a:buChar char="Ø"/>
              <a:defRPr/>
            </a:pPr>
            <a:r>
              <a:rPr lang="zh-CN" altLang="en-US" sz="1800" b="1" kern="0" dirty="0">
                <a:solidFill>
                  <a:srgbClr val="C00000"/>
                </a:solidFill>
                <a:latin typeface="+mn-ea"/>
                <a:ea typeface="+mn-ea"/>
              </a:rPr>
              <a:t>宽辐射谱段：</a:t>
            </a:r>
            <a:r>
              <a:rPr lang="zh-CN" altLang="en-US" sz="1800" b="1" kern="0" dirty="0">
                <a:latin typeface="+mn-ea"/>
                <a:ea typeface="+mn-ea"/>
              </a:rPr>
              <a:t>在射电、可见光、紫外、</a:t>
            </a:r>
            <a:r>
              <a:rPr lang="en-US" altLang="zh-CN" sz="1800" b="1" kern="0" dirty="0">
                <a:latin typeface="+mn-ea"/>
                <a:ea typeface="+mn-ea"/>
              </a:rPr>
              <a:t>X</a:t>
            </a:r>
            <a:r>
              <a:rPr lang="zh-CN" altLang="en-US" sz="1800" b="1" kern="0" dirty="0">
                <a:latin typeface="+mn-ea"/>
                <a:ea typeface="+mn-ea"/>
              </a:rPr>
              <a:t>射线、</a:t>
            </a:r>
            <a:r>
              <a:rPr lang="en-US" altLang="zh-CN" sz="1800" b="1" kern="0" dirty="0">
                <a:latin typeface="+mn-ea"/>
                <a:ea typeface="+mn-ea"/>
              </a:rPr>
              <a:t>γ</a:t>
            </a:r>
            <a:r>
              <a:rPr lang="zh-CN" altLang="en-US" sz="1800" b="1" kern="0" dirty="0">
                <a:latin typeface="+mn-ea"/>
                <a:ea typeface="+mn-ea"/>
              </a:rPr>
              <a:t>射线。</a:t>
            </a:r>
            <a:endParaRPr lang="en-US" altLang="zh-CN" sz="1800" b="1" kern="0" dirty="0">
              <a:latin typeface="+mn-ea"/>
              <a:ea typeface="+mn-ea"/>
            </a:endParaRPr>
          </a:p>
          <a:p>
            <a:pPr marL="342900" indent="-342900" algn="just">
              <a:lnSpc>
                <a:spcPct val="120000"/>
              </a:lnSpc>
              <a:spcBef>
                <a:spcPts val="800"/>
              </a:spcBef>
              <a:buFont typeface="Wingdings" pitchFamily="2" charset="2"/>
              <a:buChar char="Ø"/>
              <a:defRPr/>
            </a:pPr>
            <a:r>
              <a:rPr lang="zh-CN" altLang="en-US" sz="1800" b="1" kern="0" dirty="0">
                <a:solidFill>
                  <a:srgbClr val="C00000"/>
                </a:solidFill>
                <a:latin typeface="+mn-ea"/>
                <a:ea typeface="+mn-ea"/>
              </a:rPr>
              <a:t>广泛空间分布：</a:t>
            </a:r>
            <a:r>
              <a:rPr lang="zh-CN" altLang="en-US" sz="1800" b="1" kern="0" dirty="0">
                <a:latin typeface="+mn-ea"/>
                <a:ea typeface="+mn-ea"/>
              </a:rPr>
              <a:t>避免精度稀释；</a:t>
            </a:r>
            <a:endParaRPr lang="en-US" altLang="zh-CN" sz="1800" b="1" kern="0" dirty="0">
              <a:latin typeface="+mn-ea"/>
              <a:ea typeface="+mn-ea"/>
            </a:endParaRPr>
          </a:p>
          <a:p>
            <a:pPr marL="342900" indent="-342900" algn="just">
              <a:lnSpc>
                <a:spcPct val="120000"/>
              </a:lnSpc>
              <a:spcBef>
                <a:spcPts val="800"/>
              </a:spcBef>
              <a:buFont typeface="Wingdings" pitchFamily="2" charset="2"/>
              <a:buChar char="Ø"/>
              <a:defRPr/>
            </a:pPr>
            <a:r>
              <a:rPr lang="zh-CN" altLang="en-US" sz="1800" b="1" kern="0" dirty="0">
                <a:solidFill>
                  <a:srgbClr val="C00000"/>
                </a:solidFill>
                <a:latin typeface="+mn-ea"/>
                <a:ea typeface="+mn-ea"/>
              </a:rPr>
              <a:t>稳定空间位置：</a:t>
            </a:r>
            <a:r>
              <a:rPr lang="en-US" altLang="zh-CN" sz="1800" b="1" kern="0" dirty="0">
                <a:latin typeface="+mn-ea"/>
                <a:ea typeface="+mn-ea"/>
              </a:rPr>
              <a:t>1</a:t>
            </a:r>
            <a:r>
              <a:rPr lang="zh-CN" altLang="en-US" sz="1800" b="1" kern="0" dirty="0">
                <a:latin typeface="+mn-ea"/>
                <a:ea typeface="+mn-ea"/>
              </a:rPr>
              <a:t>角秒</a:t>
            </a:r>
            <a:r>
              <a:rPr lang="en-US" altLang="zh-CN" sz="1800" b="1" kern="0" dirty="0">
                <a:latin typeface="+mn-ea"/>
                <a:ea typeface="+mn-ea"/>
              </a:rPr>
              <a:t>/100</a:t>
            </a:r>
            <a:r>
              <a:rPr lang="zh-CN" altLang="en-US" sz="1800" b="1" kern="0" dirty="0">
                <a:latin typeface="+mn-ea"/>
                <a:ea typeface="+mn-ea"/>
              </a:rPr>
              <a:t>年；</a:t>
            </a:r>
            <a:endParaRPr lang="en-US" altLang="zh-CN" sz="1800" b="1" kern="0" dirty="0">
              <a:latin typeface="+mn-ea"/>
              <a:ea typeface="+mn-ea"/>
            </a:endParaRPr>
          </a:p>
          <a:p>
            <a:pPr marL="342900" indent="-342900" algn="just">
              <a:lnSpc>
                <a:spcPct val="120000"/>
              </a:lnSpc>
              <a:spcBef>
                <a:spcPts val="800"/>
              </a:spcBef>
              <a:buFont typeface="Wingdings" pitchFamily="2" charset="2"/>
              <a:buChar char="Ø"/>
              <a:defRPr/>
            </a:pPr>
            <a:r>
              <a:rPr lang="zh-CN" altLang="en-US" sz="1800" b="1" kern="0" dirty="0">
                <a:solidFill>
                  <a:srgbClr val="C00000"/>
                </a:solidFill>
                <a:latin typeface="+mn-ea"/>
                <a:ea typeface="+mn-ea"/>
              </a:rPr>
              <a:t>独特的脉冲轮廓</a:t>
            </a:r>
            <a:endParaRPr lang="en-US" altLang="zh-CN" sz="1800" b="1" kern="0" dirty="0">
              <a:solidFill>
                <a:srgbClr val="C00000"/>
              </a:solidFill>
              <a:latin typeface="+mn-ea"/>
              <a:ea typeface="+mn-ea"/>
            </a:endParaRPr>
          </a:p>
        </p:txBody>
      </p:sp>
      <p:sp>
        <p:nvSpPr>
          <p:cNvPr id="2" name="矩形 1"/>
          <p:cNvSpPr>
            <a:spLocks noChangeArrowheads="1"/>
          </p:cNvSpPr>
          <p:nvPr/>
        </p:nvSpPr>
        <p:spPr bwMode="auto">
          <a:xfrm>
            <a:off x="-79375" y="730250"/>
            <a:ext cx="9223375" cy="6127750"/>
          </a:xfrm>
          <a:prstGeom prst="rect">
            <a:avLst/>
          </a:prstGeom>
          <a:solidFill>
            <a:srgbClr val="000000"/>
          </a:solidFill>
          <a:ln w="9525" algn="ctr">
            <a:solidFill>
              <a:schemeClr val="tx1"/>
            </a:solidFill>
            <a:round/>
            <a:headEnd/>
            <a:tailEnd/>
          </a:ln>
        </p:spPr>
        <p:txBody>
          <a:bodyPr wrap="none"/>
          <a:lstStyle>
            <a:lvl1pPr eaLnBrk="0" hangingPunct="0">
              <a:defRPr sz="2400" b="1">
                <a:solidFill>
                  <a:srgbClr val="000000"/>
                </a:solidFill>
                <a:latin typeface="Verdana" panose="020B0604030504040204" pitchFamily="34" charset="0"/>
                <a:ea typeface="宋体" panose="02010600030101010101" pitchFamily="2" charset="-122"/>
              </a:defRPr>
            </a:lvl1pPr>
            <a:lvl2pPr marL="742950" indent="-285750" eaLnBrk="0" hangingPunct="0">
              <a:defRPr sz="2400" b="1">
                <a:solidFill>
                  <a:srgbClr val="000000"/>
                </a:solidFill>
                <a:latin typeface="Verdana" panose="020B0604030504040204" pitchFamily="34" charset="0"/>
                <a:ea typeface="宋体" panose="02010600030101010101" pitchFamily="2" charset="-122"/>
              </a:defRPr>
            </a:lvl2pPr>
            <a:lvl3pPr marL="1143000" indent="-228600" eaLnBrk="0" hangingPunct="0">
              <a:defRPr sz="2400" b="1">
                <a:solidFill>
                  <a:srgbClr val="000000"/>
                </a:solidFill>
                <a:latin typeface="Verdana" panose="020B0604030504040204" pitchFamily="34" charset="0"/>
                <a:ea typeface="宋体" panose="02010600030101010101" pitchFamily="2" charset="-122"/>
              </a:defRPr>
            </a:lvl3pPr>
            <a:lvl4pPr marL="1600200" indent="-228600" eaLnBrk="0" hangingPunct="0">
              <a:defRPr sz="2400" b="1">
                <a:solidFill>
                  <a:srgbClr val="000000"/>
                </a:solidFill>
                <a:latin typeface="Verdana" panose="020B0604030504040204" pitchFamily="34" charset="0"/>
                <a:ea typeface="宋体" panose="02010600030101010101" pitchFamily="2" charset="-122"/>
              </a:defRPr>
            </a:lvl4pPr>
            <a:lvl5pPr marL="2057400" indent="-228600" eaLnBrk="0" hangingPunct="0">
              <a:defRPr sz="2400" b="1">
                <a:solidFill>
                  <a:srgbClr val="0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9pPr>
          </a:lstStyle>
          <a:p>
            <a:pPr eaLnBrk="1" hangingPunct="1"/>
            <a:endParaRPr lang="zh-CN" altLang="en-US" sz="1800">
              <a:solidFill>
                <a:schemeClr val="tx1"/>
              </a:solidFill>
            </a:endParaRPr>
          </a:p>
        </p:txBody>
      </p:sp>
      <p:pic>
        <p:nvPicPr>
          <p:cNvPr id="17" name="Picture 4" descr="teidesky_casado_annotated_1726"/>
          <p:cNvPicPr>
            <a:picLocks noChangeAspect="1" noChangeArrowheads="1"/>
          </p:cNvPicPr>
          <p:nvPr/>
        </p:nvPicPr>
        <p:blipFill>
          <a:blip r:embed="rId7">
            <a:extLst>
              <a:ext uri="{28A0092B-C50C-407E-A947-70E740481C1C}">
                <a14:useLocalDpi xmlns:a14="http://schemas.microsoft.com/office/drawing/2010/main" val="0"/>
              </a:ext>
            </a:extLst>
          </a:blip>
          <a:srcRect l="8578" r="31599" b="29788"/>
          <a:stretch>
            <a:fillRect/>
          </a:stretch>
        </p:blipFill>
        <p:spPr bwMode="auto">
          <a:xfrm>
            <a:off x="-52388" y="692150"/>
            <a:ext cx="9196388" cy="296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2"/>
          <p:cNvSpPr txBox="1">
            <a:spLocks noChangeArrowheads="1"/>
          </p:cNvSpPr>
          <p:nvPr/>
        </p:nvSpPr>
        <p:spPr bwMode="auto">
          <a:xfrm>
            <a:off x="762000" y="71438"/>
            <a:ext cx="7924800" cy="658812"/>
          </a:xfrm>
          <a:prstGeom prst="rect">
            <a:avLst/>
          </a:prstGeom>
          <a:noFill/>
          <a:ln w="9525">
            <a:noFill/>
            <a:miter lim="800000"/>
            <a:headEnd/>
            <a:tailEnd/>
          </a:ln>
        </p:spPr>
        <p:txBody>
          <a:bodyPr anchor="b"/>
          <a:lstStyle/>
          <a:p>
            <a:pPr eaLnBrk="0" hangingPunct="0">
              <a:lnSpc>
                <a:spcPct val="90000"/>
              </a:lnSpc>
              <a:defRPr/>
            </a:pPr>
            <a:r>
              <a:rPr lang="en-US" altLang="zh-CN" sz="3600" b="1" kern="0" dirty="0">
                <a:solidFill>
                  <a:srgbClr val="CC0000"/>
                </a:solidFill>
                <a:effectLst>
                  <a:outerShdw blurRad="38100" dist="38100" dir="2700000" algn="tl">
                    <a:srgbClr val="C0C0C0"/>
                  </a:outerShdw>
                </a:effectLst>
                <a:latin typeface="+mj-lt"/>
                <a:ea typeface="+mj-ea"/>
                <a:cs typeface="+mj-cs"/>
              </a:rPr>
              <a:t>1</a:t>
            </a:r>
            <a:r>
              <a:rPr lang="en-US" altLang="zh-CN" sz="3600" b="1" kern="0" dirty="0" smtClean="0">
                <a:solidFill>
                  <a:srgbClr val="CC0000"/>
                </a:solidFill>
                <a:effectLst>
                  <a:outerShdw blurRad="38100" dist="38100" dir="2700000" algn="tl">
                    <a:srgbClr val="C0C0C0"/>
                  </a:outerShdw>
                </a:effectLst>
                <a:latin typeface="+mj-lt"/>
                <a:ea typeface="+mj-ea"/>
                <a:cs typeface="+mj-cs"/>
              </a:rPr>
              <a:t>.</a:t>
            </a:r>
            <a:r>
              <a:rPr lang="zh-CN" altLang="en-US" sz="3600" b="1" kern="0" dirty="0" smtClean="0">
                <a:solidFill>
                  <a:srgbClr val="CC0000"/>
                </a:solidFill>
                <a:effectLst>
                  <a:outerShdw blurRad="38100" dist="38100" dir="2700000" algn="tl">
                    <a:srgbClr val="C0C0C0"/>
                  </a:outerShdw>
                </a:effectLst>
                <a:latin typeface="+mj-lt"/>
                <a:ea typeface="+mj-ea"/>
                <a:cs typeface="+mj-cs"/>
              </a:rPr>
              <a:t>背景</a:t>
            </a:r>
            <a:r>
              <a:rPr lang="zh-CN" altLang="en-US" sz="3600" b="1" kern="0" dirty="0">
                <a:solidFill>
                  <a:srgbClr val="CC0000"/>
                </a:solidFill>
                <a:effectLst>
                  <a:outerShdw blurRad="38100" dist="38100" dir="2700000" algn="tl">
                    <a:srgbClr val="C0C0C0"/>
                  </a:outerShdw>
                </a:effectLst>
                <a:latin typeface="+mj-lt"/>
                <a:ea typeface="+mj-ea"/>
                <a:cs typeface="+mj-cs"/>
              </a:rPr>
              <a:t>及意义</a:t>
            </a:r>
          </a:p>
        </p:txBody>
      </p:sp>
      <p:sp>
        <p:nvSpPr>
          <p:cNvPr id="10253" name="Rectangle 11"/>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rgbClr val="000000"/>
                </a:solidFill>
                <a:latin typeface="Verdana" panose="020B0604030504040204" pitchFamily="34" charset="0"/>
                <a:ea typeface="宋体" panose="02010600030101010101" pitchFamily="2" charset="-122"/>
              </a:defRPr>
            </a:lvl1pPr>
            <a:lvl2pPr marL="742950" indent="-285750" eaLnBrk="0" hangingPunct="0">
              <a:defRPr sz="2400" b="1">
                <a:solidFill>
                  <a:srgbClr val="000000"/>
                </a:solidFill>
                <a:latin typeface="Verdana" panose="020B0604030504040204" pitchFamily="34" charset="0"/>
                <a:ea typeface="宋体" panose="02010600030101010101" pitchFamily="2" charset="-122"/>
              </a:defRPr>
            </a:lvl2pPr>
            <a:lvl3pPr marL="1143000" indent="-228600" eaLnBrk="0" hangingPunct="0">
              <a:defRPr sz="2400" b="1">
                <a:solidFill>
                  <a:srgbClr val="000000"/>
                </a:solidFill>
                <a:latin typeface="Verdana" panose="020B0604030504040204" pitchFamily="34" charset="0"/>
                <a:ea typeface="宋体" panose="02010600030101010101" pitchFamily="2" charset="-122"/>
              </a:defRPr>
            </a:lvl3pPr>
            <a:lvl4pPr marL="1600200" indent="-228600" eaLnBrk="0" hangingPunct="0">
              <a:defRPr sz="2400" b="1">
                <a:solidFill>
                  <a:srgbClr val="000000"/>
                </a:solidFill>
                <a:latin typeface="Verdana" panose="020B0604030504040204" pitchFamily="34" charset="0"/>
                <a:ea typeface="宋体" panose="02010600030101010101" pitchFamily="2" charset="-122"/>
              </a:defRPr>
            </a:lvl4pPr>
            <a:lvl5pPr marL="2057400" indent="-228600" eaLnBrk="0" hangingPunct="0">
              <a:defRPr sz="2400" b="1">
                <a:solidFill>
                  <a:srgbClr val="0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9pPr>
          </a:lstStyle>
          <a:p>
            <a:pPr eaLnBrk="1" hangingPunct="1"/>
            <a:endParaRPr lang="zh-CN" altLang="en-US"/>
          </a:p>
        </p:txBody>
      </p:sp>
      <p:pic>
        <p:nvPicPr>
          <p:cNvPr id="10254" name="Picture 28" descr="F:\沈利荣\博士-西电学习\我的文档\PPT\脉冲星自转的图，放映后可自转"/>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7847013" y="34925"/>
            <a:ext cx="12620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6" descr="tel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50" y="3984625"/>
            <a:ext cx="2401888" cy="2763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Box 8"/>
          <p:cNvSpPr txBox="1"/>
          <p:nvPr/>
        </p:nvSpPr>
        <p:spPr>
          <a:xfrm>
            <a:off x="3567113" y="4630738"/>
            <a:ext cx="5354637" cy="1570037"/>
          </a:xfrm>
          <a:prstGeom prst="rect">
            <a:avLst/>
          </a:prstGeom>
          <a:noFill/>
        </p:spPr>
        <p:txBody>
          <a:bodyPr>
            <a:spAutoFit/>
          </a:bodyPr>
          <a:lstStyle/>
          <a:p>
            <a:pPr algn="just">
              <a:defRPr/>
            </a:pPr>
            <a:r>
              <a:rPr lang="en-US" altLang="zh-CN" sz="1600" b="1" dirty="0">
                <a:solidFill>
                  <a:srgbClr val="FF9900"/>
                </a:solidFill>
                <a:latin typeface="+mn-ea"/>
                <a:ea typeface="+mn-ea"/>
              </a:rPr>
              <a:t>1974</a:t>
            </a:r>
            <a:r>
              <a:rPr lang="zh-CN" altLang="en-US" sz="1600" b="1" dirty="0">
                <a:solidFill>
                  <a:srgbClr val="FF9900"/>
                </a:solidFill>
                <a:latin typeface="+mn-ea"/>
                <a:ea typeface="+mn-ea"/>
              </a:rPr>
              <a:t>年</a:t>
            </a:r>
            <a:r>
              <a:rPr lang="en-US" altLang="zh-CN" sz="1600" b="1" dirty="0">
                <a:solidFill>
                  <a:srgbClr val="FF9900"/>
                </a:solidFill>
                <a:latin typeface="+mn-ea"/>
                <a:ea typeface="+mn-ea"/>
              </a:rPr>
              <a:t>,</a:t>
            </a:r>
            <a:r>
              <a:rPr lang="zh-CN" altLang="en-US" sz="1600" b="1" dirty="0">
                <a:solidFill>
                  <a:srgbClr val="FF9900"/>
                </a:solidFill>
                <a:latin typeface="+mn-ea"/>
                <a:ea typeface="+mn-ea"/>
              </a:rPr>
              <a:t>美国科学家首次提出</a:t>
            </a:r>
            <a:r>
              <a:rPr lang="zh-CN" altLang="en-US" sz="1600" b="1" dirty="0">
                <a:solidFill>
                  <a:schemeClr val="accent5">
                    <a:lumMod val="50000"/>
                  </a:schemeClr>
                </a:solidFill>
                <a:latin typeface="+mn-ea"/>
                <a:ea typeface="+mn-ea"/>
              </a:rPr>
              <a:t>利用射电脉冲星</a:t>
            </a:r>
            <a:r>
              <a:rPr lang="zh-CN" altLang="en-US" sz="1600" b="1" dirty="0">
                <a:solidFill>
                  <a:srgbClr val="FF9900"/>
                </a:solidFill>
                <a:latin typeface="+mn-ea"/>
                <a:ea typeface="+mn-ea"/>
              </a:rPr>
              <a:t>的辐射信号</a:t>
            </a:r>
            <a:r>
              <a:rPr lang="zh-CN" altLang="en-US" sz="1600" b="1" dirty="0">
                <a:solidFill>
                  <a:schemeClr val="accent5">
                    <a:lumMod val="50000"/>
                  </a:schemeClr>
                </a:solidFill>
                <a:latin typeface="+mn-ea"/>
                <a:ea typeface="+mn-ea"/>
              </a:rPr>
              <a:t>进行行星际航天器自主导航</a:t>
            </a:r>
            <a:r>
              <a:rPr lang="en-US" altLang="zh-CN" sz="1600" b="1" dirty="0">
                <a:solidFill>
                  <a:srgbClr val="FF9900"/>
                </a:solidFill>
                <a:latin typeface="+mn-ea"/>
                <a:ea typeface="+mn-ea"/>
              </a:rPr>
              <a:t>,</a:t>
            </a:r>
            <a:r>
              <a:rPr lang="zh-CN" altLang="en-US" sz="1600" b="1" dirty="0">
                <a:solidFill>
                  <a:srgbClr val="FF9900"/>
                </a:solidFill>
                <a:latin typeface="+mn-ea"/>
                <a:ea typeface="+mn-ea"/>
              </a:rPr>
              <a:t>并在不存在相位整周模糊度的假设和不考虑广义相对论效应的情况下给出了轨道确定方法。然而</a:t>
            </a:r>
            <a:r>
              <a:rPr lang="en-US" altLang="zh-CN" sz="1600" b="1" dirty="0">
                <a:solidFill>
                  <a:srgbClr val="FF9900"/>
                </a:solidFill>
                <a:latin typeface="+mn-ea"/>
                <a:ea typeface="+mn-ea"/>
              </a:rPr>
              <a:t>,</a:t>
            </a:r>
            <a:r>
              <a:rPr lang="zh-CN" altLang="en-US" sz="1600" b="1" dirty="0">
                <a:solidFill>
                  <a:srgbClr val="FF9900"/>
                </a:solidFill>
                <a:latin typeface="+mn-ea"/>
                <a:ea typeface="+mn-ea"/>
              </a:rPr>
              <a:t>该研究表明</a:t>
            </a:r>
            <a:r>
              <a:rPr lang="en-US" altLang="zh-CN" sz="1600" b="1" dirty="0">
                <a:solidFill>
                  <a:srgbClr val="FF9900"/>
                </a:solidFill>
                <a:latin typeface="+mn-ea"/>
                <a:ea typeface="+mn-ea"/>
              </a:rPr>
              <a:t>,</a:t>
            </a:r>
            <a:r>
              <a:rPr lang="zh-CN" altLang="en-US" sz="1600" b="1" dirty="0">
                <a:solidFill>
                  <a:srgbClr val="FF9900"/>
                </a:solidFill>
                <a:latin typeface="+mn-ea"/>
                <a:ea typeface="+mn-ea"/>
              </a:rPr>
              <a:t>对于选定的</a:t>
            </a:r>
            <a:r>
              <a:rPr lang="en-US" altLang="zh-CN" sz="1600" b="1" dirty="0">
                <a:solidFill>
                  <a:schemeClr val="accent5">
                    <a:lumMod val="50000"/>
                  </a:schemeClr>
                </a:solidFill>
                <a:latin typeface="+mn-ea"/>
                <a:ea typeface="+mn-ea"/>
              </a:rPr>
              <a:t>27</a:t>
            </a:r>
            <a:r>
              <a:rPr lang="zh-CN" altLang="en-US" sz="1600" b="1" dirty="0">
                <a:solidFill>
                  <a:srgbClr val="FF9900"/>
                </a:solidFill>
                <a:latin typeface="+mn-ea"/>
                <a:ea typeface="+mn-ea"/>
              </a:rPr>
              <a:t>颗射电脉冲星</a:t>
            </a:r>
            <a:r>
              <a:rPr lang="en-US" altLang="zh-CN" sz="1600" b="1" dirty="0">
                <a:solidFill>
                  <a:srgbClr val="FF9900"/>
                </a:solidFill>
                <a:latin typeface="+mn-ea"/>
                <a:ea typeface="+mn-ea"/>
              </a:rPr>
              <a:t>,</a:t>
            </a:r>
            <a:r>
              <a:rPr lang="zh-CN" altLang="en-US" sz="1600" b="1" dirty="0">
                <a:solidFill>
                  <a:schemeClr val="accent5">
                    <a:lumMod val="50000"/>
                  </a:schemeClr>
                </a:solidFill>
                <a:latin typeface="+mn-ea"/>
                <a:ea typeface="+mn-ea"/>
              </a:rPr>
              <a:t>需要直径约</a:t>
            </a:r>
            <a:r>
              <a:rPr lang="en-US" altLang="zh-CN" sz="1600" b="1" dirty="0">
                <a:solidFill>
                  <a:schemeClr val="accent5">
                    <a:lumMod val="50000"/>
                  </a:schemeClr>
                </a:solidFill>
                <a:latin typeface="+mn-ea"/>
                <a:ea typeface="+mn-ea"/>
              </a:rPr>
              <a:t>25</a:t>
            </a:r>
            <a:r>
              <a:rPr lang="zh-CN" altLang="en-US" sz="1600" b="1" dirty="0">
                <a:solidFill>
                  <a:schemeClr val="accent5">
                    <a:lumMod val="50000"/>
                  </a:schemeClr>
                </a:solidFill>
                <a:latin typeface="+mn-ea"/>
                <a:ea typeface="+mn-ea"/>
              </a:rPr>
              <a:t>米的大天线以及长达</a:t>
            </a:r>
            <a:r>
              <a:rPr lang="en-US" altLang="zh-CN" sz="1600" b="1" dirty="0">
                <a:solidFill>
                  <a:schemeClr val="accent5">
                    <a:lumMod val="50000"/>
                  </a:schemeClr>
                </a:solidFill>
                <a:latin typeface="+mn-ea"/>
                <a:ea typeface="+mn-ea"/>
              </a:rPr>
              <a:t>24h</a:t>
            </a:r>
            <a:r>
              <a:rPr lang="zh-CN" altLang="en-US" sz="1600" b="1" dirty="0">
                <a:solidFill>
                  <a:schemeClr val="accent5">
                    <a:lumMod val="50000"/>
                  </a:schemeClr>
                </a:solidFill>
                <a:latin typeface="+mn-ea"/>
                <a:ea typeface="+mn-ea"/>
              </a:rPr>
              <a:t>的积分时间才能检测到它们微弱的辐射信号</a:t>
            </a:r>
            <a:r>
              <a:rPr lang="en-US" altLang="zh-CN" sz="1600" b="1" dirty="0">
                <a:solidFill>
                  <a:schemeClr val="accent5">
                    <a:lumMod val="50000"/>
                  </a:schemeClr>
                </a:solidFill>
                <a:latin typeface="+mn-ea"/>
                <a:ea typeface="+mn-ea"/>
              </a:rPr>
              <a:t>,</a:t>
            </a:r>
            <a:r>
              <a:rPr lang="zh-CN" altLang="en-US" sz="1600" b="1" dirty="0">
                <a:solidFill>
                  <a:schemeClr val="accent5">
                    <a:lumMod val="50000"/>
                  </a:schemeClr>
                </a:solidFill>
                <a:latin typeface="+mn-ea"/>
                <a:ea typeface="+mn-ea"/>
              </a:rPr>
              <a:t>并最终获得</a:t>
            </a:r>
            <a:r>
              <a:rPr lang="en-US" altLang="zh-CN" sz="1600" b="1" dirty="0">
                <a:solidFill>
                  <a:schemeClr val="accent5">
                    <a:lumMod val="50000"/>
                  </a:schemeClr>
                </a:solidFill>
                <a:latin typeface="+mn-ea"/>
                <a:ea typeface="+mn-ea"/>
              </a:rPr>
              <a:t>150km</a:t>
            </a:r>
            <a:r>
              <a:rPr lang="zh-CN" altLang="en-US" sz="1600" b="1" dirty="0">
                <a:solidFill>
                  <a:schemeClr val="accent5">
                    <a:lumMod val="50000"/>
                  </a:schemeClr>
                </a:solidFill>
                <a:latin typeface="+mn-ea"/>
                <a:ea typeface="+mn-ea"/>
              </a:rPr>
              <a:t>量级的定位精度。</a:t>
            </a:r>
          </a:p>
        </p:txBody>
      </p:sp>
      <p:pic>
        <p:nvPicPr>
          <p:cNvPr id="99" name="Picture 3" descr="U397P4T8D3419452F107DT20111027162959"/>
          <p:cNvPicPr>
            <a:picLocks noChangeAspect="1" noChangeArrowheads="1"/>
          </p:cNvPicPr>
          <p:nvPr/>
        </p:nvPicPr>
        <p:blipFill>
          <a:blip r:embed="rId10">
            <a:clrChange>
              <a:clrFrom>
                <a:srgbClr val="3D3135"/>
              </a:clrFrom>
              <a:clrTo>
                <a:srgbClr val="3D3135">
                  <a:alpha val="0"/>
                </a:srgbClr>
              </a:clrTo>
            </a:clrChange>
            <a:extLst>
              <a:ext uri="{28A0092B-C50C-407E-A947-70E740481C1C}">
                <a14:useLocalDpi xmlns:a14="http://schemas.microsoft.com/office/drawing/2010/main" val="0"/>
              </a:ext>
            </a:extLst>
          </a:blip>
          <a:srcRect/>
          <a:stretch>
            <a:fillRect/>
          </a:stretch>
        </p:blipFill>
        <p:spPr bwMode="auto">
          <a:xfrm>
            <a:off x="287338" y="692150"/>
            <a:ext cx="4645025" cy="260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 name="Picture 7" descr="U397P4T8D3419452F107DT20111027162959"/>
          <p:cNvPicPr>
            <a:picLocks noChangeAspect="1" noChangeArrowheads="1"/>
          </p:cNvPicPr>
          <p:nvPr/>
        </p:nvPicPr>
        <p:blipFill>
          <a:blip r:embed="rId10">
            <a:clrChange>
              <a:clrFrom>
                <a:srgbClr val="050505"/>
              </a:clrFrom>
              <a:clrTo>
                <a:srgbClr val="050505">
                  <a:alpha val="0"/>
                </a:srgbClr>
              </a:clrTo>
            </a:clrChange>
            <a:lum bright="-24000" contrast="48000"/>
            <a:extLst>
              <a:ext uri="{28A0092B-C50C-407E-A947-70E740481C1C}">
                <a14:useLocalDpi xmlns:a14="http://schemas.microsoft.com/office/drawing/2010/main" val="0"/>
              </a:ext>
            </a:extLst>
          </a:blip>
          <a:srcRect l="54608" t="51828" r="37535" b="36812"/>
          <a:stretch>
            <a:fillRect/>
          </a:stretch>
        </p:blipFill>
        <p:spPr bwMode="auto">
          <a:xfrm>
            <a:off x="2543175" y="2251075"/>
            <a:ext cx="292100"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0" name="Picture 5" descr="rotati~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095625" y="1296988"/>
            <a:ext cx="288925"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 name="Line 9"/>
          <p:cNvSpPr>
            <a:spLocks noChangeShapeType="1"/>
          </p:cNvSpPr>
          <p:nvPr/>
        </p:nvSpPr>
        <p:spPr bwMode="auto">
          <a:xfrm flipV="1">
            <a:off x="900113" y="1963738"/>
            <a:ext cx="5259387" cy="388620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pic>
        <p:nvPicPr>
          <p:cNvPr id="16" name="Picture 8" descr="beam_pattern"/>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193466">
            <a:off x="-115888" y="3057525"/>
            <a:ext cx="7269163" cy="163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0" name="Picture 6" descr="rotati~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370638" y="1662113"/>
            <a:ext cx="288925"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8" name="Picture 2" descr="U397P4T8D3419452F107DT20111027162959"/>
          <p:cNvPicPr>
            <a:picLocks noChangeAspect="1" noChangeArrowheads="1"/>
          </p:cNvPicPr>
          <p:nvPr/>
        </p:nvPicPr>
        <p:blipFill>
          <a:blip r:embed="rId10">
            <a:clrChange>
              <a:clrFrom>
                <a:srgbClr val="3D3135"/>
              </a:clrFrom>
              <a:clrTo>
                <a:srgbClr val="3D3135">
                  <a:alpha val="0"/>
                </a:srgbClr>
              </a:clrTo>
            </a:clrChange>
            <a:extLst>
              <a:ext uri="{28A0092B-C50C-407E-A947-70E740481C1C}">
                <a14:useLocalDpi xmlns:a14="http://schemas.microsoft.com/office/drawing/2010/main" val="0"/>
              </a:ext>
            </a:extLst>
          </a:blip>
          <a:srcRect/>
          <a:stretch>
            <a:fillRect/>
          </a:stretch>
        </p:blipFill>
        <p:spPr bwMode="auto">
          <a:xfrm>
            <a:off x="3806825" y="1447800"/>
            <a:ext cx="4335463" cy="2605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1" name="Picture 6" descr="rotati~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218363" y="1387475"/>
            <a:ext cx="288925"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5" name="Picture 10" descr="4f0c7088d2be3"/>
          <p:cNvPicPr>
            <a:picLocks noChangeAspect="1" noChangeArrowheads="1"/>
          </p:cNvPicPr>
          <p:nvPr/>
        </p:nvPicPr>
        <p:blipFill>
          <a:blip r:embed="rId13">
            <a:extLst>
              <a:ext uri="{28A0092B-C50C-407E-A947-70E740481C1C}">
                <a14:useLocalDpi xmlns:a14="http://schemas.microsoft.com/office/drawing/2010/main" val="0"/>
              </a:ext>
            </a:extLst>
          </a:blip>
          <a:srcRect l="4712" t="21143" r="5385" b="17047"/>
          <a:stretch>
            <a:fillRect/>
          </a:stretch>
        </p:blipFill>
        <p:spPr bwMode="auto">
          <a:xfrm>
            <a:off x="323850" y="3500438"/>
            <a:ext cx="2968625" cy="3248025"/>
          </a:xfrm>
          <a:prstGeom prst="rect">
            <a:avLst/>
          </a:prstGeom>
          <a:noFill/>
          <a:ln w="9525">
            <a:solidFill>
              <a:srgbClr val="FFFF99"/>
            </a:solidFill>
            <a:miter lim="800000"/>
            <a:headEnd/>
            <a:tailEnd/>
          </a:ln>
          <a:extLst>
            <a:ext uri="{909E8E84-426E-40DD-AFC4-6F175D3DCCD1}">
              <a14:hiddenFill xmlns:a14="http://schemas.microsoft.com/office/drawing/2010/main">
                <a:solidFill>
                  <a:srgbClr val="FFFFFF"/>
                </a:solidFill>
              </a14:hiddenFill>
            </a:ext>
          </a:extLst>
        </p:spPr>
      </p:pic>
      <p:sp>
        <p:nvSpPr>
          <p:cNvPr id="108" name="Oval 13"/>
          <p:cNvSpPr>
            <a:spLocks noChangeArrowheads="1"/>
          </p:cNvSpPr>
          <p:nvPr/>
        </p:nvSpPr>
        <p:spPr bwMode="auto">
          <a:xfrm>
            <a:off x="1874838" y="5849938"/>
            <a:ext cx="142875" cy="14446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rgbClr val="000000"/>
                </a:solidFill>
                <a:latin typeface="Verdana" panose="020B0604030504040204" pitchFamily="34" charset="0"/>
                <a:ea typeface="宋体" panose="02010600030101010101" pitchFamily="2" charset="-122"/>
              </a:defRPr>
            </a:lvl1pPr>
            <a:lvl2pPr marL="742950" indent="-285750" eaLnBrk="0" hangingPunct="0">
              <a:defRPr sz="2400" b="1">
                <a:solidFill>
                  <a:srgbClr val="000000"/>
                </a:solidFill>
                <a:latin typeface="Verdana" panose="020B0604030504040204" pitchFamily="34" charset="0"/>
                <a:ea typeface="宋体" panose="02010600030101010101" pitchFamily="2" charset="-122"/>
              </a:defRPr>
            </a:lvl2pPr>
            <a:lvl3pPr marL="1143000" indent="-228600" eaLnBrk="0" hangingPunct="0">
              <a:defRPr sz="2400" b="1">
                <a:solidFill>
                  <a:srgbClr val="000000"/>
                </a:solidFill>
                <a:latin typeface="Verdana" panose="020B0604030504040204" pitchFamily="34" charset="0"/>
                <a:ea typeface="宋体" panose="02010600030101010101" pitchFamily="2" charset="-122"/>
              </a:defRPr>
            </a:lvl3pPr>
            <a:lvl4pPr marL="1600200" indent="-228600" eaLnBrk="0" hangingPunct="0">
              <a:defRPr sz="2400" b="1">
                <a:solidFill>
                  <a:srgbClr val="000000"/>
                </a:solidFill>
                <a:latin typeface="Verdana" panose="020B0604030504040204" pitchFamily="34" charset="0"/>
                <a:ea typeface="宋体" panose="02010600030101010101" pitchFamily="2" charset="-122"/>
              </a:defRPr>
            </a:lvl4pPr>
            <a:lvl5pPr marL="2057400" indent="-228600" eaLnBrk="0" hangingPunct="0">
              <a:defRPr sz="2400" b="1">
                <a:solidFill>
                  <a:srgbClr val="0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9pPr>
          </a:lstStyle>
          <a:p>
            <a:pPr eaLnBrk="1" hangingPunct="1"/>
            <a:endParaRPr lang="zh-CN" altLang="en-US"/>
          </a:p>
        </p:txBody>
      </p:sp>
      <p:pic>
        <p:nvPicPr>
          <p:cNvPr id="19" name="图片 18"/>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711575" y="3543300"/>
            <a:ext cx="5267325" cy="324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9" descr="127466541997xwMFfC_s"/>
          <p:cNvPicPr>
            <a:picLocks noChangeAspect="1" noChangeArrowheads="1"/>
          </p:cNvPicPr>
          <p:nvPr/>
        </p:nvPicPr>
        <p:blipFill>
          <a:blip r:embed="rId15" cstate="print">
            <a:clrChange>
              <a:clrFrom>
                <a:srgbClr val="342A1F"/>
              </a:clrFrom>
              <a:clrTo>
                <a:srgbClr val="342A1F">
                  <a:alpha val="0"/>
                </a:srgbClr>
              </a:clrTo>
            </a:clrChange>
            <a:lum bright="6000" contrast="42000"/>
            <a:extLst>
              <a:ext uri="{28A0092B-C50C-407E-A947-70E740481C1C}">
                <a14:useLocalDpi xmlns:a14="http://schemas.microsoft.com/office/drawing/2010/main" val="0"/>
              </a:ext>
            </a:extLst>
          </a:blip>
          <a:srcRect l="1259" t="66286" r="72400" b="4016"/>
          <a:stretch>
            <a:fillRect/>
          </a:stretch>
        </p:blipFill>
        <p:spPr bwMode="auto">
          <a:xfrm>
            <a:off x="6621463" y="4608513"/>
            <a:ext cx="288925"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7" name="Line 12"/>
          <p:cNvSpPr>
            <a:spLocks noChangeShapeType="1"/>
          </p:cNvSpPr>
          <p:nvPr/>
        </p:nvSpPr>
        <p:spPr bwMode="auto">
          <a:xfrm>
            <a:off x="3292475" y="3500438"/>
            <a:ext cx="3279775" cy="1035050"/>
          </a:xfrm>
          <a:prstGeom prst="line">
            <a:avLst/>
          </a:prstGeom>
          <a:noFill/>
          <a:ln w="9525">
            <a:solidFill>
              <a:srgbClr val="FFFF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06" name="Rectangle 11"/>
          <p:cNvSpPr>
            <a:spLocks noChangeArrowheads="1"/>
          </p:cNvSpPr>
          <p:nvPr/>
        </p:nvSpPr>
        <p:spPr bwMode="auto">
          <a:xfrm>
            <a:off x="6572250" y="4535488"/>
            <a:ext cx="381000" cy="431800"/>
          </a:xfrm>
          <a:prstGeom prst="rect">
            <a:avLst/>
          </a:prstGeom>
          <a:noFill/>
          <a:ln w="9525">
            <a:solidFill>
              <a:srgbClr val="FFFF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b="1">
                <a:solidFill>
                  <a:srgbClr val="000000"/>
                </a:solidFill>
                <a:latin typeface="Verdana" panose="020B0604030504040204" pitchFamily="34" charset="0"/>
                <a:ea typeface="宋体" panose="02010600030101010101" pitchFamily="2" charset="-122"/>
              </a:defRPr>
            </a:lvl1pPr>
            <a:lvl2pPr marL="742950" indent="-285750" eaLnBrk="0" hangingPunct="0">
              <a:defRPr sz="2400" b="1">
                <a:solidFill>
                  <a:srgbClr val="000000"/>
                </a:solidFill>
                <a:latin typeface="Verdana" panose="020B0604030504040204" pitchFamily="34" charset="0"/>
                <a:ea typeface="宋体" panose="02010600030101010101" pitchFamily="2" charset="-122"/>
              </a:defRPr>
            </a:lvl2pPr>
            <a:lvl3pPr marL="1143000" indent="-228600" eaLnBrk="0" hangingPunct="0">
              <a:defRPr sz="2400" b="1">
                <a:solidFill>
                  <a:srgbClr val="000000"/>
                </a:solidFill>
                <a:latin typeface="Verdana" panose="020B0604030504040204" pitchFamily="34" charset="0"/>
                <a:ea typeface="宋体" panose="02010600030101010101" pitchFamily="2" charset="-122"/>
              </a:defRPr>
            </a:lvl3pPr>
            <a:lvl4pPr marL="1600200" indent="-228600" eaLnBrk="0" hangingPunct="0">
              <a:defRPr sz="2400" b="1">
                <a:solidFill>
                  <a:srgbClr val="000000"/>
                </a:solidFill>
                <a:latin typeface="Verdana" panose="020B0604030504040204" pitchFamily="34" charset="0"/>
                <a:ea typeface="宋体" panose="02010600030101010101" pitchFamily="2" charset="-122"/>
              </a:defRPr>
            </a:lvl4pPr>
            <a:lvl5pPr marL="2057400" indent="-228600" eaLnBrk="0" hangingPunct="0">
              <a:defRPr sz="2400" b="1">
                <a:solidFill>
                  <a:srgbClr val="0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1" name="矩形 20"/>
          <p:cNvSpPr/>
          <p:nvPr/>
        </p:nvSpPr>
        <p:spPr>
          <a:xfrm>
            <a:off x="17463" y="2714625"/>
            <a:ext cx="9056687" cy="1754326"/>
          </a:xfrm>
          <a:prstGeom prst="rect">
            <a:avLst/>
          </a:prstGeom>
          <a:solidFill>
            <a:srgbClr val="FFC000"/>
          </a:solidFill>
          <a:ln w="38100">
            <a:solidFill>
              <a:srgbClr val="FFFF00"/>
            </a:solidFill>
          </a:ln>
        </p:spPr>
        <p:txBody>
          <a:bodyPr>
            <a:spAutoFit/>
          </a:bodyPr>
          <a:lstStyle/>
          <a:p>
            <a:pPr marL="285750" indent="-285750" algn="just">
              <a:buFont typeface="Wingdings" pitchFamily="2" charset="2"/>
              <a:buChar char="u"/>
              <a:defRPr/>
            </a:pPr>
            <a:r>
              <a:rPr lang="en-US" altLang="zh-CN" sz="1800" b="1" dirty="0">
                <a:latin typeface="+mn-ea"/>
                <a:ea typeface="+mn-ea"/>
              </a:rPr>
              <a:t>X</a:t>
            </a:r>
            <a:r>
              <a:rPr lang="zh-CN" altLang="en-US" sz="1800" b="1" dirty="0">
                <a:latin typeface="+mn-ea"/>
                <a:ea typeface="+mn-ea"/>
              </a:rPr>
              <a:t>射线探测器可加载在航天器上，有助于航天器的实时自主导航；</a:t>
            </a:r>
            <a:endParaRPr lang="en-US" altLang="zh-CN" sz="1800" b="1" dirty="0">
              <a:latin typeface="+mn-ea"/>
              <a:ea typeface="+mn-ea"/>
            </a:endParaRPr>
          </a:p>
          <a:p>
            <a:pPr marL="285750" indent="-285750" algn="just">
              <a:buFont typeface="Wingdings" pitchFamily="2" charset="2"/>
              <a:buChar char="u"/>
              <a:defRPr/>
            </a:pPr>
            <a:r>
              <a:rPr lang="en-US" altLang="zh-CN" sz="1800" b="1" dirty="0">
                <a:latin typeface="+mn-ea"/>
                <a:ea typeface="+mn-ea"/>
              </a:rPr>
              <a:t>X</a:t>
            </a:r>
            <a:r>
              <a:rPr lang="zh-CN" altLang="en-US" sz="1800" b="1" dirty="0">
                <a:latin typeface="+mn-ea"/>
                <a:ea typeface="+mn-ea"/>
              </a:rPr>
              <a:t>射线探测器面积可小型化，有助于降低成本和航天器的负荷；</a:t>
            </a:r>
            <a:endParaRPr lang="en-US" altLang="zh-CN" sz="1800" b="1" dirty="0">
              <a:latin typeface="+mn-ea"/>
              <a:ea typeface="+mn-ea"/>
            </a:endParaRPr>
          </a:p>
          <a:p>
            <a:pPr marL="285750" indent="-285750" algn="just">
              <a:buFont typeface="Wingdings" pitchFamily="2" charset="2"/>
              <a:buChar char="u"/>
              <a:defRPr/>
            </a:pPr>
            <a:r>
              <a:rPr lang="zh-CN" altLang="en-US" sz="1800" b="1" dirty="0">
                <a:latin typeface="+mn-ea"/>
                <a:ea typeface="+mn-ea"/>
              </a:rPr>
              <a:t>此外，利用</a:t>
            </a:r>
            <a:r>
              <a:rPr lang="en-US" altLang="zh-CN" sz="1800" b="1" dirty="0">
                <a:latin typeface="+mn-ea"/>
                <a:ea typeface="+mn-ea"/>
              </a:rPr>
              <a:t>X</a:t>
            </a:r>
            <a:r>
              <a:rPr lang="zh-CN" altLang="en-US" sz="1800" b="1" dirty="0">
                <a:latin typeface="+mn-ea"/>
                <a:ea typeface="+mn-ea"/>
              </a:rPr>
              <a:t>射线脉冲星进行导航具有较高的保密性和安全性。</a:t>
            </a:r>
            <a:endParaRPr lang="en-US" altLang="zh-CN" sz="1800" b="1" dirty="0">
              <a:latin typeface="+mn-ea"/>
              <a:ea typeface="+mn-ea"/>
            </a:endParaRPr>
          </a:p>
          <a:p>
            <a:pPr algn="just">
              <a:defRPr/>
            </a:pPr>
            <a:r>
              <a:rPr lang="zh-CN" altLang="en-US" sz="1800" b="1" dirty="0">
                <a:latin typeface="+mn-ea"/>
                <a:ea typeface="+mn-ea"/>
              </a:rPr>
              <a:t>目前，美国</a:t>
            </a:r>
            <a:r>
              <a:rPr lang="en-US" altLang="zh-CN" sz="1800" b="1" dirty="0">
                <a:latin typeface="+mn-ea"/>
                <a:ea typeface="+mn-ea"/>
              </a:rPr>
              <a:t>x</a:t>
            </a:r>
            <a:r>
              <a:rPr lang="zh-CN" altLang="en-US" sz="1800" b="1" dirty="0">
                <a:latin typeface="+mn-ea"/>
                <a:ea typeface="+mn-ea"/>
              </a:rPr>
              <a:t>射线定时和导航技术空间探索</a:t>
            </a:r>
            <a:r>
              <a:rPr lang="en-US" altLang="zh-CN" sz="1800" b="1" dirty="0">
                <a:latin typeface="+mn-ea"/>
                <a:ea typeface="+mn-ea"/>
              </a:rPr>
              <a:t>(SEXTANT</a:t>
            </a:r>
            <a:r>
              <a:rPr lang="zh-CN" altLang="en-US" sz="1800" b="1" dirty="0">
                <a:latin typeface="+mn-ea"/>
                <a:ea typeface="+mn-ea"/>
              </a:rPr>
              <a:t>）计划在国际空间站上开展了</a:t>
            </a:r>
            <a:r>
              <a:rPr lang="en-US" altLang="zh-CN" sz="1800" b="1" dirty="0">
                <a:latin typeface="+mn-ea"/>
                <a:ea typeface="+mn-ea"/>
              </a:rPr>
              <a:t>X</a:t>
            </a:r>
            <a:r>
              <a:rPr lang="zh-CN" altLang="en-US" sz="1800" b="1" dirty="0">
                <a:latin typeface="+mn-ea"/>
                <a:ea typeface="+mn-ea"/>
              </a:rPr>
              <a:t>射线脉冲星导航试验验证。前期地面高动态、高保真仿真结果预期可在低地球轨道上，针对所选四颗脉冲星观测</a:t>
            </a:r>
            <a:r>
              <a:rPr lang="en-US" altLang="zh-CN" sz="1800" b="1" dirty="0">
                <a:latin typeface="+mn-ea"/>
                <a:ea typeface="+mn-ea"/>
              </a:rPr>
              <a:t>2</a:t>
            </a:r>
            <a:r>
              <a:rPr lang="zh-CN" altLang="en-US" sz="1800" b="1" dirty="0">
                <a:latin typeface="+mn-ea"/>
                <a:ea typeface="+mn-ea"/>
              </a:rPr>
              <a:t>周，实现</a:t>
            </a:r>
            <a:r>
              <a:rPr lang="en-US" altLang="zh-CN" sz="1800" b="1" dirty="0">
                <a:latin typeface="+mn-ea"/>
                <a:ea typeface="+mn-ea"/>
              </a:rPr>
              <a:t>10km</a:t>
            </a:r>
            <a:r>
              <a:rPr lang="zh-CN" altLang="en-US" sz="1800" b="1" dirty="0">
                <a:latin typeface="+mn-ea"/>
                <a:ea typeface="+mn-ea"/>
              </a:rPr>
              <a:t>以内的轨道预测精度和</a:t>
            </a:r>
            <a:r>
              <a:rPr lang="en-US" altLang="zh-CN" sz="1800" b="1" dirty="0">
                <a:latin typeface="+mn-ea"/>
                <a:ea typeface="+mn-ea"/>
              </a:rPr>
              <a:t>0.01km/day</a:t>
            </a:r>
            <a:r>
              <a:rPr lang="zh-CN" altLang="en-US" sz="1800" b="1" dirty="0">
                <a:latin typeface="+mn-ea"/>
                <a:ea typeface="+mn-ea"/>
              </a:rPr>
              <a:t>的速度估计精度。</a:t>
            </a:r>
          </a:p>
        </p:txBody>
      </p:sp>
    </p:spTree>
    <p:custDataLst>
      <p:tags r:id="rId2"/>
    </p:custDataLst>
    <p:extLst>
      <p:ext uri="{BB962C8B-B14F-4D97-AF65-F5344CB8AC3E}">
        <p14:creationId xmlns:p14="http://schemas.microsoft.com/office/powerpoint/2010/main" val="970993547"/>
      </p:ext>
    </p:extLst>
  </p:cSld>
  <p:clrMapOvr>
    <a:masterClrMapping/>
  </p:clrMapOvr>
  <p:transition spd="slow" advTm="2209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0247"/>
                                        </p:tgtEl>
                                        <p:attrNameLst>
                                          <p:attrName>style.visibility</p:attrName>
                                        </p:attrNameLst>
                                      </p:cBhvr>
                                      <p:to>
                                        <p:strVal val="visible"/>
                                      </p:to>
                                    </p:set>
                                    <p:animEffect transition="in" filter="wipe(left)">
                                      <p:cBhvr>
                                        <p:cTn id="11" dur="500"/>
                                        <p:tgtEl>
                                          <p:spTgt spid="1024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1"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nodeType="clickEffect">
                                  <p:stCondLst>
                                    <p:cond delay="0"/>
                                  </p:stCondLst>
                                  <p:childTnLst>
                                    <p:set>
                                      <p:cBhvr>
                                        <p:cTn id="56" dur="1" fill="hold">
                                          <p:stCondLst>
                                            <p:cond delay="0"/>
                                          </p:stCondLst>
                                        </p:cTn>
                                        <p:tgtEl>
                                          <p:spTgt spid="1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20"/>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90"/>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5"/>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10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7"/>
                                        </p:tgtEl>
                                        <p:attrNameLst>
                                          <p:attrName>style.visibility</p:attrName>
                                        </p:attrNameLst>
                                      </p:cBhvr>
                                      <p:to>
                                        <p:strVal val="visible"/>
                                      </p:to>
                                    </p:set>
                                  </p:childTnLst>
                                </p:cTn>
                              </p:par>
                              <p:par>
                                <p:cTn id="89" presetID="2" presetClass="entr" presetSubtype="4" fill="hold" nodeType="withEffect">
                                  <p:stCondLst>
                                    <p:cond delay="0"/>
                                  </p:stCondLst>
                                  <p:childTnLst>
                                    <p:set>
                                      <p:cBhvr>
                                        <p:cTn id="90" dur="1" fill="hold">
                                          <p:stCondLst>
                                            <p:cond delay="0"/>
                                          </p:stCondLst>
                                        </p:cTn>
                                        <p:tgtEl>
                                          <p:spTgt spid="100"/>
                                        </p:tgtEl>
                                        <p:attrNameLst>
                                          <p:attrName>style.visibility</p:attrName>
                                        </p:attrNameLst>
                                      </p:cBhvr>
                                      <p:to>
                                        <p:strVal val="visible"/>
                                      </p:to>
                                    </p:set>
                                    <p:anim calcmode="lin" valueType="num">
                                      <p:cBhvr additive="base">
                                        <p:cTn id="91" dur="500" fill="hold"/>
                                        <p:tgtEl>
                                          <p:spTgt spid="100"/>
                                        </p:tgtEl>
                                        <p:attrNameLst>
                                          <p:attrName>ppt_x</p:attrName>
                                        </p:attrNameLst>
                                      </p:cBhvr>
                                      <p:tavLst>
                                        <p:tav tm="0">
                                          <p:val>
                                            <p:strVal val="#ppt_x"/>
                                          </p:val>
                                        </p:tav>
                                        <p:tav tm="100000">
                                          <p:val>
                                            <p:strVal val="#ppt_x"/>
                                          </p:val>
                                        </p:tav>
                                      </p:tavLst>
                                    </p:anim>
                                    <p:anim calcmode="lin" valueType="num">
                                      <p:cBhvr additive="base">
                                        <p:cTn id="92" dur="500" fill="hold"/>
                                        <p:tgtEl>
                                          <p:spTgt spid="100"/>
                                        </p:tgtEl>
                                        <p:attrNameLst>
                                          <p:attrName>ppt_y</p:attrName>
                                        </p:attrNameLst>
                                      </p:cBhvr>
                                      <p:tavLst>
                                        <p:tav tm="0">
                                          <p:val>
                                            <p:strVal val="1+#ppt_h/2"/>
                                          </p:val>
                                        </p:tav>
                                        <p:tav tm="100000">
                                          <p:val>
                                            <p:strVal val="#ppt_y"/>
                                          </p:val>
                                        </p:tav>
                                      </p:tavLst>
                                    </p:anim>
                                  </p:childTnLst>
                                </p:cTn>
                              </p:par>
                              <p:par>
                                <p:cTn id="93" presetID="1" presetClass="entr" presetSubtype="0" fill="hold" grpId="1" nodeType="withEffect">
                                  <p:stCondLst>
                                    <p:cond delay="0"/>
                                  </p:stCondLst>
                                  <p:childTnLst>
                                    <p:set>
                                      <p:cBhvr>
                                        <p:cTn id="94" dur="1" fill="hold">
                                          <p:stCondLst>
                                            <p:cond delay="0"/>
                                          </p:stCondLst>
                                        </p:cTn>
                                        <p:tgtEl>
                                          <p:spTgt spid="108"/>
                                        </p:tgtEl>
                                        <p:attrNameLst>
                                          <p:attrName>style.visibility</p:attrName>
                                        </p:attrNameLst>
                                      </p:cBhvr>
                                      <p:to>
                                        <p:strVal val="visible"/>
                                      </p:to>
                                    </p:set>
                                  </p:childTnLst>
                                </p:cTn>
                              </p:par>
                              <p:par>
                                <p:cTn id="95" presetID="1" presetClass="path" presetSubtype="0" repeatCount="indefinite" accel="50000" decel="50000" fill="hold" nodeType="withEffect">
                                  <p:stCondLst>
                                    <p:cond delay="0"/>
                                  </p:stCondLst>
                                  <p:childTnLst>
                                    <p:animMotion origin="layout" path="M 0.08872 -0.09144 C 0.10764 -0.0463 0.10243 0.00578 0.07674 0.025 C 0.05104 0.04398 0.01493 0.02245 -0.00416 -0.02338 C -0.02205 -0.06991 -0.01632 -0.12153 0.0092 -0.14028 C 0.03403 -0.1588 0.06997 -0.1375 0.08872 -0.09144 Z " pathEditMode="relative" rAng="3660000" ptsTypes="fffff">
                                      <p:cBhvr>
                                        <p:cTn id="96" dur="3000" fill="hold"/>
                                        <p:tgtEl>
                                          <p:spTgt spid="102"/>
                                        </p:tgtEl>
                                        <p:attrNameLst>
                                          <p:attrName>ppt_x,ppt_y</p:attrName>
                                        </p:attrNameLst>
                                      </p:cBhvr>
                                      <p:rCtr x="-4618" y="3403"/>
                                    </p:animMotion>
                                  </p:childTnLst>
                                </p:cTn>
                              </p:par>
                              <p:par>
                                <p:cTn id="97" presetID="1" presetClass="path" presetSubtype="0" repeatCount="indefinite" accel="50000" decel="50000" fill="hold" nodeType="withEffect">
                                  <p:stCondLst>
                                    <p:cond delay="0"/>
                                  </p:stCondLst>
                                  <p:childTnLst>
                                    <p:animMotion origin="layout" path="M -0.07049 0.1169 C -0.09236 0.07384 -0.09132 0.02361 -0.06823 0.00278 C -0.04514 -0.01805 -0.0092 -0.00046 0.01215 0.04236 C 0.03403 0.08542 0.03299 0.13658 0.01007 0.15787 C -0.01285 0.17847 -0.04878 0.15972 -0.07049 0.1169 Z " pathEditMode="relative" rAng="3360000" ptsTypes="fffff">
                                      <p:cBhvr>
                                        <p:cTn id="98" dur="3000" fill="hold"/>
                                        <p:tgtEl>
                                          <p:spTgt spid="100"/>
                                        </p:tgtEl>
                                        <p:attrNameLst>
                                          <p:attrName>ppt_x,ppt_y</p:attrName>
                                        </p:attrNameLst>
                                      </p:cBhvr>
                                      <p:rCtr x="4167" y="-3681"/>
                                    </p:animMotion>
                                  </p:childTnLst>
                                </p:cTn>
                              </p:par>
                              <p:par>
                                <p:cTn id="99" presetID="1" presetClass="path" presetSubtype="0" repeatCount="indefinite" accel="50000" decel="50000" fill="hold" nodeType="withEffect">
                                  <p:stCondLst>
                                    <p:cond delay="0"/>
                                  </p:stCondLst>
                                  <p:childTnLst>
                                    <p:animMotion origin="layout" path="M -1.38889E-6 4.50867E-6 C -0.00052 0.01734 -0.02969 0.03329 -0.06649 0.03514 C -0.10347 0.03699 -0.13316 0.02404 -0.13368 0.00647 C -0.1342 -0.0111 -0.10521 -0.02613 -0.06823 -0.02821 C -0.03142 -0.02983 -0.00052 -0.01758 -1.38889E-6 4.50867E-6 Z " pathEditMode="relative" rAng="5279161" ptsTypes="fffff">
                                      <p:cBhvr>
                                        <p:cTn id="100" dur="5000" fill="hold"/>
                                        <p:tgtEl>
                                          <p:spTgt spid="104"/>
                                        </p:tgtEl>
                                        <p:attrNameLst>
                                          <p:attrName>ppt_x,ppt_y</p:attrName>
                                        </p:attrNameLst>
                                      </p:cBhvr>
                                      <p:rCtr x="-6684" y="347"/>
                                    </p:animMotion>
                                  </p:childTnLst>
                                </p:cTn>
                              </p:par>
                              <p:par>
                                <p:cTn id="101" presetID="1" presetClass="path" presetSubtype="0" repeatCount="indefinite" accel="50000" decel="50000" fill="hold" grpId="0" nodeType="withEffect">
                                  <p:stCondLst>
                                    <p:cond delay="0"/>
                                  </p:stCondLst>
                                  <p:childTnLst>
                                    <p:animMotion origin="layout" path="M -0.01615 0.05393 C -0.00521 0.05393 0.00364 -0.03264 0.00364 -0.13912 C 0.00364 -0.24584 -0.00521 -0.33195 -0.01615 -0.33195 C -0.02709 -0.33195 -0.03577 -0.24584 -0.03577 -0.13912 C -0.03577 -0.03264 -0.02709 0.05393 -0.01615 0.05393 Z " pathEditMode="relative" rAng="0" ptsTypes="fffff">
                                      <p:cBhvr>
                                        <p:cTn id="102" dur="2000" fill="hold"/>
                                        <p:tgtEl>
                                          <p:spTgt spid="108"/>
                                        </p:tgtEl>
                                        <p:attrNameLst>
                                          <p:attrName>ppt_x,ppt_y</p:attrName>
                                        </p:attrNameLst>
                                      </p:cBhvr>
                                      <p:rCtr x="0" y="-19306"/>
                                    </p:animMotion>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1"/>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xit" presetSubtype="0" fill="hold" nodeType="clickEffect">
                                  <p:stCondLst>
                                    <p:cond delay="0"/>
                                  </p:stCondLst>
                                  <p:childTnLst>
                                    <p:set>
                                      <p:cBhvr>
                                        <p:cTn id="110" dur="1" fill="hold">
                                          <p:stCondLst>
                                            <p:cond delay="0"/>
                                          </p:stCondLst>
                                        </p:cTn>
                                        <p:tgtEl>
                                          <p:spTgt spid="100"/>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101"/>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102"/>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104"/>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19"/>
                                        </p:tgtEl>
                                        <p:attrNameLst>
                                          <p:attrName>style.visibility</p:attrName>
                                        </p:attrNameLst>
                                      </p:cBhvr>
                                      <p:to>
                                        <p:strVal val="hidden"/>
                                      </p:to>
                                    </p:set>
                                  </p:childTnLst>
                                </p:cTn>
                              </p:par>
                              <p:par>
                                <p:cTn id="119" presetID="1" presetClass="exit" presetSubtype="0" fill="hold" grpId="2" nodeType="withEffect">
                                  <p:stCondLst>
                                    <p:cond delay="0"/>
                                  </p:stCondLst>
                                  <p:childTnLst>
                                    <p:set>
                                      <p:cBhvr>
                                        <p:cTn id="120" dur="1" fill="hold">
                                          <p:stCondLst>
                                            <p:cond delay="0"/>
                                          </p:stCondLst>
                                        </p:cTn>
                                        <p:tgtEl>
                                          <p:spTgt spid="108"/>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98"/>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99"/>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105"/>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106"/>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07"/>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2"/>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21"/>
                                        </p:tgtEl>
                                        <p:attrNameLst>
                                          <p:attrName>style.visibility</p:attrName>
                                        </p:attrNameLst>
                                      </p:cBhvr>
                                      <p:to>
                                        <p:strVal val="hidden"/>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p:bldP spid="14" grpId="0"/>
      <p:bldP spid="4" grpId="0" animBg="1"/>
      <p:bldP spid="6" grpId="0" animBg="1"/>
      <p:bldP spid="7" grpId="0" animBg="1"/>
      <p:bldP spid="8" grpId="0"/>
      <p:bldP spid="2" grpId="0" animBg="1"/>
      <p:bldP spid="2" grpId="1" animBg="1"/>
      <p:bldP spid="9" grpId="0"/>
      <p:bldP spid="9" grpId="1"/>
      <p:bldP spid="20" grpId="0" animBg="1"/>
      <p:bldP spid="20" grpId="1" animBg="1"/>
      <p:bldP spid="108" grpId="0" animBg="1"/>
      <p:bldP spid="108" grpId="1" animBg="1"/>
      <p:bldP spid="108" grpId="2" animBg="1"/>
      <p:bldP spid="107" grpId="0" animBg="1"/>
      <p:bldP spid="107" grpId="1" animBg="1"/>
      <p:bldP spid="106" grpId="0" animBg="1"/>
      <p:bldP spid="106" grpId="1" animBg="1"/>
      <p:bldP spid="21" grpId="0" animBg="1"/>
      <p:bldP spid="2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5"/>
          <p:cNvSpPr>
            <a:spLocks noChangeArrowheads="1"/>
          </p:cNvSpPr>
          <p:nvPr/>
        </p:nvSpPr>
        <p:spPr bwMode="auto">
          <a:xfrm>
            <a:off x="-1476375" y="2590800"/>
            <a:ext cx="2735263"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b="1">
                <a:solidFill>
                  <a:srgbClr val="000000"/>
                </a:solidFill>
                <a:latin typeface="Verdana" panose="020B0604030504040204" pitchFamily="34" charset="0"/>
                <a:ea typeface="宋体" panose="02010600030101010101" pitchFamily="2" charset="-122"/>
              </a:defRPr>
            </a:lvl1pPr>
            <a:lvl2pPr marL="742950" indent="-285750" eaLnBrk="0" hangingPunct="0">
              <a:defRPr sz="2400" b="1">
                <a:solidFill>
                  <a:srgbClr val="000000"/>
                </a:solidFill>
                <a:latin typeface="Verdana" panose="020B0604030504040204" pitchFamily="34" charset="0"/>
                <a:ea typeface="宋体" panose="02010600030101010101" pitchFamily="2" charset="-122"/>
              </a:defRPr>
            </a:lvl2pPr>
            <a:lvl3pPr marL="1143000" indent="-228600" eaLnBrk="0" hangingPunct="0">
              <a:defRPr sz="2400" b="1">
                <a:solidFill>
                  <a:srgbClr val="000000"/>
                </a:solidFill>
                <a:latin typeface="Verdana" panose="020B0604030504040204" pitchFamily="34" charset="0"/>
                <a:ea typeface="宋体" panose="02010600030101010101" pitchFamily="2" charset="-122"/>
              </a:defRPr>
            </a:lvl3pPr>
            <a:lvl4pPr marL="1600200" indent="-228600" eaLnBrk="0" hangingPunct="0">
              <a:defRPr sz="2400" b="1">
                <a:solidFill>
                  <a:srgbClr val="000000"/>
                </a:solidFill>
                <a:latin typeface="Verdana" panose="020B0604030504040204" pitchFamily="34" charset="0"/>
                <a:ea typeface="宋体" panose="02010600030101010101" pitchFamily="2" charset="-122"/>
              </a:defRPr>
            </a:lvl4pPr>
            <a:lvl5pPr marL="2057400" indent="-228600" eaLnBrk="0" hangingPunct="0">
              <a:defRPr sz="2400" b="1">
                <a:solidFill>
                  <a:srgbClr val="0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9pPr>
          </a:lstStyle>
          <a:p>
            <a:pPr eaLnBrk="1" hangingPunct="1"/>
            <a:endParaRPr lang="zh-CN" altLang="en-US">
              <a:ea typeface="华文中宋" panose="02010600040101010101" pitchFamily="2" charset="-122"/>
            </a:endParaRPr>
          </a:p>
        </p:txBody>
      </p:sp>
      <p:sp>
        <p:nvSpPr>
          <p:cNvPr id="11268" name="AutoShape 29"/>
          <p:cNvSpPr>
            <a:spLocks noChangeArrowheads="1"/>
          </p:cNvSpPr>
          <p:nvPr/>
        </p:nvSpPr>
        <p:spPr bwMode="auto">
          <a:xfrm>
            <a:off x="-295275" y="7075488"/>
            <a:ext cx="1081088" cy="358775"/>
          </a:xfrm>
          <a:prstGeom prst="wedgeRoundRectCallout">
            <a:avLst>
              <a:gd name="adj1" fmla="val -57046"/>
              <a:gd name="adj2" fmla="val 170352"/>
              <a:gd name="adj3"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sz="2400" b="1">
                <a:solidFill>
                  <a:srgbClr val="000000"/>
                </a:solidFill>
                <a:latin typeface="Verdana" panose="020B0604030504040204" pitchFamily="34" charset="0"/>
                <a:ea typeface="宋体" panose="02010600030101010101" pitchFamily="2" charset="-122"/>
              </a:defRPr>
            </a:lvl1pPr>
            <a:lvl2pPr marL="742950" indent="-285750" eaLnBrk="0" hangingPunct="0">
              <a:defRPr sz="2400" b="1">
                <a:solidFill>
                  <a:srgbClr val="000000"/>
                </a:solidFill>
                <a:latin typeface="Verdana" panose="020B0604030504040204" pitchFamily="34" charset="0"/>
                <a:ea typeface="宋体" panose="02010600030101010101" pitchFamily="2" charset="-122"/>
              </a:defRPr>
            </a:lvl2pPr>
            <a:lvl3pPr marL="1143000" indent="-228600" eaLnBrk="0" hangingPunct="0">
              <a:defRPr sz="2400" b="1">
                <a:solidFill>
                  <a:srgbClr val="000000"/>
                </a:solidFill>
                <a:latin typeface="Verdana" panose="020B0604030504040204" pitchFamily="34" charset="0"/>
                <a:ea typeface="宋体" panose="02010600030101010101" pitchFamily="2" charset="-122"/>
              </a:defRPr>
            </a:lvl3pPr>
            <a:lvl4pPr marL="1600200" indent="-228600" eaLnBrk="0" hangingPunct="0">
              <a:defRPr sz="2400" b="1">
                <a:solidFill>
                  <a:srgbClr val="000000"/>
                </a:solidFill>
                <a:latin typeface="Verdana" panose="020B0604030504040204" pitchFamily="34" charset="0"/>
                <a:ea typeface="宋体" panose="02010600030101010101" pitchFamily="2" charset="-122"/>
              </a:defRPr>
            </a:lvl4pPr>
            <a:lvl5pPr marL="2057400" indent="-228600" eaLnBrk="0" hangingPunct="0">
              <a:defRPr sz="2400" b="1">
                <a:solidFill>
                  <a:srgbClr val="0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9pPr>
          </a:lstStyle>
          <a:p>
            <a:pPr algn="ctr" eaLnBrk="1" hangingPunct="1"/>
            <a:endParaRPr lang="zh-CN" altLang="en-US">
              <a:ea typeface="华文中宋" panose="02010600040101010101" pitchFamily="2" charset="-122"/>
            </a:endParaRPr>
          </a:p>
        </p:txBody>
      </p:sp>
      <p:pic>
        <p:nvPicPr>
          <p:cNvPr id="11271" name="Picture 17" descr="C:\Users\hp\Desktop\t0165a2b129bdd7d9b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6938" y="2466975"/>
            <a:ext cx="2430462"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矩形 17"/>
          <p:cNvSpPr>
            <a:spLocks noChangeArrowheads="1"/>
          </p:cNvSpPr>
          <p:nvPr/>
        </p:nvSpPr>
        <p:spPr bwMode="auto">
          <a:xfrm>
            <a:off x="0" y="981075"/>
            <a:ext cx="91440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lnSpc>
                <a:spcPts val="2600"/>
              </a:lnSpc>
              <a:buFont typeface="Wingdings" pitchFamily="2" charset="2"/>
              <a:buChar char="n"/>
              <a:defRPr/>
            </a:pPr>
            <a:r>
              <a:rPr lang="zh-CN" altLang="en-US" sz="2000" b="1" dirty="0">
                <a:solidFill>
                  <a:srgbClr val="0000FF"/>
                </a:solidFill>
                <a:latin typeface="+mn-ea"/>
                <a:ea typeface="+mn-ea"/>
                <a:cs typeface="Times New Roman" pitchFamily="18" charset="0"/>
              </a:rPr>
              <a:t>因为</a:t>
            </a:r>
            <a:r>
              <a:rPr lang="en-US" altLang="zh-CN" sz="2000" b="1" dirty="0">
                <a:solidFill>
                  <a:srgbClr val="0000FF"/>
                </a:solidFill>
                <a:latin typeface="+mn-ea"/>
                <a:ea typeface="+mn-ea"/>
                <a:cs typeface="Times New Roman" pitchFamily="18" charset="0"/>
              </a:rPr>
              <a:t>XPNAV</a:t>
            </a:r>
            <a:r>
              <a:rPr lang="zh-CN" altLang="en-US" sz="2000" b="1" dirty="0">
                <a:solidFill>
                  <a:srgbClr val="0000FF"/>
                </a:solidFill>
                <a:latin typeface="+mn-ea"/>
                <a:ea typeface="+mn-ea"/>
                <a:cs typeface="Times New Roman" pitchFamily="18" charset="0"/>
              </a:rPr>
              <a:t>具有</a:t>
            </a:r>
            <a:r>
              <a:rPr lang="zh-CN" altLang="zh-CN" sz="2000" b="1" dirty="0">
                <a:solidFill>
                  <a:srgbClr val="0000FF"/>
                </a:solidFill>
                <a:latin typeface="+mn-ea"/>
                <a:ea typeface="+mn-ea"/>
                <a:cs typeface="Times New Roman" pitchFamily="18" charset="0"/>
              </a:rPr>
              <a:t>高可靠</a:t>
            </a:r>
            <a:r>
              <a:rPr lang="zh-CN" altLang="en-US" sz="2000" b="1" dirty="0">
                <a:solidFill>
                  <a:srgbClr val="0000FF"/>
                </a:solidFill>
                <a:latin typeface="+mn-ea"/>
                <a:ea typeface="+mn-ea"/>
                <a:cs typeface="Times New Roman" pitchFamily="18" charset="0"/>
              </a:rPr>
              <a:t>性</a:t>
            </a:r>
            <a:r>
              <a:rPr lang="zh-CN" altLang="zh-CN" sz="2000" b="1" dirty="0">
                <a:solidFill>
                  <a:srgbClr val="0000FF"/>
                </a:solidFill>
                <a:latin typeface="+mn-ea"/>
                <a:ea typeface="+mn-ea"/>
                <a:cs typeface="Times New Roman" pitchFamily="18" charset="0"/>
              </a:rPr>
              <a:t>、高稳定</a:t>
            </a:r>
            <a:r>
              <a:rPr lang="zh-CN" altLang="en-US" sz="2000" b="1" dirty="0">
                <a:solidFill>
                  <a:srgbClr val="0000FF"/>
                </a:solidFill>
                <a:latin typeface="+mn-ea"/>
                <a:ea typeface="+mn-ea"/>
                <a:cs typeface="Times New Roman" pitchFamily="18" charset="0"/>
              </a:rPr>
              <a:t>性、</a:t>
            </a:r>
            <a:r>
              <a:rPr lang="zh-CN" altLang="zh-CN" sz="2000" b="1" dirty="0">
                <a:solidFill>
                  <a:srgbClr val="0000FF"/>
                </a:solidFill>
                <a:latin typeface="+mn-ea"/>
                <a:ea typeface="+mn-ea"/>
                <a:cs typeface="Times New Roman" pitchFamily="18" charset="0"/>
              </a:rPr>
              <a:t>不受人为破坏和干扰</a:t>
            </a:r>
            <a:r>
              <a:rPr lang="zh-CN" altLang="en-US" sz="2000" b="1" dirty="0">
                <a:solidFill>
                  <a:srgbClr val="0000FF"/>
                </a:solidFill>
                <a:latin typeface="+mn-ea"/>
                <a:ea typeface="+mn-ea"/>
                <a:cs typeface="Times New Roman" pitchFamily="18" charset="0"/>
              </a:rPr>
              <a:t>、</a:t>
            </a:r>
            <a:r>
              <a:rPr lang="zh-CN" altLang="zh-CN" sz="2000" b="1" dirty="0">
                <a:solidFill>
                  <a:srgbClr val="0000FF"/>
                </a:solidFill>
                <a:latin typeface="+mn-ea"/>
                <a:ea typeface="+mn-ea"/>
                <a:cs typeface="Times New Roman" pitchFamily="18" charset="0"/>
              </a:rPr>
              <a:t>不受近地空间范围限制</a:t>
            </a:r>
            <a:r>
              <a:rPr lang="zh-CN" altLang="en-US" sz="2000" b="1" dirty="0">
                <a:solidFill>
                  <a:srgbClr val="0000FF"/>
                </a:solidFill>
                <a:latin typeface="+mn-ea"/>
                <a:ea typeface="+mn-ea"/>
                <a:cs typeface="Times New Roman" pitchFamily="18" charset="0"/>
              </a:rPr>
              <a:t>、</a:t>
            </a:r>
            <a:r>
              <a:rPr lang="zh-CN" altLang="zh-CN" sz="2000" b="1" dirty="0">
                <a:solidFill>
                  <a:srgbClr val="0000FF"/>
                </a:solidFill>
                <a:latin typeface="+mn-ea"/>
                <a:ea typeface="+mn-ea"/>
                <a:cs typeface="Times New Roman" pitchFamily="18" charset="0"/>
              </a:rPr>
              <a:t>不需要建立额外地平信息等</a:t>
            </a:r>
            <a:r>
              <a:rPr lang="zh-CN" altLang="en-US" sz="2000" b="1" dirty="0">
                <a:solidFill>
                  <a:srgbClr val="0000FF"/>
                </a:solidFill>
                <a:latin typeface="+mn-ea"/>
                <a:ea typeface="+mn-ea"/>
                <a:cs typeface="Times New Roman" pitchFamily="18" charset="0"/>
              </a:rPr>
              <a:t>特点</a:t>
            </a:r>
            <a:r>
              <a:rPr lang="zh-CN" altLang="en-US" sz="2000" b="1" dirty="0">
                <a:latin typeface="+mn-ea"/>
                <a:ea typeface="+mn-ea"/>
                <a:cs typeface="Times New Roman" pitchFamily="18" charset="0"/>
              </a:rPr>
              <a:t>，其可以为近地轨道、深空轨道、乃至太阳系外飞行器提供全源导航信息</a:t>
            </a:r>
          </a:p>
        </p:txBody>
      </p:sp>
      <p:pic>
        <p:nvPicPr>
          <p:cNvPr id="1127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2466975"/>
            <a:ext cx="2520950"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2" descr="C:\Documents and Settings\HFSUN\桌面\t01856db18d9f34ba14.jpg"/>
          <p:cNvPicPr>
            <a:picLocks noChangeAspect="1" noChangeArrowheads="1"/>
          </p:cNvPicPr>
          <p:nvPr/>
        </p:nvPicPr>
        <p:blipFill>
          <a:blip r:embed="rId6">
            <a:extLst>
              <a:ext uri="{28A0092B-C50C-407E-A947-70E740481C1C}">
                <a14:useLocalDpi xmlns:a14="http://schemas.microsoft.com/office/drawing/2010/main" val="0"/>
              </a:ext>
            </a:extLst>
          </a:blip>
          <a:srcRect l="9000" t="7500" r="14499" b="30624"/>
          <a:stretch>
            <a:fillRect/>
          </a:stretch>
        </p:blipFill>
        <p:spPr bwMode="auto">
          <a:xfrm>
            <a:off x="6283325" y="2466975"/>
            <a:ext cx="2536825"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5" name="矩形 19"/>
          <p:cNvSpPr>
            <a:spLocks noChangeArrowheads="1"/>
          </p:cNvSpPr>
          <p:nvPr/>
        </p:nvSpPr>
        <p:spPr bwMode="auto">
          <a:xfrm>
            <a:off x="1071563" y="4067175"/>
            <a:ext cx="1114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zh-CN" altLang="en-US" sz="1800" b="1">
                <a:solidFill>
                  <a:srgbClr val="0000FF"/>
                </a:solidFill>
                <a:latin typeface="+mn-ea"/>
                <a:ea typeface="+mn-ea"/>
                <a:cs typeface="Times New Roman" pitchFamily="18" charset="0"/>
              </a:rPr>
              <a:t>近地轨道</a:t>
            </a:r>
          </a:p>
        </p:txBody>
      </p:sp>
      <p:sp>
        <p:nvSpPr>
          <p:cNvPr id="11276" name="矩形 20"/>
          <p:cNvSpPr>
            <a:spLocks noChangeArrowheads="1"/>
          </p:cNvSpPr>
          <p:nvPr/>
        </p:nvSpPr>
        <p:spPr bwMode="auto">
          <a:xfrm>
            <a:off x="4105275" y="4067175"/>
            <a:ext cx="1114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zh-CN" altLang="en-US" sz="1800" b="1">
                <a:solidFill>
                  <a:srgbClr val="0000FF"/>
                </a:solidFill>
                <a:latin typeface="+mn-ea"/>
                <a:ea typeface="+mn-ea"/>
                <a:cs typeface="Times New Roman" pitchFamily="18" charset="0"/>
              </a:rPr>
              <a:t>行星表面</a:t>
            </a:r>
          </a:p>
        </p:txBody>
      </p:sp>
      <p:sp>
        <p:nvSpPr>
          <p:cNvPr id="11277" name="矩形 21"/>
          <p:cNvSpPr>
            <a:spLocks noChangeArrowheads="1"/>
          </p:cNvSpPr>
          <p:nvPr/>
        </p:nvSpPr>
        <p:spPr bwMode="auto">
          <a:xfrm>
            <a:off x="6677025" y="4067175"/>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1800" b="1">
                <a:solidFill>
                  <a:srgbClr val="0000FF"/>
                </a:solidFill>
                <a:latin typeface="+mn-ea"/>
                <a:ea typeface="+mn-ea"/>
                <a:cs typeface="Times New Roman" pitchFamily="18" charset="0"/>
              </a:rPr>
              <a:t>太阳系外探测</a:t>
            </a:r>
          </a:p>
        </p:txBody>
      </p:sp>
      <p:sp>
        <p:nvSpPr>
          <p:cNvPr id="11279" name="矩形 16"/>
          <p:cNvSpPr>
            <a:spLocks noChangeArrowheads="1"/>
          </p:cNvSpPr>
          <p:nvPr/>
        </p:nvSpPr>
        <p:spPr bwMode="auto">
          <a:xfrm>
            <a:off x="514350" y="5600700"/>
            <a:ext cx="1214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altLang="zh-CN" sz="2000" b="1" dirty="0">
                <a:solidFill>
                  <a:srgbClr val="CC6600"/>
                </a:solidFill>
                <a:latin typeface="+mn-ea"/>
                <a:ea typeface="+mn-ea"/>
                <a:cs typeface="Times New Roman" pitchFamily="18" charset="0"/>
              </a:rPr>
              <a:t>XPNAV</a:t>
            </a:r>
            <a:endParaRPr lang="zh-CN" altLang="en-US" sz="2000" b="1" dirty="0">
              <a:solidFill>
                <a:srgbClr val="CC6600"/>
              </a:solidFill>
              <a:latin typeface="+mn-ea"/>
              <a:ea typeface="+mn-ea"/>
              <a:cs typeface="Times New Roman" pitchFamily="18" charset="0"/>
            </a:endParaRPr>
          </a:p>
        </p:txBody>
      </p:sp>
      <p:pic>
        <p:nvPicPr>
          <p:cNvPr id="3" name="Picture 28" descr="F:\沈利荣\博士-西电学习\我的文档\PPT\脉冲星自转的图，放映后可自转"/>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7847013" y="34925"/>
            <a:ext cx="12620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987675" y="4795838"/>
            <a:ext cx="5670550" cy="400050"/>
          </a:xfrm>
          <a:prstGeom prst="rect">
            <a:avLst/>
          </a:prstGeom>
        </p:spPr>
        <p:txBody>
          <a:bodyPr>
            <a:spAutoFit/>
          </a:bodyPr>
          <a:lstStyle/>
          <a:p>
            <a:pPr>
              <a:defRPr/>
            </a:pPr>
            <a:r>
              <a:rPr lang="zh-CN" altLang="en-US" sz="2000" b="1" dirty="0">
                <a:latin typeface="+mn-ea"/>
                <a:ea typeface="+mn-ea"/>
                <a:cs typeface="Times New Roman" pitchFamily="18" charset="0"/>
              </a:rPr>
              <a:t>解决导航星座的自主性，降低地面站的资源消耗</a:t>
            </a:r>
            <a:endParaRPr lang="zh-CN" altLang="en-US" sz="2000" b="1" dirty="0">
              <a:latin typeface="+mn-ea"/>
              <a:ea typeface="+mn-ea"/>
            </a:endParaRPr>
          </a:p>
        </p:txBody>
      </p:sp>
      <p:cxnSp>
        <p:nvCxnSpPr>
          <p:cNvPr id="4" name="直接连接符 3"/>
          <p:cNvCxnSpPr>
            <a:cxnSpLocks noChangeShapeType="1"/>
          </p:cNvCxnSpPr>
          <p:nvPr/>
        </p:nvCxnSpPr>
        <p:spPr bwMode="auto">
          <a:xfrm flipH="1">
            <a:off x="2771775" y="4724400"/>
            <a:ext cx="0" cy="522288"/>
          </a:xfrm>
          <a:prstGeom prst="line">
            <a:avLst/>
          </a:prstGeom>
          <a:noFill/>
          <a:ln w="101600" algn="ctr">
            <a:solidFill>
              <a:srgbClr val="CC6600"/>
            </a:solidFill>
            <a:round/>
            <a:headEnd/>
            <a:tailEnd/>
          </a:ln>
          <a:extLst>
            <a:ext uri="{909E8E84-426E-40DD-AFC4-6F175D3DCCD1}">
              <a14:hiddenFill xmlns:a14="http://schemas.microsoft.com/office/drawing/2010/main">
                <a:noFill/>
              </a14:hiddenFill>
            </a:ext>
          </a:extLst>
        </p:spPr>
      </p:cxnSp>
      <p:sp>
        <p:nvSpPr>
          <p:cNvPr id="6" name="矩形 5"/>
          <p:cNvSpPr/>
          <p:nvPr/>
        </p:nvSpPr>
        <p:spPr>
          <a:xfrm>
            <a:off x="3001963" y="5476875"/>
            <a:ext cx="5313362" cy="400050"/>
          </a:xfrm>
          <a:prstGeom prst="rect">
            <a:avLst/>
          </a:prstGeom>
        </p:spPr>
        <p:txBody>
          <a:bodyPr>
            <a:spAutoFit/>
          </a:bodyPr>
          <a:lstStyle/>
          <a:p>
            <a:pPr>
              <a:defRPr/>
            </a:pPr>
            <a:r>
              <a:rPr lang="zh-CN" altLang="en-US" sz="2000" b="1" dirty="0">
                <a:latin typeface="+mn-ea"/>
                <a:ea typeface="+mn-ea"/>
                <a:cs typeface="Times New Roman" pitchFamily="18" charset="0"/>
              </a:rPr>
              <a:t>解决深空高时延问题，提高探测器的自主性</a:t>
            </a:r>
          </a:p>
        </p:txBody>
      </p:sp>
      <p:cxnSp>
        <p:nvCxnSpPr>
          <p:cNvPr id="23" name="直接连接符 22"/>
          <p:cNvCxnSpPr>
            <a:cxnSpLocks noChangeShapeType="1"/>
          </p:cNvCxnSpPr>
          <p:nvPr/>
        </p:nvCxnSpPr>
        <p:spPr bwMode="auto">
          <a:xfrm>
            <a:off x="2771775" y="5445125"/>
            <a:ext cx="0" cy="511175"/>
          </a:xfrm>
          <a:prstGeom prst="line">
            <a:avLst/>
          </a:prstGeom>
          <a:noFill/>
          <a:ln w="101600" algn="ctr">
            <a:solidFill>
              <a:srgbClr val="CC6600"/>
            </a:solidFill>
            <a:round/>
            <a:headEnd/>
            <a:tailEnd/>
          </a:ln>
          <a:extLst>
            <a:ext uri="{909E8E84-426E-40DD-AFC4-6F175D3DCCD1}">
              <a14:hiddenFill xmlns:a14="http://schemas.microsoft.com/office/drawing/2010/main">
                <a:noFill/>
              </a14:hiddenFill>
            </a:ext>
          </a:extLst>
        </p:spPr>
      </p:cxnSp>
      <p:sp>
        <p:nvSpPr>
          <p:cNvPr id="7" name="TextBox 6"/>
          <p:cNvSpPr txBox="1"/>
          <p:nvPr/>
        </p:nvSpPr>
        <p:spPr>
          <a:xfrm>
            <a:off x="2997200" y="6197600"/>
            <a:ext cx="4886325" cy="400050"/>
          </a:xfrm>
          <a:prstGeom prst="rect">
            <a:avLst/>
          </a:prstGeom>
          <a:noFill/>
        </p:spPr>
        <p:txBody>
          <a:bodyPr>
            <a:spAutoFit/>
          </a:bodyPr>
          <a:lstStyle/>
          <a:p>
            <a:pPr>
              <a:defRPr/>
            </a:pPr>
            <a:r>
              <a:rPr lang="zh-CN" altLang="en-US" sz="2000" b="1" dirty="0">
                <a:latin typeface="+mn-ea"/>
                <a:ea typeface="+mn-ea"/>
                <a:cs typeface="Times New Roman" pitchFamily="18" charset="0"/>
              </a:rPr>
              <a:t>解决几何精度稀释问题，提高导航精度</a:t>
            </a:r>
          </a:p>
        </p:txBody>
      </p:sp>
      <p:cxnSp>
        <p:nvCxnSpPr>
          <p:cNvPr id="25" name="直接连接符 24"/>
          <p:cNvCxnSpPr>
            <a:cxnSpLocks noChangeShapeType="1"/>
          </p:cNvCxnSpPr>
          <p:nvPr/>
        </p:nvCxnSpPr>
        <p:spPr bwMode="auto">
          <a:xfrm>
            <a:off x="2771775" y="6165850"/>
            <a:ext cx="0" cy="504825"/>
          </a:xfrm>
          <a:prstGeom prst="line">
            <a:avLst/>
          </a:prstGeom>
          <a:noFill/>
          <a:ln w="101600" algn="ctr">
            <a:solidFill>
              <a:srgbClr val="CC6600"/>
            </a:solidFill>
            <a:round/>
            <a:headEnd/>
            <a:tailEnd/>
          </a:ln>
          <a:extLst>
            <a:ext uri="{909E8E84-426E-40DD-AFC4-6F175D3DCCD1}">
              <a14:hiddenFill xmlns:a14="http://schemas.microsoft.com/office/drawing/2010/main">
                <a:noFill/>
              </a14:hiddenFill>
            </a:ext>
          </a:extLst>
        </p:spPr>
      </p:cxnSp>
      <p:sp>
        <p:nvSpPr>
          <p:cNvPr id="8" name="矩形 7"/>
          <p:cNvSpPr/>
          <p:nvPr/>
        </p:nvSpPr>
        <p:spPr>
          <a:xfrm>
            <a:off x="1979613" y="6034088"/>
            <a:ext cx="830677" cy="707886"/>
          </a:xfrm>
          <a:prstGeom prst="rect">
            <a:avLst/>
          </a:prstGeom>
        </p:spPr>
        <p:txBody>
          <a:bodyPr wrap="none">
            <a:spAutoFit/>
          </a:bodyPr>
          <a:lstStyle/>
          <a:p>
            <a:pPr>
              <a:defRPr/>
            </a:pPr>
            <a:r>
              <a:rPr lang="zh-CN" altLang="en-US" sz="2000" b="1" dirty="0">
                <a:solidFill>
                  <a:srgbClr val="CC6600"/>
                </a:solidFill>
                <a:latin typeface="+mn-ea"/>
                <a:ea typeface="+mn-ea"/>
                <a:cs typeface="Times New Roman" pitchFamily="18" charset="0"/>
              </a:rPr>
              <a:t>太阳</a:t>
            </a:r>
            <a:endParaRPr lang="en-US" altLang="zh-CN" sz="2000" b="1" dirty="0">
              <a:solidFill>
                <a:srgbClr val="CC6600"/>
              </a:solidFill>
              <a:latin typeface="+mn-ea"/>
              <a:ea typeface="+mn-ea"/>
              <a:cs typeface="Times New Roman" pitchFamily="18" charset="0"/>
            </a:endParaRPr>
          </a:p>
          <a:p>
            <a:pPr>
              <a:defRPr/>
            </a:pPr>
            <a:r>
              <a:rPr lang="zh-CN" altLang="en-US" sz="2000" b="1" dirty="0">
                <a:solidFill>
                  <a:srgbClr val="CC6600"/>
                </a:solidFill>
                <a:latin typeface="+mn-ea"/>
                <a:ea typeface="+mn-ea"/>
                <a:cs typeface="Times New Roman" pitchFamily="18" charset="0"/>
              </a:rPr>
              <a:t>系外 </a:t>
            </a:r>
          </a:p>
        </p:txBody>
      </p:sp>
      <p:sp>
        <p:nvSpPr>
          <p:cNvPr id="9" name="矩形 8"/>
          <p:cNvSpPr/>
          <p:nvPr/>
        </p:nvSpPr>
        <p:spPr>
          <a:xfrm>
            <a:off x="1979613" y="5445125"/>
            <a:ext cx="696912" cy="400050"/>
          </a:xfrm>
          <a:prstGeom prst="rect">
            <a:avLst/>
          </a:prstGeom>
        </p:spPr>
        <p:txBody>
          <a:bodyPr wrap="none">
            <a:spAutoFit/>
          </a:bodyPr>
          <a:lstStyle/>
          <a:p>
            <a:pPr>
              <a:defRPr/>
            </a:pPr>
            <a:r>
              <a:rPr lang="zh-CN" altLang="en-US" sz="2000" b="1" dirty="0">
                <a:solidFill>
                  <a:srgbClr val="CC6600"/>
                </a:solidFill>
                <a:latin typeface="+mn-ea"/>
                <a:ea typeface="+mn-ea"/>
                <a:cs typeface="Times New Roman" pitchFamily="18" charset="0"/>
              </a:rPr>
              <a:t>深空</a:t>
            </a:r>
          </a:p>
        </p:txBody>
      </p:sp>
      <p:sp>
        <p:nvSpPr>
          <p:cNvPr id="10" name="矩形 9"/>
          <p:cNvSpPr/>
          <p:nvPr/>
        </p:nvSpPr>
        <p:spPr>
          <a:xfrm>
            <a:off x="1979613" y="4795838"/>
            <a:ext cx="830677" cy="400110"/>
          </a:xfrm>
          <a:prstGeom prst="rect">
            <a:avLst/>
          </a:prstGeom>
        </p:spPr>
        <p:txBody>
          <a:bodyPr wrap="none">
            <a:spAutoFit/>
          </a:bodyPr>
          <a:lstStyle/>
          <a:p>
            <a:pPr>
              <a:defRPr/>
            </a:pPr>
            <a:r>
              <a:rPr lang="zh-CN" altLang="en-US" sz="2000" b="1" dirty="0">
                <a:solidFill>
                  <a:srgbClr val="CC6600"/>
                </a:solidFill>
                <a:latin typeface="+mn-ea"/>
                <a:ea typeface="+mn-ea"/>
                <a:cs typeface="Times New Roman" pitchFamily="18" charset="0"/>
              </a:rPr>
              <a:t>近地 </a:t>
            </a:r>
          </a:p>
        </p:txBody>
      </p:sp>
      <p:sp>
        <p:nvSpPr>
          <p:cNvPr id="22" name="左大括号 21"/>
          <p:cNvSpPr>
            <a:spLocks/>
          </p:cNvSpPr>
          <p:nvPr/>
        </p:nvSpPr>
        <p:spPr bwMode="auto">
          <a:xfrm>
            <a:off x="1619250" y="4724400"/>
            <a:ext cx="279400" cy="2017713"/>
          </a:xfrm>
          <a:prstGeom prst="leftBrace">
            <a:avLst>
              <a:gd name="adj1" fmla="val 8291"/>
              <a:gd name="adj2" fmla="val 50000"/>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9525" algn="ctr">
            <a:solidFill>
              <a:schemeClr val="tx1"/>
            </a:solidFill>
            <a:round/>
            <a:headEnd/>
            <a:tailEnd/>
          </a:ln>
        </p:spPr>
        <p:txBody>
          <a:bodyPr wrap="none"/>
          <a:lstStyle>
            <a:lvl1pPr eaLnBrk="0" hangingPunct="0">
              <a:defRPr sz="2400" b="1">
                <a:solidFill>
                  <a:srgbClr val="000000"/>
                </a:solidFill>
                <a:latin typeface="Verdana" panose="020B0604030504040204" pitchFamily="34" charset="0"/>
                <a:ea typeface="宋体" panose="02010600030101010101" pitchFamily="2" charset="-122"/>
              </a:defRPr>
            </a:lvl1pPr>
            <a:lvl2pPr marL="742950" indent="-285750" eaLnBrk="0" hangingPunct="0">
              <a:defRPr sz="2400" b="1">
                <a:solidFill>
                  <a:srgbClr val="000000"/>
                </a:solidFill>
                <a:latin typeface="Verdana" panose="020B0604030504040204" pitchFamily="34" charset="0"/>
                <a:ea typeface="宋体" panose="02010600030101010101" pitchFamily="2" charset="-122"/>
              </a:defRPr>
            </a:lvl2pPr>
            <a:lvl3pPr marL="1143000" indent="-228600" eaLnBrk="0" hangingPunct="0">
              <a:defRPr sz="2400" b="1">
                <a:solidFill>
                  <a:srgbClr val="000000"/>
                </a:solidFill>
                <a:latin typeface="Verdana" panose="020B0604030504040204" pitchFamily="34" charset="0"/>
                <a:ea typeface="宋体" panose="02010600030101010101" pitchFamily="2" charset="-122"/>
              </a:defRPr>
            </a:lvl3pPr>
            <a:lvl4pPr marL="1600200" indent="-228600" eaLnBrk="0" hangingPunct="0">
              <a:defRPr sz="2400" b="1">
                <a:solidFill>
                  <a:srgbClr val="000000"/>
                </a:solidFill>
                <a:latin typeface="Verdana" panose="020B0604030504040204" pitchFamily="34" charset="0"/>
                <a:ea typeface="宋体" panose="02010600030101010101" pitchFamily="2" charset="-122"/>
              </a:defRPr>
            </a:lvl4pPr>
            <a:lvl5pPr marL="2057400" indent="-228600" eaLnBrk="0" hangingPunct="0">
              <a:defRPr sz="2400" b="1">
                <a:solidFill>
                  <a:srgbClr val="0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9pPr>
          </a:lstStyle>
          <a:p>
            <a:pPr eaLnBrk="1" hangingPunct="1"/>
            <a:endParaRPr lang="zh-CN" altLang="en-US" sz="1800">
              <a:solidFill>
                <a:schemeClr val="tx1"/>
              </a:solidFill>
            </a:endParaRPr>
          </a:p>
        </p:txBody>
      </p:sp>
      <p:sp>
        <p:nvSpPr>
          <p:cNvPr id="24" name="Rectangle 2"/>
          <p:cNvSpPr txBox="1">
            <a:spLocks noChangeArrowheads="1"/>
          </p:cNvSpPr>
          <p:nvPr/>
        </p:nvSpPr>
        <p:spPr bwMode="auto">
          <a:xfrm>
            <a:off x="762000" y="71438"/>
            <a:ext cx="7924800" cy="658812"/>
          </a:xfrm>
          <a:prstGeom prst="rect">
            <a:avLst/>
          </a:prstGeom>
          <a:noFill/>
          <a:ln w="9525">
            <a:noFill/>
            <a:miter lim="800000"/>
            <a:headEnd/>
            <a:tailEnd/>
          </a:ln>
        </p:spPr>
        <p:txBody>
          <a:bodyPr anchor="b"/>
          <a:lstStyle/>
          <a:p>
            <a:pPr eaLnBrk="0" hangingPunct="0">
              <a:lnSpc>
                <a:spcPct val="90000"/>
              </a:lnSpc>
              <a:defRPr/>
            </a:pPr>
            <a:r>
              <a:rPr lang="en-US" altLang="zh-CN" sz="3600" b="1" kern="0" dirty="0">
                <a:solidFill>
                  <a:srgbClr val="CC0000"/>
                </a:solidFill>
                <a:effectLst>
                  <a:outerShdw blurRad="38100" dist="38100" dir="2700000" algn="tl">
                    <a:srgbClr val="C0C0C0"/>
                  </a:outerShdw>
                </a:effectLst>
                <a:latin typeface="+mj-lt"/>
                <a:ea typeface="+mj-ea"/>
                <a:cs typeface="+mj-cs"/>
              </a:rPr>
              <a:t>1</a:t>
            </a:r>
            <a:r>
              <a:rPr lang="en-US" altLang="zh-CN" sz="3600" b="1" kern="0" dirty="0" smtClean="0">
                <a:solidFill>
                  <a:srgbClr val="CC0000"/>
                </a:solidFill>
                <a:effectLst>
                  <a:outerShdw blurRad="38100" dist="38100" dir="2700000" algn="tl">
                    <a:srgbClr val="C0C0C0"/>
                  </a:outerShdw>
                </a:effectLst>
                <a:latin typeface="+mj-lt"/>
                <a:ea typeface="+mj-ea"/>
                <a:cs typeface="+mj-cs"/>
              </a:rPr>
              <a:t>.</a:t>
            </a:r>
            <a:r>
              <a:rPr lang="zh-CN" altLang="en-US" sz="3600" b="1" kern="0" dirty="0" smtClean="0">
                <a:solidFill>
                  <a:srgbClr val="CC0000"/>
                </a:solidFill>
                <a:effectLst>
                  <a:outerShdw blurRad="38100" dist="38100" dir="2700000" algn="tl">
                    <a:srgbClr val="C0C0C0"/>
                  </a:outerShdw>
                </a:effectLst>
                <a:latin typeface="+mj-lt"/>
                <a:ea typeface="+mj-ea"/>
                <a:cs typeface="+mj-cs"/>
              </a:rPr>
              <a:t>背景</a:t>
            </a:r>
            <a:r>
              <a:rPr lang="zh-CN" altLang="en-US" sz="3600" b="1" kern="0" dirty="0">
                <a:solidFill>
                  <a:srgbClr val="CC0000"/>
                </a:solidFill>
                <a:effectLst>
                  <a:outerShdw blurRad="38100" dist="38100" dir="2700000" algn="tl">
                    <a:srgbClr val="C0C0C0"/>
                  </a:outerShdw>
                </a:effectLst>
                <a:latin typeface="+mj-lt"/>
                <a:ea typeface="+mj-ea"/>
                <a:cs typeface="+mj-cs"/>
              </a:rPr>
              <a:t>及意义</a:t>
            </a:r>
          </a:p>
        </p:txBody>
      </p:sp>
    </p:spTree>
    <p:custDataLst>
      <p:tags r:id="rId1"/>
    </p:custDataLst>
    <p:extLst>
      <p:ext uri="{BB962C8B-B14F-4D97-AF65-F5344CB8AC3E}">
        <p14:creationId xmlns:p14="http://schemas.microsoft.com/office/powerpoint/2010/main" val="1316136916"/>
      </p:ext>
    </p:extLst>
  </p:cSld>
  <p:clrMapOvr>
    <a:masterClrMapping/>
  </p:clrMapOvr>
  <p:transition spd="slow" advTm="27945"/>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wipe(up)">
                                      <p:cBhvr>
                                        <p:cTn id="7" dur="500"/>
                                        <p:tgtEl>
                                          <p:spTgt spid="112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1273"/>
                                        </p:tgtEl>
                                        <p:attrNameLst>
                                          <p:attrName>style.visibility</p:attrName>
                                        </p:attrNameLst>
                                      </p:cBhvr>
                                      <p:to>
                                        <p:strVal val="visible"/>
                                      </p:to>
                                    </p:set>
                                    <p:animEffect transition="in" filter="wipe(up)">
                                      <p:cBhvr>
                                        <p:cTn id="12" dur="500"/>
                                        <p:tgtEl>
                                          <p:spTgt spid="11273"/>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up)">
                                      <p:cBhvr>
                                        <p:cTn id="15" dur="500"/>
                                        <p:tgtEl>
                                          <p:spTgt spid="22"/>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1275"/>
                                        </p:tgtEl>
                                        <p:attrNameLst>
                                          <p:attrName>style.visibility</p:attrName>
                                        </p:attrNameLst>
                                      </p:cBhvr>
                                      <p:to>
                                        <p:strVal val="visible"/>
                                      </p:to>
                                    </p:set>
                                    <p:animEffect transition="in" filter="wipe(up)">
                                      <p:cBhvr>
                                        <p:cTn id="18" dur="500"/>
                                        <p:tgtEl>
                                          <p:spTgt spid="11275"/>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1279"/>
                                        </p:tgtEl>
                                        <p:attrNameLst>
                                          <p:attrName>style.visibility</p:attrName>
                                        </p:attrNameLst>
                                      </p:cBhvr>
                                      <p:to>
                                        <p:strVal val="visible"/>
                                      </p:to>
                                    </p:set>
                                    <p:animEffect transition="in" filter="wipe(up)">
                                      <p:cBhvr>
                                        <p:cTn id="21" dur="500"/>
                                        <p:tgtEl>
                                          <p:spTgt spid="1127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par>
                                <p:cTn id="28" presetID="22" presetClass="entr" presetSubtype="1"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par>
                                <p:cTn id="36" presetID="22" presetClass="entr" presetSubtype="1"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up)">
                                      <p:cBhvr>
                                        <p:cTn id="38" dur="500"/>
                                        <p:tgtEl>
                                          <p:spTgt spid="23"/>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up)">
                                      <p:cBhvr>
                                        <p:cTn id="41" dur="500"/>
                                        <p:tgtEl>
                                          <p:spTgt spid="6"/>
                                        </p:tgtEl>
                                      </p:cBhvr>
                                    </p:animEffect>
                                  </p:childTnLst>
                                </p:cTn>
                              </p:par>
                              <p:par>
                                <p:cTn id="42" presetID="22" presetClass="entr" presetSubtype="1" fill="hold" nodeType="withEffect">
                                  <p:stCondLst>
                                    <p:cond delay="0"/>
                                  </p:stCondLst>
                                  <p:childTnLst>
                                    <p:set>
                                      <p:cBhvr>
                                        <p:cTn id="43" dur="1" fill="hold">
                                          <p:stCondLst>
                                            <p:cond delay="0"/>
                                          </p:stCondLst>
                                        </p:cTn>
                                        <p:tgtEl>
                                          <p:spTgt spid="11271"/>
                                        </p:tgtEl>
                                        <p:attrNameLst>
                                          <p:attrName>style.visibility</p:attrName>
                                        </p:attrNameLst>
                                      </p:cBhvr>
                                      <p:to>
                                        <p:strVal val="visible"/>
                                      </p:to>
                                    </p:set>
                                    <p:animEffect transition="in" filter="wipe(up)">
                                      <p:cBhvr>
                                        <p:cTn id="44" dur="500"/>
                                        <p:tgtEl>
                                          <p:spTgt spid="11271"/>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1276"/>
                                        </p:tgtEl>
                                        <p:attrNameLst>
                                          <p:attrName>style.visibility</p:attrName>
                                        </p:attrNameLst>
                                      </p:cBhvr>
                                      <p:to>
                                        <p:strVal val="visible"/>
                                      </p:to>
                                    </p:set>
                                    <p:animEffect transition="in" filter="wipe(up)">
                                      <p:cBhvr>
                                        <p:cTn id="47" dur="500"/>
                                        <p:tgtEl>
                                          <p:spTgt spid="1127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up)">
                                      <p:cBhvr>
                                        <p:cTn id="52" dur="500"/>
                                        <p:tgtEl>
                                          <p:spTgt spid="8"/>
                                        </p:tgtEl>
                                      </p:cBhvr>
                                    </p:animEffect>
                                  </p:childTnLst>
                                </p:cTn>
                              </p:par>
                              <p:par>
                                <p:cTn id="53" presetID="22" presetClass="entr" presetSubtype="1"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up)">
                                      <p:cBhvr>
                                        <p:cTn id="55" dur="500"/>
                                        <p:tgtEl>
                                          <p:spTgt spid="25"/>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up)">
                                      <p:cBhvr>
                                        <p:cTn id="58" dur="500"/>
                                        <p:tgtEl>
                                          <p:spTgt spid="7"/>
                                        </p:tgtEl>
                                      </p:cBhvr>
                                    </p:animEffect>
                                  </p:childTnLst>
                                </p:cTn>
                              </p:par>
                              <p:par>
                                <p:cTn id="59" presetID="22" presetClass="entr" presetSubtype="1" fill="hold" nodeType="withEffect">
                                  <p:stCondLst>
                                    <p:cond delay="0"/>
                                  </p:stCondLst>
                                  <p:childTnLst>
                                    <p:set>
                                      <p:cBhvr>
                                        <p:cTn id="60" dur="1" fill="hold">
                                          <p:stCondLst>
                                            <p:cond delay="0"/>
                                          </p:stCondLst>
                                        </p:cTn>
                                        <p:tgtEl>
                                          <p:spTgt spid="11274"/>
                                        </p:tgtEl>
                                        <p:attrNameLst>
                                          <p:attrName>style.visibility</p:attrName>
                                        </p:attrNameLst>
                                      </p:cBhvr>
                                      <p:to>
                                        <p:strVal val="visible"/>
                                      </p:to>
                                    </p:set>
                                    <p:animEffect transition="in" filter="wipe(up)">
                                      <p:cBhvr>
                                        <p:cTn id="61" dur="500"/>
                                        <p:tgtEl>
                                          <p:spTgt spid="11274"/>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11277"/>
                                        </p:tgtEl>
                                        <p:attrNameLst>
                                          <p:attrName>style.visibility</p:attrName>
                                        </p:attrNameLst>
                                      </p:cBhvr>
                                      <p:to>
                                        <p:strVal val="visible"/>
                                      </p:to>
                                    </p:set>
                                    <p:animEffect transition="in" filter="wipe(up)">
                                      <p:cBhvr>
                                        <p:cTn id="64" dur="500"/>
                                        <p:tgtEl>
                                          <p:spTgt spid="11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p:bldP spid="11275" grpId="0"/>
      <p:bldP spid="11276" grpId="0"/>
      <p:bldP spid="11277" grpId="0"/>
      <p:bldP spid="11279" grpId="0"/>
      <p:bldP spid="2" grpId="0"/>
      <p:bldP spid="6" grpId="0"/>
      <p:bldP spid="7" grpId="0"/>
      <p:bldP spid="8" grpId="0"/>
      <p:bldP spid="9" grpId="0"/>
      <p:bldP spid="10" grpId="0"/>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917670533"/>
              </p:ext>
            </p:extLst>
          </p:nvPr>
        </p:nvGraphicFramePr>
        <p:xfrm>
          <a:off x="384175" y="1246188"/>
          <a:ext cx="3683000" cy="3119437"/>
        </p:xfrm>
        <a:graphic>
          <a:graphicData uri="http://schemas.openxmlformats.org/presentationml/2006/ole">
            <mc:AlternateContent xmlns:mc="http://schemas.openxmlformats.org/markup-compatibility/2006">
              <mc:Choice xmlns:v="urn:schemas-microsoft-com:vml" Requires="v">
                <p:oleObj spid="_x0000_s14362" name="Visio" r:id="rId4" imgW="3340518" imgH="2818646" progId="Visio.Drawing.11">
                  <p:embed/>
                </p:oleObj>
              </mc:Choice>
              <mc:Fallback>
                <p:oleObj name="Visio" r:id="rId4" imgW="3340518" imgH="281864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75" y="1246188"/>
                        <a:ext cx="3683000" cy="3119437"/>
                      </a:xfrm>
                      <a:prstGeom prst="rect">
                        <a:avLst/>
                      </a:prstGeom>
                      <a:noFill/>
                      <a:ln w="25400">
                        <a:solidFill>
                          <a:srgbClr val="C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圆角矩形 1"/>
          <p:cNvSpPr/>
          <p:nvPr/>
        </p:nvSpPr>
        <p:spPr bwMode="auto">
          <a:xfrm rot="19367615">
            <a:off x="1900238" y="2470150"/>
            <a:ext cx="1482725" cy="382588"/>
          </a:xfrm>
          <a:prstGeom prst="roundRect">
            <a:avLst/>
          </a:prstGeom>
          <a:noFill/>
          <a:ln w="38100" cap="flat" cmpd="sng" algn="ctr">
            <a:solidFill>
              <a:schemeClr val="accent5">
                <a:lumMod val="50000"/>
              </a:schemeClr>
            </a:solidFill>
            <a:prstDash val="solid"/>
            <a:round/>
            <a:headEnd type="none" w="med" len="med"/>
            <a:tailEnd type="none" w="med" len="med"/>
          </a:ln>
          <a:effectLst/>
        </p:spPr>
        <p:txBody>
          <a:bodyPr wrap="none"/>
          <a:lstStyle/>
          <a:p>
            <a:pPr>
              <a:defRPr/>
            </a:pPr>
            <a:endParaRPr lang="zh-CN" altLang="en-US" sz="1800" b="1">
              <a:solidFill>
                <a:schemeClr val="tx1"/>
              </a:solidFill>
            </a:endParaRPr>
          </a:p>
        </p:txBody>
      </p:sp>
      <p:sp>
        <p:nvSpPr>
          <p:cNvPr id="12292" name="Rectangle 4"/>
          <p:cNvSpPr>
            <a:spLocks noChangeArrowheads="1"/>
          </p:cNvSpPr>
          <p:nvPr/>
        </p:nvSpPr>
        <p:spPr bwMode="auto">
          <a:xfrm>
            <a:off x="0"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rgbClr val="000000"/>
                </a:solidFill>
                <a:latin typeface="Verdana" panose="020B0604030504040204" pitchFamily="34" charset="0"/>
                <a:ea typeface="宋体" panose="02010600030101010101" pitchFamily="2" charset="-122"/>
              </a:defRPr>
            </a:lvl1pPr>
            <a:lvl2pPr marL="742950" indent="-285750" eaLnBrk="0" hangingPunct="0">
              <a:defRPr sz="2400" b="1">
                <a:solidFill>
                  <a:srgbClr val="000000"/>
                </a:solidFill>
                <a:latin typeface="Verdana" panose="020B0604030504040204" pitchFamily="34" charset="0"/>
                <a:ea typeface="宋体" panose="02010600030101010101" pitchFamily="2" charset="-122"/>
              </a:defRPr>
            </a:lvl2pPr>
            <a:lvl3pPr marL="1143000" indent="-228600" eaLnBrk="0" hangingPunct="0">
              <a:defRPr sz="2400" b="1">
                <a:solidFill>
                  <a:srgbClr val="000000"/>
                </a:solidFill>
                <a:latin typeface="Verdana" panose="020B0604030504040204" pitchFamily="34" charset="0"/>
                <a:ea typeface="宋体" panose="02010600030101010101" pitchFamily="2" charset="-122"/>
              </a:defRPr>
            </a:lvl3pPr>
            <a:lvl4pPr marL="1600200" indent="-228600" eaLnBrk="0" hangingPunct="0">
              <a:defRPr sz="2400" b="1">
                <a:solidFill>
                  <a:srgbClr val="000000"/>
                </a:solidFill>
                <a:latin typeface="Verdana" panose="020B0604030504040204" pitchFamily="34" charset="0"/>
                <a:ea typeface="宋体" panose="02010600030101010101" pitchFamily="2" charset="-122"/>
              </a:defRPr>
            </a:lvl4pPr>
            <a:lvl5pPr marL="2057400" indent="-228600" eaLnBrk="0" hangingPunct="0">
              <a:defRPr sz="2400" b="1">
                <a:solidFill>
                  <a:srgbClr val="0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 name="Rectangle 2"/>
          <p:cNvSpPr txBox="1">
            <a:spLocks noChangeArrowheads="1"/>
          </p:cNvSpPr>
          <p:nvPr/>
        </p:nvSpPr>
        <p:spPr bwMode="auto">
          <a:xfrm>
            <a:off x="762000" y="71438"/>
            <a:ext cx="7924800" cy="658812"/>
          </a:xfrm>
          <a:prstGeom prst="rect">
            <a:avLst/>
          </a:prstGeom>
          <a:noFill/>
          <a:ln w="9525">
            <a:noFill/>
            <a:miter lim="800000"/>
            <a:headEnd/>
            <a:tailEnd/>
          </a:ln>
        </p:spPr>
        <p:txBody>
          <a:bodyPr anchor="b"/>
          <a:lstStyle/>
          <a:p>
            <a:pPr eaLnBrk="0" hangingPunct="0">
              <a:lnSpc>
                <a:spcPct val="90000"/>
              </a:lnSpc>
              <a:defRPr/>
            </a:pPr>
            <a:r>
              <a:rPr lang="en-US" altLang="zh-CN" sz="3600" b="1" kern="0" dirty="0">
                <a:solidFill>
                  <a:srgbClr val="CC0000"/>
                </a:solidFill>
                <a:effectLst>
                  <a:outerShdw blurRad="38100" dist="38100" dir="2700000" algn="tl">
                    <a:srgbClr val="C0C0C0"/>
                  </a:outerShdw>
                </a:effectLst>
                <a:latin typeface="+mj-lt"/>
                <a:ea typeface="+mj-ea"/>
                <a:cs typeface="+mj-cs"/>
              </a:rPr>
              <a:t>1. </a:t>
            </a:r>
            <a:r>
              <a:rPr lang="zh-CN" altLang="en-US" sz="3600" b="1" kern="0" dirty="0" smtClean="0">
                <a:solidFill>
                  <a:srgbClr val="CC0000"/>
                </a:solidFill>
                <a:effectLst>
                  <a:outerShdw blurRad="38100" dist="38100" dir="2700000" algn="tl">
                    <a:srgbClr val="C0C0C0"/>
                  </a:outerShdw>
                </a:effectLst>
                <a:latin typeface="+mj-lt"/>
                <a:ea typeface="+mj-ea"/>
                <a:cs typeface="+mj-cs"/>
              </a:rPr>
              <a:t>背景</a:t>
            </a:r>
            <a:r>
              <a:rPr lang="zh-CN" altLang="en-US" sz="3600" b="1" kern="0" dirty="0">
                <a:solidFill>
                  <a:srgbClr val="CC0000"/>
                </a:solidFill>
                <a:effectLst>
                  <a:outerShdw blurRad="38100" dist="38100" dir="2700000" algn="tl">
                    <a:srgbClr val="C0C0C0"/>
                  </a:outerShdw>
                </a:effectLst>
                <a:latin typeface="+mj-lt"/>
                <a:ea typeface="+mj-ea"/>
                <a:cs typeface="+mj-cs"/>
              </a:rPr>
              <a:t>及意义</a:t>
            </a:r>
          </a:p>
        </p:txBody>
      </p:sp>
      <p:sp>
        <p:nvSpPr>
          <p:cNvPr id="12294" name="Rectangle 6"/>
          <p:cNvSpPr>
            <a:spLocks noChangeArrowheads="1"/>
          </p:cNvSpPr>
          <p:nvPr/>
        </p:nvSpPr>
        <p:spPr bwMode="auto">
          <a:xfrm>
            <a:off x="0"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rgbClr val="000000"/>
                </a:solidFill>
                <a:latin typeface="Verdana" panose="020B0604030504040204" pitchFamily="34" charset="0"/>
                <a:ea typeface="宋体" panose="02010600030101010101" pitchFamily="2" charset="-122"/>
              </a:defRPr>
            </a:lvl1pPr>
            <a:lvl2pPr marL="742950" indent="-285750" eaLnBrk="0" hangingPunct="0">
              <a:defRPr sz="2400" b="1">
                <a:solidFill>
                  <a:srgbClr val="000000"/>
                </a:solidFill>
                <a:latin typeface="Verdana" panose="020B0604030504040204" pitchFamily="34" charset="0"/>
                <a:ea typeface="宋体" panose="02010600030101010101" pitchFamily="2" charset="-122"/>
              </a:defRPr>
            </a:lvl2pPr>
            <a:lvl3pPr marL="1143000" indent="-228600" eaLnBrk="0" hangingPunct="0">
              <a:defRPr sz="2400" b="1">
                <a:solidFill>
                  <a:srgbClr val="000000"/>
                </a:solidFill>
                <a:latin typeface="Verdana" panose="020B0604030504040204" pitchFamily="34" charset="0"/>
                <a:ea typeface="宋体" panose="02010600030101010101" pitchFamily="2" charset="-122"/>
              </a:defRPr>
            </a:lvl3pPr>
            <a:lvl4pPr marL="1600200" indent="-228600" eaLnBrk="0" hangingPunct="0">
              <a:defRPr sz="2400" b="1">
                <a:solidFill>
                  <a:srgbClr val="000000"/>
                </a:solidFill>
                <a:latin typeface="Verdana" panose="020B0604030504040204" pitchFamily="34" charset="0"/>
                <a:ea typeface="宋体" panose="02010600030101010101" pitchFamily="2" charset="-122"/>
              </a:defRPr>
            </a:lvl4pPr>
            <a:lvl5pPr marL="2057400" indent="-228600" eaLnBrk="0" hangingPunct="0">
              <a:defRPr sz="2400" b="1">
                <a:solidFill>
                  <a:srgbClr val="0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3323" name="矩形 9"/>
          <p:cNvSpPr>
            <a:spLocks noChangeArrowheads="1"/>
          </p:cNvSpPr>
          <p:nvPr/>
        </p:nvSpPr>
        <p:spPr bwMode="auto">
          <a:xfrm>
            <a:off x="5219700" y="6524625"/>
            <a:ext cx="3184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US" altLang="zh-CN" sz="1600" b="1" dirty="0">
                <a:solidFill>
                  <a:srgbClr val="0000FF"/>
                </a:solidFill>
                <a:latin typeface="+mn-ea"/>
                <a:ea typeface="+mn-ea"/>
                <a:cs typeface="Times New Roman" pitchFamily="18" charset="0"/>
              </a:rPr>
              <a:t>XPNAV</a:t>
            </a:r>
            <a:r>
              <a:rPr lang="zh-CN" altLang="en-US" sz="1600" b="1" dirty="0">
                <a:solidFill>
                  <a:srgbClr val="0000FF"/>
                </a:solidFill>
                <a:latin typeface="+mn-ea"/>
                <a:ea typeface="+mn-ea"/>
                <a:cs typeface="Times New Roman" pitchFamily="18" charset="0"/>
              </a:rPr>
              <a:t>示意图</a:t>
            </a:r>
          </a:p>
        </p:txBody>
      </p:sp>
      <p:pic>
        <p:nvPicPr>
          <p:cNvPr id="12" name="图片 11" descr="说明: 人类找到宇宙航行定位方法"/>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4437063"/>
            <a:ext cx="396240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7" name="Rectangle 14"/>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rgbClr val="000000"/>
                </a:solidFill>
                <a:latin typeface="Verdana" panose="020B0604030504040204" pitchFamily="34" charset="0"/>
                <a:ea typeface="宋体" panose="02010600030101010101" pitchFamily="2" charset="-122"/>
              </a:defRPr>
            </a:lvl1pPr>
            <a:lvl2pPr marL="742950" indent="-285750" eaLnBrk="0" hangingPunct="0">
              <a:defRPr sz="2400" b="1">
                <a:solidFill>
                  <a:srgbClr val="000000"/>
                </a:solidFill>
                <a:latin typeface="Verdana" panose="020B0604030504040204" pitchFamily="34" charset="0"/>
                <a:ea typeface="宋体" panose="02010600030101010101" pitchFamily="2" charset="-122"/>
              </a:defRPr>
            </a:lvl2pPr>
            <a:lvl3pPr marL="1143000" indent="-228600" eaLnBrk="0" hangingPunct="0">
              <a:defRPr sz="2400" b="1">
                <a:solidFill>
                  <a:srgbClr val="000000"/>
                </a:solidFill>
                <a:latin typeface="Verdana" panose="020B0604030504040204" pitchFamily="34" charset="0"/>
                <a:ea typeface="宋体" panose="02010600030101010101" pitchFamily="2" charset="-122"/>
              </a:defRPr>
            </a:lvl3pPr>
            <a:lvl4pPr marL="1600200" indent="-228600" eaLnBrk="0" hangingPunct="0">
              <a:defRPr sz="2400" b="1">
                <a:solidFill>
                  <a:srgbClr val="000000"/>
                </a:solidFill>
                <a:latin typeface="Verdana" panose="020B0604030504040204" pitchFamily="34" charset="0"/>
                <a:ea typeface="宋体" panose="02010600030101010101" pitchFamily="2" charset="-122"/>
              </a:defRPr>
            </a:lvl4pPr>
            <a:lvl5pPr marL="2057400" indent="-228600" eaLnBrk="0" hangingPunct="0">
              <a:defRPr sz="2400" b="1">
                <a:solidFill>
                  <a:srgbClr val="0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2298" name="Rectangle 16"/>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rgbClr val="000000"/>
                </a:solidFill>
                <a:latin typeface="Verdana" panose="020B0604030504040204" pitchFamily="34" charset="0"/>
                <a:ea typeface="宋体" panose="02010600030101010101" pitchFamily="2" charset="-122"/>
              </a:defRPr>
            </a:lvl1pPr>
            <a:lvl2pPr marL="742950" indent="-285750" eaLnBrk="0" hangingPunct="0">
              <a:defRPr sz="2400" b="1">
                <a:solidFill>
                  <a:srgbClr val="000000"/>
                </a:solidFill>
                <a:latin typeface="Verdana" panose="020B0604030504040204" pitchFamily="34" charset="0"/>
                <a:ea typeface="宋体" panose="02010600030101010101" pitchFamily="2" charset="-122"/>
              </a:defRPr>
            </a:lvl2pPr>
            <a:lvl3pPr marL="1143000" indent="-228600" eaLnBrk="0" hangingPunct="0">
              <a:defRPr sz="2400" b="1">
                <a:solidFill>
                  <a:srgbClr val="000000"/>
                </a:solidFill>
                <a:latin typeface="Verdana" panose="020B0604030504040204" pitchFamily="34" charset="0"/>
                <a:ea typeface="宋体" panose="02010600030101010101" pitchFamily="2" charset="-122"/>
              </a:defRPr>
            </a:lvl3pPr>
            <a:lvl4pPr marL="1600200" indent="-228600" eaLnBrk="0" hangingPunct="0">
              <a:defRPr sz="2400" b="1">
                <a:solidFill>
                  <a:srgbClr val="000000"/>
                </a:solidFill>
                <a:latin typeface="Verdana" panose="020B0604030504040204" pitchFamily="34" charset="0"/>
                <a:ea typeface="宋体" panose="02010600030101010101" pitchFamily="2" charset="-122"/>
              </a:defRPr>
            </a:lvl4pPr>
            <a:lvl5pPr marL="2057400" indent="-228600" eaLnBrk="0" hangingPunct="0">
              <a:defRPr sz="2400" b="1">
                <a:solidFill>
                  <a:srgbClr val="0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2299" name="Rectangle 18"/>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b="1">
                <a:solidFill>
                  <a:srgbClr val="000000"/>
                </a:solidFill>
                <a:latin typeface="Verdana" panose="020B0604030504040204" pitchFamily="34" charset="0"/>
                <a:ea typeface="宋体" panose="02010600030101010101" pitchFamily="2" charset="-122"/>
              </a:defRPr>
            </a:lvl1pPr>
            <a:lvl2pPr marL="742950" indent="-285750" eaLnBrk="0" hangingPunct="0">
              <a:defRPr sz="2400" b="1">
                <a:solidFill>
                  <a:srgbClr val="000000"/>
                </a:solidFill>
                <a:latin typeface="Verdana" panose="020B0604030504040204" pitchFamily="34" charset="0"/>
                <a:ea typeface="宋体" panose="02010600030101010101" pitchFamily="2" charset="-122"/>
              </a:defRPr>
            </a:lvl2pPr>
            <a:lvl3pPr marL="1143000" indent="-228600" eaLnBrk="0" hangingPunct="0">
              <a:defRPr sz="2400" b="1">
                <a:solidFill>
                  <a:srgbClr val="000000"/>
                </a:solidFill>
                <a:latin typeface="Verdana" panose="020B0604030504040204" pitchFamily="34" charset="0"/>
                <a:ea typeface="宋体" panose="02010600030101010101" pitchFamily="2" charset="-122"/>
              </a:defRPr>
            </a:lvl3pPr>
            <a:lvl4pPr marL="1600200" indent="-228600" eaLnBrk="0" hangingPunct="0">
              <a:defRPr sz="2400" b="1">
                <a:solidFill>
                  <a:srgbClr val="000000"/>
                </a:solidFill>
                <a:latin typeface="Verdana" panose="020B0604030504040204" pitchFamily="34" charset="0"/>
                <a:ea typeface="宋体" panose="02010600030101010101" pitchFamily="2" charset="-122"/>
              </a:defRPr>
            </a:lvl4pPr>
            <a:lvl5pPr marL="2057400" indent="-228600" eaLnBrk="0" hangingPunct="0">
              <a:defRPr sz="2400" b="1">
                <a:solidFill>
                  <a:srgbClr val="000000"/>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rgbClr val="000000"/>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4203116854"/>
              </p:ext>
            </p:extLst>
          </p:nvPr>
        </p:nvGraphicFramePr>
        <p:xfrm>
          <a:off x="4737100" y="1265238"/>
          <a:ext cx="3957638" cy="3027362"/>
        </p:xfrm>
        <a:graphic>
          <a:graphicData uri="http://schemas.openxmlformats.org/presentationml/2006/ole">
            <mc:AlternateContent xmlns:mc="http://schemas.openxmlformats.org/markup-compatibility/2006">
              <mc:Choice xmlns:v="urn:schemas-microsoft-com:vml" Requires="v">
                <p:oleObj spid="_x0000_s14363" name="Visio" r:id="rId7" imgW="3070577" imgH="2314680" progId="Visio.Drawing.11">
                  <p:embed/>
                </p:oleObj>
              </mc:Choice>
              <mc:Fallback>
                <p:oleObj name="Visio" r:id="rId7" imgW="3070577" imgH="2314680"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37100" y="1265238"/>
                        <a:ext cx="3957638" cy="3027362"/>
                      </a:xfrm>
                      <a:prstGeom prst="rect">
                        <a:avLst/>
                      </a:prstGeom>
                      <a:noFill/>
                      <a:ln w="25400">
                        <a:solidFill>
                          <a:srgbClr val="95D81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231775" y="4437063"/>
            <a:ext cx="3957638" cy="2455862"/>
          </a:xfrm>
          <a:prstGeom prst="rect">
            <a:avLst/>
          </a:prstGeom>
        </p:spPr>
        <p:txBody>
          <a:bodyPr>
            <a:spAutoFit/>
          </a:bodyPr>
          <a:lstStyle/>
          <a:p>
            <a:pPr marL="285750" indent="-285750" algn="just">
              <a:lnSpc>
                <a:spcPct val="120000"/>
              </a:lnSpc>
              <a:buFont typeface="Wingdings" pitchFamily="2" charset="2"/>
              <a:buChar char="u"/>
              <a:defRPr/>
            </a:pPr>
            <a:r>
              <a:rPr lang="en-US" altLang="zh-CN" sz="1600" b="1" dirty="0">
                <a:latin typeface="+mn-ea"/>
                <a:ea typeface="+mn-ea"/>
                <a:cs typeface="Times New Roman" pitchFamily="18" charset="0"/>
              </a:rPr>
              <a:t>SSB</a:t>
            </a:r>
            <a:r>
              <a:rPr lang="zh-CN" altLang="en-US" sz="1600" b="1" dirty="0">
                <a:latin typeface="+mn-ea"/>
                <a:ea typeface="+mn-ea"/>
                <a:cs typeface="Times New Roman" pitchFamily="18" charset="0"/>
              </a:rPr>
              <a:t>处与航天器处的脉冲到达时间差</a:t>
            </a:r>
            <a:r>
              <a:rPr lang="en-US" altLang="zh-CN" sz="1600" b="1" dirty="0">
                <a:latin typeface="+mn-ea"/>
                <a:ea typeface="+mn-ea"/>
                <a:cs typeface="Times New Roman" pitchFamily="18" charset="0"/>
              </a:rPr>
              <a:t>TOA</a:t>
            </a:r>
            <a:r>
              <a:rPr lang="zh-CN" altLang="en-US" sz="1600" b="1" dirty="0">
                <a:latin typeface="+mn-ea"/>
                <a:ea typeface="+mn-ea"/>
                <a:cs typeface="Times New Roman" pitchFamily="18" charset="0"/>
              </a:rPr>
              <a:t>，是</a:t>
            </a:r>
            <a:r>
              <a:rPr lang="en-US" altLang="zh-CN" sz="1600" b="1" dirty="0">
                <a:latin typeface="+mn-ea"/>
                <a:ea typeface="+mn-ea"/>
                <a:cs typeface="Times New Roman" pitchFamily="18" charset="0"/>
              </a:rPr>
              <a:t>XPNAV</a:t>
            </a:r>
            <a:r>
              <a:rPr lang="zh-CN" altLang="en-US" sz="1600" b="1" dirty="0">
                <a:latin typeface="+mn-ea"/>
                <a:ea typeface="+mn-ea"/>
                <a:cs typeface="Times New Roman" pitchFamily="18" charset="0"/>
              </a:rPr>
              <a:t>的基本观测量。计算脉冲星发射的信号传播到太阳系质心和探测器的时间差值，由此确定探测器在太阳系质心坐标系中的位置。</a:t>
            </a:r>
            <a:endParaRPr lang="en-US" altLang="zh-CN" sz="1600" b="1" dirty="0">
              <a:latin typeface="+mn-ea"/>
              <a:ea typeface="+mn-ea"/>
              <a:cs typeface="Times New Roman" pitchFamily="18" charset="0"/>
            </a:endParaRPr>
          </a:p>
          <a:p>
            <a:pPr marL="285750" indent="-285750" algn="just">
              <a:lnSpc>
                <a:spcPct val="120000"/>
              </a:lnSpc>
              <a:buFont typeface="Wingdings" pitchFamily="2" charset="2"/>
              <a:buChar char="u"/>
              <a:defRPr/>
            </a:pPr>
            <a:r>
              <a:rPr lang="zh-CN" altLang="en-US" sz="1600" b="1" dirty="0">
                <a:latin typeface="+mn-ea"/>
                <a:ea typeface="+mn-ea"/>
                <a:cs typeface="Times New Roman" pitchFamily="18" charset="0"/>
              </a:rPr>
              <a:t>同时观测</a:t>
            </a:r>
            <a:r>
              <a:rPr lang="en-US" altLang="zh-CN" sz="1600" b="1" dirty="0">
                <a:latin typeface="+mn-ea"/>
                <a:ea typeface="+mn-ea"/>
                <a:cs typeface="Times New Roman" pitchFamily="18" charset="0"/>
              </a:rPr>
              <a:t>3</a:t>
            </a:r>
            <a:r>
              <a:rPr lang="zh-CN" altLang="en-US" sz="1600" b="1" dirty="0">
                <a:latin typeface="+mn-ea"/>
                <a:ea typeface="+mn-ea"/>
                <a:cs typeface="Times New Roman" pitchFamily="18" charset="0"/>
              </a:rPr>
              <a:t>颗及以上脉冲星便可通过几何定位或者卡尔曼滤波解算出航天器相对于</a:t>
            </a:r>
            <a:r>
              <a:rPr lang="en-US" altLang="zh-CN" sz="1600" b="1" dirty="0">
                <a:latin typeface="+mn-ea"/>
                <a:ea typeface="+mn-ea"/>
                <a:cs typeface="Times New Roman" pitchFamily="18" charset="0"/>
              </a:rPr>
              <a:t>SSB</a:t>
            </a:r>
            <a:r>
              <a:rPr lang="zh-CN" altLang="en-US" sz="1600" b="1" dirty="0">
                <a:latin typeface="+mn-ea"/>
                <a:ea typeface="+mn-ea"/>
                <a:cs typeface="Times New Roman" pitchFamily="18" charset="0"/>
              </a:rPr>
              <a:t>的位置。</a:t>
            </a:r>
          </a:p>
        </p:txBody>
      </p:sp>
      <p:sp>
        <p:nvSpPr>
          <p:cNvPr id="15" name="右箭头 14"/>
          <p:cNvSpPr>
            <a:spLocks noChangeArrowheads="1"/>
          </p:cNvSpPr>
          <p:nvPr/>
        </p:nvSpPr>
        <p:spPr bwMode="auto">
          <a:xfrm>
            <a:off x="4189413" y="2487613"/>
            <a:ext cx="454025" cy="503237"/>
          </a:xfrm>
          <a:prstGeom prst="rightArrow">
            <a:avLst>
              <a:gd name="adj1" fmla="val 50000"/>
              <a:gd name="adj2" fmla="val 50144"/>
            </a:avLst>
          </a:prstGeom>
          <a:solidFill>
            <a:schemeClr val="accent5">
              <a:lumMod val="50000"/>
            </a:schemeClr>
          </a:solidFill>
          <a:ln w="9525" algn="ctr">
            <a:solidFill>
              <a:schemeClr val="accent5">
                <a:lumMod val="50000"/>
              </a:schemeClr>
            </a:solidFill>
            <a:round/>
            <a:headEnd/>
            <a:tailEnd/>
          </a:ln>
        </p:spPr>
        <p:txBody>
          <a:bodyPr wrap="none"/>
          <a:lstStyle/>
          <a:p>
            <a:pPr>
              <a:defRPr/>
            </a:pPr>
            <a:endParaRPr lang="zh-CN" altLang="en-US" sz="1800" b="1">
              <a:solidFill>
                <a:schemeClr val="tx1"/>
              </a:solidFill>
            </a:endParaRPr>
          </a:p>
        </p:txBody>
      </p:sp>
      <p:pic>
        <p:nvPicPr>
          <p:cNvPr id="12303" name="Picture 28" descr="F:\沈利荣\博士-西电学习\我的文档\PPT\脉冲星自转的图，放映后可自转"/>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7847013" y="34925"/>
            <a:ext cx="12620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184150" y="836613"/>
            <a:ext cx="4211638" cy="400050"/>
          </a:xfrm>
          <a:prstGeom prst="rect">
            <a:avLst/>
          </a:prstGeom>
          <a:noFill/>
        </p:spPr>
        <p:txBody>
          <a:bodyPr>
            <a:spAutoFit/>
          </a:bodyPr>
          <a:lstStyle/>
          <a:p>
            <a:pPr marL="342900" indent="-342900">
              <a:buFont typeface="Wingdings" pitchFamily="2" charset="2"/>
              <a:buChar char="n"/>
              <a:defRPr/>
            </a:pPr>
            <a:r>
              <a:rPr lang="en-US" altLang="zh-CN" sz="2000" b="1" dirty="0">
                <a:solidFill>
                  <a:srgbClr val="0000FF"/>
                </a:solidFill>
                <a:latin typeface="+mn-ea"/>
                <a:ea typeface="+mn-ea"/>
              </a:rPr>
              <a:t>X</a:t>
            </a:r>
            <a:r>
              <a:rPr lang="zh-CN" altLang="en-US" sz="2000" b="1" dirty="0">
                <a:solidFill>
                  <a:srgbClr val="0000FF"/>
                </a:solidFill>
                <a:latin typeface="+mn-ea"/>
                <a:ea typeface="+mn-ea"/>
              </a:rPr>
              <a:t>射线脉冲星导航原理及示意图</a:t>
            </a:r>
          </a:p>
        </p:txBody>
      </p:sp>
    </p:spTree>
    <p:custDataLst>
      <p:tags r:id="rId2"/>
    </p:custDataLst>
    <p:extLst>
      <p:ext uri="{BB962C8B-B14F-4D97-AF65-F5344CB8AC3E}">
        <p14:creationId xmlns:p14="http://schemas.microsoft.com/office/powerpoint/2010/main" val="2562208430"/>
      </p:ext>
    </p:extLst>
  </p:cSld>
  <p:clrMapOvr>
    <a:masterClrMapping/>
  </p:clrMapOvr>
  <p:transition spd="slow" advTm="98025"/>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par>
                                <p:cTn id="13" presetID="14"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3323"/>
                                        </p:tgtEl>
                                        <p:attrNameLst>
                                          <p:attrName>style.visibility</p:attrName>
                                        </p:attrNameLst>
                                      </p:cBhvr>
                                      <p:to>
                                        <p:strVal val="visible"/>
                                      </p:to>
                                    </p:set>
                                    <p:animEffect transition="in" filter="wipe(left)">
                                      <p:cBhvr>
                                        <p:cTn id="30" dur="500"/>
                                        <p:tgtEl>
                                          <p:spTgt spid="13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323" grpId="0"/>
      <p:bldP spid="14" grpId="0"/>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256942"/>
            <a:ext cx="8172400" cy="3048000"/>
          </a:xfrm>
          <a:prstGeom prst="rect">
            <a:avLst/>
          </a:prstGeom>
        </p:spPr>
      </p:pic>
      <p:sp>
        <p:nvSpPr>
          <p:cNvPr id="3" name="Rectangle 2"/>
          <p:cNvSpPr txBox="1">
            <a:spLocks noChangeArrowheads="1"/>
          </p:cNvSpPr>
          <p:nvPr/>
        </p:nvSpPr>
        <p:spPr bwMode="auto">
          <a:xfrm>
            <a:off x="762000" y="71438"/>
            <a:ext cx="7924800" cy="658812"/>
          </a:xfrm>
          <a:prstGeom prst="rect">
            <a:avLst/>
          </a:prstGeom>
          <a:noFill/>
          <a:ln w="9525">
            <a:noFill/>
            <a:miter lim="800000"/>
            <a:headEnd/>
            <a:tailEnd/>
          </a:ln>
        </p:spPr>
        <p:txBody>
          <a:bodyPr anchor="b"/>
          <a:lstStyle/>
          <a:p>
            <a:pPr eaLnBrk="0" hangingPunct="0">
              <a:lnSpc>
                <a:spcPct val="90000"/>
              </a:lnSpc>
              <a:defRPr/>
            </a:pPr>
            <a:r>
              <a:rPr lang="en-US" altLang="zh-CN" sz="3600" b="1" kern="0" dirty="0">
                <a:solidFill>
                  <a:srgbClr val="CC0000"/>
                </a:solidFill>
                <a:effectLst>
                  <a:outerShdw blurRad="38100" dist="38100" dir="2700000" algn="tl">
                    <a:srgbClr val="C0C0C0"/>
                  </a:outerShdw>
                </a:effectLst>
                <a:latin typeface="+mj-lt"/>
                <a:ea typeface="+mj-ea"/>
                <a:cs typeface="+mj-cs"/>
              </a:rPr>
              <a:t>1. </a:t>
            </a:r>
            <a:r>
              <a:rPr lang="zh-CN" altLang="en-US" sz="3600" b="1" kern="0" dirty="0" smtClean="0">
                <a:solidFill>
                  <a:srgbClr val="CC0000"/>
                </a:solidFill>
                <a:effectLst>
                  <a:outerShdw blurRad="38100" dist="38100" dir="2700000" algn="tl">
                    <a:srgbClr val="C0C0C0"/>
                  </a:outerShdw>
                </a:effectLst>
                <a:latin typeface="+mj-lt"/>
                <a:ea typeface="+mj-ea"/>
                <a:cs typeface="+mj-cs"/>
              </a:rPr>
              <a:t>背景</a:t>
            </a:r>
            <a:r>
              <a:rPr lang="zh-CN" altLang="en-US" sz="3600" b="1" kern="0" dirty="0">
                <a:solidFill>
                  <a:srgbClr val="CC0000"/>
                </a:solidFill>
                <a:effectLst>
                  <a:outerShdw blurRad="38100" dist="38100" dir="2700000" algn="tl">
                    <a:srgbClr val="C0C0C0"/>
                  </a:outerShdw>
                </a:effectLst>
                <a:latin typeface="+mj-lt"/>
                <a:ea typeface="+mj-ea"/>
                <a:cs typeface="+mj-cs"/>
              </a:rPr>
              <a:t>及意义</a:t>
            </a:r>
          </a:p>
        </p:txBody>
      </p:sp>
      <p:sp>
        <p:nvSpPr>
          <p:cNvPr id="4" name="TextBox 15"/>
          <p:cNvSpPr txBox="1"/>
          <p:nvPr/>
        </p:nvSpPr>
        <p:spPr>
          <a:xfrm>
            <a:off x="184150" y="836613"/>
            <a:ext cx="7340178" cy="400110"/>
          </a:xfrm>
          <a:prstGeom prst="rect">
            <a:avLst/>
          </a:prstGeom>
          <a:noFill/>
        </p:spPr>
        <p:txBody>
          <a:bodyPr wrap="square">
            <a:spAutoFit/>
          </a:bodyPr>
          <a:lstStyle/>
          <a:p>
            <a:pPr marL="342900" indent="-342900">
              <a:buFont typeface="Wingdings" pitchFamily="2" charset="2"/>
              <a:buChar char="n"/>
              <a:defRPr/>
            </a:pPr>
            <a:r>
              <a:rPr lang="en-US" altLang="zh-CN" sz="2000" b="1" dirty="0">
                <a:solidFill>
                  <a:srgbClr val="0000FF"/>
                </a:solidFill>
                <a:latin typeface="+mn-ea"/>
                <a:ea typeface="+mn-ea"/>
              </a:rPr>
              <a:t>X</a:t>
            </a:r>
            <a:r>
              <a:rPr lang="zh-CN" altLang="en-US" sz="2000" b="1" dirty="0">
                <a:solidFill>
                  <a:srgbClr val="0000FF"/>
                </a:solidFill>
                <a:latin typeface="+mn-ea"/>
                <a:ea typeface="+mn-ea"/>
              </a:rPr>
              <a:t>射线</a:t>
            </a:r>
            <a:r>
              <a:rPr lang="zh-CN" altLang="en-US" sz="2000" b="1" dirty="0" smtClean="0">
                <a:solidFill>
                  <a:srgbClr val="0000FF"/>
                </a:solidFill>
                <a:latin typeface="+mn-ea"/>
                <a:ea typeface="+mn-ea"/>
              </a:rPr>
              <a:t>脉冲星光子到达序列的轮廓累积过程</a:t>
            </a:r>
            <a:endParaRPr lang="zh-CN" altLang="en-US" sz="2000" b="1" dirty="0">
              <a:solidFill>
                <a:srgbClr val="0000FF"/>
              </a:solidFill>
              <a:latin typeface="+mn-ea"/>
              <a:ea typeface="+mn-ea"/>
            </a:endParaRPr>
          </a:p>
        </p:txBody>
      </p:sp>
      <p:sp>
        <p:nvSpPr>
          <p:cNvPr id="5" name="文本框 4"/>
          <p:cNvSpPr txBox="1"/>
          <p:nvPr/>
        </p:nvSpPr>
        <p:spPr>
          <a:xfrm>
            <a:off x="395536" y="1432423"/>
            <a:ext cx="8424936" cy="646331"/>
          </a:xfrm>
          <a:prstGeom prst="rect">
            <a:avLst/>
          </a:prstGeom>
          <a:noFill/>
        </p:spPr>
        <p:txBody>
          <a:bodyPr wrap="square" rtlCol="0">
            <a:spAutoFit/>
          </a:bodyPr>
          <a:lstStyle/>
          <a:p>
            <a:r>
              <a:rPr lang="zh-CN" altLang="en-US" b="1" dirty="0" smtClean="0"/>
              <a:t>脉冲轮廓是</a:t>
            </a:r>
            <a:r>
              <a:rPr lang="en-US" altLang="zh-CN" b="1" dirty="0" smtClean="0"/>
              <a:t>X</a:t>
            </a:r>
            <a:r>
              <a:rPr lang="zh-CN" altLang="en-US" b="1" dirty="0" smtClean="0"/>
              <a:t>射线脉冲星导航中很关键的量，高精度和高信噪比的脉冲轮廓将显著提高导航精度。下图是</a:t>
            </a:r>
            <a:r>
              <a:rPr lang="en-US" altLang="zh-CN" b="1" dirty="0" smtClean="0"/>
              <a:t>PSRB1509-58</a:t>
            </a:r>
            <a:r>
              <a:rPr lang="zh-CN" altLang="en-US" b="1" dirty="0" smtClean="0"/>
              <a:t>脉冲星的轮廓累积过程</a:t>
            </a:r>
            <a:endParaRPr lang="zh-CN" altLang="en-US" b="1" dirty="0"/>
          </a:p>
        </p:txBody>
      </p:sp>
    </p:spTree>
    <p:extLst>
      <p:ext uri="{BB962C8B-B14F-4D97-AF65-F5344CB8AC3E}">
        <p14:creationId xmlns:p14="http://schemas.microsoft.com/office/powerpoint/2010/main" val="2871267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762000" y="71438"/>
            <a:ext cx="7924800" cy="658812"/>
          </a:xfrm>
          <a:prstGeom prst="rect">
            <a:avLst/>
          </a:prstGeom>
          <a:noFill/>
          <a:ln w="9525">
            <a:noFill/>
            <a:miter lim="800000"/>
            <a:headEnd/>
            <a:tailEnd/>
          </a:ln>
        </p:spPr>
        <p:txBody>
          <a:bodyPr anchor="b"/>
          <a:lstStyle/>
          <a:p>
            <a:pPr eaLnBrk="0" hangingPunct="0">
              <a:lnSpc>
                <a:spcPct val="90000"/>
              </a:lnSpc>
              <a:defRPr/>
            </a:pPr>
            <a:r>
              <a:rPr lang="en-US" altLang="zh-CN" sz="3600" b="1" kern="0" dirty="0" smtClean="0">
                <a:solidFill>
                  <a:srgbClr val="CC0000"/>
                </a:solidFill>
                <a:effectLst>
                  <a:outerShdw blurRad="38100" dist="38100" dir="2700000" algn="tl">
                    <a:srgbClr val="C0C0C0"/>
                  </a:outerShdw>
                </a:effectLst>
                <a:latin typeface="+mj-lt"/>
                <a:ea typeface="+mj-ea"/>
                <a:cs typeface="+mj-cs"/>
              </a:rPr>
              <a:t>2. </a:t>
            </a:r>
            <a:r>
              <a:rPr lang="zh-CN" altLang="en-US" sz="3600" b="1" kern="0" dirty="0" smtClean="0">
                <a:solidFill>
                  <a:srgbClr val="CC0000"/>
                </a:solidFill>
                <a:effectLst>
                  <a:outerShdw blurRad="38100" dist="38100" dir="2700000" algn="tl">
                    <a:srgbClr val="C0C0C0"/>
                  </a:outerShdw>
                </a:effectLst>
                <a:latin typeface="+mj-lt"/>
                <a:ea typeface="+mj-ea"/>
                <a:cs typeface="+mj-cs"/>
              </a:rPr>
              <a:t>实验的目的</a:t>
            </a:r>
            <a:endParaRPr lang="zh-CN" altLang="en-US" sz="3600" b="1" kern="0" dirty="0">
              <a:solidFill>
                <a:srgbClr val="CC0000"/>
              </a:solidFill>
              <a:effectLst>
                <a:outerShdw blurRad="38100" dist="38100" dir="2700000" algn="tl">
                  <a:srgbClr val="C0C0C0"/>
                </a:outerShdw>
              </a:effectLst>
              <a:latin typeface="+mj-lt"/>
              <a:ea typeface="+mj-ea"/>
              <a:cs typeface="+mj-cs"/>
            </a:endParaRPr>
          </a:p>
        </p:txBody>
      </p:sp>
      <p:sp>
        <p:nvSpPr>
          <p:cNvPr id="3" name="文本框 2"/>
          <p:cNvSpPr txBox="1"/>
          <p:nvPr/>
        </p:nvSpPr>
        <p:spPr>
          <a:xfrm>
            <a:off x="467544" y="1412776"/>
            <a:ext cx="8496944" cy="3693319"/>
          </a:xfrm>
          <a:prstGeom prst="rect">
            <a:avLst/>
          </a:prstGeom>
          <a:noFill/>
        </p:spPr>
        <p:txBody>
          <a:bodyPr wrap="square" rtlCol="0">
            <a:spAutoFit/>
          </a:bodyPr>
          <a:lstStyle/>
          <a:p>
            <a:pPr marL="285750" lvl="0" indent="-285750">
              <a:lnSpc>
                <a:spcPct val="150000"/>
              </a:lnSpc>
              <a:buFont typeface="Wingdings" panose="05000000000000000000" pitchFamily="2" charset="2"/>
              <a:buChar char="u"/>
            </a:pPr>
            <a:r>
              <a:rPr lang="zh-CN" altLang="zh-CN" sz="2400" b="1" dirty="0">
                <a:latin typeface="Times New Roman" panose="02020603050405020304" pitchFamily="18" charset="0"/>
                <a:cs typeface="Times New Roman" panose="02020603050405020304" pitchFamily="18" charset="0"/>
              </a:rPr>
              <a:t>了解和认识</a:t>
            </a:r>
            <a:r>
              <a:rPr lang="zh-CN" altLang="zh-CN" sz="2400" b="1" dirty="0">
                <a:solidFill>
                  <a:srgbClr val="C00000"/>
                </a:solidFill>
                <a:latin typeface="Times New Roman" panose="02020603050405020304" pitchFamily="18" charset="0"/>
                <a:cs typeface="Times New Roman" panose="02020603050405020304" pitchFamily="18" charset="0"/>
              </a:rPr>
              <a:t>脉冲星及脉冲星导航</a:t>
            </a:r>
            <a:r>
              <a:rPr lang="zh-CN" altLang="zh-CN" sz="2400" b="1" dirty="0">
                <a:latin typeface="Times New Roman" panose="02020603050405020304" pitchFamily="18" charset="0"/>
                <a:cs typeface="Times New Roman" panose="02020603050405020304" pitchFamily="18" charset="0"/>
              </a:rPr>
              <a:t>的基本概念；</a:t>
            </a:r>
          </a:p>
          <a:p>
            <a:pPr marL="285750" lvl="0" indent="-285750">
              <a:lnSpc>
                <a:spcPct val="150000"/>
              </a:lnSpc>
              <a:buFont typeface="Wingdings" panose="05000000000000000000" pitchFamily="2" charset="2"/>
              <a:buChar char="u"/>
            </a:pPr>
            <a:r>
              <a:rPr lang="zh-CN" altLang="zh-CN" sz="2400" b="1" dirty="0">
                <a:latin typeface="Times New Roman" panose="02020603050405020304" pitchFamily="18" charset="0"/>
                <a:cs typeface="Times New Roman" panose="02020603050405020304" pitchFamily="18" charset="0"/>
              </a:rPr>
              <a:t>学会用</a:t>
            </a:r>
            <a:r>
              <a:rPr lang="en-US" altLang="zh-CN" sz="2400" b="1" dirty="0">
                <a:solidFill>
                  <a:srgbClr val="C00000"/>
                </a:solidFill>
                <a:latin typeface="Times New Roman" panose="02020603050405020304" pitchFamily="18" charset="0"/>
                <a:cs typeface="Times New Roman" panose="02020603050405020304" pitchFamily="18" charset="0"/>
              </a:rPr>
              <a:t>MATLAB</a:t>
            </a:r>
            <a:r>
              <a:rPr lang="zh-CN" altLang="zh-CN" sz="2400" b="1" dirty="0">
                <a:solidFill>
                  <a:srgbClr val="C00000"/>
                </a:solidFill>
                <a:latin typeface="Times New Roman" panose="02020603050405020304" pitchFamily="18" charset="0"/>
                <a:cs typeface="Times New Roman" panose="02020603050405020304" pitchFamily="18" charset="0"/>
              </a:rPr>
              <a:t>进行脉冲星信号的处理</a:t>
            </a:r>
            <a:r>
              <a:rPr lang="zh-CN" altLang="zh-CN" sz="2400" b="1" dirty="0">
                <a:latin typeface="Times New Roman" panose="02020603050405020304" pitchFamily="18" charset="0"/>
                <a:cs typeface="Times New Roman" panose="02020603050405020304" pitchFamily="18" charset="0"/>
              </a:rPr>
              <a:t>的基本方法；</a:t>
            </a:r>
          </a:p>
          <a:p>
            <a:pPr marL="285750" lvl="0" indent="-285750">
              <a:lnSpc>
                <a:spcPct val="150000"/>
              </a:lnSpc>
              <a:buFont typeface="Wingdings" panose="05000000000000000000" pitchFamily="2" charset="2"/>
              <a:buChar char="u"/>
            </a:pPr>
            <a:r>
              <a:rPr lang="zh-CN" altLang="zh-CN" sz="2400" b="1" dirty="0">
                <a:latin typeface="Times New Roman" panose="02020603050405020304" pitchFamily="18" charset="0"/>
                <a:cs typeface="Times New Roman" panose="02020603050405020304" pitchFamily="18" charset="0"/>
              </a:rPr>
              <a:t>掌握基于</a:t>
            </a:r>
            <a:r>
              <a:rPr lang="en-US" altLang="zh-CN" sz="2400" b="1" dirty="0">
                <a:latin typeface="Times New Roman" panose="02020603050405020304" pitchFamily="18" charset="0"/>
                <a:cs typeface="Times New Roman" panose="02020603050405020304" pitchFamily="18" charset="0"/>
              </a:rPr>
              <a:t>MATLAB</a:t>
            </a:r>
            <a:r>
              <a:rPr lang="zh-CN" altLang="zh-CN" sz="2400" b="1" dirty="0">
                <a:latin typeface="Times New Roman" panose="02020603050405020304" pitchFamily="18" charset="0"/>
                <a:cs typeface="Times New Roman" panose="02020603050405020304" pitchFamily="18" charset="0"/>
              </a:rPr>
              <a:t>工具的</a:t>
            </a:r>
            <a:r>
              <a:rPr lang="zh-CN" altLang="zh-CN" sz="2400" b="1" dirty="0">
                <a:solidFill>
                  <a:srgbClr val="C00000"/>
                </a:solidFill>
                <a:latin typeface="Times New Roman" panose="02020603050405020304" pitchFamily="18" charset="0"/>
                <a:cs typeface="Times New Roman" panose="02020603050405020304" pitchFamily="18" charset="0"/>
              </a:rPr>
              <a:t>脉冲星信号的脉冲轮廓分析</a:t>
            </a:r>
            <a:r>
              <a:rPr lang="zh-CN" altLang="zh-CN" sz="2400" b="1" dirty="0">
                <a:latin typeface="Times New Roman" panose="02020603050405020304" pitchFamily="18" charset="0"/>
                <a:cs typeface="Times New Roman" panose="02020603050405020304" pitchFamily="18" charset="0"/>
              </a:rPr>
              <a:t>方法；</a:t>
            </a:r>
          </a:p>
          <a:p>
            <a:pPr marL="285750" lvl="0" indent="-285750">
              <a:lnSpc>
                <a:spcPct val="150000"/>
              </a:lnSpc>
              <a:buFont typeface="Wingdings" panose="05000000000000000000" pitchFamily="2" charset="2"/>
              <a:buChar char="u"/>
            </a:pPr>
            <a:r>
              <a:rPr lang="zh-CN" altLang="zh-CN" sz="2400" b="1" dirty="0">
                <a:solidFill>
                  <a:srgbClr val="120AB6"/>
                </a:solidFill>
                <a:latin typeface="Times New Roman" panose="02020603050405020304" pitchFamily="18" charset="0"/>
                <a:cs typeface="Times New Roman" panose="02020603050405020304" pitchFamily="18" charset="0"/>
              </a:rPr>
              <a:t>探索脉冲星信号的轮廓特性，研究实际探测器接收到的脉冲星信号中脉冲星信号到达速率和宇宙背景噪声到达速率对累积脉冲轮廓的影响，并探索和分析其中的现象和规律</a:t>
            </a:r>
            <a:r>
              <a:rPr lang="zh-CN" altLang="zh-CN" sz="2400" b="1" dirty="0">
                <a:latin typeface="Times New Roman" panose="02020603050405020304" pitchFamily="18" charset="0"/>
                <a:cs typeface="Times New Roman" panose="02020603050405020304" pitchFamily="18" charset="0"/>
              </a:rPr>
              <a:t>。</a:t>
            </a:r>
          </a:p>
          <a:p>
            <a:endParaRPr lang="zh-CN" altLang="en-US" dirty="0"/>
          </a:p>
        </p:txBody>
      </p:sp>
    </p:spTree>
    <p:extLst>
      <p:ext uri="{BB962C8B-B14F-4D97-AF65-F5344CB8AC3E}">
        <p14:creationId xmlns:p14="http://schemas.microsoft.com/office/powerpoint/2010/main" val="1338953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512" y="980728"/>
            <a:ext cx="8856984" cy="5816977"/>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2.1</a:t>
            </a:r>
            <a:r>
              <a:rPr lang="zh-CN" altLang="zh-CN" sz="2400" b="1" dirty="0">
                <a:latin typeface="Times New Roman" panose="02020603050405020304" pitchFamily="18" charset="0"/>
                <a:cs typeface="Times New Roman" panose="02020603050405020304" pitchFamily="18" charset="0"/>
              </a:rPr>
              <a:t>、脉冲星光子到达概率密度函数的</a:t>
            </a:r>
            <a:r>
              <a:rPr lang="zh-CN" altLang="zh-CN" sz="2400" b="1" dirty="0" smtClean="0">
                <a:latin typeface="Times New Roman" panose="02020603050405020304" pitchFamily="18" charset="0"/>
                <a:cs typeface="Times New Roman" panose="02020603050405020304" pitchFamily="18" charset="0"/>
              </a:rPr>
              <a:t>获取</a:t>
            </a:r>
            <a:endParaRPr lang="en-US" altLang="zh-CN" sz="2400" b="1" dirty="0" smtClean="0">
              <a:latin typeface="Times New Roman" panose="02020603050405020304" pitchFamily="18" charset="0"/>
              <a:cs typeface="Times New Roman" panose="02020603050405020304" pitchFamily="18" charset="0"/>
            </a:endParaRPr>
          </a:p>
          <a:p>
            <a:endParaRPr lang="zh-CN" altLang="zh-CN" sz="2400" b="1" dirty="0">
              <a:latin typeface="Times New Roman" panose="02020603050405020304" pitchFamily="18" charset="0"/>
              <a:cs typeface="Times New Roman" panose="02020603050405020304" pitchFamily="18" charset="0"/>
            </a:endParaRPr>
          </a:p>
          <a:p>
            <a:pPr>
              <a:lnSpc>
                <a:spcPct val="150000"/>
              </a:lnSpc>
            </a:pPr>
            <a:r>
              <a:rPr lang="en-US" altLang="zh-CN" b="1" dirty="0">
                <a:latin typeface="Times New Roman" panose="02020603050405020304" pitchFamily="18" charset="0"/>
                <a:cs typeface="Times New Roman" panose="02020603050405020304" pitchFamily="18" charset="0"/>
              </a:rPr>
              <a:t>1</a:t>
            </a:r>
            <a:r>
              <a:rPr lang="zh-CN" altLang="zh-CN" b="1" dirty="0">
                <a:latin typeface="Times New Roman" panose="02020603050405020304" pitchFamily="18" charset="0"/>
                <a:cs typeface="Times New Roman" panose="02020603050405020304" pitchFamily="18" charset="0"/>
              </a:rPr>
              <a:t>）已知</a:t>
            </a:r>
            <a:r>
              <a:rPr lang="en-US" altLang="zh-CN" b="1" dirty="0">
                <a:latin typeface="Times New Roman" panose="02020603050405020304" pitchFamily="18" charset="0"/>
                <a:cs typeface="Times New Roman" panose="02020603050405020304" pitchFamily="18" charset="0"/>
              </a:rPr>
              <a:t>Crab</a:t>
            </a:r>
            <a:r>
              <a:rPr lang="zh-CN" altLang="zh-CN" b="1" dirty="0">
                <a:latin typeface="Times New Roman" panose="02020603050405020304" pitchFamily="18" charset="0"/>
                <a:cs typeface="Times New Roman" panose="02020603050405020304" pitchFamily="18" charset="0"/>
              </a:rPr>
              <a:t>脉冲星一个周期内光子到达的概率密度，如附件</a:t>
            </a:r>
            <a:r>
              <a:rPr lang="en-US" altLang="zh-CN" b="1" dirty="0">
                <a:latin typeface="Times New Roman" panose="02020603050405020304" pitchFamily="18" charset="0"/>
                <a:cs typeface="Times New Roman" panose="02020603050405020304" pitchFamily="18" charset="0"/>
              </a:rPr>
              <a:t>1</a:t>
            </a:r>
            <a:r>
              <a:rPr lang="zh-CN"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Probability density of Pulsar' photon arrival of time.txt</a:t>
            </a:r>
            <a:r>
              <a:rPr lang="zh-CN" altLang="zh-CN" b="1" dirty="0">
                <a:latin typeface="Times New Roman" panose="02020603050405020304" pitchFamily="18" charset="0"/>
                <a:cs typeface="Times New Roman" panose="02020603050405020304" pitchFamily="18" charset="0"/>
              </a:rPr>
              <a:t>”）： </a:t>
            </a:r>
            <a:endParaRPr lang="en-US" altLang="zh-CN" b="1" dirty="0" smtClean="0">
              <a:latin typeface="Times New Roman" panose="02020603050405020304" pitchFamily="18" charset="0"/>
              <a:cs typeface="Times New Roman" panose="02020603050405020304" pitchFamily="18" charset="0"/>
            </a:endParaRPr>
          </a:p>
          <a:p>
            <a:pPr>
              <a:lnSpc>
                <a:spcPct val="150000"/>
              </a:lnSpc>
            </a:pPr>
            <a:endParaRPr lang="zh-CN" altLang="zh-CN" b="1" dirty="0">
              <a:latin typeface="Times New Roman" panose="02020603050405020304" pitchFamily="18" charset="0"/>
              <a:cs typeface="Times New Roman" panose="02020603050405020304" pitchFamily="18" charset="0"/>
            </a:endParaRPr>
          </a:p>
          <a:p>
            <a:pPr lvl="0">
              <a:lnSpc>
                <a:spcPct val="150000"/>
              </a:lnSpc>
            </a:pPr>
            <a:r>
              <a:rPr lang="zh-CN" altLang="zh-CN" b="1" dirty="0">
                <a:latin typeface="Times New Roman" panose="02020603050405020304" pitchFamily="18" charset="0"/>
                <a:cs typeface="Times New Roman" panose="02020603050405020304" pitchFamily="18" charset="0"/>
              </a:rPr>
              <a:t>利用</a:t>
            </a:r>
            <a:r>
              <a:rPr lang="en-US" altLang="zh-CN" b="1" dirty="0">
                <a:latin typeface="Times New Roman" panose="02020603050405020304" pitchFamily="18" charset="0"/>
                <a:cs typeface="Times New Roman" panose="02020603050405020304" pitchFamily="18" charset="0"/>
              </a:rPr>
              <a:t>MATLAB</a:t>
            </a:r>
            <a:r>
              <a:rPr lang="zh-CN" altLang="zh-CN" b="1" dirty="0">
                <a:latin typeface="Times New Roman" panose="02020603050405020304" pitchFamily="18" charset="0"/>
                <a:cs typeface="Times New Roman" panose="02020603050405020304" pitchFamily="18" charset="0"/>
              </a:rPr>
              <a:t>设计一个拟合程序或者采用某种工具，获取</a:t>
            </a:r>
            <a:r>
              <a:rPr lang="en-US" altLang="zh-CN" b="1" dirty="0">
                <a:latin typeface="Times New Roman" panose="02020603050405020304" pitchFamily="18" charset="0"/>
                <a:cs typeface="Times New Roman" panose="02020603050405020304" pitchFamily="18" charset="0"/>
              </a:rPr>
              <a:t>Crab</a:t>
            </a:r>
            <a:r>
              <a:rPr lang="zh-CN" altLang="zh-CN" b="1" dirty="0">
                <a:latin typeface="Times New Roman" panose="02020603050405020304" pitchFamily="18" charset="0"/>
                <a:cs typeface="Times New Roman" panose="02020603050405020304" pitchFamily="18" charset="0"/>
              </a:rPr>
              <a:t>脉冲星辐射的光子到达的概率密度函数</a:t>
            </a:r>
            <a:r>
              <a:rPr lang="en-US" altLang="zh-CN" b="1" i="1" dirty="0">
                <a:latin typeface="Times New Roman" panose="02020603050405020304" pitchFamily="18" charset="0"/>
                <a:cs typeface="Times New Roman" panose="02020603050405020304" pitchFamily="18" charset="0"/>
              </a:rPr>
              <a:t>h</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t</a:t>
            </a:r>
            <a:r>
              <a:rPr lang="en-US" altLang="zh-CN" b="1" dirty="0">
                <a:latin typeface="Times New Roman" panose="02020603050405020304" pitchFamily="18" charset="0"/>
                <a:cs typeface="Times New Roman" panose="02020603050405020304" pitchFamily="18" charset="0"/>
              </a:rPr>
              <a:t>)</a:t>
            </a:r>
            <a:r>
              <a:rPr lang="zh-CN" altLang="zh-CN" b="1" dirty="0">
                <a:latin typeface="Times New Roman" panose="02020603050405020304" pitchFamily="18" charset="0"/>
                <a:cs typeface="Times New Roman" panose="02020603050405020304" pitchFamily="18" charset="0"/>
              </a:rPr>
              <a:t>；</a:t>
            </a:r>
          </a:p>
          <a:p>
            <a:pPr lvl="0">
              <a:lnSpc>
                <a:spcPct val="150000"/>
              </a:lnSpc>
            </a:pP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a:t>
            </a:r>
            <a:r>
              <a:rPr lang="zh-CN" altLang="zh-CN" b="1" dirty="0" smtClean="0">
                <a:latin typeface="Times New Roman" panose="02020603050405020304" pitchFamily="18" charset="0"/>
                <a:cs typeface="Times New Roman" panose="02020603050405020304" pitchFamily="18" charset="0"/>
              </a:rPr>
              <a:t>其中</a:t>
            </a:r>
            <a:r>
              <a:rPr lang="zh-CN"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Crab</a:t>
            </a:r>
            <a:r>
              <a:rPr lang="zh-CN" altLang="zh-CN" b="1" dirty="0">
                <a:latin typeface="Times New Roman" panose="02020603050405020304" pitchFamily="18" charset="0"/>
                <a:cs typeface="Times New Roman" panose="02020603050405020304" pitchFamily="18" charset="0"/>
              </a:rPr>
              <a:t>脉冲星周期为</a:t>
            </a:r>
            <a:r>
              <a:rPr lang="en-US" altLang="zh-CN" b="1" dirty="0">
                <a:latin typeface="Times New Roman" panose="02020603050405020304" pitchFamily="18" charset="0"/>
                <a:cs typeface="Times New Roman" panose="02020603050405020304" pitchFamily="18" charset="0"/>
              </a:rPr>
              <a:t>0.0335s</a:t>
            </a:r>
            <a:r>
              <a:rPr lang="zh-CN" altLang="zh-CN" b="1" dirty="0">
                <a:latin typeface="Times New Roman" panose="02020603050405020304" pitchFamily="18" charset="0"/>
                <a:cs typeface="Times New Roman" panose="02020603050405020304" pitchFamily="18" charset="0"/>
              </a:rPr>
              <a:t>；</a:t>
            </a:r>
          </a:p>
          <a:p>
            <a:pPr lvl="0">
              <a:lnSpc>
                <a:spcPct val="150000"/>
              </a:lnSpc>
            </a:pP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a:t>
            </a:r>
            <a:r>
              <a:rPr lang="zh-CN" altLang="zh-CN" b="1" dirty="0" smtClean="0">
                <a:latin typeface="Times New Roman" panose="02020603050405020304" pitchFamily="18" charset="0"/>
                <a:cs typeface="Times New Roman" panose="02020603050405020304" pitchFamily="18" charset="0"/>
              </a:rPr>
              <a:t>拟合</a:t>
            </a:r>
            <a:r>
              <a:rPr lang="en-US" altLang="zh-CN" b="1" dirty="0">
                <a:latin typeface="Times New Roman" panose="02020603050405020304" pitchFamily="18" charset="0"/>
                <a:cs typeface="Times New Roman" panose="02020603050405020304" pitchFamily="18" charset="0"/>
              </a:rPr>
              <a:t>RMSE</a:t>
            </a:r>
            <a:r>
              <a:rPr lang="zh-CN"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 0.01</a:t>
            </a:r>
            <a:r>
              <a:rPr lang="zh-CN" altLang="zh-CN" b="1" dirty="0">
                <a:latin typeface="Times New Roman" panose="02020603050405020304" pitchFamily="18" charset="0"/>
                <a:cs typeface="Times New Roman" panose="02020603050405020304" pitchFamily="18" charset="0"/>
              </a:rPr>
              <a:t>。</a:t>
            </a:r>
          </a:p>
          <a:p>
            <a:pPr>
              <a:lnSpc>
                <a:spcPct val="150000"/>
              </a:lnSpc>
            </a:pPr>
            <a:r>
              <a:rPr lang="zh-CN" altLang="zh-CN" b="1" dirty="0">
                <a:latin typeface="Times New Roman" panose="02020603050405020304" pitchFamily="18" charset="0"/>
                <a:cs typeface="Times New Roman" panose="02020603050405020304" pitchFamily="18" charset="0"/>
              </a:rPr>
              <a:t>要求：</a:t>
            </a:r>
          </a:p>
          <a:p>
            <a:pPr lvl="0">
              <a:lnSpc>
                <a:spcPct val="150000"/>
              </a:lnSpc>
            </a:pP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1</a:t>
            </a:r>
            <a:r>
              <a:rPr lang="zh-CN" altLang="en-US" b="1" dirty="0" smtClean="0">
                <a:latin typeface="Times New Roman" panose="02020603050405020304" pitchFamily="18" charset="0"/>
                <a:cs typeface="Times New Roman" panose="02020603050405020304" pitchFamily="18" charset="0"/>
              </a:rPr>
              <a:t>）</a:t>
            </a:r>
            <a:r>
              <a:rPr lang="zh-CN" altLang="zh-CN" b="1" dirty="0" smtClean="0">
                <a:latin typeface="Times New Roman" panose="02020603050405020304" pitchFamily="18" charset="0"/>
                <a:cs typeface="Times New Roman" panose="02020603050405020304" pitchFamily="18" charset="0"/>
              </a:rPr>
              <a:t>写出</a:t>
            </a:r>
            <a:r>
              <a:rPr lang="en-US" altLang="zh-CN" b="1" dirty="0">
                <a:latin typeface="Times New Roman" panose="02020603050405020304" pitchFamily="18" charset="0"/>
                <a:cs typeface="Times New Roman" panose="02020603050405020304" pitchFamily="18" charset="0"/>
              </a:rPr>
              <a:t>Crab</a:t>
            </a:r>
            <a:r>
              <a:rPr lang="zh-CN" altLang="zh-CN" b="1" dirty="0">
                <a:latin typeface="Times New Roman" panose="02020603050405020304" pitchFamily="18" charset="0"/>
                <a:cs typeface="Times New Roman" panose="02020603050405020304" pitchFamily="18" charset="0"/>
              </a:rPr>
              <a:t>脉冲星光子到达的概率密度函数</a:t>
            </a:r>
            <a:r>
              <a:rPr lang="en-US" altLang="zh-CN" b="1" i="1" dirty="0">
                <a:latin typeface="Times New Roman" panose="02020603050405020304" pitchFamily="18" charset="0"/>
                <a:cs typeface="Times New Roman" panose="02020603050405020304" pitchFamily="18" charset="0"/>
              </a:rPr>
              <a:t>h</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t</a:t>
            </a:r>
            <a:r>
              <a:rPr lang="en-US" altLang="zh-CN" b="1" dirty="0">
                <a:latin typeface="Times New Roman" panose="02020603050405020304" pitchFamily="18" charset="0"/>
                <a:cs typeface="Times New Roman" panose="02020603050405020304" pitchFamily="18" charset="0"/>
              </a:rPr>
              <a:t>)</a:t>
            </a:r>
            <a:r>
              <a:rPr lang="zh-CN" altLang="zh-CN" b="1" dirty="0">
                <a:latin typeface="Times New Roman" panose="02020603050405020304" pitchFamily="18" charset="0"/>
                <a:cs typeface="Times New Roman" panose="02020603050405020304" pitchFamily="18" charset="0"/>
              </a:rPr>
              <a:t>和分析过程；</a:t>
            </a:r>
          </a:p>
          <a:p>
            <a:pPr lvl="0">
              <a:lnSpc>
                <a:spcPct val="150000"/>
              </a:lnSpc>
            </a:pP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2</a:t>
            </a:r>
            <a:r>
              <a:rPr lang="zh-CN" altLang="en-US" b="1" dirty="0" smtClean="0">
                <a:latin typeface="Times New Roman" panose="02020603050405020304" pitchFamily="18" charset="0"/>
                <a:cs typeface="Times New Roman" panose="02020603050405020304" pitchFamily="18" charset="0"/>
              </a:rPr>
              <a:t>）</a:t>
            </a:r>
            <a:r>
              <a:rPr lang="zh-CN" altLang="zh-CN" b="1" dirty="0" smtClean="0">
                <a:latin typeface="Times New Roman" panose="02020603050405020304" pitchFamily="18" charset="0"/>
                <a:cs typeface="Times New Roman" panose="02020603050405020304" pitchFamily="18" charset="0"/>
              </a:rPr>
              <a:t>贴</a:t>
            </a:r>
            <a:r>
              <a:rPr lang="zh-CN" altLang="zh-CN" b="1" dirty="0">
                <a:latin typeface="Times New Roman" panose="02020603050405020304" pitchFamily="18" charset="0"/>
                <a:cs typeface="Times New Roman" panose="02020603050405020304" pitchFamily="18" charset="0"/>
              </a:rPr>
              <a:t>出保存好的概率密度函数图形，要求保存格式为</a:t>
            </a:r>
            <a:r>
              <a:rPr lang="en-US" altLang="zh-CN" b="1" dirty="0">
                <a:latin typeface="Times New Roman" panose="02020603050405020304" pitchFamily="18" charset="0"/>
                <a:cs typeface="Times New Roman" panose="02020603050405020304" pitchFamily="18" charset="0"/>
              </a:rPr>
              <a:t>.tiff</a:t>
            </a:r>
            <a:r>
              <a:rPr lang="zh-CN" altLang="zh-CN" b="1" dirty="0">
                <a:latin typeface="Times New Roman" panose="02020603050405020304" pitchFamily="18" charset="0"/>
                <a:cs typeface="Times New Roman" panose="02020603050405020304" pitchFamily="18" charset="0"/>
              </a:rPr>
              <a:t>，横坐标为一个周期内的时间，纵坐标为每个时间内的光子到达概率；</a:t>
            </a:r>
          </a:p>
          <a:p>
            <a:pPr lvl="0">
              <a:lnSpc>
                <a:spcPct val="150000"/>
              </a:lnSpc>
            </a:pPr>
            <a:r>
              <a:rPr lang="zh-CN" altLang="en-US" b="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3</a:t>
            </a:r>
            <a:r>
              <a:rPr lang="zh-CN" altLang="en-US" b="1" dirty="0" smtClean="0">
                <a:latin typeface="Times New Roman" panose="02020603050405020304" pitchFamily="18" charset="0"/>
                <a:cs typeface="Times New Roman" panose="02020603050405020304" pitchFamily="18" charset="0"/>
              </a:rPr>
              <a:t>）</a:t>
            </a:r>
            <a:r>
              <a:rPr lang="zh-CN" altLang="zh-CN" b="1" dirty="0" smtClean="0">
                <a:latin typeface="Times New Roman" panose="02020603050405020304" pitchFamily="18" charset="0"/>
                <a:cs typeface="Times New Roman" panose="02020603050405020304" pitchFamily="18" charset="0"/>
              </a:rPr>
              <a:t>附</a:t>
            </a:r>
            <a:r>
              <a:rPr lang="zh-CN" altLang="zh-CN" b="1" dirty="0">
                <a:latin typeface="Times New Roman" panose="02020603050405020304" pitchFamily="18" charset="0"/>
                <a:cs typeface="Times New Roman" panose="02020603050405020304" pitchFamily="18" charset="0"/>
              </a:rPr>
              <a:t>程序</a:t>
            </a:r>
            <a:r>
              <a:rPr lang="en-US" altLang="zh-CN" b="1" dirty="0">
                <a:latin typeface="Times New Roman" panose="02020603050405020304" pitchFamily="18" charset="0"/>
                <a:cs typeface="Times New Roman" panose="02020603050405020304" pitchFamily="18" charset="0"/>
              </a:rPr>
              <a:t>+</a:t>
            </a:r>
            <a:r>
              <a:rPr lang="zh-CN" altLang="zh-CN" b="1" dirty="0">
                <a:latin typeface="Times New Roman" panose="02020603050405020304" pitchFamily="18" charset="0"/>
                <a:cs typeface="Times New Roman" panose="02020603050405020304" pitchFamily="18" charset="0"/>
              </a:rPr>
              <a:t>自己一卡通照片</a:t>
            </a:r>
            <a:r>
              <a:rPr lang="zh-CN" altLang="zh-CN" b="1" dirty="0" smtClean="0">
                <a:latin typeface="Times New Roman" panose="02020603050405020304" pitchFamily="18" charset="0"/>
                <a:cs typeface="Times New Roman" panose="02020603050405020304" pitchFamily="18" charset="0"/>
              </a:rPr>
              <a:t>。</a:t>
            </a:r>
            <a:endParaRPr lang="zh-CN" altLang="zh-CN" b="1" dirty="0">
              <a:latin typeface="Times New Roman" panose="02020603050405020304" pitchFamily="18" charset="0"/>
              <a:cs typeface="Times New Roman" panose="02020603050405020304" pitchFamily="18" charset="0"/>
            </a:endParaRPr>
          </a:p>
        </p:txBody>
      </p:sp>
      <p:sp>
        <p:nvSpPr>
          <p:cNvPr id="3" name="Rectangle 2"/>
          <p:cNvSpPr txBox="1">
            <a:spLocks noChangeArrowheads="1"/>
          </p:cNvSpPr>
          <p:nvPr/>
        </p:nvSpPr>
        <p:spPr bwMode="auto">
          <a:xfrm>
            <a:off x="762000" y="71438"/>
            <a:ext cx="7924800" cy="658812"/>
          </a:xfrm>
          <a:prstGeom prst="rect">
            <a:avLst/>
          </a:prstGeom>
          <a:noFill/>
          <a:ln w="9525">
            <a:noFill/>
            <a:miter lim="800000"/>
            <a:headEnd/>
            <a:tailEnd/>
          </a:ln>
        </p:spPr>
        <p:txBody>
          <a:bodyPr anchor="b"/>
          <a:lstStyle/>
          <a:p>
            <a:pPr eaLnBrk="0" hangingPunct="0">
              <a:lnSpc>
                <a:spcPct val="90000"/>
              </a:lnSpc>
              <a:defRPr/>
            </a:pPr>
            <a:r>
              <a:rPr lang="en-US" altLang="zh-CN" sz="3600" b="1" kern="0" dirty="0" smtClean="0">
                <a:solidFill>
                  <a:srgbClr val="CC0000"/>
                </a:solidFill>
                <a:effectLst>
                  <a:outerShdw blurRad="38100" dist="38100" dir="2700000" algn="tl">
                    <a:srgbClr val="C0C0C0"/>
                  </a:outerShdw>
                </a:effectLst>
                <a:latin typeface="+mj-lt"/>
                <a:ea typeface="+mj-ea"/>
                <a:cs typeface="+mj-cs"/>
              </a:rPr>
              <a:t>3. </a:t>
            </a:r>
            <a:r>
              <a:rPr lang="zh-CN" altLang="en-US" sz="3600" b="1" kern="0" dirty="0" smtClean="0">
                <a:solidFill>
                  <a:srgbClr val="CC0000"/>
                </a:solidFill>
                <a:effectLst>
                  <a:outerShdw blurRad="38100" dist="38100" dir="2700000" algn="tl">
                    <a:srgbClr val="C0C0C0"/>
                  </a:outerShdw>
                </a:effectLst>
                <a:latin typeface="+mj-lt"/>
                <a:ea typeface="+mj-ea"/>
                <a:cs typeface="+mj-cs"/>
              </a:rPr>
              <a:t>实验的内容</a:t>
            </a:r>
            <a:endParaRPr lang="zh-CN" altLang="en-US" sz="3600" b="1" kern="0" dirty="0">
              <a:solidFill>
                <a:srgbClr val="CC0000"/>
              </a:solidFill>
              <a:effectLst>
                <a:outerShdw blurRad="38100" dist="38100" dir="2700000" algn="tl">
                  <a:srgbClr val="C0C0C0"/>
                </a:outerShdw>
              </a:effectLst>
              <a:latin typeface="+mj-lt"/>
              <a:ea typeface="+mj-ea"/>
              <a:cs typeface="+mj-cs"/>
            </a:endParaRPr>
          </a:p>
        </p:txBody>
      </p:sp>
    </p:spTree>
    <p:extLst>
      <p:ext uri="{BB962C8B-B14F-4D97-AF65-F5344CB8AC3E}">
        <p14:creationId xmlns:p14="http://schemas.microsoft.com/office/powerpoint/2010/main" val="793328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ThinkStation\Desktop\test1\untitled.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196752"/>
            <a:ext cx="8064896" cy="4968551"/>
          </a:xfrm>
          <a:prstGeom prst="rect">
            <a:avLst/>
          </a:prstGeom>
          <a:noFill/>
          <a:ln>
            <a:noFill/>
          </a:ln>
        </p:spPr>
      </p:pic>
      <p:sp>
        <p:nvSpPr>
          <p:cNvPr id="3" name="Rectangle 2"/>
          <p:cNvSpPr txBox="1">
            <a:spLocks noChangeArrowheads="1"/>
          </p:cNvSpPr>
          <p:nvPr/>
        </p:nvSpPr>
        <p:spPr bwMode="auto">
          <a:xfrm>
            <a:off x="762000" y="71438"/>
            <a:ext cx="7924800" cy="658812"/>
          </a:xfrm>
          <a:prstGeom prst="rect">
            <a:avLst/>
          </a:prstGeom>
          <a:noFill/>
          <a:ln w="9525">
            <a:noFill/>
            <a:miter lim="800000"/>
            <a:headEnd/>
            <a:tailEnd/>
          </a:ln>
        </p:spPr>
        <p:txBody>
          <a:bodyPr anchor="b"/>
          <a:lstStyle/>
          <a:p>
            <a:pPr eaLnBrk="0" hangingPunct="0">
              <a:lnSpc>
                <a:spcPct val="90000"/>
              </a:lnSpc>
              <a:defRPr/>
            </a:pPr>
            <a:r>
              <a:rPr lang="en-US" altLang="zh-CN" sz="3600" b="1" kern="0" dirty="0" smtClean="0">
                <a:solidFill>
                  <a:srgbClr val="CC0000"/>
                </a:solidFill>
                <a:effectLst>
                  <a:outerShdw blurRad="38100" dist="38100" dir="2700000" algn="tl">
                    <a:srgbClr val="C0C0C0"/>
                  </a:outerShdw>
                </a:effectLst>
                <a:latin typeface="+mj-lt"/>
                <a:ea typeface="+mj-ea"/>
                <a:cs typeface="+mj-cs"/>
              </a:rPr>
              <a:t>3. </a:t>
            </a:r>
            <a:r>
              <a:rPr lang="zh-CN" altLang="en-US" sz="3600" b="1" kern="0" dirty="0" smtClean="0">
                <a:solidFill>
                  <a:srgbClr val="CC0000"/>
                </a:solidFill>
                <a:effectLst>
                  <a:outerShdw blurRad="38100" dist="38100" dir="2700000" algn="tl">
                    <a:srgbClr val="C0C0C0"/>
                  </a:outerShdw>
                </a:effectLst>
                <a:latin typeface="+mj-lt"/>
                <a:ea typeface="+mj-ea"/>
                <a:cs typeface="+mj-cs"/>
              </a:rPr>
              <a:t>实验的内容</a:t>
            </a:r>
            <a:endParaRPr lang="zh-CN" altLang="en-US" sz="3600" b="1" kern="0" dirty="0">
              <a:solidFill>
                <a:srgbClr val="CC0000"/>
              </a:solidFill>
              <a:effectLst>
                <a:outerShdw blurRad="38100" dist="38100" dir="2700000" algn="tl">
                  <a:srgbClr val="C0C0C0"/>
                </a:outerShdw>
              </a:effectLst>
              <a:latin typeface="+mj-lt"/>
              <a:ea typeface="+mj-ea"/>
              <a:cs typeface="+mj-cs"/>
            </a:endParaRPr>
          </a:p>
        </p:txBody>
      </p:sp>
    </p:spTree>
    <p:extLst>
      <p:ext uri="{BB962C8B-B14F-4D97-AF65-F5344CB8AC3E}">
        <p14:creationId xmlns:p14="http://schemas.microsoft.com/office/powerpoint/2010/main" val="184091752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5|12.7|12.1|9|7.7|12.9|10|12.6|6|16|8|14.6"/>
</p:tagLst>
</file>

<file path=ppt/tags/tag2.xml><?xml version="1.0" encoding="utf-8"?>
<p:tagLst xmlns:a="http://schemas.openxmlformats.org/drawingml/2006/main" xmlns:r="http://schemas.openxmlformats.org/officeDocument/2006/relationships" xmlns:p="http://schemas.openxmlformats.org/presentationml/2006/main">
  <p:tag name="TIMING" val="|0.4|0.8|7.5|13.1|10.3|8.6|32.2|31.4|0.4|38.3|71|0.4"/>
</p:tagLst>
</file>

<file path=ppt/tags/tag3.xml><?xml version="1.0" encoding="utf-8"?>
<p:tagLst xmlns:a="http://schemas.openxmlformats.org/drawingml/2006/main" xmlns:r="http://schemas.openxmlformats.org/officeDocument/2006/relationships" xmlns:p="http://schemas.openxmlformats.org/presentationml/2006/main">
  <p:tag name="TIMING" val="|0.4|9.7|4.8|5.8"/>
</p:tagLst>
</file>

<file path=ppt/tags/tag4.xml><?xml version="1.0" encoding="utf-8"?>
<p:tagLst xmlns:a="http://schemas.openxmlformats.org/drawingml/2006/main" xmlns:r="http://schemas.openxmlformats.org/officeDocument/2006/relationships" xmlns:p="http://schemas.openxmlformats.org/presentationml/2006/main">
  <p:tag name="TIMING" val="|3.1|18.1|8.9|6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2552</Words>
  <Application>Microsoft Office PowerPoint</Application>
  <PresentationFormat>全屏显示(4:3)</PresentationFormat>
  <Paragraphs>170</Paragraphs>
  <Slides>22</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3" baseType="lpstr">
      <vt:lpstr>黑体</vt:lpstr>
      <vt:lpstr>华文中宋</vt:lpstr>
      <vt:lpstr>宋体</vt:lpstr>
      <vt:lpstr>微软雅黑</vt:lpstr>
      <vt:lpstr>Arial</vt:lpstr>
      <vt:lpstr>Calibri</vt:lpstr>
      <vt:lpstr>Times New Roman</vt:lpstr>
      <vt:lpstr>Verdana</vt:lpstr>
      <vt:lpstr>Wingdings</vt:lpstr>
      <vt:lpstr>Office 主题​​</vt:lpstr>
      <vt:lpstr>Visio</vt:lpstr>
      <vt:lpstr>实验一、脉冲星轮廓信号的                   处理和分析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实验一   连续脉冲星轮廓信号  的运算及分析</dc:title>
  <dc:creator>xbany</dc:creator>
  <cp:lastModifiedBy>ThinkStation</cp:lastModifiedBy>
  <cp:revision>22</cp:revision>
  <dcterms:created xsi:type="dcterms:W3CDTF">2019-03-27T12:52:32Z</dcterms:created>
  <dcterms:modified xsi:type="dcterms:W3CDTF">2020-04-02T07:10:35Z</dcterms:modified>
</cp:coreProperties>
</file>