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74" r:id="rId3"/>
    <p:sldId id="275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458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395536" y="332656"/>
            <a:ext cx="535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在线学习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7776864" cy="336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类别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：计算机科学与技术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类别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：计算机网络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类别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：网络空间安全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395536" y="332656"/>
            <a:ext cx="535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在线学习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0340" y="1061720"/>
            <a:ext cx="8749665" cy="557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4.      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</a:rPr>
              <a:t>专业：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科普：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《</a:t>
            </a:r>
            <a:r>
              <a:rPr lang="zh-CN" altLang="en-US" sz="1600" dirty="0">
                <a:ea typeface="宋体" panose="02010600030101010101" pitchFamily="2" charset="-122"/>
              </a:rPr>
              <a:t>第五空间</a:t>
            </a:r>
            <a:r>
              <a:rPr lang="en-US" altLang="zh-CN" sz="1600" dirty="0">
                <a:ea typeface="宋体" panose="02010600030101010101" pitchFamily="2" charset="-122"/>
              </a:rPr>
              <a:t>》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</a:rPr>
              <a:t>CCTV</a:t>
            </a:r>
            <a:r>
              <a:rPr lang="zh-CN" altLang="en-US" sz="1600" dirty="0">
                <a:ea typeface="宋体" panose="02010600030101010101" pitchFamily="2" charset="-122"/>
              </a:rPr>
              <a:t>视频，</a:t>
            </a:r>
            <a:r>
              <a:rPr lang="en-US" altLang="zh-CN" sz="1600" dirty="0">
                <a:ea typeface="宋体" panose="02010600030101010101" pitchFamily="2" charset="-122"/>
              </a:rPr>
              <a:t>30min/</a:t>
            </a:r>
            <a:r>
              <a:rPr lang="zh-CN" altLang="en-US" sz="1600" dirty="0">
                <a:ea typeface="宋体" panose="02010600030101010101" pitchFamily="2" charset="-122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</a:rPr>
              <a:t>*</a:t>
            </a:r>
            <a:r>
              <a:rPr lang="en-US" altLang="zh-CN" sz="1600" dirty="0"/>
              <a:t> 3</a:t>
            </a:r>
            <a:r>
              <a:rPr lang="zh-CN" altLang="en-US" sz="1600" dirty="0"/>
              <a:t>集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《</a:t>
            </a:r>
            <a:r>
              <a:rPr lang="zh-CN" altLang="en-US" sz="1600" dirty="0"/>
              <a:t>我是黑客</a:t>
            </a:r>
            <a:r>
              <a:rPr lang="en-US" altLang="zh-CN" sz="1600" dirty="0"/>
              <a:t>》</a:t>
            </a:r>
            <a:r>
              <a:rPr lang="zh-CN" altLang="en-US" sz="1600" dirty="0"/>
              <a:t>，</a:t>
            </a:r>
            <a:r>
              <a:rPr lang="en-US" altLang="zh-CN" sz="1600" dirty="0"/>
              <a:t>CCTV</a:t>
            </a:r>
            <a:r>
              <a:rPr lang="zh-CN" altLang="en-US" sz="1600" dirty="0"/>
              <a:t>视频，</a:t>
            </a:r>
            <a:r>
              <a:rPr lang="en-US" altLang="zh-CN" sz="1600" dirty="0"/>
              <a:t> 42min/</a:t>
            </a:r>
            <a:r>
              <a:rPr lang="zh-CN" altLang="en-US" sz="1600" dirty="0"/>
              <a:t>集</a:t>
            </a:r>
            <a:r>
              <a:rPr lang="en-US" altLang="zh-CN" sz="1600" dirty="0"/>
              <a:t>* 2</a:t>
            </a:r>
            <a:r>
              <a:rPr lang="zh-CN" altLang="en-US" sz="1600" dirty="0"/>
              <a:t>集</a:t>
            </a:r>
            <a:endParaRPr lang="en-US" altLang="zh-CN" sz="1600" dirty="0"/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《周鸿祎谈网络安全：我们正站在风口上 》，</a:t>
            </a:r>
            <a:r>
              <a:rPr lang="en-US" altLang="zh-CN" sz="1600" dirty="0" err="1">
                <a:sym typeface="+mn-ea"/>
              </a:rPr>
              <a:t>“i</a:t>
            </a:r>
            <a:r>
              <a:rPr lang="zh-CN" altLang="en-US" sz="1600" dirty="0">
                <a:sym typeface="+mn-ea"/>
              </a:rPr>
              <a:t>春秋</a:t>
            </a:r>
            <a:r>
              <a:rPr lang="en-US" altLang="zh-CN" sz="1600" dirty="0">
                <a:sym typeface="+mn-ea"/>
              </a:rPr>
              <a:t>”</a:t>
            </a:r>
            <a:r>
              <a:rPr lang="zh-CN" altLang="en-US" sz="1600" dirty="0">
                <a:sym typeface="+mn-ea"/>
              </a:rPr>
              <a:t>在线课程，</a:t>
            </a:r>
            <a:r>
              <a:rPr lang="en-US" altLang="zh-CN" sz="1600" dirty="0">
                <a:sym typeface="+mn-ea"/>
              </a:rPr>
              <a:t>34min/</a:t>
            </a:r>
            <a:r>
              <a:rPr lang="zh-CN" altLang="en-US" sz="1600" dirty="0">
                <a:sym typeface="+mn-ea"/>
              </a:rPr>
              <a:t>集</a:t>
            </a:r>
            <a:r>
              <a:rPr lang="en-US" altLang="zh-CN" sz="1600" dirty="0">
                <a:sym typeface="+mn-ea"/>
              </a:rPr>
              <a:t>* 1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/>
              <a:t>《</a:t>
            </a:r>
            <a:r>
              <a:rPr lang="en-US" altLang="zh-CN" sz="1600" dirty="0"/>
              <a:t>[</a:t>
            </a:r>
            <a:r>
              <a:rPr lang="zh-CN" altLang="en-US" sz="1600" dirty="0"/>
              <a:t>腾讯</a:t>
            </a:r>
            <a:r>
              <a:rPr lang="en-US" altLang="zh-CN" sz="1600" dirty="0"/>
              <a:t>]</a:t>
            </a:r>
            <a:r>
              <a:rPr lang="zh-CN" altLang="en-US" sz="1600" dirty="0"/>
              <a:t>烧脑24小时之真实的谎言》，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“i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春秋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在线课程，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5min/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7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《博士话安全：威胁无处不在》，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“i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春秋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在线课程，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15min/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7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《网络安全科普（</a:t>
            </a:r>
            <a:r>
              <a:rPr lang="en-US" altLang="zh-CN" sz="1600" dirty="0">
                <a:sym typeface="+mn-ea"/>
              </a:rPr>
              <a:t>360</a:t>
            </a:r>
            <a:r>
              <a:rPr lang="zh-CN" altLang="en-US" sz="1600" dirty="0">
                <a:sym typeface="+mn-ea"/>
              </a:rPr>
              <a:t>）》，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“i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春秋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在线课程，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10min/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15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/>
              <a:t>《</a:t>
            </a:r>
            <a:r>
              <a:rPr lang="en-US" altLang="zh-CN" sz="1600" dirty="0"/>
              <a:t>网络安全术语科普</a:t>
            </a:r>
            <a:r>
              <a:rPr lang="zh-CN" altLang="en-US" sz="1600" dirty="0"/>
              <a:t>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“i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春秋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在线课程，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5min/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9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b="1" dirty="0">
                <a:sym typeface="+mn-ea"/>
              </a:rPr>
              <a:t>基础：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《网络空间安全的定义</a:t>
            </a:r>
            <a:r>
              <a:rPr lang="en-US" altLang="zh-CN" sz="1600" dirty="0">
                <a:sym typeface="+mn-ea"/>
              </a:rPr>
              <a:t>PPT</a:t>
            </a:r>
            <a:r>
              <a:rPr lang="zh-CN" altLang="en-US" sz="1600" dirty="0">
                <a:sym typeface="+mn-ea"/>
              </a:rPr>
              <a:t>》</a:t>
            </a:r>
          </a:p>
          <a:p>
            <a:pPr marL="0" indent="0">
              <a:buNone/>
              <a:defRPr/>
            </a:pPr>
            <a:r>
              <a:rPr lang="en-US" altLang="zh-CN" sz="1600" dirty="0">
                <a:sym typeface="+mn-ea"/>
              </a:rPr>
              <a:t>《</a:t>
            </a:r>
            <a:r>
              <a:rPr lang="zh-CN" altLang="en-US" sz="1600" dirty="0">
                <a:sym typeface="+mn-ea"/>
              </a:rPr>
              <a:t>计算机科学导论</a:t>
            </a:r>
            <a:r>
              <a:rPr lang="en-US" altLang="zh-CN" sz="1600" dirty="0">
                <a:sym typeface="+mn-ea"/>
              </a:rPr>
              <a:t>》</a:t>
            </a:r>
            <a:r>
              <a:rPr lang="zh-CN" altLang="en-US" sz="1600" dirty="0">
                <a:sym typeface="+mn-ea"/>
              </a:rPr>
              <a:t>“网易公开课”在线课程，</a:t>
            </a:r>
            <a:r>
              <a:rPr lang="en-US" altLang="zh-CN" sz="1600" dirty="0">
                <a:sym typeface="+mn-ea"/>
              </a:rPr>
              <a:t>1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0min/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39</a:t>
            </a:r>
            <a:r>
              <a:rPr lang="zh-CN" altLang="en-US" sz="1600" dirty="0">
                <a:sym typeface="+mn-ea"/>
              </a:rPr>
              <a:t>集</a:t>
            </a:r>
            <a:endParaRPr lang="en-US" altLang="zh-CN" sz="1600" dirty="0">
              <a:sym typeface="+mn-ea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ym typeface="+mn-ea"/>
              </a:rPr>
              <a:t>《</a:t>
            </a:r>
            <a:r>
              <a:rPr lang="zh-CN" altLang="en-US" sz="1600" dirty="0">
                <a:sym typeface="+mn-ea"/>
              </a:rPr>
              <a:t>图灵模型与冯诺依曼体系结构</a:t>
            </a:r>
            <a:r>
              <a:rPr lang="en-US" altLang="zh-CN" sz="1600" dirty="0">
                <a:sym typeface="+mn-ea"/>
              </a:rPr>
              <a:t>PPT》</a:t>
            </a:r>
          </a:p>
          <a:p>
            <a:pPr marL="0" indent="0">
              <a:buNone/>
              <a:defRPr/>
            </a:pPr>
            <a:r>
              <a:rPr lang="en-US" altLang="zh-CN" sz="1600" dirty="0">
                <a:sym typeface="+mn-ea"/>
              </a:rPr>
              <a:t>《</a:t>
            </a:r>
            <a:r>
              <a:rPr lang="zh-CN" altLang="en-US" sz="1600" dirty="0">
                <a:sym typeface="+mn-ea"/>
              </a:rPr>
              <a:t>计算机网络发展历史</a:t>
            </a:r>
            <a:r>
              <a:rPr lang="en-US" altLang="zh-CN" sz="1600" dirty="0">
                <a:sym typeface="+mn-ea"/>
              </a:rPr>
              <a:t>PPT》</a:t>
            </a:r>
          </a:p>
          <a:p>
            <a:pPr marL="0" indent="0">
              <a:buNone/>
              <a:defRPr/>
            </a:pPr>
            <a:r>
              <a:rPr lang="zh-CN" altLang="en-US" sz="1600" b="1" dirty="0">
                <a:sym typeface="+mn-ea"/>
              </a:rPr>
              <a:t>综述：</a:t>
            </a:r>
            <a:endParaRPr lang="en-US" altLang="zh-CN" sz="1600" dirty="0"/>
          </a:p>
          <a:p>
            <a:pPr marL="0" indent="0">
              <a:buNone/>
              <a:defRPr/>
            </a:pPr>
            <a:r>
              <a:rPr lang="en-US" altLang="zh-CN" sz="1600" dirty="0">
                <a:sym typeface="+mn-ea"/>
              </a:rPr>
              <a:t>《</a:t>
            </a:r>
            <a:r>
              <a:rPr lang="zh-CN" altLang="en-US" sz="1600" dirty="0">
                <a:sym typeface="+mn-ea"/>
              </a:rPr>
              <a:t>网络空间安全一级学科论证报告</a:t>
            </a:r>
            <a:r>
              <a:rPr lang="en-US" altLang="zh-CN" sz="1600" dirty="0">
                <a:sym typeface="+mn-ea"/>
              </a:rPr>
              <a:t>PPT》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《</a:t>
            </a:r>
            <a:r>
              <a:rPr lang="zh-CN" altLang="en-US" sz="1600" dirty="0"/>
              <a:t>信息安全专业</a:t>
            </a:r>
            <a:r>
              <a:rPr lang="en-US" altLang="zh-CN" sz="1600" dirty="0"/>
              <a:t>》</a:t>
            </a:r>
            <a:r>
              <a:rPr lang="zh-CN" altLang="en-US" sz="1600" dirty="0"/>
              <a:t>、《网络空间安全专业》培养方案解读</a:t>
            </a:r>
            <a:endParaRPr lang="en-US" altLang="zh-CN" sz="1600" dirty="0"/>
          </a:p>
          <a:p>
            <a:pPr marL="0" indent="0">
              <a:buNone/>
              <a:defRPr/>
            </a:pPr>
            <a:endParaRPr lang="en-US" altLang="zh-CN" sz="1600" dirty="0"/>
          </a:p>
          <a:p>
            <a:pPr marL="0" indent="0">
              <a:buNone/>
              <a:defRPr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395536" y="332656"/>
            <a:ext cx="535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在线学习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978987"/>
            <a:ext cx="8749665" cy="557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研究方法：</a:t>
            </a:r>
            <a:r>
              <a:rPr lang="zh-CN" altLang="zh-CN" sz="1600" dirty="0"/>
              <a:t>基于计算困难问题的规约证明方法</a:t>
            </a:r>
            <a:r>
              <a:rPr lang="zh-CN" altLang="en-US" sz="1600" dirty="0"/>
              <a:t>、</a:t>
            </a:r>
            <a:r>
              <a:rPr lang="zh-CN" altLang="zh-CN" sz="1600" dirty="0"/>
              <a:t>基于博弈论的仿真计算方法</a:t>
            </a:r>
            <a:r>
              <a:rPr lang="zh-CN" altLang="en-US" sz="1600" dirty="0"/>
              <a:t>、</a:t>
            </a:r>
            <a:r>
              <a:rPr lang="zh-CN" altLang="zh-CN" sz="1600" dirty="0"/>
              <a:t>基于物理真实环境的实证分析方法</a:t>
            </a:r>
            <a:endParaRPr lang="en-US" altLang="zh-CN" sz="1600" dirty="0"/>
          </a:p>
          <a:p>
            <a:pPr marL="0" indent="0"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研究资料：</a:t>
            </a:r>
            <a:r>
              <a:rPr lang="zh-CN" altLang="en-US" sz="1600" dirty="0"/>
              <a:t>国际会议列表、科研体系、重点研发申报指南、安全圈和人、安全竞赛</a:t>
            </a:r>
            <a:r>
              <a:rPr lang="en-US" altLang="zh-CN" sz="1600" dirty="0"/>
              <a:t>CTF&amp;CGC</a:t>
            </a:r>
            <a:r>
              <a:rPr lang="zh-CN" altLang="en-US" sz="1600" dirty="0"/>
              <a:t>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研究内容：</a:t>
            </a:r>
            <a:r>
              <a:rPr lang="zh-CN" altLang="en-US" sz="1600" dirty="0">
                <a:ea typeface="宋体" panose="02010600030101010101" pitchFamily="2" charset="-122"/>
              </a:rPr>
              <a:t>密码学、系统安全、网络安全、应用安全、大数据安全、人工智能安全</a:t>
            </a:r>
          </a:p>
          <a:p>
            <a:pPr marL="0" indent="0">
              <a:buNone/>
              <a:defRPr/>
            </a:pPr>
            <a:r>
              <a:rPr lang="en-US" altLang="zh-CN" sz="1600" dirty="0">
                <a:sym typeface="+mn-ea"/>
              </a:rPr>
              <a:t>《2017</a:t>
            </a:r>
            <a:r>
              <a:rPr lang="zh-CN" altLang="en-US" sz="1600" dirty="0">
                <a:sym typeface="+mn-ea"/>
              </a:rPr>
              <a:t>年中国互联网网络安全报告（</a:t>
            </a:r>
            <a:r>
              <a:rPr lang="en-US" altLang="zh-CN" sz="1600" dirty="0">
                <a:sym typeface="+mn-ea"/>
              </a:rPr>
              <a:t>CNCERTCC</a:t>
            </a:r>
            <a:r>
              <a:rPr lang="zh-CN" altLang="en-US" sz="1600" dirty="0">
                <a:sym typeface="+mn-ea"/>
              </a:rPr>
              <a:t>）</a:t>
            </a:r>
            <a:r>
              <a:rPr lang="en-US" altLang="zh-CN" sz="1600" dirty="0">
                <a:sym typeface="+mn-ea"/>
              </a:rPr>
              <a:t>》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《密码学基础概述》（荆继武教授）</a:t>
            </a:r>
            <a:r>
              <a:rPr lang="en-US" altLang="zh-CN" sz="1600" dirty="0" err="1">
                <a:sym typeface="+mn-ea"/>
              </a:rPr>
              <a:t>“i</a:t>
            </a:r>
            <a:r>
              <a:rPr lang="zh-CN" altLang="en-US" sz="1600" dirty="0">
                <a:sym typeface="+mn-ea"/>
              </a:rPr>
              <a:t>春秋</a:t>
            </a:r>
            <a:r>
              <a:rPr lang="en-US" altLang="zh-CN" sz="1600" dirty="0">
                <a:sym typeface="+mn-ea"/>
              </a:rPr>
              <a:t>”</a:t>
            </a:r>
            <a:r>
              <a:rPr lang="zh-CN" altLang="en-US" sz="1600" dirty="0">
                <a:sym typeface="+mn-ea"/>
              </a:rPr>
              <a:t>在线课程，</a:t>
            </a:r>
            <a:r>
              <a:rPr lang="en-US" altLang="zh-CN" sz="1600" dirty="0">
                <a:sym typeface="+mn-ea"/>
              </a:rPr>
              <a:t>30min/</a:t>
            </a:r>
            <a:r>
              <a:rPr lang="zh-CN" altLang="en-US" sz="1600" dirty="0">
                <a:sym typeface="+mn-ea"/>
              </a:rPr>
              <a:t>集</a:t>
            </a:r>
            <a:r>
              <a:rPr lang="en-US" altLang="zh-CN" sz="1600" dirty="0">
                <a:sym typeface="+mn-ea"/>
              </a:rPr>
              <a:t>* 1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/>
              <a:t>《计算机网络安全技术导论 》，</a:t>
            </a:r>
            <a:r>
              <a:rPr lang="en-US" altLang="zh-CN" sz="1600" dirty="0" err="1">
                <a:sym typeface="+mn-ea"/>
              </a:rPr>
              <a:t>“i</a:t>
            </a:r>
            <a:r>
              <a:rPr lang="zh-CN" altLang="en-US" sz="1600" dirty="0">
                <a:sym typeface="+mn-ea"/>
              </a:rPr>
              <a:t>春秋</a:t>
            </a:r>
            <a:r>
              <a:rPr lang="en-US" altLang="zh-CN" sz="1600" dirty="0">
                <a:sym typeface="+mn-ea"/>
              </a:rPr>
              <a:t>”</a:t>
            </a:r>
            <a:r>
              <a:rPr lang="zh-CN" altLang="en-US" sz="1600" dirty="0">
                <a:sym typeface="+mn-ea"/>
              </a:rPr>
              <a:t>在线课程，</a:t>
            </a:r>
            <a:r>
              <a:rPr lang="en-US" altLang="zh-CN" sz="1600" dirty="0">
                <a:sym typeface="+mn-ea"/>
              </a:rPr>
              <a:t>25min/</a:t>
            </a:r>
            <a:r>
              <a:rPr lang="zh-CN" altLang="en-US" sz="1600" dirty="0">
                <a:sym typeface="+mn-ea"/>
              </a:rPr>
              <a:t>集</a:t>
            </a:r>
            <a:r>
              <a:rPr lang="en-US" altLang="zh-CN" sz="1600" dirty="0">
                <a:sym typeface="+mn-ea"/>
              </a:rPr>
              <a:t>* 8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《安全研发学习规划指南 》，</a:t>
            </a:r>
            <a:r>
              <a:rPr lang="en-US" altLang="zh-CN" sz="1600" dirty="0" err="1">
                <a:sym typeface="+mn-ea"/>
              </a:rPr>
              <a:t>“i</a:t>
            </a:r>
            <a:r>
              <a:rPr lang="zh-CN" altLang="en-US" sz="1600" dirty="0">
                <a:sym typeface="+mn-ea"/>
              </a:rPr>
              <a:t>春秋</a:t>
            </a:r>
            <a:r>
              <a:rPr lang="en-US" altLang="zh-CN" sz="1600" dirty="0">
                <a:sym typeface="+mn-ea"/>
              </a:rPr>
              <a:t>”</a:t>
            </a:r>
            <a:r>
              <a:rPr lang="zh-CN" altLang="en-US" sz="1600" dirty="0">
                <a:sym typeface="+mn-ea"/>
              </a:rPr>
              <a:t>在线课程，</a:t>
            </a:r>
            <a:r>
              <a:rPr lang="en-US" altLang="zh-CN" sz="1600" dirty="0">
                <a:sym typeface="+mn-ea"/>
              </a:rPr>
              <a:t>25min/</a:t>
            </a:r>
            <a:r>
              <a:rPr lang="zh-CN" altLang="en-US" sz="1600" dirty="0">
                <a:sym typeface="+mn-ea"/>
              </a:rPr>
              <a:t>集</a:t>
            </a:r>
            <a:r>
              <a:rPr lang="en-US" altLang="zh-CN" sz="1600" dirty="0">
                <a:sym typeface="+mn-ea"/>
              </a:rPr>
              <a:t>* 1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/>
              <a:t>《无线安全学习规划指南 》，</a:t>
            </a:r>
            <a:r>
              <a:rPr lang="en-US" altLang="zh-CN" sz="1600" dirty="0" err="1">
                <a:sym typeface="+mn-ea"/>
              </a:rPr>
              <a:t>“i</a:t>
            </a:r>
            <a:r>
              <a:rPr lang="zh-CN" altLang="en-US" sz="1600" dirty="0">
                <a:sym typeface="+mn-ea"/>
              </a:rPr>
              <a:t>春秋</a:t>
            </a:r>
            <a:r>
              <a:rPr lang="en-US" altLang="zh-CN" sz="1600" dirty="0">
                <a:sym typeface="+mn-ea"/>
              </a:rPr>
              <a:t>”</a:t>
            </a:r>
            <a:r>
              <a:rPr lang="zh-CN" altLang="en-US" sz="1600" dirty="0">
                <a:sym typeface="+mn-ea"/>
              </a:rPr>
              <a:t>在线课程，</a:t>
            </a:r>
            <a:r>
              <a:rPr lang="en-US" altLang="zh-CN" sz="1600" dirty="0">
                <a:sym typeface="+mn-ea"/>
              </a:rPr>
              <a:t>12min/</a:t>
            </a:r>
            <a:r>
              <a:rPr lang="zh-CN" altLang="en-US" sz="1600" dirty="0">
                <a:sym typeface="+mn-ea"/>
              </a:rPr>
              <a:t>集</a:t>
            </a:r>
            <a:r>
              <a:rPr lang="en-US" altLang="zh-CN" sz="1600" dirty="0">
                <a:sym typeface="+mn-ea"/>
              </a:rPr>
              <a:t>* 1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《网络安全法》重点法条解读及相关案例分析，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“i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春秋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在线课程，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20min/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2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《CTF入门指南》，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“i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春秋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在线课程，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15min/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3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《诸葛建伟—CTF的过去、现在与未来》，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“i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春秋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在线课程，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20min/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4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《走进钓鱼网站》，</a:t>
            </a:r>
            <a:r>
              <a:rPr lang="en-US" altLang="zh-CN" sz="1600" dirty="0" err="1">
                <a:sym typeface="+mn-ea"/>
              </a:rPr>
              <a:t>“i</a:t>
            </a:r>
            <a:r>
              <a:rPr lang="zh-CN" altLang="en-US" sz="1600" dirty="0">
                <a:sym typeface="+mn-ea"/>
              </a:rPr>
              <a:t>春秋</a:t>
            </a:r>
            <a:r>
              <a:rPr lang="en-US" altLang="zh-CN" sz="1600" dirty="0">
                <a:sym typeface="+mn-ea"/>
              </a:rPr>
              <a:t>”</a:t>
            </a:r>
            <a:r>
              <a:rPr lang="zh-CN" altLang="en-US" sz="1600" dirty="0">
                <a:sym typeface="+mn-ea"/>
              </a:rPr>
              <a:t>在线课程，</a:t>
            </a:r>
            <a:r>
              <a:rPr lang="en-US" altLang="zh-CN" sz="1600" dirty="0">
                <a:sym typeface="+mn-ea"/>
              </a:rPr>
              <a:t>5min/</a:t>
            </a:r>
            <a:r>
              <a:rPr lang="zh-CN" altLang="en-US" sz="1600" dirty="0">
                <a:sym typeface="+mn-ea"/>
              </a:rPr>
              <a:t>集</a:t>
            </a:r>
            <a:r>
              <a:rPr lang="en-US" altLang="zh-CN" sz="1600" dirty="0">
                <a:sym typeface="+mn-ea"/>
              </a:rPr>
              <a:t>* 6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sym typeface="+mn-ea"/>
              </a:rPr>
              <a:t>《[InForSec]针对数据流的攻击：危害，构造和实战 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“i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春秋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在线课程，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36min/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集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1600" dirty="0">
                <a:sym typeface="+mn-ea"/>
              </a:rPr>
              <a:t> 2</a:t>
            </a:r>
            <a:r>
              <a:rPr lang="zh-CN" altLang="en-US" sz="1600" dirty="0">
                <a:sym typeface="+mn-ea"/>
              </a:rPr>
              <a:t>集</a:t>
            </a:r>
          </a:p>
          <a:p>
            <a:pPr marL="0" indent="0">
              <a:buNone/>
              <a:defRPr/>
            </a:pP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  每个研究内容，找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个概述例子，找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个典型例子</a:t>
            </a:r>
          </a:p>
          <a:p>
            <a:pPr marL="0" indent="0">
              <a:buNone/>
              <a:defRPr/>
            </a:pPr>
            <a:endParaRPr lang="zh-CN" altLang="en-US" sz="1600" dirty="0">
              <a:solidFill>
                <a:srgbClr val="0000FF"/>
              </a:solidFill>
              <a:sym typeface="+mn-ea"/>
            </a:endParaRPr>
          </a:p>
          <a:p>
            <a:pPr marL="0" indent="0">
              <a:buNone/>
              <a:defRPr/>
            </a:pPr>
            <a:r>
              <a:rPr lang="zh-CN" altLang="en-US" sz="1600" dirty="0">
                <a:solidFill>
                  <a:srgbClr val="0000FF"/>
                </a:solidFill>
                <a:sym typeface="+mn-ea"/>
              </a:rPr>
              <a:t>         主题：专业</a:t>
            </a:r>
            <a:r>
              <a:rPr lang="en-US" altLang="zh-CN" sz="1600" dirty="0">
                <a:solidFill>
                  <a:srgbClr val="0000FF"/>
                </a:solidFill>
                <a:sym typeface="+mn-ea"/>
              </a:rPr>
              <a:t>Professional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3095836" y="2564904"/>
            <a:ext cx="363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   谢</a:t>
            </a:r>
            <a:r>
              <a:rPr lang="en-US" altLang="zh-CN" sz="7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~</a:t>
            </a:r>
            <a:r>
              <a:rPr lang="zh-CN" altLang="en-US" sz="7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113</TotalTime>
  <Words>466</Words>
  <Application>Microsoft Office PowerPoint</Application>
  <PresentationFormat>全屏显示(4:3)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华文楷体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无限网络安全技术 </dc:title>
  <dc:creator>xd</dc:creator>
  <cp:lastModifiedBy>未定义</cp:lastModifiedBy>
  <cp:revision>158</cp:revision>
  <dcterms:created xsi:type="dcterms:W3CDTF">2018-09-13T05:50:00Z</dcterms:created>
  <dcterms:modified xsi:type="dcterms:W3CDTF">2021-10-11T10:44:52Z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