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981" r:id="rId2"/>
    <p:sldId id="1143" r:id="rId3"/>
    <p:sldId id="1163" r:id="rId4"/>
    <p:sldId id="1265" r:id="rId5"/>
    <p:sldId id="1154" r:id="rId6"/>
    <p:sldId id="1155" r:id="rId7"/>
    <p:sldId id="1233" r:id="rId8"/>
    <p:sldId id="1234" r:id="rId9"/>
    <p:sldId id="1235" r:id="rId10"/>
    <p:sldId id="1159" r:id="rId11"/>
    <p:sldId id="1160" r:id="rId12"/>
    <p:sldId id="1236" r:id="rId13"/>
    <p:sldId id="1161" r:id="rId14"/>
    <p:sldId id="1200" r:id="rId15"/>
    <p:sldId id="1201" r:id="rId16"/>
    <p:sldId id="1237" r:id="rId17"/>
    <p:sldId id="1238" r:id="rId18"/>
    <p:sldId id="1239" r:id="rId19"/>
    <p:sldId id="1240" r:id="rId20"/>
    <p:sldId id="1241" r:id="rId21"/>
    <p:sldId id="1242" r:id="rId22"/>
    <p:sldId id="1243" r:id="rId23"/>
    <p:sldId id="1244" r:id="rId24"/>
    <p:sldId id="1245" r:id="rId25"/>
    <p:sldId id="1246" r:id="rId26"/>
    <p:sldId id="1247" r:id="rId27"/>
    <p:sldId id="1255" r:id="rId28"/>
    <p:sldId id="1249" r:id="rId29"/>
    <p:sldId id="1252" r:id="rId30"/>
    <p:sldId id="1253" r:id="rId31"/>
    <p:sldId id="1254" r:id="rId32"/>
    <p:sldId id="1263" r:id="rId33"/>
    <p:sldId id="1264" r:id="rId34"/>
    <p:sldId id="1256" r:id="rId35"/>
    <p:sldId id="1258" r:id="rId36"/>
    <p:sldId id="1259" r:id="rId37"/>
    <p:sldId id="1260" r:id="rId38"/>
    <p:sldId id="1261" r:id="rId39"/>
    <p:sldId id="1262" r:id="rId40"/>
    <p:sldId id="1266" r:id="rId41"/>
    <p:sldId id="1182" r:id="rId42"/>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 uri="{2D200454-40CA-4A62-9FC3-DE9A4176ACB9}">
      <p15:notesGuideLst xmlns:p15="http://schemas.microsoft.com/office/powerpoint/2012/main">
        <p15:guide id="1" orient="horz" pos="2880">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02C"/>
    <a:srgbClr val="54D060"/>
    <a:srgbClr val="8E97EE"/>
    <a:srgbClr val="42466E"/>
    <a:srgbClr val="34803B"/>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09" autoAdjust="0"/>
  </p:normalViewPr>
  <p:slideViewPr>
    <p:cSldViewPr>
      <p:cViewPr varScale="1">
        <p:scale>
          <a:sx n="98" d="100"/>
          <a:sy n="98" d="100"/>
        </p:scale>
        <p:origin x="821" y="67"/>
      </p:cViewPr>
      <p:guideLst>
        <p:guide orient="horz" pos="2160"/>
        <p:guide pos="288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80"/>
        <p:guide pos="2163"/>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31FDDB-C917-4DD4-89F5-9644070BD70B}" type="datetimeFigureOut">
              <a:rPr lang="zh-CN" altLang="en-US" smtClean="0"/>
              <a:t>2022/7/8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1D62FB-8692-46DC-A104-B078FFA490E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idx="4294967295"/>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zh-CN"/>
          </a:p>
        </p:txBody>
      </p:sp>
      <p:sp>
        <p:nvSpPr>
          <p:cNvPr id="4099"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a:latin typeface="Arial" panose="020B0604020202020204" pitchFamily="34" charset="0"/>
              </a:defRPr>
            </a:lvl1pPr>
          </a:lstStyle>
          <a:p>
            <a:pPr>
              <a:defRPr/>
            </a:pPr>
            <a:fld id="{4B44F749-CD45-45A7-80DE-7ABC7D2A5D92}" type="datetime1">
              <a:rPr lang="zh-CN" altLang="en-US"/>
              <a:t>2022/7/8</a:t>
            </a:fld>
            <a:endParaRPr lang="zh-CN" altLang="en-US" sz="1200"/>
          </a:p>
        </p:txBody>
      </p:sp>
      <p:sp>
        <p:nvSpPr>
          <p:cNvPr id="69636" name="幻灯片图像占位符 3"/>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4101" name="备注占位符 4"/>
          <p:cNvSpPr>
            <a:spLocks noGrp="1" noRot="1" noChangeAspect="1" noChangeArrowheads="1"/>
          </p:cNvSpPr>
          <p:nvPr/>
        </p:nvSpPr>
        <p:spPr bwMode="auto">
          <a:xfrm>
            <a:off x="685800" y="4343400"/>
            <a:ext cx="5486400" cy="4114800"/>
          </a:xfrm>
          <a:prstGeom prst="rect">
            <a:avLst/>
          </a:prstGeom>
          <a:noFill/>
          <a:ln w="9525">
            <a:noFill/>
            <a:miter lim="800000"/>
          </a:ln>
        </p:spPr>
        <p:txBody>
          <a:bodyPr anchor="ctr"/>
          <a:lstStyle/>
          <a:p>
            <a:pPr defTabSz="0">
              <a:spcBef>
                <a:spcPct val="30000"/>
              </a:spcBef>
              <a:buFontTx/>
              <a:buNone/>
              <a:defRPr/>
            </a:pPr>
            <a:r>
              <a:rPr lang="zh-CN" sz="1200">
                <a:latin typeface="Arial" panose="020B0604020202020204" pitchFamily="34" charset="0"/>
              </a:rPr>
              <a:t>单击此处编辑母版文本样式</a:t>
            </a:r>
          </a:p>
          <a:p>
            <a:pPr defTabSz="0">
              <a:spcBef>
                <a:spcPct val="30000"/>
              </a:spcBef>
              <a:buFontTx/>
              <a:buNone/>
              <a:defRPr/>
            </a:pPr>
            <a:r>
              <a:rPr lang="zh-CN" sz="1200">
                <a:latin typeface="Arial" panose="020B0604020202020204" pitchFamily="34" charset="0"/>
              </a:rPr>
              <a:t>第二级</a:t>
            </a:r>
          </a:p>
          <a:p>
            <a:pPr defTabSz="0">
              <a:spcBef>
                <a:spcPct val="30000"/>
              </a:spcBef>
              <a:buFontTx/>
              <a:buNone/>
              <a:defRPr/>
            </a:pPr>
            <a:r>
              <a:rPr lang="zh-CN" sz="1200">
                <a:latin typeface="Arial" panose="020B0604020202020204" pitchFamily="34" charset="0"/>
              </a:rPr>
              <a:t>第三级</a:t>
            </a:r>
          </a:p>
          <a:p>
            <a:pPr defTabSz="0">
              <a:spcBef>
                <a:spcPct val="30000"/>
              </a:spcBef>
              <a:buFontTx/>
              <a:buNone/>
              <a:defRPr/>
            </a:pPr>
            <a:r>
              <a:rPr lang="zh-CN" sz="1200">
                <a:latin typeface="Arial" panose="020B0604020202020204" pitchFamily="34" charset="0"/>
              </a:rPr>
              <a:t>第四级</a:t>
            </a:r>
          </a:p>
          <a:p>
            <a:pPr defTabSz="0">
              <a:spcBef>
                <a:spcPct val="30000"/>
              </a:spcBef>
              <a:buFontTx/>
              <a:buNone/>
              <a:defRPr/>
            </a:pPr>
            <a:r>
              <a:rPr lang="zh-CN" sz="1200">
                <a:latin typeface="Arial" panose="020B0604020202020204" pitchFamily="34" charset="0"/>
              </a:rPr>
              <a:t>第五级</a:t>
            </a:r>
          </a:p>
        </p:txBody>
      </p:sp>
      <p:sp>
        <p:nvSpPr>
          <p:cNvPr id="4102"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zh-CN"/>
          </a:p>
        </p:txBody>
      </p:sp>
      <p:sp>
        <p:nvSpPr>
          <p:cNvPr id="4103"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a:latin typeface="Arial" panose="020B0604020202020204" pitchFamily="34" charset="0"/>
              </a:defRPr>
            </a:lvl1pPr>
          </a:lstStyle>
          <a:p>
            <a:pPr>
              <a:defRPr/>
            </a:pPr>
            <a:fld id="{2D0D37FD-0433-4EF3-A3FE-F6B9B697B141}" type="slidenum">
              <a:rPr lang="zh-CN" altLang="en-US"/>
              <a:t>‹#›</a:t>
            </a:fld>
            <a:endParaRPr 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4</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17</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18</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20</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21</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22</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23</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24</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25</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26</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5</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29</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1、国防建设对网络安全人才的需求</a:t>
            </a:r>
          </a:p>
          <a:p>
            <a:r>
              <a:rPr lang="zh-CN" altLang="en-US" dirty="0"/>
              <a:t>信息对抗和攻防能力已成为国防力量之一。美国很早就提出了信息战的概念，在海湾战争期间美军成功地对伊拉克发动了信息战。美国在网络安全领域已经开展了大量工作。2009年6月美国国防部长签署命令，正式成立美军的网络司令部。2011年7月美国国防部公布《网络空间行动战略》，明确表示应有效击败针对美军的网络攻击。我军要打赢信息化条件下的局部战争，提高基于信息系统的体系作战能力，防范可能的网络入侵和攻击，并具有必要的网络对抗能力，这些都需要大量专业的高级网络安全人才。</a:t>
            </a:r>
          </a:p>
          <a:p>
            <a:r>
              <a:rPr lang="zh-CN" altLang="en-US" dirty="0"/>
              <a:t>2、维护公共安全对网络安全人才的需求</a:t>
            </a:r>
          </a:p>
          <a:p>
            <a:r>
              <a:rPr lang="zh-CN" altLang="en-US" dirty="0"/>
              <a:t>近年来，各种形式的网络犯罪给全球不少国家都带来了高额损失。美国政府公布的一份国家安全报告认为，21世纪对美国国家安全威胁最严重的网络恐怖主义。美国中央情报局成立了一个专门负责研究遏制电脑犯罪的信息技术中心。为了遏制各种形式的网络犯罪，公安部门应当有能力通过合法监听得到通信内容；对于得到的特定内容应当能知道其来源于去向；在必要的条件下能控制特定信息的传播。这些都需要组建专门的网络警察队伍，需要大量高素质的网络安全专业人才。</a:t>
            </a:r>
          </a:p>
          <a:p>
            <a:r>
              <a:rPr lang="zh-CN" altLang="en-US" dirty="0"/>
              <a:t>3、电子政务、电子党务对安全人才的需求</a:t>
            </a:r>
          </a:p>
          <a:p>
            <a:r>
              <a:rPr lang="zh-CN" altLang="en-US" dirty="0"/>
              <a:t>电子政务网、电子党务网是联系党与国家、社会正常运作的关键基础设施，并且政务网、党务网上的信息涉密程度高，对信息的完整性和可用性等也有较高的要求。当前，计算机病毒与木马泛滥，黑客入侵，数据失窃等事件频繁发生。据CNCERT/CC调查显示：2014年7月第三周被篡改政府网站（GOV类）数量为297个，被植入后门的政府网站（GOV类）数量为35个。截止到2013年底，国务院部门主要业务网络信息化覆盖率80%。海关、税务、公安、审计、国土、金融监管等重点领域业务网络信息化覆盖率近90%，部分部委，如公安部、科技部、人民银行、审计署等以达到100%。目前，省级政务部门主要业务网络信息化覆盖普遍在75%以上。如此多的政府信息网络给安全管理带来了巨大的挑战。电子政务、电子党务信息网络的建设和维护需要一支具有较高专业知识建设和管理队伍。同时电子政务，电子党务的发展将带动网络安全产业的发展，也需要大量的网络安全人才。</a:t>
            </a:r>
          </a:p>
          <a:p>
            <a:r>
              <a:rPr lang="zh-CN" altLang="en-US" dirty="0"/>
              <a:t>4、电子商务对网络安全人才的需求</a:t>
            </a:r>
          </a:p>
          <a:p>
            <a:r>
              <a:rPr lang="zh-CN" altLang="en-US" dirty="0"/>
              <a:t>电子商务安全问题是一个十分重要的问题，它直接涉及到从事交易活动的各方经济利益。近年来，我国电子商务的发展十分迅速，网络交易量大幅上升。据中国互联网讯逆袭总和你关心（CNNIC）统计数据显示，截止2013年6月底，我国网购用户规模达到2.71亿人，与2012年12月底相比，2013年上半年网购用户增长2889万。网络用户使用率提升至42.9%，年增长率达到24.8%，越来越多的网民开始通过网络购物消费。然而由于Internet自身的共享性和开放性，在线电子商务交易的安全也面临着严峻的挑战，各种安全事件层出不穷，造成了巨大经济损失。据中国互联网产业统计，中国网民在2013年损失近1500亿元，这使得一些用户对在网络上从事商业交易活动的安全性感到怀疑，严重制约了电子商务的健康发展。而解决电子商务安全问题不仅要求提供系统的安全解决方案，如加密机制、签名机制、认证机制等，而且还要求对电子商务系统的运行进行日常安全维护和管理，这些都需要大量的网络安全专业人才。</a:t>
            </a:r>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32</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33</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34</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a:defRPr/>
            </a:pPr>
            <a:fld id="{4B44F749-CD45-45A7-80DE-7ABC7D2A5D92}" type="datetime1">
              <a:rPr lang="zh-CN" altLang="en-US"/>
              <a:t>2022/7/8</a:t>
            </a:fld>
            <a:endParaRPr lang="zh-CN" altLang="en-US" sz="1200"/>
          </a:p>
        </p:txBody>
      </p:sp>
      <p:sp>
        <p:nvSpPr>
          <p:cNvPr id="4" name="灯片编号占位符 3"/>
          <p:cNvSpPr>
            <a:spLocks noGrp="1"/>
          </p:cNvSpPr>
          <p:nvPr>
            <p:ph type="sldNum" sz="quarter" idx="5"/>
          </p:nvPr>
        </p:nvSpPr>
        <p:spPr/>
        <p:txBody>
          <a:bodyPr/>
          <a:lstStyle/>
          <a:p>
            <a:pPr>
              <a:defRPr/>
            </a:pPr>
            <a:fld id="{2D0D37FD-0433-4EF3-A3FE-F6B9B697B141}" type="slidenum">
              <a:rPr lang="zh-CN" altLang="en-US"/>
              <a:t>35</a:t>
            </a:fld>
            <a:endParaRPr lang="en-US" sz="1200"/>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36</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37</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38</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39</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6</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40</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13</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15</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4B44F749-CD45-45A7-80DE-7ABC7D2A5D92}" type="datetime1">
              <a:rPr lang="zh-CN" altLang="en-US" smtClean="0"/>
              <a:t>2022/7/8</a:t>
            </a:fld>
            <a:endParaRPr lang="zh-CN" altLang="en-US" sz="1200"/>
          </a:p>
        </p:txBody>
      </p:sp>
      <p:sp>
        <p:nvSpPr>
          <p:cNvPr id="5" name="灯片编号占位符 4"/>
          <p:cNvSpPr>
            <a:spLocks noGrp="1"/>
          </p:cNvSpPr>
          <p:nvPr>
            <p:ph type="sldNum" sz="quarter" idx="11"/>
          </p:nvPr>
        </p:nvSpPr>
        <p:spPr/>
        <p:txBody>
          <a:bodyPr/>
          <a:lstStyle/>
          <a:p>
            <a:pPr>
              <a:defRPr/>
            </a:pPr>
            <a:fld id="{2D0D37FD-0433-4EF3-A3FE-F6B9B697B141}" type="slidenum">
              <a:rPr lang="zh-CN" altLang="en-US" smtClean="0"/>
              <a:t>16</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CF7FE8B-845E-48E5-8A25-F22C9BE5DB7C}" type="datetime1">
              <a:rPr lang="zh-CN" altLang="en-US"/>
              <a:t>2022/7/8</a:t>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88CFFA0-0437-4380-A9E3-5783F4E5E10E}"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8E298FA-BEEC-4465-A323-A749EE2B0608}" type="datetime1">
              <a:rPr lang="zh-CN" altLang="en-US"/>
              <a:t>2022/7/8</a:t>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5658256-82CF-4360-84A6-F51A208C071B}"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055E290-2BFC-4CE8-B6DE-C42DA69306BF}" type="datetime1">
              <a:rPr lang="zh-CN" altLang="en-US"/>
              <a:t>2022/7/8</a:t>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7BEA78C-0EEA-4369-A713-E8B73956B091}"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1F783C5-5DAF-4844-8CF1-3170CE1C38A5}" type="datetime1">
              <a:rPr lang="zh-CN" altLang="en-US"/>
              <a:t>2022/7/8</a:t>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24AD11A-B7BD-4446-B731-BA5E792C0800}"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23386FD-A142-4359-8271-E4392591422A}" type="datetime1">
              <a:rPr lang="zh-CN" altLang="en-US"/>
              <a:t>2022/7/8</a:t>
            </a:fld>
            <a:endParaRPr lang="zh-CN" altLang="en-US" sz="1800">
              <a:solidFill>
                <a:schemeClr val="tx1"/>
              </a:solidFill>
              <a:latin typeface="Arial" panose="020B0604020202020204"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FD2688-4C11-4854-A828-337D4D0FB502}"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FCF4EC5B-6BA5-480F-A929-9E3E1E0935EF}" type="datetime1">
              <a:rPr lang="zh-CN" altLang="en-US"/>
              <a:t>2022/7/8</a:t>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4429EF9-305E-469B-A399-7586E8E1784B}"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076AE3A5-85C9-4332-AB92-2E6EB969D4DB}" type="datetime1">
              <a:rPr lang="zh-CN" altLang="en-US"/>
              <a:t>2022/7/8</a:t>
            </a:fld>
            <a:endParaRPr lang="zh-CN" altLang="en-US" sz="1800">
              <a:solidFill>
                <a:schemeClr val="tx1"/>
              </a:solidFill>
              <a:latin typeface="Arial" panose="020B0604020202020204" pitchFamily="34" charset="0"/>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059AFE06-4A2F-4F4B-920D-1D47D30866FE}"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B5414B0C-7447-490F-B943-07AB4ECA84AC}" type="datetime1">
              <a:rPr lang="zh-CN" altLang="en-US"/>
              <a:t>2022/7/8</a:t>
            </a:fld>
            <a:endParaRPr lang="zh-CN" altLang="en-US" sz="1800">
              <a:solidFill>
                <a:schemeClr val="tx1"/>
              </a:solidFill>
              <a:latin typeface="Arial" panose="020B0604020202020204"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2604C1F-A1F0-45A3-9A9C-FA194A98DCF2}"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BD3182A-067F-4A8E-8A37-90BDC6F6FAB6}" type="datetime1">
              <a:rPr lang="zh-CN" altLang="en-US"/>
              <a:t>2022/7/8</a:t>
            </a:fld>
            <a:endParaRPr lang="zh-CN" altLang="en-US" sz="1800">
              <a:solidFill>
                <a:schemeClr val="tx1"/>
              </a:solidFill>
              <a:latin typeface="Arial" panose="020B0604020202020204" pitchFamily="34" charset="0"/>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6A192872-8E68-4B58-89C2-6BCE8F896C8F}"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21E8A42-CE50-4EE6-9487-28A1973743CF}" type="datetime1">
              <a:rPr lang="zh-CN" altLang="en-US"/>
              <a:t>2022/7/8</a:t>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AAE0BEE-C00B-4443-B6D5-7BDCC3077497}"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D45316C-529C-45CA-9E16-CF52E1705B41}" type="datetime1">
              <a:rPr lang="zh-CN" altLang="en-US"/>
              <a:t>2022/7/8</a:t>
            </a:fld>
            <a:endParaRPr lang="zh-CN" altLang="en-US" sz="1800">
              <a:solidFill>
                <a:schemeClr val="tx1"/>
              </a:solidFill>
              <a:latin typeface="Arial" panose="020B0604020202020204"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B52B8C2-6542-40CF-935B-3EB699CEA53F}" type="slidenum">
              <a:rPr lang="zh-CN" altLang="en-US"/>
              <a:t>‹#›</a:t>
            </a:fld>
            <a:endParaRPr lang="en-US" sz="1800">
              <a:solidFill>
                <a:schemeClr val="tx1"/>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sym typeface="Calibri" panose="020F0502020204030204" pitchFamily="34" charset="0"/>
              </a:rPr>
              <a:t>单击此处编辑母版标题样式</a:t>
            </a:r>
          </a:p>
        </p:txBody>
      </p:sp>
      <p:sp>
        <p:nvSpPr>
          <p:cNvPr id="3075" name="文本占位符 2"/>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p>
          <a:p>
            <a:pPr lvl="1"/>
            <a:r>
              <a:rPr lang="zh-CN">
                <a:sym typeface="Calibri" panose="020F0502020204030204" pitchFamily="34" charset="0"/>
              </a:rPr>
              <a:t>第二级</a:t>
            </a:r>
          </a:p>
          <a:p>
            <a:pPr lvl="2"/>
            <a:r>
              <a:rPr lang="zh-CN">
                <a:sym typeface="Calibri" panose="020F0502020204030204" pitchFamily="34" charset="0"/>
              </a:rPr>
              <a:t>第三级</a:t>
            </a:r>
          </a:p>
          <a:p>
            <a:pPr lvl="3"/>
            <a:r>
              <a:rPr lang="zh-CN">
                <a:sym typeface="Calibri" panose="020F0502020204030204" pitchFamily="34" charset="0"/>
              </a:rPr>
              <a:t>第四级</a:t>
            </a:r>
          </a:p>
          <a:p>
            <a:pPr lvl="4"/>
            <a:r>
              <a:rPr lang="zh-CN">
                <a:sym typeface="Calibri" panose="020F0502020204030204" pitchFamily="34" charset="0"/>
              </a:rPr>
              <a:t>第五级</a:t>
            </a:r>
          </a:p>
        </p:txBody>
      </p:sp>
      <p:sp>
        <p:nvSpPr>
          <p:cNvPr id="3076"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mn-lt"/>
                <a:sym typeface="Calibri" panose="020F0502020204030204" pitchFamily="34" charset="0"/>
              </a:defRPr>
            </a:lvl1pPr>
          </a:lstStyle>
          <a:p>
            <a:pPr>
              <a:defRPr/>
            </a:pPr>
            <a:fld id="{DFEB58BD-FC53-49C7-8C20-335CCCFC4926}" type="datetime1">
              <a:rPr lang="zh-CN" altLang="en-US"/>
              <a:t>2022/7/8</a:t>
            </a:fld>
            <a:endParaRPr lang="zh-CN" altLang="en-US"/>
          </a:p>
        </p:txBody>
      </p:sp>
      <p:sp>
        <p:nvSpPr>
          <p:cNvPr id="3077"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sym typeface="Calibri" panose="020F0502020204030204" pitchFamily="34" charset="0"/>
              </a:defRPr>
            </a:lvl1pPr>
          </a:lstStyle>
          <a:p>
            <a:pPr>
              <a:defRPr/>
            </a:pPr>
            <a:endParaRPr lang="zh-CN" altLang="zh-CN"/>
          </a:p>
        </p:txBody>
      </p:sp>
      <p:sp>
        <p:nvSpPr>
          <p:cNvPr id="3078"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mn-lt"/>
                <a:sym typeface="Calibri" panose="020F0502020204030204" pitchFamily="34" charset="0"/>
              </a:defRPr>
            </a:lvl1pPr>
          </a:lstStyle>
          <a:p>
            <a:pPr>
              <a:defRPr/>
            </a:pPr>
            <a:fld id="{649CB315-198D-4C96-8ED1-A4BADC72D99F}"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a1"/>
          <p:cNvPicPr>
            <a:picLocks noChangeAspect="1" noChangeArrowheads="1"/>
          </p:cNvPicPr>
          <p:nvPr/>
        </p:nvPicPr>
        <p:blipFill>
          <a:blip r:embed="rId2" cstate="print"/>
          <a:srcRect/>
          <a:stretch>
            <a:fillRect/>
          </a:stretch>
        </p:blipFill>
        <p:spPr bwMode="auto">
          <a:xfrm>
            <a:off x="0" y="0"/>
            <a:ext cx="9180320" cy="6885240"/>
          </a:xfrm>
          <a:prstGeom prst="rect">
            <a:avLst/>
          </a:prstGeom>
          <a:noFill/>
          <a:ln w="9525">
            <a:noFill/>
            <a:miter lim="800000"/>
            <a:headEnd/>
            <a:tailEnd/>
          </a:ln>
        </p:spPr>
      </p:pic>
      <p:sp>
        <p:nvSpPr>
          <p:cNvPr id="38916" name="Rectangle 3"/>
          <p:cNvSpPr>
            <a:spLocks noChangeArrowheads="1"/>
          </p:cNvSpPr>
          <p:nvPr/>
        </p:nvSpPr>
        <p:spPr bwMode="auto">
          <a:xfrm>
            <a:off x="1992750" y="4010808"/>
            <a:ext cx="5410200" cy="706775"/>
          </a:xfrm>
          <a:prstGeom prst="rect">
            <a:avLst/>
          </a:prstGeom>
          <a:noFill/>
          <a:ln w="9525">
            <a:noFill/>
            <a:miter lim="800000"/>
          </a:ln>
        </p:spPr>
        <p:txBody>
          <a:bodyPr/>
          <a:lstStyle/>
          <a:p>
            <a:pPr algn="ctr">
              <a:spcBef>
                <a:spcPct val="20000"/>
              </a:spcBef>
              <a:buClr>
                <a:schemeClr val="hlink"/>
              </a:buClr>
              <a:buFont typeface="Wingdings" panose="05000000000000000000" pitchFamily="2" charset="2"/>
              <a:buNone/>
            </a:pPr>
            <a:r>
              <a:rPr lang="en-US" altLang="zh-CN"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2015</a:t>
            </a:r>
            <a:r>
              <a:rPr lang="zh-CN" altLang="en-US"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年</a:t>
            </a:r>
            <a:r>
              <a:rPr lang="en-US" altLang="zh-CN"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6</a:t>
            </a:r>
            <a:r>
              <a:rPr lang="zh-CN" altLang="en-US"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月</a:t>
            </a:r>
          </a:p>
        </p:txBody>
      </p:sp>
      <p:sp>
        <p:nvSpPr>
          <p:cNvPr id="3" name="AutoShape 9" descr="“中国电子信息产业集团有限公司”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Rectangle 4"/>
          <p:cNvSpPr txBox="1">
            <a:spLocks noChangeArrowheads="1"/>
          </p:cNvSpPr>
          <p:nvPr/>
        </p:nvSpPr>
        <p:spPr bwMode="auto">
          <a:xfrm>
            <a:off x="323705" y="1287685"/>
            <a:ext cx="8280400" cy="15652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4300"/>
              </a:lnSpc>
              <a:buFontTx/>
            </a:pPr>
            <a:r>
              <a:rPr lang="zh-CN" altLang="en-US" b="1" kern="0" dirty="0">
                <a:solidFill>
                  <a:srgbClr val="C00000"/>
                </a:solidFill>
                <a:latin typeface="黑体" panose="02010609060101010101" pitchFamily="2" charset="-122"/>
                <a:ea typeface="黑体" panose="02010609060101010101" pitchFamily="2" charset="-122"/>
                <a:sym typeface="黑体" panose="02010609060101010101" pitchFamily="2" charset="-122"/>
              </a:rPr>
              <a:t>网络空间安全一级学科</a:t>
            </a:r>
            <a:endParaRPr lang="en-US" altLang="zh-CN" b="1" kern="0" dirty="0">
              <a:solidFill>
                <a:srgbClr val="C00000"/>
              </a:solidFill>
              <a:latin typeface="黑体" panose="02010609060101010101" pitchFamily="2" charset="-122"/>
              <a:ea typeface="黑体" panose="02010609060101010101" pitchFamily="2" charset="-122"/>
              <a:sym typeface="黑体" panose="02010609060101010101" pitchFamily="2" charset="-122"/>
            </a:endParaRPr>
          </a:p>
          <a:p>
            <a:pPr eaLnBrk="1" hangingPunct="1">
              <a:lnSpc>
                <a:spcPts val="4300"/>
              </a:lnSpc>
              <a:buFontTx/>
            </a:pPr>
            <a:r>
              <a:rPr lang="zh-CN" altLang="en-US" sz="3200" b="1" kern="0" dirty="0">
                <a:solidFill>
                  <a:srgbClr val="C00000"/>
                </a:solidFill>
                <a:latin typeface="黑体" panose="02010609060101010101" pitchFamily="2" charset="-122"/>
                <a:ea typeface="黑体" panose="02010609060101010101" pitchFamily="2" charset="-122"/>
                <a:sym typeface="黑体" panose="02010609060101010101" pitchFamily="2" charset="-122"/>
              </a:rPr>
              <a:t>论证报告</a:t>
            </a:r>
          </a:p>
        </p:txBody>
      </p:sp>
      <p:pic>
        <p:nvPicPr>
          <p:cNvPr id="7" name="Picture 7" descr="nEO_IMG_北校大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0955"/>
            <a:ext cx="45688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C:\Documents and Settings\Administrator\桌面\中心广场——拼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75" y="2787305"/>
            <a:ext cx="532447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1908175" y="5362575"/>
            <a:ext cx="541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buClr>
                <a:schemeClr val="hlink"/>
              </a:buClr>
              <a:buFont typeface="Wingdings" panose="05000000000000000000" pitchFamily="2" charset="2"/>
              <a:buNone/>
            </a:pPr>
            <a:r>
              <a:rPr lang="zh-CN" altLang="en-US"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 </a:t>
            </a:r>
            <a:endParaRPr lang="en-US" altLang="zh-CN"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endParaRPr>
          </a:p>
          <a:p>
            <a:pPr algn="ctr">
              <a:buClr>
                <a:schemeClr val="hlink"/>
              </a:buClr>
              <a:buFont typeface="Wingdings" panose="05000000000000000000" pitchFamily="2" charset="2"/>
              <a:buNone/>
            </a:pPr>
            <a:r>
              <a:rPr lang="en-US" altLang="zh-CN"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 2016 </a:t>
            </a:r>
            <a:r>
              <a:rPr lang="zh-CN" altLang="en-US"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年 </a:t>
            </a:r>
            <a:r>
              <a:rPr lang="en-US" altLang="zh-CN"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9 </a:t>
            </a:r>
            <a:r>
              <a:rPr lang="zh-CN" altLang="en-US" sz="2400" b="1" dirty="0">
                <a:solidFill>
                  <a:srgbClr val="000000"/>
                </a:solidFill>
                <a:latin typeface="Times New Roman" panose="02020603050405020304" pitchFamily="18" charset="0"/>
                <a:ea typeface="黑体" panose="02010609060101010101" pitchFamily="2" charset="-122"/>
                <a:sym typeface="Times New Roman" panose="02020603050405020304" pitchFamily="18" charset="0"/>
              </a:rPr>
              <a:t>月</a:t>
            </a:r>
          </a:p>
        </p:txBody>
      </p:sp>
      <p:sp>
        <p:nvSpPr>
          <p:cNvPr id="2" name="矩形 1"/>
          <p:cNvSpPr/>
          <p:nvPr/>
        </p:nvSpPr>
        <p:spPr>
          <a:xfrm>
            <a:off x="3187027" y="5258590"/>
            <a:ext cx="2969083" cy="557845"/>
          </a:xfrm>
          <a:prstGeom prst="rect">
            <a:avLst/>
          </a:prstGeom>
        </p:spPr>
        <p:txBody>
          <a:bodyPr wrap="none">
            <a:spAutoFit/>
          </a:bodyPr>
          <a:lstStyle/>
          <a:p>
            <a:pPr eaLnBrk="1" hangingPunct="1">
              <a:lnSpc>
                <a:spcPts val="4300"/>
              </a:lnSpc>
              <a:buFontTx/>
            </a:pPr>
            <a:r>
              <a:rPr lang="zh-CN" altLang="en-US" sz="2400" b="1" kern="0" dirty="0">
                <a:latin typeface="黑体" panose="02010609060101010101" pitchFamily="2" charset="-122"/>
                <a:ea typeface="黑体" panose="02010609060101010101" pitchFamily="2" charset="-122"/>
                <a:sym typeface="黑体" panose="02010609060101010101" pitchFamily="2" charset="-122"/>
              </a:rPr>
              <a:t>网络与信息安全学院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2" name="TextBox 1"/>
          <p:cNvSpPr txBox="1"/>
          <p:nvPr/>
        </p:nvSpPr>
        <p:spPr>
          <a:xfrm>
            <a:off x="727388" y="1124841"/>
            <a:ext cx="7704535" cy="396240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a:t>
            </a:r>
            <a:r>
              <a:rPr lang="zh-CN" altLang="en-US" sz="2400" b="1" dirty="0">
                <a:solidFill>
                  <a:srgbClr val="800000"/>
                </a:solidFill>
                <a:latin typeface="Times New Roman" panose="02020603050405020304" pitchFamily="18" charset="0"/>
                <a:cs typeface="Times New Roman" panose="02020603050405020304" pitchFamily="18" charset="0"/>
                <a:sym typeface="黑体" panose="02010609060101010101" pitchFamily="2" charset="-122"/>
              </a:rPr>
              <a:t>硕士培养目标</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sz="2000" dirty="0">
                <a:latin typeface="Times New Roman" panose="02020603050405020304" pitchFamily="18" charset="0"/>
                <a:cs typeface="Times New Roman" panose="02020603050405020304" pitchFamily="18" charset="0"/>
              </a:rPr>
              <a:t>掌握网络空间安全领域的基础理论和系统的专门知识，了解网络空间安全发展的现状和前沿。能够熟练地用英语从事网络空间安全相关工作的听、说、读写。具有严密的逻辑思维能力，能够熟练运用网络空间安全学科的方法、技术与工具，可以从事网络空间安全领域的基础研究、应用研究、关键技术及系统的分析、设计、开发与管理工作。</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人才培养目标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2" name="TextBox 1"/>
          <p:cNvSpPr txBox="1"/>
          <p:nvPr/>
        </p:nvSpPr>
        <p:spPr>
          <a:xfrm>
            <a:off x="727388" y="1124841"/>
            <a:ext cx="7704535" cy="521208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a:t>
            </a:r>
            <a:r>
              <a:rPr lang="zh-CN" altLang="en-US" sz="2400" b="1" dirty="0">
                <a:solidFill>
                  <a:srgbClr val="800000"/>
                </a:solidFill>
                <a:latin typeface="Times New Roman" panose="02020603050405020304" pitchFamily="18" charset="0"/>
                <a:cs typeface="Times New Roman" panose="02020603050405020304" pitchFamily="18" charset="0"/>
                <a:sym typeface="黑体" panose="02010609060101010101" pitchFamily="2" charset="-122"/>
              </a:rPr>
              <a:t>博士培养目标</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sz="2000" dirty="0">
                <a:latin typeface="Times New Roman" panose="02020603050405020304" pitchFamily="18" charset="0"/>
                <a:cs typeface="Times New Roman" panose="02020603050405020304" pitchFamily="18" charset="0"/>
              </a:rPr>
              <a:t>掌握坚实宽广的网络空间安全领域的基础理论和系统深入的专门知识，了解网络空间安全发展的现状和前沿，在某一方向有深入研究。能够熟练地用英语从事网络空间安全相关工作的听、说、读、写，并可以熟练的进行国际技术交流。具有严密的逻辑思维能力，在熟练运用网络空间安全学科的理论、方法和技术进行研究和实践工作的基础上，善于发现网络空间安全领域中的前沿性问题，并能够探索新的方法解决问题。能够胜任安全领域中大型复杂系统的设计、开发或管理工作，并在某一领域做出创新性的成果。在网络空间安全领域具有独立从事科学研究的能力。</a:t>
            </a: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人才培养目标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dirty="0">
              <a:solidFill>
                <a:schemeClr val="tx1"/>
              </a:solidFill>
              <a:latin typeface="Arial" panose="020B0604020202020204" pitchFamily="34" charset="0"/>
            </a:endParaRPr>
          </a:p>
        </p:txBody>
      </p:sp>
      <p:sp>
        <p:nvSpPr>
          <p:cNvPr id="2" name="TextBox 1"/>
          <p:cNvSpPr txBox="1"/>
          <p:nvPr/>
        </p:nvSpPr>
        <p:spPr>
          <a:xfrm>
            <a:off x="727388" y="1124841"/>
            <a:ext cx="7704535" cy="359664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a:t>
            </a:r>
            <a:r>
              <a:rPr lang="zh-CN" altLang="en-US" sz="2400" b="1" dirty="0">
                <a:solidFill>
                  <a:srgbClr val="800000"/>
                </a:solidFill>
                <a:latin typeface="Times New Roman" panose="02020603050405020304" pitchFamily="18" charset="0"/>
                <a:cs typeface="Times New Roman" panose="02020603050405020304" pitchFamily="18" charset="0"/>
                <a:sym typeface="黑体" panose="02010609060101010101" pitchFamily="2" charset="-122"/>
              </a:rPr>
              <a:t>研究方向</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本学科设网络空间安全基础、密码学及应用、系统安全、网络安全、应用安全五个研究方向，如图1所示。</a:t>
            </a:r>
          </a:p>
          <a:p>
            <a:pPr marL="742950" lvl="1" indent="-28575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安全基础为其他方向的研究提供理论、架构和方法学指导；</a:t>
            </a:r>
          </a:p>
          <a:p>
            <a:pPr marL="742950" lvl="1" indent="-28575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密码学及应用为系统安全、网络安全和应用安全提供密码机制；</a:t>
            </a:r>
          </a:p>
          <a:p>
            <a:pPr marL="742950" lvl="1" indent="-28575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系统安全保证网络空间中单元计算系统的安全；</a:t>
            </a:r>
          </a:p>
          <a:p>
            <a:pPr marL="742950" lvl="1" indent="-28575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网络安全保证连接计算机的中间网络自身的安全以及在网络上所传输的的信息的安全；</a:t>
            </a:r>
          </a:p>
          <a:p>
            <a:pPr marL="742950" lvl="1" indent="-28575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应用安全保证网络空间中大型应用系统的安全，也是安全机制在互联网应用或服务领域中的综合应用。</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研究方向及内容</a:t>
            </a:r>
          </a:p>
        </p:txBody>
      </p:sp>
      <p:graphicFrame>
        <p:nvGraphicFramePr>
          <p:cNvPr id="3" name="对象 -2147482624"/>
          <p:cNvGraphicFramePr/>
          <p:nvPr/>
        </p:nvGraphicFramePr>
        <p:xfrm>
          <a:off x="3039745" y="4333875"/>
          <a:ext cx="3467100" cy="1962150"/>
        </p:xfrm>
        <a:graphic>
          <a:graphicData uri="http://schemas.openxmlformats.org/presentationml/2006/ole">
            <mc:AlternateContent xmlns:mc="http://schemas.openxmlformats.org/markup-compatibility/2006">
              <mc:Choice xmlns:v="urn:schemas-microsoft-com:vml" Requires="v">
                <p:oleObj r:id="rId3" imgW="4622800" imgH="2616200" progId="Visio.Drawing.11">
                  <p:embed/>
                </p:oleObj>
              </mc:Choice>
              <mc:Fallback>
                <p:oleObj r:id="rId3" imgW="4622800" imgH="2616200" progId="Visio.Drawing.11">
                  <p:embed/>
                  <p:pic>
                    <p:nvPicPr>
                      <p:cNvPr id="0" name="图片 3075"/>
                      <p:cNvPicPr/>
                      <p:nvPr/>
                    </p:nvPicPr>
                    <p:blipFill>
                      <a:blip r:embed="rId4"/>
                      <a:stretch>
                        <a:fillRect/>
                      </a:stretch>
                    </p:blipFill>
                    <p:spPr>
                      <a:xfrm>
                        <a:off x="3039745" y="4333875"/>
                        <a:ext cx="3467100" cy="1962150"/>
                      </a:xfrm>
                      <a:prstGeom prst="rect">
                        <a:avLst/>
                      </a:prstGeom>
                      <a:noFill/>
                      <a:ln w="38100">
                        <a:noFill/>
                        <a:miter/>
                      </a:ln>
                    </p:spPr>
                  </p:pic>
                </p:oleObj>
              </mc:Fallback>
            </mc:AlternateContent>
          </a:graphicData>
        </a:graphic>
      </p:graphicFrame>
      <p:sp>
        <p:nvSpPr>
          <p:cNvPr id="100" name="文本框 99"/>
          <p:cNvSpPr txBox="1"/>
          <p:nvPr/>
        </p:nvSpPr>
        <p:spPr>
          <a:xfrm>
            <a:off x="2233295" y="6414135"/>
            <a:ext cx="5080000" cy="251460"/>
          </a:xfrm>
          <a:prstGeom prst="rect">
            <a:avLst/>
          </a:prstGeom>
          <a:noFill/>
          <a:ln w="9525">
            <a:noFill/>
          </a:ln>
        </p:spPr>
        <p:txBody>
          <a:bodyPr>
            <a:spAutoFit/>
          </a:bodyPr>
          <a:lstStyle/>
          <a:p>
            <a:pPr marL="0" indent="266700" algn="ctr"/>
            <a:r>
              <a:rPr lang="zh-CN" altLang="en-US" sz="1050" b="0" u="none">
                <a:latin typeface="宋体" panose="02010600030101010101" pitchFamily="2" charset="-122"/>
                <a:ea typeface="宋体" panose="02010600030101010101" pitchFamily="2" charset="-122"/>
                <a:cs typeface="宋体" panose="02010600030101010101" pitchFamily="2" charset="-122"/>
              </a:rPr>
              <a:t>图</a:t>
            </a:r>
            <a:r>
              <a:rPr lang="en-US" altLang="zh-CN" sz="1050" b="0" u="none">
                <a:latin typeface="宋体" panose="02010600030101010101" pitchFamily="2" charset="-122"/>
                <a:ea typeface="宋体" panose="02010600030101010101" pitchFamily="2" charset="-122"/>
                <a:cs typeface="宋体" panose="02010600030101010101" pitchFamily="2" charset="-122"/>
              </a:rPr>
              <a:t>1 </a:t>
            </a:r>
            <a:r>
              <a:rPr lang="zh-CN" altLang="en-US" sz="1050" b="0" u="none">
                <a:latin typeface="宋体" panose="02010600030101010101" pitchFamily="2" charset="-122"/>
                <a:ea typeface="宋体" panose="02010600030101010101" pitchFamily="2" charset="-122"/>
                <a:cs typeface="宋体" panose="02010600030101010101" pitchFamily="2" charset="-122"/>
              </a:rPr>
              <a:t>网络空间安全主要研究方向关系图</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7" name="矩形 6"/>
          <p:cNvSpPr/>
          <p:nvPr/>
        </p:nvSpPr>
        <p:spPr>
          <a:xfrm>
            <a:off x="5364054" y="116770"/>
            <a:ext cx="3672256" cy="84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研究方向及内容</a:t>
            </a:r>
            <a:endParaRPr lang="zh-CN" altLang="en-US" sz="2400" b="1" dirty="0">
              <a:solidFill>
                <a:schemeClr val="bg1"/>
              </a:solidFill>
              <a:latin typeface="微软雅黑" panose="020B0503020204020204" pitchFamily="34" charset="-122"/>
              <a:ea typeface="微软雅黑" panose="020B0503020204020204" pitchFamily="34" charset="-122"/>
            </a:endParaRPr>
          </a:p>
          <a:p>
            <a:pPr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5478423"/>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a:t>
            </a:r>
            <a:r>
              <a:rPr lang="zh-CN" altLang="en-US" sz="2400" b="1" dirty="0">
                <a:solidFill>
                  <a:srgbClr val="800000"/>
                </a:solidFill>
                <a:latin typeface="Times New Roman" panose="02020603050405020304" pitchFamily="18" charset="0"/>
                <a:cs typeface="Times New Roman" panose="02020603050405020304" pitchFamily="18" charset="0"/>
                <a:sym typeface="黑体" panose="02010609060101010101" pitchFamily="2" charset="-122"/>
              </a:rPr>
              <a:t>研究内容</a:t>
            </a:r>
            <a:endParaRPr lang="zh-CN" altLang="en-US" sz="2000" dirty="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sym typeface="+mn-ea"/>
              </a:rPr>
              <a:t>网络空间安全基础：</a:t>
            </a:r>
            <a:endParaRPr lang="zh-CN" altLang="en-US" sz="2000" kern="1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lang="en-US" altLang="zh-CN" sz="2000" kern="12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800" kern="1200" dirty="0">
                <a:latin typeface="Times New Roman" panose="02020603050405020304" pitchFamily="18" charset="0"/>
                <a:ea typeface="宋体" panose="02010600030101010101" pitchFamily="2" charset="-122"/>
                <a:cs typeface="Times New Roman" panose="02020603050405020304" pitchFamily="18" charset="0"/>
                <a:sym typeface="+mn-ea"/>
              </a:rPr>
              <a:t>网络空间安全基础是支撑网络空间安全一级学科的基础，为网络空间安全其他研究方向提供理论遵循、技术架构和方法学指导，对建立相对独立的专业知识体系具有重要意义。主要研究</a:t>
            </a: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mn-ea"/>
              </a:rPr>
              <a:t>内容</a:t>
            </a:r>
            <a:r>
              <a:rPr lang="en-US" altLang="zh-CN" sz="1800" kern="1200" dirty="0">
                <a:latin typeface="Times New Roman" panose="02020603050405020304" pitchFamily="18" charset="0"/>
                <a:ea typeface="宋体" panose="02010600030101010101" pitchFamily="2" charset="-122"/>
                <a:cs typeface="Times New Roman" panose="02020603050405020304" pitchFamily="18" charset="0"/>
                <a:sym typeface="+mn-ea"/>
              </a:rPr>
              <a:t>包括：</a:t>
            </a:r>
          </a:p>
          <a:p>
            <a:pPr lvl="1">
              <a:buClrTx/>
              <a:buFont typeface="Wingdings" panose="05000000000000000000" charset="0"/>
              <a:buChar char="Ø"/>
            </a:pPr>
            <a:endParaRPr lang="zh-CN" altLang="en-US" sz="1600" dirty="0">
              <a:latin typeface="Times New Roman" panose="02020603050405020304" pitchFamily="18" charset="0"/>
              <a:cs typeface="Times New Roman" panose="02020603050405020304" pitchFamily="18" charset="0"/>
              <a:sym typeface="+mn-ea"/>
            </a:endParaRPr>
          </a:p>
          <a:p>
            <a:pPr marL="285750" lvl="0" indent="-285750">
              <a:buFont typeface="Wingdings" panose="05000000000000000000" pitchFamily="2" charset="2"/>
              <a:buChar char="Ø"/>
            </a:pPr>
            <a:r>
              <a:rPr lang="zh-CN" altLang="zh-CN" b="1" dirty="0"/>
              <a:t>网络空间安全数学理论</a:t>
            </a:r>
            <a:r>
              <a:rPr lang="en-US" altLang="zh-CN" dirty="0"/>
              <a:t>   </a:t>
            </a:r>
            <a:endParaRPr lang="zh-CN" altLang="zh-CN" dirty="0"/>
          </a:p>
          <a:p>
            <a:r>
              <a:rPr lang="zh-CN" altLang="zh-CN" dirty="0"/>
              <a:t>系统与网络建模、网络行为与演化建模</a:t>
            </a:r>
          </a:p>
          <a:p>
            <a:pPr marL="285750" lvl="0" indent="-285750">
              <a:buFont typeface="Wingdings" panose="05000000000000000000" pitchFamily="2" charset="2"/>
              <a:buChar char="Ø"/>
            </a:pPr>
            <a:r>
              <a:rPr lang="zh-CN" altLang="zh-CN" b="1" dirty="0"/>
              <a:t>网络空间安全体系结构</a:t>
            </a:r>
            <a:endParaRPr lang="zh-CN" altLang="zh-CN" dirty="0"/>
          </a:p>
          <a:p>
            <a:r>
              <a:rPr lang="zh-CN" altLang="zh-CN" dirty="0"/>
              <a:t>顶层设计架构、网络空间安全模型与技术体系</a:t>
            </a:r>
          </a:p>
          <a:p>
            <a:pPr marL="285750" lvl="0" indent="-285750">
              <a:buFont typeface="Wingdings" panose="05000000000000000000" pitchFamily="2" charset="2"/>
              <a:buChar char="Ø"/>
            </a:pPr>
            <a:r>
              <a:rPr lang="zh-CN" altLang="zh-CN" b="1" dirty="0"/>
              <a:t>网络空间安全数据分析</a:t>
            </a:r>
            <a:endParaRPr lang="zh-CN" altLang="zh-CN" dirty="0"/>
          </a:p>
          <a:p>
            <a:r>
              <a:rPr lang="zh-CN" altLang="zh-CN" dirty="0"/>
              <a:t>大数据分析理论与技术、为安全分析提供重要基础</a:t>
            </a:r>
          </a:p>
          <a:p>
            <a:pPr marL="285750" lvl="0" indent="-285750">
              <a:buFont typeface="Wingdings" panose="05000000000000000000" pitchFamily="2" charset="2"/>
              <a:buChar char="Ø"/>
            </a:pPr>
            <a:r>
              <a:rPr lang="zh-CN" altLang="zh-CN" b="1" dirty="0"/>
              <a:t>网络空间博弈理论</a:t>
            </a:r>
            <a:endParaRPr lang="zh-CN" altLang="zh-CN" dirty="0"/>
          </a:p>
          <a:p>
            <a:r>
              <a:rPr lang="zh-CN" altLang="zh-CN" dirty="0"/>
              <a:t>网络空间行为与对抗的建模、攻防双方效益与行为的博弈建模</a:t>
            </a:r>
          </a:p>
          <a:p>
            <a:pPr marL="285750" lvl="0" indent="-285750">
              <a:buFont typeface="Wingdings" panose="05000000000000000000" pitchFamily="2" charset="2"/>
              <a:buChar char="Ø"/>
            </a:pPr>
            <a:r>
              <a:rPr lang="zh-CN" altLang="zh-CN" b="1" dirty="0"/>
              <a:t>网络空间安全治理与策略</a:t>
            </a:r>
            <a:endParaRPr lang="zh-CN" altLang="zh-CN" dirty="0"/>
          </a:p>
          <a:p>
            <a:r>
              <a:rPr lang="zh-CN" altLang="zh-CN" dirty="0"/>
              <a:t>统一的网络空间安全政策架构、国家战略、安全法律法规、安全协助、安全底线等</a:t>
            </a:r>
          </a:p>
          <a:p>
            <a:pPr marL="285750" lvl="0" indent="-285750">
              <a:buFont typeface="Wingdings" panose="05000000000000000000" pitchFamily="2" charset="2"/>
              <a:buChar char="Ø"/>
            </a:pPr>
            <a:r>
              <a:rPr lang="zh-CN" altLang="zh-CN" b="1" dirty="0"/>
              <a:t>网络空间的安全标准与评测</a:t>
            </a:r>
            <a:endParaRPr lang="zh-CN" altLang="zh-CN" dirty="0"/>
          </a:p>
          <a:p>
            <a:r>
              <a:rPr lang="zh-CN" altLang="zh-CN" dirty="0"/>
              <a:t>网络和信息系统在安全方面的标准规范和安全测评</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研究方向及内容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5478423"/>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二、研究内容</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密码学及应用</a:t>
            </a: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密码学是一门集数学、信息论、计算机科学、复杂性理论等于一体的深度交叉与融合的学科，主要研究在有敌手的环境下的安全通信系统。密码学主要分为密码编码学和密码分析学两个分支，密码编码学主要是对信息进行编码，设计抗敌手攻击的密码算法或者系统，保护信息在存储、传输和处理过程中不被敌手窃取、篡改，保证网络信息的保密性、合法性、完整性和不可抵赖性；而密码分析学则与密码编码学相反，主要从敌手的角度，研究如何分析和破译现有密码算法或系统的密码安全功能。这两者之间既相互对立又相互促进，密不可分。主要研究内容包括：</a:t>
            </a:r>
            <a:endParaRPr lang="en-US" altLang="zh-C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zh-CN" altLang="zh-CN" sz="1600" b="1" dirty="0"/>
              <a:t>对称密码设计与分析</a:t>
            </a:r>
            <a:endParaRPr lang="zh-CN" altLang="zh-CN" sz="1600" dirty="0"/>
          </a:p>
          <a:p>
            <a:r>
              <a:rPr lang="zh-CN" altLang="zh-CN" sz="1600" dirty="0"/>
              <a:t>分组密码、序列密码、消息认证码、哈希函数</a:t>
            </a:r>
          </a:p>
          <a:p>
            <a:pPr marL="285750" lvl="0" indent="-285750">
              <a:buFont typeface="Wingdings" panose="05000000000000000000" pitchFamily="2" charset="2"/>
              <a:buChar char="Ø"/>
            </a:pPr>
            <a:r>
              <a:rPr lang="zh-CN" altLang="zh-CN" sz="1600" b="1" dirty="0"/>
              <a:t>公钥密码设计与分析</a:t>
            </a:r>
            <a:endParaRPr lang="zh-CN" altLang="zh-CN" sz="1600" dirty="0"/>
          </a:p>
          <a:p>
            <a:r>
              <a:rPr lang="zh-CN" altLang="zh-CN" sz="1600" dirty="0"/>
              <a:t>单向陷门函数、</a:t>
            </a:r>
            <a:r>
              <a:rPr lang="en-US" altLang="zh-CN" sz="1600" dirty="0"/>
              <a:t>RSA</a:t>
            </a:r>
            <a:r>
              <a:rPr lang="zh-CN" altLang="zh-CN" sz="1600" dirty="0"/>
              <a:t>类公钥密码、</a:t>
            </a:r>
            <a:r>
              <a:rPr lang="en-US" altLang="zh-CN" sz="1600" dirty="0" err="1"/>
              <a:t>Elgmal</a:t>
            </a:r>
            <a:r>
              <a:rPr lang="zh-CN" altLang="zh-CN" sz="1600" dirty="0"/>
              <a:t>类数字签名、</a:t>
            </a:r>
            <a:r>
              <a:rPr lang="en-US" altLang="zh-CN" sz="1600" dirty="0"/>
              <a:t>ECC</a:t>
            </a:r>
            <a:r>
              <a:rPr lang="zh-CN" altLang="zh-CN" sz="1600" dirty="0"/>
              <a:t>公钥密码、格密码等</a:t>
            </a:r>
          </a:p>
          <a:p>
            <a:pPr marL="285750" lvl="0" indent="-285750">
              <a:buFont typeface="Wingdings" panose="05000000000000000000" pitchFamily="2" charset="2"/>
              <a:buChar char="Ø"/>
            </a:pPr>
            <a:r>
              <a:rPr lang="zh-CN" altLang="zh-CN" sz="1600" b="1" dirty="0"/>
              <a:t>安全协议设计与分析</a:t>
            </a:r>
            <a:endParaRPr lang="zh-CN" altLang="zh-CN" sz="1600" dirty="0"/>
          </a:p>
          <a:p>
            <a:r>
              <a:rPr lang="zh-CN" altLang="zh-CN" sz="1600" dirty="0"/>
              <a:t>密钥协商、秘密共享、身份认证、群签名、安全多方计算、电子投票</a:t>
            </a:r>
          </a:p>
          <a:p>
            <a:pPr marL="285750" lvl="0" indent="-285750">
              <a:buFont typeface="Wingdings" panose="05000000000000000000" pitchFamily="2" charset="2"/>
              <a:buChar char="Ø"/>
            </a:pPr>
            <a:r>
              <a:rPr lang="zh-CN" altLang="zh-CN" sz="1600" b="1" dirty="0"/>
              <a:t>侧信道分析与防护</a:t>
            </a:r>
            <a:endParaRPr lang="zh-CN" altLang="zh-CN" sz="1600" dirty="0"/>
          </a:p>
          <a:p>
            <a:r>
              <a:rPr lang="zh-CN" altLang="zh-CN" sz="1600" dirty="0"/>
              <a:t>计时攻击、能量攻击、电磁辐射攻击、错误攻击等</a:t>
            </a:r>
          </a:p>
          <a:p>
            <a:pPr marL="285750" lvl="0" indent="-285750">
              <a:buFont typeface="Wingdings" panose="05000000000000000000" pitchFamily="2" charset="2"/>
              <a:buChar char="Ø"/>
            </a:pPr>
            <a:r>
              <a:rPr lang="zh-CN" altLang="zh-CN" sz="1600" b="1" dirty="0"/>
              <a:t>量子密码与新型密码</a:t>
            </a:r>
            <a:endParaRPr lang="zh-CN" altLang="zh-CN" sz="1600" dirty="0"/>
          </a:p>
          <a:p>
            <a:r>
              <a:rPr lang="zh-CN" altLang="zh-CN" sz="1600" dirty="0"/>
              <a:t>量子计算环境下的密码体制设计与分析，包括加密、协议等、</a:t>
            </a:r>
            <a:r>
              <a:rPr lang="en-US" altLang="zh-CN" sz="1600" dirty="0"/>
              <a:t>DNA</a:t>
            </a:r>
            <a:r>
              <a:rPr lang="zh-CN" altLang="zh-CN" sz="1600" dirty="0"/>
              <a:t>密码、混沌密码</a:t>
            </a:r>
            <a:endParaRPr lang="zh-CN" alt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研究方向及内容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908825"/>
            <a:ext cx="7704535" cy="590931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二、研究内容</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系统安全</a:t>
            </a: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系统”是指构成网络空间的基础终端节点，如计算机、嵌入式系统、移动终端等。“系统安全”学科方向主要研究网络空间上具有独立计算能力的计算机系统的安全性设计、实现、以及安全性测试评估的基本原理、方法和技术。重点研究保障芯片、系统软件、计算平台安全的途径、方式、方法与关键技术，并提高计算机系统对恶意代码的防护能力。主要研究内容包括：</a:t>
            </a:r>
            <a:endParaRPr lang="en-US" altLang="zh-C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zh-CN" altLang="zh-CN" sz="1600" b="1" dirty="0"/>
              <a:t>芯片安全</a:t>
            </a:r>
            <a:endParaRPr lang="zh-CN" altLang="zh-CN" sz="1600" dirty="0"/>
          </a:p>
          <a:p>
            <a:r>
              <a:rPr lang="zh-CN" altLang="zh-CN" sz="1600" dirty="0"/>
              <a:t>核心硬件芯片的缺陷分析、安全性设计、形式化验证、基于安全芯片的安全设计</a:t>
            </a:r>
          </a:p>
          <a:p>
            <a:pPr marL="285750" lvl="0" indent="-285750">
              <a:buFont typeface="Wingdings" panose="05000000000000000000" pitchFamily="2" charset="2"/>
              <a:buChar char="Ø"/>
            </a:pPr>
            <a:r>
              <a:rPr lang="zh-CN" altLang="zh-CN" sz="1600" b="1" dirty="0"/>
              <a:t>系统硬件和物理环境安全</a:t>
            </a:r>
            <a:endParaRPr lang="zh-CN" altLang="zh-CN" sz="1600" dirty="0"/>
          </a:p>
          <a:p>
            <a:r>
              <a:rPr lang="zh-CN" altLang="zh-CN" sz="1600" dirty="0"/>
              <a:t>计算机系统各组成部件和外设的安全、设备认证、监控、信息泄露、访问控制、信息取证</a:t>
            </a:r>
          </a:p>
          <a:p>
            <a:pPr marL="285750" lvl="0" indent="-285750">
              <a:buFont typeface="Wingdings" panose="05000000000000000000" pitchFamily="2" charset="2"/>
              <a:buChar char="Ø"/>
            </a:pPr>
            <a:r>
              <a:rPr lang="zh-CN" altLang="zh-CN" sz="1600" b="1" dirty="0"/>
              <a:t>系统软件安全</a:t>
            </a:r>
            <a:endParaRPr lang="zh-CN" altLang="zh-CN" sz="1600" dirty="0"/>
          </a:p>
          <a:p>
            <a:r>
              <a:rPr lang="zh-CN" altLang="zh-CN" sz="1600" dirty="0"/>
              <a:t>操作系统与中间件、数据库系统、语言处理系统等安全检测与防护、检测与恢复、安全生命周期管理、安全性评测等</a:t>
            </a:r>
          </a:p>
          <a:p>
            <a:pPr marL="285750" lvl="0" indent="-285750">
              <a:buFont typeface="Wingdings" panose="05000000000000000000" pitchFamily="2" charset="2"/>
              <a:buChar char="Ø"/>
            </a:pPr>
            <a:r>
              <a:rPr lang="zh-CN" altLang="zh-CN" sz="1600" b="1" dirty="0"/>
              <a:t>恶意代码分析与防护</a:t>
            </a:r>
            <a:endParaRPr lang="zh-CN" altLang="zh-CN" sz="1600" dirty="0"/>
          </a:p>
          <a:p>
            <a:r>
              <a:rPr lang="zh-CN" altLang="zh-CN" sz="1600" dirty="0"/>
              <a:t>病毒、蠕虫、木马等恶意代码防御技术、分析与检测技术、隔离与清除技术</a:t>
            </a:r>
          </a:p>
          <a:p>
            <a:pPr marL="285750" lvl="0" indent="-285750">
              <a:buFont typeface="Wingdings" panose="05000000000000000000" pitchFamily="2" charset="2"/>
              <a:buChar char="Ø"/>
            </a:pPr>
            <a:r>
              <a:rPr lang="zh-CN" altLang="zh-CN" sz="1600" b="1" dirty="0"/>
              <a:t>可信计算</a:t>
            </a:r>
            <a:endParaRPr lang="zh-CN" altLang="zh-CN" sz="1600" dirty="0"/>
          </a:p>
          <a:p>
            <a:r>
              <a:rPr lang="zh-CN" altLang="zh-CN" sz="1600" dirty="0"/>
              <a:t>基于硬件可信根的可信计算平台软硬件和方法理论</a:t>
            </a:r>
          </a:p>
          <a:p>
            <a:pPr marL="285750" lvl="0" indent="-285750">
              <a:buFont typeface="Wingdings" panose="05000000000000000000" pitchFamily="2" charset="2"/>
              <a:buChar char="Ø"/>
            </a:pPr>
            <a:r>
              <a:rPr lang="zh-CN" altLang="zh-CN" sz="1600" b="1" dirty="0"/>
              <a:t>虚拟化计算平台安全</a:t>
            </a:r>
            <a:endParaRPr lang="zh-CN" altLang="zh-CN" sz="1600" dirty="0"/>
          </a:p>
          <a:p>
            <a:r>
              <a:rPr lang="zh-CN" altLang="zh-CN" sz="1600" dirty="0"/>
              <a:t>虚拟化计算平台安全保障技术、虚拟机监控、虚拟机迁移、虚拟机间安全通信等</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研究方向及内容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980830"/>
            <a:ext cx="7704535" cy="5632311"/>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二、研究内容</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网络安全</a:t>
            </a:r>
          </a:p>
          <a:p>
            <a:pPr marL="0" indent="0">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网络空间”中的“网络”主要指以互联网为基础的各种中间设备、通信链路、公共网络服务及相关管理和控制系统。网络安全研究网络空间中的网络所面临的各种威胁和防护手段，涉及网络安全风险分析、网络自身的安全防护、接入实体的安全管理和控制、以及端到端通信的安全，包括身份认证、访问控制、数据的保密性、完整性和可用性等安全服务，网络安全机制涉及预防、检测和应急响应等多个环节。主要研究内容包括：</a:t>
            </a:r>
          </a:p>
          <a:p>
            <a:pPr marL="285750" lvl="0" indent="-285750">
              <a:buFont typeface="Wingdings" panose="05000000000000000000" pitchFamily="2" charset="2"/>
              <a:buChar char="Ø"/>
            </a:pPr>
            <a:r>
              <a:rPr lang="zh-CN" altLang="zh-CN" sz="1600" b="1" dirty="0"/>
              <a:t>通信基础设施及物理环境安全</a:t>
            </a:r>
            <a:endParaRPr lang="zh-CN" altLang="zh-CN" sz="1600" dirty="0"/>
          </a:p>
          <a:p>
            <a:r>
              <a:rPr lang="zh-CN" altLang="zh-CN" sz="1600" dirty="0"/>
              <a:t>媒体电缆等固网安全、无线通信、移动通信网络、卫星网络等物理和链路层安全技术，窃听、信道加密、无线信道干扰阻塞、设备与链路的安全防护</a:t>
            </a:r>
          </a:p>
          <a:p>
            <a:pPr marL="285750" lvl="0" indent="-285750">
              <a:buFont typeface="Wingdings" panose="05000000000000000000" pitchFamily="2" charset="2"/>
              <a:buChar char="Ø"/>
            </a:pPr>
            <a:r>
              <a:rPr lang="zh-CN" altLang="zh-CN" sz="1600" b="1" dirty="0"/>
              <a:t>互联网基础设施安全</a:t>
            </a:r>
            <a:endParaRPr lang="zh-CN" altLang="zh-CN" sz="1600" dirty="0"/>
          </a:p>
          <a:p>
            <a:r>
              <a:rPr lang="zh-CN" altLang="zh-CN" sz="1600" dirty="0"/>
              <a:t>路由系统安全、域名系统安全、通信协议安全、用户认证和访问控制如</a:t>
            </a:r>
            <a:r>
              <a:rPr lang="en-US" altLang="zh-CN" sz="1600" dirty="0"/>
              <a:t>Radius</a:t>
            </a:r>
            <a:r>
              <a:rPr lang="zh-CN" altLang="zh-CN" sz="1600" dirty="0"/>
              <a:t>认证协议、防火墙等</a:t>
            </a:r>
          </a:p>
          <a:p>
            <a:pPr marL="285750" lvl="0" indent="-285750">
              <a:buFont typeface="Wingdings" panose="05000000000000000000" pitchFamily="2" charset="2"/>
              <a:buChar char="Ø"/>
            </a:pPr>
            <a:r>
              <a:rPr lang="zh-CN" altLang="zh-CN" sz="1600" b="1" dirty="0"/>
              <a:t>网络安全管理</a:t>
            </a:r>
            <a:endParaRPr lang="zh-CN" altLang="zh-CN" sz="1600" dirty="0"/>
          </a:p>
          <a:p>
            <a:r>
              <a:rPr lang="zh-CN" altLang="zh-CN" sz="1600" dirty="0"/>
              <a:t>安全风险和态势感知检测、接入与访问控制、入侵检测与防护、应急响应和网络攻击溯源取证、网络攻防</a:t>
            </a:r>
          </a:p>
          <a:p>
            <a:pPr marL="285750" lvl="0" indent="-285750">
              <a:buFont typeface="Wingdings" panose="05000000000000000000" pitchFamily="2" charset="2"/>
              <a:buChar char="Ø"/>
            </a:pPr>
            <a:r>
              <a:rPr lang="zh-CN" altLang="zh-CN" sz="1600" b="1" dirty="0"/>
              <a:t>网络安全防护与主动攻防</a:t>
            </a:r>
            <a:endParaRPr lang="zh-CN" altLang="zh-CN" sz="1600" dirty="0"/>
          </a:p>
          <a:p>
            <a:r>
              <a:rPr lang="zh-CN" altLang="zh-CN" sz="1600" dirty="0"/>
              <a:t>网络安全漏洞的发现、分析和利用、攻防与对抗</a:t>
            </a:r>
          </a:p>
          <a:p>
            <a:pPr marL="285750" lvl="0" indent="-285750">
              <a:buFont typeface="Wingdings" panose="05000000000000000000" pitchFamily="2" charset="2"/>
              <a:buChar char="Ø"/>
            </a:pPr>
            <a:r>
              <a:rPr lang="zh-CN" altLang="zh-CN" sz="1600" b="1" dirty="0"/>
              <a:t>端到端的安全通信</a:t>
            </a:r>
            <a:r>
              <a:rPr lang="en-US" altLang="zh-CN" sz="1600" dirty="0"/>
              <a:t> </a:t>
            </a:r>
            <a:endParaRPr lang="zh-CN" altLang="zh-CN" sz="1600" dirty="0"/>
          </a:p>
          <a:p>
            <a:r>
              <a:rPr lang="zh-CN" altLang="zh-CN" sz="1600" dirty="0"/>
              <a:t>安全通信协议、</a:t>
            </a:r>
            <a:r>
              <a:rPr lang="en-US" altLang="zh-CN" sz="1600" dirty="0"/>
              <a:t>VPN</a:t>
            </a:r>
            <a:r>
              <a:rPr lang="zh-CN" altLang="zh-CN" sz="1600" dirty="0"/>
              <a:t>、</a:t>
            </a:r>
            <a:r>
              <a:rPr lang="en-US" altLang="zh-CN" sz="1600" dirty="0"/>
              <a:t>IPsec</a:t>
            </a:r>
            <a:r>
              <a:rPr lang="zh-CN" altLang="zh-CN" sz="1600" dirty="0"/>
              <a:t>、</a:t>
            </a:r>
            <a:r>
              <a:rPr lang="en-US" altLang="zh-CN" sz="1600" dirty="0"/>
              <a:t>SSL</a:t>
            </a:r>
            <a:r>
              <a:rPr lang="zh-CN" altLang="zh-CN" sz="1600" dirty="0"/>
              <a:t>、匿名通信</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研究方向及内容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27740" y="668725"/>
            <a:ext cx="7848545" cy="5940088"/>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二、研究内容</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应用安全</a:t>
            </a:r>
          </a:p>
          <a:p>
            <a:pPr marL="0" indent="0">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应用安全技术是指为保障各种应用系统在信息的获取，存储，传输和处理各个环节的安全所涉及的相关技术的总称。其中系统安全技术与网络安全技术是应用安全技术的基础和关机技术。只有从应用系统的硬件和软件的底层开始，综合集成各种安全技术和措施，才能有效保证应用系统的安全。应用安全设计到如何防止未经授权的访问，身份或资源的假冒，数据的泄漏，数据的完整性的破坏，系统攻击与入侵，系统可用性的破坏等。主要研究内容包括：</a:t>
            </a:r>
            <a:endParaRPr lang="en-US" altLang="zh-C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zh-CN" altLang="zh-CN" sz="1600" b="1" dirty="0"/>
              <a:t>关键应用系统安全</a:t>
            </a:r>
            <a:endParaRPr lang="zh-CN" altLang="zh-CN" sz="1600" dirty="0"/>
          </a:p>
          <a:p>
            <a:r>
              <a:rPr lang="zh-CN" altLang="zh-CN" sz="1600" dirty="0"/>
              <a:t>关键信息基础设施：金融、能源、电力、化工、交通、医疗，安全体系结构、</a:t>
            </a:r>
            <a:r>
              <a:rPr lang="en-US" altLang="zh-CN" sz="1600" dirty="0"/>
              <a:t>Web</a:t>
            </a:r>
            <a:r>
              <a:rPr lang="zh-CN" altLang="zh-CN" sz="1600" dirty="0"/>
              <a:t>应用安全、安全态势感知与风险评估、动态安全防护、安全增强、安全产品认证审查）</a:t>
            </a:r>
          </a:p>
          <a:p>
            <a:pPr marL="285750" lvl="0" indent="-285750">
              <a:buFont typeface="Wingdings" panose="05000000000000000000" pitchFamily="2" charset="2"/>
              <a:buChar char="Ø"/>
            </a:pPr>
            <a:r>
              <a:rPr lang="zh-CN" altLang="zh-CN" sz="1600" b="1" dirty="0"/>
              <a:t>社会网络安全</a:t>
            </a:r>
            <a:endParaRPr lang="zh-CN" altLang="zh-CN" sz="1600" dirty="0"/>
          </a:p>
          <a:p>
            <a:r>
              <a:rPr lang="zh-CN" altLang="zh-CN" sz="1600" dirty="0"/>
              <a:t>包括内容安全、隐私威胁、恶意内容攻击、社会工程学、身份盗窃、网上滋扰、数字取证、网络内容识别和不良信息过滤、网络舆情与预警</a:t>
            </a:r>
          </a:p>
          <a:p>
            <a:pPr marL="285750" lvl="0" indent="-285750">
              <a:buFont typeface="Wingdings" panose="05000000000000000000" pitchFamily="2" charset="2"/>
              <a:buChar char="Ø"/>
            </a:pPr>
            <a:r>
              <a:rPr lang="zh-CN" altLang="zh-CN" sz="1600" b="1" dirty="0"/>
              <a:t>隐私保护</a:t>
            </a:r>
            <a:endParaRPr lang="zh-CN" altLang="zh-CN" sz="1600" dirty="0"/>
          </a:p>
          <a:p>
            <a:r>
              <a:rPr lang="zh-CN" altLang="zh-CN" sz="1600" dirty="0"/>
              <a:t>隐私数据和数据所表征的特性、位置隐私、标识匿名、多敏感属性隐私保护</a:t>
            </a:r>
          </a:p>
          <a:p>
            <a:pPr marL="285750" lvl="0" indent="-285750">
              <a:buFont typeface="Wingdings" panose="05000000000000000000" pitchFamily="2" charset="2"/>
              <a:buChar char="Ø"/>
            </a:pPr>
            <a:r>
              <a:rPr lang="zh-CN" altLang="zh-CN" sz="1600" b="1" dirty="0"/>
              <a:t>工控系统与物联网安全</a:t>
            </a:r>
            <a:endParaRPr lang="zh-CN" altLang="zh-CN" sz="1600" dirty="0"/>
          </a:p>
          <a:p>
            <a:r>
              <a:rPr lang="zh-CN" altLang="zh-CN" sz="1600" dirty="0"/>
              <a:t>关键信息基础设施、工控系统漏洞挖掘技术、入侵与异常检测技术、安全设计技术、</a:t>
            </a:r>
            <a:r>
              <a:rPr lang="en-US" altLang="zh-CN" sz="1600" dirty="0"/>
              <a:t>APT</a:t>
            </a:r>
            <a:r>
              <a:rPr lang="zh-CN" altLang="zh-CN" sz="1600" dirty="0"/>
              <a:t>防护技术、纵深防御技术</a:t>
            </a:r>
          </a:p>
          <a:p>
            <a:pPr marL="285750" lvl="0" indent="-285750">
              <a:buFont typeface="Wingdings" panose="05000000000000000000" pitchFamily="2" charset="2"/>
              <a:buChar char="Ø"/>
            </a:pPr>
            <a:r>
              <a:rPr lang="zh-CN" altLang="zh-CN" sz="1600" b="1" dirty="0"/>
              <a:t>先进计算安全</a:t>
            </a:r>
            <a:endParaRPr lang="zh-CN" altLang="zh-CN" sz="1600" dirty="0"/>
          </a:p>
          <a:p>
            <a:r>
              <a:rPr lang="zh-CN" altLang="zh-CN" sz="1600" dirty="0"/>
              <a:t>云计算安全、移动计算安全、大数据安全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26" name="组合 25"/>
          <p:cNvGrpSpPr/>
          <p:nvPr/>
        </p:nvGrpSpPr>
        <p:grpSpPr>
          <a:xfrm>
            <a:off x="1030605" y="4784090"/>
            <a:ext cx="3280410" cy="603250"/>
            <a:chOff x="1623" y="7421"/>
            <a:chExt cx="5166" cy="950"/>
          </a:xfrm>
        </p:grpSpPr>
        <p:sp>
          <p:nvSpPr>
            <p:cNvPr id="45"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46"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47"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48"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 name="组合 8"/>
          <p:cNvGrpSpPr/>
          <p:nvPr/>
        </p:nvGrpSpPr>
        <p:grpSpPr>
          <a:xfrm>
            <a:off x="1030605" y="2951480"/>
            <a:ext cx="3281045" cy="603250"/>
            <a:chOff x="1197" y="3657"/>
            <a:chExt cx="5167" cy="950"/>
          </a:xfrm>
        </p:grpSpPr>
        <p:sp>
          <p:nvSpPr>
            <p:cNvPr id="6"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7" name="组合 6"/>
            <p:cNvGrpSpPr/>
            <p:nvPr/>
          </p:nvGrpSpPr>
          <p:grpSpPr>
            <a:xfrm>
              <a:off x="1310" y="3693"/>
              <a:ext cx="5054" cy="914"/>
              <a:chOff x="1310" y="3693"/>
              <a:chExt cx="5054" cy="914"/>
            </a:xfrm>
          </p:grpSpPr>
          <p:sp>
            <p:nvSpPr>
              <p:cNvPr id="10" name="Text Box 36"/>
              <p:cNvSpPr>
                <a:spLocks noChangeArrowheads="1"/>
              </p:cNvSpPr>
              <p:nvPr/>
            </p:nvSpPr>
            <p:spPr bwMode="auto">
              <a:xfrm>
                <a:off x="2514" y="3887"/>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11"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12"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13" name="组合 12"/>
          <p:cNvGrpSpPr/>
          <p:nvPr/>
        </p:nvGrpSpPr>
        <p:grpSpPr>
          <a:xfrm>
            <a:off x="1030605" y="3867785"/>
            <a:ext cx="3280410" cy="603250"/>
            <a:chOff x="1171" y="5100"/>
            <a:chExt cx="5166" cy="950"/>
          </a:xfrm>
        </p:grpSpPr>
        <p:sp>
          <p:nvSpPr>
            <p:cNvPr id="14"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15"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核心课程</a:t>
              </a:r>
            </a:p>
          </p:txBody>
        </p:sp>
        <p:sp>
          <p:nvSpPr>
            <p:cNvPr id="16"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17"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18" name="组合 17"/>
          <p:cNvGrpSpPr/>
          <p:nvPr/>
        </p:nvGrpSpPr>
        <p:grpSpPr>
          <a:xfrm>
            <a:off x="1030605" y="2073910"/>
            <a:ext cx="3280410" cy="603250"/>
            <a:chOff x="1197" y="3657"/>
            <a:chExt cx="5166" cy="950"/>
          </a:xfrm>
        </p:grpSpPr>
        <p:sp>
          <p:nvSpPr>
            <p:cNvPr id="19"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20" name="组合 19"/>
            <p:cNvGrpSpPr/>
            <p:nvPr/>
          </p:nvGrpSpPr>
          <p:grpSpPr>
            <a:xfrm>
              <a:off x="1310" y="3693"/>
              <a:ext cx="5053" cy="914"/>
              <a:chOff x="1310" y="3693"/>
              <a:chExt cx="5053" cy="914"/>
            </a:xfrm>
          </p:grpSpPr>
          <p:sp>
            <p:nvSpPr>
              <p:cNvPr id="21" name="Text Box 36"/>
              <p:cNvSpPr>
                <a:spLocks noChangeArrowheads="1"/>
              </p:cNvSpPr>
              <p:nvPr/>
            </p:nvSpPr>
            <p:spPr bwMode="auto">
              <a:xfrm>
                <a:off x="2513" y="3887"/>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
            <p:nvSpPr>
              <p:cNvPr id="22"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23"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31" name="组合 30"/>
          <p:cNvGrpSpPr/>
          <p:nvPr/>
        </p:nvGrpSpPr>
        <p:grpSpPr>
          <a:xfrm>
            <a:off x="4817110" y="2951480"/>
            <a:ext cx="3280410" cy="603250"/>
            <a:chOff x="1197" y="3657"/>
            <a:chExt cx="5166" cy="950"/>
          </a:xfrm>
        </p:grpSpPr>
        <p:sp>
          <p:nvSpPr>
            <p:cNvPr id="3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33" name="组合 32"/>
            <p:cNvGrpSpPr/>
            <p:nvPr/>
          </p:nvGrpSpPr>
          <p:grpSpPr>
            <a:xfrm>
              <a:off x="1310" y="3693"/>
              <a:ext cx="5053" cy="914"/>
              <a:chOff x="1310" y="3693"/>
              <a:chExt cx="5053" cy="914"/>
            </a:xfrm>
          </p:grpSpPr>
          <p:sp>
            <p:nvSpPr>
              <p:cNvPr id="3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35"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3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37" name="组合 36"/>
          <p:cNvGrpSpPr/>
          <p:nvPr/>
        </p:nvGrpSpPr>
        <p:grpSpPr>
          <a:xfrm>
            <a:off x="4817110" y="3867785"/>
            <a:ext cx="3280410" cy="603250"/>
            <a:chOff x="1171" y="5100"/>
            <a:chExt cx="5166" cy="950"/>
          </a:xfrm>
        </p:grpSpPr>
        <p:sp>
          <p:nvSpPr>
            <p:cNvPr id="38"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39"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40"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41"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0" name="组合 49"/>
          <p:cNvGrpSpPr/>
          <p:nvPr/>
        </p:nvGrpSpPr>
        <p:grpSpPr>
          <a:xfrm>
            <a:off x="4817110" y="2073910"/>
            <a:ext cx="3280410" cy="603250"/>
            <a:chOff x="1197" y="3657"/>
            <a:chExt cx="5166" cy="950"/>
          </a:xfrm>
        </p:grpSpPr>
        <p:sp>
          <p:nvSpPr>
            <p:cNvPr id="5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52" name="组合 51"/>
            <p:cNvGrpSpPr/>
            <p:nvPr/>
          </p:nvGrpSpPr>
          <p:grpSpPr>
            <a:xfrm>
              <a:off x="1310" y="3693"/>
              <a:ext cx="5053" cy="914"/>
              <a:chOff x="1310" y="3693"/>
              <a:chExt cx="5053" cy="914"/>
            </a:xfrm>
          </p:grpSpPr>
          <p:sp>
            <p:nvSpPr>
              <p:cNvPr id="5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54"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5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4585871"/>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一、研究对象</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从宏观层面来看，网络空间安全学科的研究对象包括：</a:t>
            </a: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zh-CN" altLang="en-US" sz="2000" dirty="0">
              <a:latin typeface="Times New Roman" panose="02020603050405020304" pitchFamily="18" charset="0"/>
              <a:cs typeface="Times New Roman" panose="02020603050405020304" pitchFamily="18" charset="0"/>
            </a:endParaRPr>
          </a:p>
          <a:p>
            <a:pPr marL="742950" lvl="1" indent="-285750">
              <a:buClrTx/>
              <a:buFont typeface="Wingdings" panose="05000000000000000000" charset="0"/>
              <a:buChar char="Ø"/>
            </a:pPr>
            <a:r>
              <a:rPr lang="en-US" altLang="zh-CN" sz="1600" b="1" dirty="0" err="1">
                <a:latin typeface="Times New Roman" panose="02020603050405020304" pitchFamily="18" charset="0"/>
                <a:cs typeface="Times New Roman" panose="02020603050405020304" pitchFamily="18" charset="0"/>
                <a:sym typeface="+mn-ea"/>
              </a:rPr>
              <a:t>全球信息基础设施（GII</a:t>
            </a:r>
            <a:r>
              <a:rPr lang="en-US" altLang="zh-CN" sz="1600" b="1" dirty="0">
                <a:latin typeface="Times New Roman" panose="02020603050405020304" pitchFamily="18" charset="0"/>
                <a:cs typeface="Times New Roman" panose="02020603050405020304" pitchFamily="18" charset="0"/>
                <a:sym typeface="+mn-ea"/>
              </a:rPr>
              <a:t>）：</a:t>
            </a:r>
            <a:r>
              <a:rPr lang="en-US" altLang="zh-CN" sz="1600" dirty="0" err="1">
                <a:latin typeface="Times New Roman" panose="02020603050405020304" pitchFamily="18" charset="0"/>
                <a:cs typeface="Times New Roman" panose="02020603050405020304" pitchFamily="18" charset="0"/>
                <a:sym typeface="+mn-ea"/>
              </a:rPr>
              <a:t>指由广播、无线电通讯、计算机设备等组成的跨国联合的基础设施（如洲际电缆、无线广播、地球轨道飞行器）中的安全威胁</a:t>
            </a:r>
            <a:r>
              <a:rPr lang="en-US" altLang="zh-CN" sz="1600" dirty="0">
                <a:latin typeface="Times New Roman" panose="02020603050405020304" pitchFamily="18" charset="0"/>
                <a:cs typeface="Times New Roman" panose="02020603050405020304" pitchFamily="18" charset="0"/>
                <a:sym typeface="+mn-ea"/>
              </a:rPr>
              <a:t>。</a:t>
            </a:r>
          </a:p>
          <a:p>
            <a:pPr marL="742950" lvl="1" indent="-285750">
              <a:buClrTx/>
              <a:buFont typeface="Wingdings" panose="05000000000000000000" charset="0"/>
              <a:buChar char="Ø"/>
            </a:pPr>
            <a:endParaRPr lang="en-US" altLang="zh-CN" sz="1600" dirty="0">
              <a:latin typeface="Times New Roman" panose="02020603050405020304" pitchFamily="18" charset="0"/>
              <a:cs typeface="Times New Roman" panose="02020603050405020304" pitchFamily="18" charset="0"/>
            </a:endParaRP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sym typeface="+mn-ea"/>
              </a:rPr>
              <a:t>国家信息基础设施（NII）：</a:t>
            </a:r>
            <a:r>
              <a:rPr lang="en-US" altLang="zh-CN" sz="1600" dirty="0">
                <a:latin typeface="Times New Roman" panose="02020603050405020304" pitchFamily="18" charset="0"/>
                <a:cs typeface="Times New Roman" panose="02020603050405020304" pitchFamily="18" charset="0"/>
                <a:sym typeface="+mn-ea"/>
              </a:rPr>
              <a:t>指由中国内部通信链路、计算机、网络和其他信息服务系统组成的基础设施（如信息产业、银行和金融业、能源行业、交通物流行业、关键民众服务等）中的安全威胁</a:t>
            </a:r>
            <a:r>
              <a:rPr lang="zh-CN" altLang="en-US" sz="1600" dirty="0">
                <a:latin typeface="Times New Roman" panose="02020603050405020304" pitchFamily="18" charset="0"/>
                <a:cs typeface="Times New Roman" panose="02020603050405020304" pitchFamily="18" charset="0"/>
                <a:sym typeface="+mn-ea"/>
              </a:rPr>
              <a:t>。</a:t>
            </a:r>
            <a:endParaRPr lang="en-US" altLang="zh-CN" sz="1600" dirty="0">
              <a:latin typeface="Times New Roman" panose="02020603050405020304" pitchFamily="18" charset="0"/>
              <a:cs typeface="Times New Roman" panose="02020603050405020304" pitchFamily="18" charset="0"/>
              <a:sym typeface="+mn-ea"/>
            </a:endParaRPr>
          </a:p>
          <a:p>
            <a:pPr marL="742950" lvl="1" indent="-285750">
              <a:buClrTx/>
              <a:buFont typeface="Wingdings" panose="05000000000000000000" charset="0"/>
              <a:buChar char="Ø"/>
            </a:pPr>
            <a:endParaRPr lang="zh-CN" altLang="en-US" sz="1600" dirty="0">
              <a:latin typeface="Times New Roman" panose="02020603050405020304" pitchFamily="18" charset="0"/>
              <a:cs typeface="Times New Roman" panose="02020603050405020304" pitchFamily="18" charset="0"/>
              <a:sym typeface="+mn-ea"/>
            </a:endParaRP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sym typeface="+mn-ea"/>
              </a:rPr>
              <a:t>防御信息基础设施（DII）：</a:t>
            </a:r>
            <a:r>
              <a:rPr lang="en-US" altLang="zh-CN" sz="1600" dirty="0">
                <a:latin typeface="Times New Roman" panose="02020603050405020304" pitchFamily="18" charset="0"/>
                <a:cs typeface="Times New Roman" panose="02020603050405020304" pitchFamily="18" charset="0"/>
                <a:sym typeface="+mn-ea"/>
              </a:rPr>
              <a:t>指由国防单位所拥有和维护，并服务于国防的基础设施（如防御信息网络、信息中心和控制中心，情报支援设施、任务和基地支援设施，联合战术通信、网管和信息系统）中的安全威胁。</a:t>
            </a:r>
          </a:p>
          <a:p>
            <a:pPr marL="0" indent="0">
              <a:buFont typeface="Wingdings" panose="05000000000000000000" pitchFamily="2" charset="2"/>
              <a:buNone/>
            </a:pPr>
            <a:endParaRPr lang="en-US" altLang="zh-CN" sz="16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3754874"/>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一、研究对象</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从微观来看，网络空间安全学科的研究对象主要包括：</a:t>
            </a: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en-US" altLang="zh-CN" sz="1600" dirty="0">
              <a:latin typeface="Times New Roman" panose="02020603050405020304" pitchFamily="18" charset="0"/>
              <a:cs typeface="Times New Roman" panose="02020603050405020304" pitchFamily="18" charset="0"/>
            </a:endParaRP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网络空间通信基础设施：</a:t>
            </a:r>
            <a:r>
              <a:rPr lang="en-US" altLang="zh-CN" sz="1600" dirty="0">
                <a:latin typeface="Times New Roman" panose="02020603050405020304" pitchFamily="18" charset="0"/>
                <a:cs typeface="Times New Roman" panose="02020603050405020304" pitchFamily="18" charset="0"/>
              </a:rPr>
              <a:t>包括有线通信基础设施、无线通信基础设施，以及通信协议和通信软件的安全威胁及安全防御。</a:t>
            </a: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网络空间中的网络系统：</a:t>
            </a:r>
            <a:r>
              <a:rPr lang="en-US" altLang="zh-CN" sz="1600" dirty="0">
                <a:latin typeface="Times New Roman" panose="02020603050405020304" pitchFamily="18" charset="0"/>
                <a:cs typeface="Times New Roman" panose="02020603050405020304" pitchFamily="18" charset="0"/>
              </a:rPr>
              <a:t>包括局域网、城域网、广域网、无线网、空天网，以及计算机网络协议和计算机网络软件的安全威胁及安全防御。</a:t>
            </a: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网络空间中的信息系统：</a:t>
            </a:r>
            <a:r>
              <a:rPr lang="en-US" altLang="zh-CN" sz="1600" dirty="0">
                <a:latin typeface="Times New Roman" panose="02020603050405020304" pitchFamily="18" charset="0"/>
                <a:cs typeface="Times New Roman" panose="02020603050405020304" pitchFamily="18" charset="0"/>
              </a:rPr>
              <a:t>包括设备、系统软件、应用系统等的安全威胁及安全防御。</a:t>
            </a: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网络空间中的信息：</a:t>
            </a:r>
            <a:r>
              <a:rPr lang="en-US" altLang="zh-CN" sz="1600" dirty="0">
                <a:latin typeface="Times New Roman" panose="02020603050405020304" pitchFamily="18" charset="0"/>
                <a:cs typeface="Times New Roman" panose="02020603050405020304" pitchFamily="18" charset="0"/>
              </a:rPr>
              <a:t>包括文字、图像、音视频、应用数据、新媒体数据等的安全威胁及安全防御。</a:t>
            </a:r>
          </a:p>
          <a:p>
            <a:pPr marL="742950" lvl="1" indent="-28575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网络空间中的信息利用方式：</a:t>
            </a:r>
            <a:r>
              <a:rPr lang="en-US" altLang="zh-CN" sz="1600" dirty="0">
                <a:latin typeface="Times New Roman" panose="02020603050405020304" pitchFamily="18" charset="0"/>
                <a:cs typeface="Times New Roman" panose="02020603050405020304" pitchFamily="18" charset="0"/>
              </a:rPr>
              <a:t>网络信息传播/交互模式。</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4524315"/>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二、理论体系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网络空间安全学科所依靠的理论基础</a:t>
            </a: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zh-CN" altLang="en-US" sz="2000" dirty="0">
              <a:latin typeface="Times New Roman" panose="02020603050405020304" pitchFamily="18" charset="0"/>
              <a:cs typeface="Times New Roman" panose="02020603050405020304" pitchFamily="18" charset="0"/>
            </a:endParaRPr>
          </a:p>
          <a:p>
            <a:pPr marL="800100" lvl="1" indent="-34290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数学理论</a:t>
            </a:r>
            <a:r>
              <a:rPr lang="en-US" altLang="zh-CN" sz="1600" dirty="0">
                <a:latin typeface="Times New Roman" panose="02020603050405020304" pitchFamily="18" charset="0"/>
                <a:cs typeface="Times New Roman" panose="02020603050405020304" pitchFamily="18" charset="0"/>
              </a:rPr>
              <a:t>是网络空间安全学科所依靠的重要理论。数学是一切自然科学的基础，当然也是网络空间安全学科的基础理论，其中主要由离散结构、数论和逻辑学等。</a:t>
            </a:r>
          </a:p>
          <a:p>
            <a:pPr marL="800100" lvl="1" indent="-342900">
              <a:buClrTx/>
              <a:buFont typeface="Wingdings" panose="05000000000000000000" charset="0"/>
              <a:buChar char="Ø"/>
            </a:pPr>
            <a:endParaRPr lang="en-US" altLang="zh-CN" sz="1600" dirty="0">
              <a:latin typeface="Times New Roman" panose="02020603050405020304" pitchFamily="18" charset="0"/>
              <a:cs typeface="Times New Roman" panose="02020603050405020304" pitchFamily="18" charset="0"/>
            </a:endParaRPr>
          </a:p>
          <a:p>
            <a:pPr marL="800100" lvl="1" indent="-34290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信息论</a:t>
            </a:r>
            <a:r>
              <a:rPr lang="en-US" altLang="zh-CN" sz="1600" dirty="0">
                <a:latin typeface="Times New Roman" panose="02020603050405020304" pitchFamily="18" charset="0"/>
                <a:cs typeface="Times New Roman" panose="02020603050405020304" pitchFamily="18" charset="0"/>
              </a:rPr>
              <a:t>是网络空间安全学科的重要理论基础。信息论是香浓味解决现代通信问题而创立，它应用数学和其他有关科学方法，研究一切现实系统中信息传递和处理、信息识别和利用的共同规律，因而是网络空间安全学科（特别是密码学）的理论基础。</a:t>
            </a:r>
          </a:p>
          <a:p>
            <a:pPr marL="800100" lvl="1" indent="-342900">
              <a:buClrTx/>
              <a:buFont typeface="Wingdings" panose="05000000000000000000" charset="0"/>
              <a:buChar char="Ø"/>
            </a:pPr>
            <a:endParaRPr lang="en-US" altLang="zh-CN" sz="1600" dirty="0">
              <a:latin typeface="Times New Roman" panose="02020603050405020304" pitchFamily="18" charset="0"/>
              <a:cs typeface="Times New Roman" panose="02020603050405020304" pitchFamily="18" charset="0"/>
            </a:endParaRPr>
          </a:p>
          <a:p>
            <a:pPr marL="800100" lvl="1" indent="-342900">
              <a:buClrTx/>
              <a:buFont typeface="Wingdings" panose="05000000000000000000" charset="0"/>
              <a:buChar char="Ø"/>
            </a:pPr>
            <a:r>
              <a:rPr lang="en-US" altLang="zh-CN" sz="1600" b="1" dirty="0">
                <a:latin typeface="Times New Roman" panose="02020603050405020304" pitchFamily="18" charset="0"/>
                <a:cs typeface="Times New Roman" panose="02020603050405020304" pitchFamily="18" charset="0"/>
              </a:rPr>
              <a:t>计算复杂性</a:t>
            </a:r>
            <a:r>
              <a:rPr lang="en-US" altLang="zh-CN" sz="1600" dirty="0">
                <a:latin typeface="Times New Roman" panose="02020603050405020304" pitchFamily="18" charset="0"/>
                <a:cs typeface="Times New Roman" panose="02020603050405020304" pitchFamily="18" charset="0"/>
              </a:rPr>
              <a:t>也是网络空间安全学科的理论基础。计算网络安全学科的许多为题是计算安全问题，因此计算理论也是网络空间安全学科的理论基础，包括计算模型、算法、可计算理论、计算复杂性理论等。</a:t>
            </a:r>
          </a:p>
          <a:p>
            <a:endParaRPr lang="zh-CN"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198120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二、理论体系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网络空间安全学科自身的理论体系</a:t>
            </a:r>
          </a:p>
          <a:p>
            <a:pPr marL="0" indent="0">
              <a:buFont typeface="Wingdings" panose="05000000000000000000" pitchFamily="2" charset="2"/>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网络空间安全学科的理论体系包括基础理论体系、技术理论体系和应用技术体系三部分</a:t>
            </a:r>
            <a:r>
              <a:rPr lang="zh-CN" altLang="en-US" sz="1600" dirty="0">
                <a:latin typeface="Times New Roman" panose="02020603050405020304" pitchFamily="18" charset="0"/>
                <a:cs typeface="Times New Roman" panose="02020603050405020304" pitchFamily="18" charset="0"/>
              </a:rPr>
              <a:t>。如图</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所示（其中网络空间安全的基础理论体系包括网络空间理论和密码学理论，技术理论体系又分为系统安全理论与技术和网络安全理论与技术）。</a:t>
            </a:r>
          </a:p>
          <a:p>
            <a:endParaRPr lang="zh-CN" altLang="en-US" sz="1600" dirty="0"/>
          </a:p>
        </p:txBody>
      </p:sp>
      <p:graphicFrame>
        <p:nvGraphicFramePr>
          <p:cNvPr id="3" name="对象 -2147482624"/>
          <p:cNvGraphicFramePr>
            <a:graphicFrameLocks noChangeAspect="1"/>
          </p:cNvGraphicFramePr>
          <p:nvPr/>
        </p:nvGraphicFramePr>
        <p:xfrm>
          <a:off x="1746885" y="3268980"/>
          <a:ext cx="5436870" cy="2998470"/>
        </p:xfrm>
        <a:graphic>
          <a:graphicData uri="http://schemas.openxmlformats.org/presentationml/2006/ole">
            <mc:AlternateContent xmlns:mc="http://schemas.openxmlformats.org/markup-compatibility/2006">
              <mc:Choice xmlns:v="urn:schemas-microsoft-com:vml" Requires="v">
                <p:oleObj r:id="rId3" imgW="8801100" imgH="4864100" progId="Visio.Drawing.11">
                  <p:embed/>
                </p:oleObj>
              </mc:Choice>
              <mc:Fallback>
                <p:oleObj r:id="rId3" imgW="8801100" imgH="4864100" progId="Visio.Drawing.11">
                  <p:embed/>
                  <p:pic>
                    <p:nvPicPr>
                      <p:cNvPr id="0" name="图片 3075"/>
                      <p:cNvPicPr/>
                      <p:nvPr/>
                    </p:nvPicPr>
                    <p:blipFill>
                      <a:blip r:embed="rId4"/>
                      <a:stretch>
                        <a:fillRect/>
                      </a:stretch>
                    </p:blipFill>
                    <p:spPr>
                      <a:xfrm>
                        <a:off x="1746885" y="3268980"/>
                        <a:ext cx="5436870" cy="2998470"/>
                      </a:xfrm>
                      <a:prstGeom prst="rect">
                        <a:avLst/>
                      </a:prstGeom>
                      <a:noFill/>
                      <a:ln w="38100">
                        <a:noFill/>
                        <a:miter/>
                      </a:ln>
                    </p:spPr>
                  </p:pic>
                </p:oleObj>
              </mc:Fallback>
            </mc:AlternateContent>
          </a:graphicData>
        </a:graphic>
      </p:graphicFrame>
      <p:sp>
        <p:nvSpPr>
          <p:cNvPr id="100" name="文本框 99"/>
          <p:cNvSpPr txBox="1"/>
          <p:nvPr/>
        </p:nvSpPr>
        <p:spPr>
          <a:xfrm>
            <a:off x="1960245" y="6360795"/>
            <a:ext cx="5080000" cy="274320"/>
          </a:xfrm>
          <a:prstGeom prst="rect">
            <a:avLst/>
          </a:prstGeom>
          <a:noFill/>
          <a:ln w="9525">
            <a:noFill/>
          </a:ln>
        </p:spPr>
        <p:txBody>
          <a:bodyPr>
            <a:spAutoFit/>
          </a:bodyPr>
          <a:lstStyle/>
          <a:p>
            <a:pPr marL="0" indent="0" algn="ctr" latinLnBrk="0"/>
            <a:r>
              <a:rPr lang="zh-CN" altLang="en-US" sz="1200" b="0" u="none">
                <a:latin typeface="宋体" panose="02010600030101010101" pitchFamily="2" charset="-122"/>
                <a:ea typeface="宋体" panose="02010600030101010101" pitchFamily="2" charset="-122"/>
                <a:cs typeface="宋体" panose="02010600030101010101" pitchFamily="2" charset="-122"/>
              </a:rPr>
              <a:t>图</a:t>
            </a:r>
            <a:r>
              <a:rPr lang="en-US" altLang="zh-CN" sz="1200" b="0" u="none">
                <a:latin typeface="宋体" panose="02010600030101010101" pitchFamily="2" charset="-122"/>
                <a:ea typeface="宋体" panose="02010600030101010101" pitchFamily="2" charset="-122"/>
                <a:cs typeface="宋体" panose="02010600030101010101" pitchFamily="2" charset="-122"/>
              </a:rPr>
              <a:t>2 </a:t>
            </a:r>
            <a:r>
              <a:rPr lang="zh-CN" altLang="en-US" sz="1200" b="0" u="none">
                <a:latin typeface="宋体" panose="02010600030101010101" pitchFamily="2" charset="-122"/>
                <a:ea typeface="宋体" panose="02010600030101010101" pitchFamily="2" charset="-122"/>
                <a:cs typeface="宋体" panose="02010600030101010101" pitchFamily="2" charset="-122"/>
              </a:rPr>
              <a:t>网络安全学科理论体系</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1754326"/>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三、基础知识体系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基础知识体系图</a:t>
            </a:r>
          </a:p>
          <a:p>
            <a:pPr marL="0" indent="0">
              <a:buFont typeface="Wingdings" panose="05000000000000000000" pitchFamily="2" charset="2"/>
              <a:buNone/>
            </a:pPr>
            <a:r>
              <a:rPr lang="en-US" altLang="zh-CN" sz="1600" dirty="0">
                <a:latin typeface="Times New Roman" panose="02020603050405020304" pitchFamily="18" charset="0"/>
                <a:cs typeface="Times New Roman" panose="02020603050405020304" pitchFamily="18" charset="0"/>
              </a:rPr>
              <a:t>        网络空间安全的基础知识体系包括网络空间安全基础、密码学、系统安全技术、网络安全技术和应用安全技术五个部分，并形成了层次化的知识体系</a:t>
            </a:r>
            <a:r>
              <a:rPr lang="zh-CN" altLang="en-US" sz="1600" dirty="0">
                <a:latin typeface="Times New Roman" panose="02020603050405020304" pitchFamily="18" charset="0"/>
                <a:cs typeface="Times New Roman" panose="02020603050405020304" pitchFamily="18" charset="0"/>
              </a:rPr>
              <a:t>，如图</a:t>
            </a:r>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所示。</a:t>
            </a:r>
          </a:p>
          <a:p>
            <a:endParaRPr lang="zh-CN" altLang="en-US" sz="1600" dirty="0"/>
          </a:p>
        </p:txBody>
      </p:sp>
      <p:pic>
        <p:nvPicPr>
          <p:cNvPr id="1073742850" name="图片 1"/>
          <p:cNvPicPr>
            <a:picLocks noChangeAspect="1"/>
          </p:cNvPicPr>
          <p:nvPr/>
        </p:nvPicPr>
        <p:blipFill>
          <a:blip r:embed="rId3"/>
          <a:stretch>
            <a:fillRect/>
          </a:stretch>
        </p:blipFill>
        <p:spPr>
          <a:xfrm>
            <a:off x="1695450" y="2885440"/>
            <a:ext cx="6118860" cy="3402330"/>
          </a:xfrm>
          <a:prstGeom prst="rect">
            <a:avLst/>
          </a:prstGeom>
          <a:noFill/>
          <a:ln w="9525">
            <a:noFill/>
          </a:ln>
        </p:spPr>
      </p:pic>
      <p:sp>
        <p:nvSpPr>
          <p:cNvPr id="100" name="文本框 99"/>
          <p:cNvSpPr txBox="1"/>
          <p:nvPr/>
        </p:nvSpPr>
        <p:spPr>
          <a:xfrm>
            <a:off x="2049780" y="6341110"/>
            <a:ext cx="5080000" cy="251460"/>
          </a:xfrm>
          <a:prstGeom prst="rect">
            <a:avLst/>
          </a:prstGeom>
          <a:noFill/>
          <a:ln w="9525">
            <a:noFill/>
          </a:ln>
        </p:spPr>
        <p:txBody>
          <a:bodyPr>
            <a:spAutoFit/>
          </a:bodyPr>
          <a:lstStyle/>
          <a:p>
            <a:pPr marL="0" indent="0" algn="ctr" latinLnBrk="0"/>
            <a:r>
              <a:rPr lang="zh-CN" altLang="en-US" sz="1050" b="0" u="none">
                <a:latin typeface="宋体" panose="02010600030101010101" pitchFamily="2" charset="-122"/>
                <a:ea typeface="宋体" panose="02010600030101010101" pitchFamily="2" charset="-122"/>
                <a:cs typeface="宋体" panose="02010600030101010101" pitchFamily="2" charset="-122"/>
              </a:rPr>
              <a:t>图</a:t>
            </a:r>
            <a:r>
              <a:rPr lang="en-US" altLang="zh-CN" sz="1050" b="0" u="none">
                <a:latin typeface="宋体" panose="02010600030101010101" pitchFamily="2" charset="-122"/>
                <a:ea typeface="宋体" panose="02010600030101010101" pitchFamily="2" charset="-122"/>
                <a:cs typeface="宋体" panose="02010600030101010101" pitchFamily="2" charset="-122"/>
              </a:rPr>
              <a:t>3 </a:t>
            </a:r>
            <a:r>
              <a:rPr lang="zh-CN" altLang="en-US" sz="1050" b="0" u="none">
                <a:latin typeface="宋体" panose="02010600030101010101" pitchFamily="2" charset="-122"/>
                <a:ea typeface="宋体" panose="02010600030101010101" pitchFamily="2" charset="-122"/>
                <a:cs typeface="宋体" panose="02010600030101010101" pitchFamily="2" charset="-122"/>
              </a:rPr>
              <a:t>网络空间安全的基础知识体系</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417576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三、基础知识体系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基础知识体系模块</a:t>
            </a:r>
          </a:p>
          <a:p>
            <a:pPr marL="742950" lvl="1" indent="-285750">
              <a:buClrTx/>
              <a:buFont typeface="Wingdings" panose="05000000000000000000" charset="0"/>
              <a:buChar char="Ø"/>
            </a:pPr>
            <a:r>
              <a:rPr lang="zh-CN" altLang="en-US" sz="1600" b="1" dirty="0">
                <a:sym typeface="+mn-ea"/>
              </a:rPr>
              <a:t>网络空间安全基础知识模块</a:t>
            </a:r>
            <a:r>
              <a:rPr lang="zh-CN" altLang="en-US" sz="1600" dirty="0">
                <a:sym typeface="+mn-ea"/>
              </a:rPr>
              <a:t>:数论，信息论，算法与计算复杂度，操作系统，数据库，计算机组成，计算机网络，程序设计语言，网络空间安全导论，网络安全管理与法律法规，大数据分析方法，博弈对抗理论。</a:t>
            </a:r>
            <a:endParaRPr lang="zh-CN" altLang="en-US" sz="1600" dirty="0"/>
          </a:p>
          <a:p>
            <a:pPr marL="742950" lvl="1" indent="-285750">
              <a:buClrTx/>
              <a:buFont typeface="Wingdings" panose="05000000000000000000" charset="0"/>
              <a:buChar char="Ø"/>
            </a:pPr>
            <a:r>
              <a:rPr lang="zh-CN" altLang="en-US" sz="1600" b="1" dirty="0">
                <a:sym typeface="+mn-ea"/>
              </a:rPr>
              <a:t>密码学基础理论知识模块</a:t>
            </a:r>
            <a:r>
              <a:rPr lang="zh-CN" altLang="en-US" sz="1600" dirty="0">
                <a:sym typeface="+mn-ea"/>
              </a:rPr>
              <a:t>：密码分析，密码协议，可证明安全密码体制，对称密码，公钥密码，量子密码，椭圆曲线，算法数论，计算代数。</a:t>
            </a:r>
            <a:endParaRPr lang="zh-CN" altLang="en-US" sz="1600" dirty="0"/>
          </a:p>
          <a:p>
            <a:pPr marL="742950" lvl="1" indent="-285750">
              <a:buClrTx/>
              <a:buFont typeface="Wingdings" panose="05000000000000000000" charset="0"/>
              <a:buChar char="Ø"/>
            </a:pPr>
            <a:r>
              <a:rPr lang="zh-CN" altLang="en-US" sz="1600" b="1" dirty="0">
                <a:sym typeface="+mn-ea"/>
              </a:rPr>
              <a:t>系统安全理论与技术知识模块</a:t>
            </a:r>
            <a:r>
              <a:rPr lang="zh-CN" altLang="en-US" sz="1600" dirty="0">
                <a:sym typeface="+mn-ea"/>
              </a:rPr>
              <a:t>：可信计算，芯片安全，硬件安全，操作系统安全，软件安全，虚拟化技术及安全，分布式系统及安全。</a:t>
            </a:r>
            <a:endParaRPr lang="zh-CN" altLang="en-US" sz="1600" dirty="0"/>
          </a:p>
          <a:p>
            <a:pPr marL="742950" lvl="1" indent="-285750">
              <a:buClrTx/>
              <a:buFont typeface="Wingdings" panose="05000000000000000000" charset="0"/>
              <a:buChar char="Ø"/>
            </a:pPr>
            <a:r>
              <a:rPr lang="zh-CN" altLang="en-US" sz="1600" b="1" dirty="0">
                <a:sym typeface="+mn-ea"/>
              </a:rPr>
              <a:t>网络安全理论与技术知识模块</a:t>
            </a:r>
            <a:r>
              <a:rPr lang="zh-CN" altLang="en-US" sz="1600" dirty="0">
                <a:sym typeface="+mn-ea"/>
              </a:rPr>
              <a:t>：通信网络安全，计算机网络安全，身份认证和访问控制，网络攻防与对抗，网络安全管理，网络安全协议。</a:t>
            </a:r>
            <a:endParaRPr lang="zh-CN" altLang="en-US" sz="1600" dirty="0"/>
          </a:p>
          <a:p>
            <a:pPr marL="742950" lvl="1" indent="-285750">
              <a:buClrTx/>
              <a:buFont typeface="Wingdings" panose="05000000000000000000" charset="0"/>
              <a:buChar char="Ø"/>
            </a:pPr>
            <a:r>
              <a:rPr lang="zh-CN" altLang="en-US" sz="1600" b="1" dirty="0">
                <a:sym typeface="+mn-ea"/>
              </a:rPr>
              <a:t>应用安全理论与技术知识模块</a:t>
            </a:r>
            <a:r>
              <a:rPr lang="zh-CN" altLang="en-US" sz="1600" dirty="0">
                <a:sym typeface="+mn-ea"/>
              </a:rPr>
              <a:t>：隐私保护，云计算，工控系统与物联网安全，数据存储与恢复，垃圾信息识别与过滤，数字版权保护，舆情分析，计算机数字取证与追踪。</a:t>
            </a:r>
            <a:endParaRPr lang="zh-CN" altLang="en-US" sz="1600" dirty="0"/>
          </a:p>
          <a:p>
            <a:pPr marL="0" indent="0">
              <a:buFont typeface="Wingdings" panose="05000000000000000000" pitchFamily="2" charset="2"/>
              <a:buNone/>
            </a:pPr>
            <a:endParaRPr lang="zh-CN" alt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4647426"/>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四、研究方法体系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sym typeface="+mn-ea"/>
            </a:endParaRPr>
          </a:p>
          <a:p>
            <a:pPr marL="800100" lvl="1" indent="-342900">
              <a:buClrTx/>
              <a:buFont typeface="Wingdings" panose="05000000000000000000" charset="0"/>
              <a:buChar char="Ø"/>
            </a:pPr>
            <a:r>
              <a:rPr lang="zh-CN" altLang="en-US" sz="1600" b="1" dirty="0">
                <a:latin typeface="Times New Roman" panose="02020603050405020304" pitchFamily="18" charset="0"/>
                <a:cs typeface="Times New Roman" panose="02020603050405020304" pitchFamily="18" charset="0"/>
              </a:rPr>
              <a:t>基于计算困难问题的规约证明方法</a:t>
            </a:r>
            <a:endParaRPr lang="zh-CN" altLang="en-US" sz="1600" dirty="0">
              <a:latin typeface="Times New Roman" panose="02020603050405020304" pitchFamily="18" charset="0"/>
              <a:cs typeface="Times New Roman" panose="02020603050405020304" pitchFamily="18" charset="0"/>
            </a:endParaRPr>
          </a:p>
          <a:p>
            <a:pPr lvl="1" indent="0">
              <a:buClrTx/>
              <a:buFont typeface="Wingdings" panose="05000000000000000000" charset="0"/>
              <a:buNone/>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网络空间安全学科所的基础理论（尤其是密码学），涉及的主体，客体及其相互作用，均属于具有对抗特征的复杂系统。为此，为了从理论上证明网络空间安全基础原理，技术和方法的正确性和安全性，往往将网络空间的复杂性问题规约为目前公认的数学难题，进而采用规约证明的方法证明问题与某个数据困难问题等价，从而间接的证明该原理，技术和方法从理论上是正确的和安全的。例如，为了证明RSA加密算法的安全性，可将其规约等价为“与基于大整数因子分解的困难性”，从而从理论上证明RSA算法是安全的。</a:t>
            </a:r>
          </a:p>
          <a:p>
            <a:pPr lvl="1" indent="0">
              <a:buClrTx/>
              <a:buFont typeface="Wingdings" panose="05000000000000000000" charset="0"/>
              <a:buNone/>
            </a:pPr>
            <a:endParaRPr lang="zh-CN" altLang="en-US" sz="1600" dirty="0">
              <a:latin typeface="Times New Roman" panose="02020603050405020304" pitchFamily="18" charset="0"/>
              <a:cs typeface="Times New Roman" panose="02020603050405020304" pitchFamily="18" charset="0"/>
            </a:endParaRPr>
          </a:p>
          <a:p>
            <a:pPr marL="457200" lvl="1" indent="0">
              <a:buClrTx/>
              <a:buFont typeface="Wingdings" panose="05000000000000000000" charset="0"/>
              <a:buChar char="Ø"/>
            </a:pPr>
            <a:r>
              <a:rPr lang="en-US" altLang="zh-CN" sz="1600" b="1" dirty="0"/>
              <a:t>基于博弈论的仿真计算方法</a:t>
            </a:r>
          </a:p>
          <a:p>
            <a:pPr marL="457200" lvl="1" indent="0">
              <a:buClrTx/>
              <a:buFont typeface="Wingdings" panose="05000000000000000000" charset="0"/>
              <a:buNone/>
            </a:pPr>
            <a:r>
              <a:rPr lang="en-US" altLang="zh-CN" sz="1600" dirty="0"/>
              <a:t>	在网络空间安全锁研究的所有对象中，均假设存在敌手（即潜在的破坏者）。网络空间的安全性从本质来看就是敌我双方的博弈，不存在绝对的安全问题。因此，一般的仿真分析并不能完全再现网络空间的客观性和真实性。为此，在网络空间安全的研究中，广泛采用基于博弈论的仿真分析方法，通过模拟敌我双方在技术，方法，工具，资源，环境条件等多方面的多样性和不可预测性，观察和分析网络空间安全在各种复杂条件的定性和定量结果。</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研究背景及方法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27388" y="1124841"/>
            <a:ext cx="7704535" cy="3969385"/>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四、研究方法体系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742950" lvl="1" indent="-285750">
              <a:buClrTx/>
              <a:buFont typeface="Wingdings" panose="05000000000000000000" charset="0"/>
              <a:buChar char="Ø"/>
            </a:pPr>
            <a:r>
              <a:rPr lang="zh-CN" altLang="en-US" sz="1600" b="1" dirty="0"/>
              <a:t>基于物理真实环境的实证分析方法</a:t>
            </a:r>
          </a:p>
          <a:p>
            <a:pPr lvl="1" indent="0">
              <a:buClrTx/>
              <a:buFont typeface="Wingdings" panose="05000000000000000000" charset="0"/>
              <a:buNone/>
            </a:pPr>
            <a:r>
              <a:rPr lang="en-US" altLang="zh-CN" sz="1600" dirty="0"/>
              <a:t>	网络空间安全另外一个特征是客观性，即不论敌手如何复杂，最终的结果一定实在网络空间中真实发生的。因此，在网络空间中，广泛采用基于物理真实环境的实证分析方法。即研究人员可以根据</a:t>
            </a:r>
            <a:r>
              <a:rPr lang="zh-CN" altLang="en-US" sz="1600" dirty="0"/>
              <a:t>真实</a:t>
            </a:r>
            <a:r>
              <a:rPr lang="en-US" altLang="zh-CN" sz="1600" dirty="0"/>
              <a:t>的网络空间，搭建一个可控的，与真实网络空间具有一定可比性的物理环境，在这个真实的物理环境中观察和分析安全事件的过程和结果，测试各种安全技术和方法的有效性。通过这样的实证分析方法，可以得到安全事件及其防御的定量和定性结果或结论。</a:t>
            </a:r>
          </a:p>
          <a:p>
            <a:pPr lvl="1" indent="0">
              <a:buClrTx/>
              <a:buFont typeface="Wingdings" panose="05000000000000000000" charset="0"/>
              <a:buNone/>
            </a:pPr>
            <a:endParaRPr lang="en-US" altLang="zh-CN" sz="1600" dirty="0"/>
          </a:p>
          <a:p>
            <a:pPr marL="0" lvl="1" indent="0" latinLnBrk="0">
              <a:buClrTx/>
              <a:buFont typeface="Wingdings" panose="05000000000000000000" charset="0"/>
              <a:buNone/>
            </a:pPr>
            <a:r>
              <a:rPr lang="en-US" altLang="zh-CN" sz="2000" dirty="0"/>
              <a:t>      </a:t>
            </a:r>
            <a:r>
              <a:rPr lang="en-US" altLang="zh-CN" sz="2000" dirty="0" err="1"/>
              <a:t>上述网络空间安全学科</a:t>
            </a:r>
            <a:r>
              <a:rPr lang="zh-CN" altLang="en-US" sz="2000" dirty="0"/>
              <a:t>方法论</a:t>
            </a:r>
            <a:r>
              <a:rPr lang="en-US" altLang="zh-CN" sz="2000" dirty="0" err="1"/>
              <a:t>中，</a:t>
            </a:r>
            <a:r>
              <a:rPr lang="zh-CN" altLang="en-US" sz="2000" dirty="0" err="1"/>
              <a:t>规约</a:t>
            </a:r>
            <a:r>
              <a:rPr lang="en-US" altLang="zh-CN" sz="2000" dirty="0" err="1"/>
              <a:t>证明</a:t>
            </a:r>
            <a:r>
              <a:rPr lang="zh-CN" altLang="en-US" sz="2000" dirty="0"/>
              <a:t>、</a:t>
            </a:r>
            <a:r>
              <a:rPr lang="en-US" altLang="zh-CN" sz="2000" dirty="0" err="1"/>
              <a:t>仿真计算</a:t>
            </a:r>
            <a:r>
              <a:rPr lang="zh-CN" altLang="en-US" sz="2000" dirty="0"/>
              <a:t>、</a:t>
            </a:r>
            <a:r>
              <a:rPr lang="en-US" altLang="zh-CN" sz="2000" dirty="0"/>
              <a:t>实验分析三个核心内容，既可以独立，也可以相互结合，从而指导解决网络安全问题，推动网络安全学科发展。因此，网络空间学科具有相对独立的，成体系的研究方法系统。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核心课程</a:t>
            </a:r>
          </a:p>
        </p:txBody>
      </p:sp>
      <p:sp>
        <p:nvSpPr>
          <p:cNvPr id="2" name="TextBox 1"/>
          <p:cNvSpPr txBox="1"/>
          <p:nvPr/>
        </p:nvSpPr>
        <p:spPr>
          <a:xfrm>
            <a:off x="727388" y="1124841"/>
            <a:ext cx="7704535" cy="106680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一、该学科的核心课程</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742950" lvl="1" indent="-285750">
              <a:buClrTx/>
              <a:buFont typeface="Wingdings" panose="05000000000000000000" charset="0"/>
              <a:buChar char="Ø"/>
            </a:pPr>
            <a:endParaRPr lang="en-US" altLang="zh-CN" sz="2000" dirty="0"/>
          </a:p>
        </p:txBody>
      </p:sp>
      <p:graphicFrame>
        <p:nvGraphicFramePr>
          <p:cNvPr id="3" name="表格 2"/>
          <p:cNvGraphicFramePr/>
          <p:nvPr/>
        </p:nvGraphicFramePr>
        <p:xfrm>
          <a:off x="1300480" y="1634490"/>
          <a:ext cx="6797675" cy="4482466"/>
        </p:xfrm>
        <a:graphic>
          <a:graphicData uri="http://schemas.openxmlformats.org/drawingml/2006/table">
            <a:tbl>
              <a:tblPr firstRow="1" bandRow="1">
                <a:tableStyleId>{5C22544A-7EE6-4342-B048-85BDC9FD1C3A}</a:tableStyleId>
              </a:tblPr>
              <a:tblGrid>
                <a:gridCol w="2265680">
                  <a:extLst>
                    <a:ext uri="{9D8B030D-6E8A-4147-A177-3AD203B41FA5}">
                      <a16:colId xmlns:a16="http://schemas.microsoft.com/office/drawing/2014/main" val="20000"/>
                    </a:ext>
                  </a:extLst>
                </a:gridCol>
                <a:gridCol w="2266315">
                  <a:extLst>
                    <a:ext uri="{9D8B030D-6E8A-4147-A177-3AD203B41FA5}">
                      <a16:colId xmlns:a16="http://schemas.microsoft.com/office/drawing/2014/main" val="20001"/>
                    </a:ext>
                  </a:extLst>
                </a:gridCol>
                <a:gridCol w="2265680">
                  <a:extLst>
                    <a:ext uri="{9D8B030D-6E8A-4147-A177-3AD203B41FA5}">
                      <a16:colId xmlns:a16="http://schemas.microsoft.com/office/drawing/2014/main" val="20002"/>
                    </a:ext>
                  </a:extLst>
                </a:gridCol>
              </a:tblGrid>
              <a:tr h="393065">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学科 层次</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硕士</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博士</a:t>
                      </a:r>
                    </a:p>
                  </a:txBody>
                  <a:tcPr marL="0" marR="0" marT="0" marB="1"/>
                </a:tc>
                <a:extLst>
                  <a:ext uri="{0D108BD9-81ED-4DB2-BD59-A6C34878D82A}">
                    <a16:rowId xmlns:a16="http://schemas.microsoft.com/office/drawing/2014/main" val="10000"/>
                  </a:ext>
                </a:extLst>
              </a:tr>
              <a:tr h="393700">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网络空间安全基础</a:t>
                      </a:r>
                    </a:p>
                  </a:txBody>
                  <a:tcPr marL="0" marR="0" marT="0" marB="1"/>
                </a:tc>
                <a:tc gridSpan="2">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网络空间安全理论基础，网络空间安全体系，网络空间安全管理与法律法规</a:t>
                      </a:r>
                    </a:p>
                  </a:txBody>
                  <a:tcPr marL="0" marR="0" marT="0" marB="1"/>
                </a:tc>
                <a:tc hMerge="1">
                  <a:txBody>
                    <a:bodyPr/>
                    <a:lstStyle/>
                    <a:p>
                      <a:endParaRPr lang="zh-CN"/>
                    </a:p>
                  </a:txBody>
                  <a:tcPr/>
                </a:tc>
                <a:extLst>
                  <a:ext uri="{0D108BD9-81ED-4DB2-BD59-A6C34878D82A}">
                    <a16:rowId xmlns:a16="http://schemas.microsoft.com/office/drawing/2014/main" val="10001"/>
                  </a:ext>
                </a:extLst>
              </a:tr>
              <a:tr h="3930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大数据分析及安全应用，复杂网络理论，网络空间安全态势感知与评估</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网络空间安全形式分析方法，博弈论</a:t>
                      </a:r>
                    </a:p>
                  </a:txBody>
                  <a:tcPr marL="0" marR="0" marT="0" marB="1"/>
                </a:tc>
                <a:extLst>
                  <a:ext uri="{0D108BD9-81ED-4DB2-BD59-A6C34878D82A}">
                    <a16:rowId xmlns:a16="http://schemas.microsoft.com/office/drawing/2014/main" val="10002"/>
                  </a:ext>
                </a:extLst>
              </a:tr>
              <a:tr h="393700">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密码学及应用</a:t>
                      </a:r>
                    </a:p>
                  </a:txBody>
                  <a:tcPr marL="0" marR="0" marT="0" marB="1"/>
                </a:tc>
                <a:tc gridSpan="2">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对称密码分析，公钥密码分析，椭圆曲线密码</a:t>
                      </a:r>
                      <a:r>
                        <a:rPr lang="en-US" altLang="zh-CN" sz="1200" b="0" u="none">
                          <a:latin typeface="宋体" panose="02010600030101010101" pitchFamily="2" charset="-122"/>
                          <a:ea typeface="宋体" panose="02010600030101010101" pitchFamily="2" charset="-122"/>
                          <a:cs typeface="宋体" panose="02010600030101010101" pitchFamily="2" charset="-122"/>
                        </a:rPr>
                        <a:t>ECC</a:t>
                      </a:r>
                      <a:r>
                        <a:rPr lang="zh-CN" altLang="en-US" sz="12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tc>
                <a:tc hMerge="1">
                  <a:txBody>
                    <a:bodyPr/>
                    <a:lstStyle/>
                    <a:p>
                      <a:endParaRPr lang="zh-CN"/>
                    </a:p>
                  </a:txBody>
                  <a:tcPr/>
                </a:tc>
                <a:extLst>
                  <a:ext uri="{0D108BD9-81ED-4DB2-BD59-A6C34878D82A}">
                    <a16:rowId xmlns:a16="http://schemas.microsoft.com/office/drawing/2014/main" val="10003"/>
                  </a:ext>
                </a:extLst>
              </a:tr>
              <a:tr h="3930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密码协议、侧信道攻击与防护</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格密码理论及应用、算法数论</a:t>
                      </a:r>
                    </a:p>
                  </a:txBody>
                  <a:tcPr marL="0" marR="0" marT="0" marB="1"/>
                </a:tc>
                <a:extLst>
                  <a:ext uri="{0D108BD9-81ED-4DB2-BD59-A6C34878D82A}">
                    <a16:rowId xmlns:a16="http://schemas.microsoft.com/office/drawing/2014/main" val="10004"/>
                  </a:ext>
                </a:extLst>
              </a:tr>
              <a:tr h="393700">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系统安全</a:t>
                      </a:r>
                    </a:p>
                  </a:txBody>
                  <a:tcPr marL="0" marR="0" marT="0" marB="1"/>
                </a:tc>
                <a:tc gridSpan="2">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计算系统安全、软件系统安全、可信计算、虚拟化计算平台安全</a:t>
                      </a:r>
                    </a:p>
                  </a:txBody>
                  <a:tcPr marL="0" marR="0" marT="0" marB="1"/>
                </a:tc>
                <a:tc hMerge="1">
                  <a:txBody>
                    <a:bodyPr/>
                    <a:lstStyle/>
                    <a:p>
                      <a:endParaRPr lang="zh-CN"/>
                    </a:p>
                  </a:txBody>
                  <a:tcPr/>
                </a:tc>
                <a:extLst>
                  <a:ext uri="{0D108BD9-81ED-4DB2-BD59-A6C34878D82A}">
                    <a16:rowId xmlns:a16="http://schemas.microsoft.com/office/drawing/2014/main" val="10005"/>
                  </a:ext>
                </a:extLst>
              </a:tr>
              <a:tr h="3930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软件逆向分析、计算机入侵检测技术，恶意代码检测与防护</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移动计算平台安全、数字取证技术</a:t>
                      </a:r>
                    </a:p>
                  </a:txBody>
                  <a:tcPr marL="0" marR="0" marT="0" marB="1"/>
                </a:tc>
                <a:extLst>
                  <a:ext uri="{0D108BD9-81ED-4DB2-BD59-A6C34878D82A}">
                    <a16:rowId xmlns:a16="http://schemas.microsoft.com/office/drawing/2014/main" val="10006"/>
                  </a:ext>
                </a:extLst>
              </a:tr>
              <a:tr h="393700">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网络安全</a:t>
                      </a:r>
                    </a:p>
                  </a:txBody>
                  <a:tcPr marL="0" marR="0" marT="0" marB="1"/>
                </a:tc>
                <a:tc gridSpan="2">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网络与通信基础设施安全、安全通信协议设计与分析</a:t>
                      </a:r>
                    </a:p>
                  </a:txBody>
                  <a:tcPr marL="0" marR="0" marT="0" marB="1"/>
                </a:tc>
                <a:tc hMerge="1">
                  <a:txBody>
                    <a:bodyPr/>
                    <a:lstStyle/>
                    <a:p>
                      <a:endParaRPr lang="zh-CN"/>
                    </a:p>
                  </a:txBody>
                  <a:tcPr/>
                </a:tc>
                <a:extLst>
                  <a:ext uri="{0D108BD9-81ED-4DB2-BD59-A6C34878D82A}">
                    <a16:rowId xmlns:a16="http://schemas.microsoft.com/office/drawing/2014/main" val="10007"/>
                  </a:ext>
                </a:extLst>
              </a:tr>
              <a:tr h="3930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身份认证与访问控制、网络入侵检测与防御</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网络安全前沿研究</a:t>
                      </a:r>
                    </a:p>
                  </a:txBody>
                  <a:tcPr marL="0" marR="0" marT="0" marB="1"/>
                </a:tc>
                <a:extLst>
                  <a:ext uri="{0D108BD9-81ED-4DB2-BD59-A6C34878D82A}">
                    <a16:rowId xmlns:a16="http://schemas.microsoft.com/office/drawing/2014/main" val="10008"/>
                  </a:ext>
                </a:extLst>
              </a:tr>
              <a:tr h="393700">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应用安全</a:t>
                      </a:r>
                    </a:p>
                  </a:txBody>
                  <a:tcPr marL="0" marR="0" marT="0" marB="1"/>
                </a:tc>
                <a:tc gridSpan="2">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信息内容安全的理论与应用、嵌入式系统安全设计、移动互联网安全、物联网安全</a:t>
                      </a:r>
                    </a:p>
                  </a:txBody>
                  <a:tcPr marL="0" marR="0" marT="0" marB="1"/>
                </a:tc>
                <a:tc hMerge="1">
                  <a:txBody>
                    <a:bodyPr/>
                    <a:lstStyle/>
                    <a:p>
                      <a:endParaRPr lang="zh-CN"/>
                    </a:p>
                  </a:txBody>
                  <a:tcPr/>
                </a:tc>
                <a:extLst>
                  <a:ext uri="{0D108BD9-81ED-4DB2-BD59-A6C34878D82A}">
                    <a16:rowId xmlns:a16="http://schemas.microsoft.com/office/drawing/2014/main" val="10009"/>
                  </a:ext>
                </a:extLst>
              </a:tr>
              <a:tr h="3930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 </a:t>
                      </a:r>
                    </a:p>
                  </a:txBody>
                  <a:tcPr marL="0" marR="0" marT="0" marB="1"/>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Web</a:t>
                      </a:r>
                      <a:r>
                        <a:rPr lang="zh-CN" altLang="en-US" sz="1200" b="0" u="none">
                          <a:latin typeface="宋体" panose="02010600030101010101" pitchFamily="2" charset="-122"/>
                          <a:ea typeface="宋体" panose="02010600030101010101" pitchFamily="2" charset="-122"/>
                          <a:cs typeface="宋体" panose="02010600030101010101" pitchFamily="2" charset="-122"/>
                        </a:rPr>
                        <a:t>应用安全、在线社会网络分析及应用</a:t>
                      </a:r>
                    </a:p>
                  </a:txBody>
                  <a:tcPr marL="0" marR="0" marT="0" marB="1"/>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云计算安全与隐私保护网络行为学、社会学与心理学</a:t>
                      </a:r>
                    </a:p>
                  </a:txBody>
                  <a:tcPr marL="0" marR="0" marT="0" marB="1"/>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4" y="3887"/>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97"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人才需求和就业</a:t>
            </a:r>
          </a:p>
        </p:txBody>
      </p:sp>
      <p:sp>
        <p:nvSpPr>
          <p:cNvPr id="2" name="TextBox 1"/>
          <p:cNvSpPr txBox="1"/>
          <p:nvPr/>
        </p:nvSpPr>
        <p:spPr>
          <a:xfrm>
            <a:off x="727388" y="1124841"/>
            <a:ext cx="7704535" cy="228600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一、人才需求情况</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en-US" altLang="zh-CN" sz="1600" dirty="0"/>
              <a:t>信息的获取处理和安全保障能力成为一个国家综合国力的重要组成部分。我国已经成为世界信息产业大国，我国信息系统安全的基础还比较薄弱。网络安全关系到各国家安全、社会稳定、经济发展、人民生活等各个方面，必须确保我国的信息安全，要建设国家信息安全保障体系，政府、军队、公安等国家重要部门，以及金融、电商等公司企业都需要大量高级信息安全专门人才。图4给出了我国对网络空间安全需求最大的行业和部门</a:t>
            </a:r>
            <a:r>
              <a:rPr lang="en-US" altLang="zh-CN" sz="2000" dirty="0"/>
              <a:t>。</a:t>
            </a:r>
          </a:p>
        </p:txBody>
      </p:sp>
      <p:pic>
        <p:nvPicPr>
          <p:cNvPr id="7" name="图片 6"/>
          <p:cNvPicPr>
            <a:picLocks noChangeAspect="1"/>
          </p:cNvPicPr>
          <p:nvPr/>
        </p:nvPicPr>
        <p:blipFill>
          <a:blip r:embed="rId3"/>
          <a:stretch>
            <a:fillRect/>
          </a:stretch>
        </p:blipFill>
        <p:spPr>
          <a:xfrm>
            <a:off x="2103120" y="3467100"/>
            <a:ext cx="5247640" cy="2915920"/>
          </a:xfrm>
          <a:prstGeom prst="rect">
            <a:avLst/>
          </a:prstGeom>
        </p:spPr>
      </p:pic>
      <p:sp>
        <p:nvSpPr>
          <p:cNvPr id="8" name="文本框 7"/>
          <p:cNvSpPr txBox="1"/>
          <p:nvPr/>
        </p:nvSpPr>
        <p:spPr>
          <a:xfrm>
            <a:off x="3223895" y="6428105"/>
            <a:ext cx="2540000" cy="274320"/>
          </a:xfrm>
          <a:prstGeom prst="rect">
            <a:avLst/>
          </a:prstGeom>
          <a:noFill/>
        </p:spPr>
        <p:txBody>
          <a:bodyPr wrap="square" rtlCol="0" anchor="t">
            <a:spAutoFit/>
          </a:bodyPr>
          <a:lstStyle/>
          <a:p>
            <a:pPr algn="ctr" latinLnBrk="0"/>
            <a:r>
              <a:rPr lang="zh-CN" altLang="en-US" sz="1200"/>
              <a:t>图4 网络空间安全人才需求</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人才需求和就业</a:t>
            </a:r>
          </a:p>
        </p:txBody>
      </p:sp>
      <p:sp>
        <p:nvSpPr>
          <p:cNvPr id="2" name="TextBox 1"/>
          <p:cNvSpPr txBox="1"/>
          <p:nvPr/>
        </p:nvSpPr>
        <p:spPr>
          <a:xfrm>
            <a:off x="727388" y="1124841"/>
            <a:ext cx="7704535" cy="551688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一、人才需求情况</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en-US" altLang="zh-CN" sz="2000" dirty="0"/>
              <a:t>国防建设对网络安全人才的需求</a:t>
            </a:r>
          </a:p>
          <a:p>
            <a:pPr marL="457200" lvl="2" indent="0" latinLnBrk="0">
              <a:buClrTx/>
              <a:buFont typeface="Wingdings" panose="05000000000000000000" charset="0"/>
              <a:buNone/>
            </a:pPr>
            <a:r>
              <a:rPr lang="zh-CN" altLang="en-US" sz="1600" dirty="0">
                <a:sym typeface="+mn-ea"/>
              </a:rPr>
              <a:t>信息对抗和攻防能力已成为国防力量之一。美国很早就提出了信息战的概念，在海湾战争期间美军成功地对伊拉克发动了信息战。美国在网络安全领域已经开展了大量工作。我军要打赢信息化条件下的局部战争，提高基于信息系统的体系作战能力，防范可能的网络入侵和攻击，并具有必要的网络对抗能力，这些都需要大量专业的高级网络安全人才。</a:t>
            </a:r>
          </a:p>
          <a:p>
            <a:pPr marL="457200" lvl="2" indent="0" latinLnBrk="0">
              <a:buClrTx/>
              <a:buFont typeface="Wingdings" panose="05000000000000000000" charset="0"/>
              <a:buNone/>
            </a:pPr>
            <a:endParaRPr lang="en-US" altLang="zh-CN" sz="1600" dirty="0"/>
          </a:p>
          <a:p>
            <a:pPr marL="342900" lvl="1" indent="-342900" latinLnBrk="0">
              <a:buClrTx/>
              <a:buFont typeface="Wingdings" panose="05000000000000000000" charset="0"/>
              <a:buChar char="u"/>
            </a:pPr>
            <a:r>
              <a:rPr lang="en-US" altLang="zh-CN" sz="2000" dirty="0"/>
              <a:t>维护公共安全对网络安全人才的需求</a:t>
            </a:r>
          </a:p>
          <a:p>
            <a:pPr marL="457200" lvl="2" indent="0" latinLnBrk="0">
              <a:buClrTx/>
              <a:buFont typeface="Wingdings" panose="05000000000000000000" charset="0"/>
              <a:buNone/>
            </a:pPr>
            <a:r>
              <a:rPr lang="zh-CN" altLang="en-US" sz="1600" dirty="0">
                <a:sym typeface="+mn-ea"/>
              </a:rPr>
              <a:t>近年来，各种形式的网络犯罪给全球不少国家都带来了高额损失。美国政府公布的一份国家安全报告认为，21世纪对美国国家安全威胁最严重的网络恐怖主义。美国中央情报局成立了一个专门负责研究遏制电脑犯罪的信息技术中心。为了遏制各种形式的网络犯罪，公安部门应当有能力通过合法监听得到通信内容；对于得到的特定内容应当能知道其来源于去向；在必要的条件下能控制特定信息的传播。这些都需要组建专门的网络警察队伍，需要大量高素质的网络安全专业人才。</a:t>
            </a:r>
            <a:endParaRPr lang="en-US" altLang="zh-CN" sz="1600" dirty="0"/>
          </a:p>
          <a:p>
            <a:pPr marL="342900" lvl="1" indent="-342900" latinLnBrk="0">
              <a:buClrTx/>
              <a:buFont typeface="Wingdings" panose="05000000000000000000" charset="0"/>
              <a:buChar char="u"/>
            </a:pPr>
            <a:endParaRPr lang="en-US" altLang="zh-CN" sz="1600" dirty="0"/>
          </a:p>
          <a:p>
            <a:pPr marL="0" lvl="1" indent="0" latinLnBrk="0">
              <a:buClrTx/>
              <a:buFont typeface="Wingdings" panose="05000000000000000000" charset="0"/>
              <a:buNone/>
            </a:pPr>
            <a:endParaRPr lang="zh-CN" altLang="en-US" sz="1600" dirty="0">
              <a:sym typeface="+mn-ea"/>
            </a:endParaRPr>
          </a:p>
          <a:p>
            <a:pPr marL="800100" lvl="2" indent="-342900" latinLnBrk="0">
              <a:buClrTx/>
              <a:buFont typeface="Wingdings" panose="05000000000000000000" charset="0"/>
              <a:buChar char="u"/>
            </a:pPr>
            <a:endParaRPr lang="en-US" altLang="zh-CN" sz="1600" dirty="0"/>
          </a:p>
          <a:p>
            <a:pPr marL="0" lvl="1" indent="0" latinLnBrk="0">
              <a:buClrTx/>
              <a:buFont typeface="Wingdings" panose="05000000000000000000" charset="0"/>
              <a:buNone/>
            </a:pPr>
            <a:endParaRPr lang="en-US" altLang="zh-C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人才需求和就业</a:t>
            </a:r>
          </a:p>
        </p:txBody>
      </p:sp>
      <p:sp>
        <p:nvSpPr>
          <p:cNvPr id="2" name="TextBox 1"/>
          <p:cNvSpPr txBox="1"/>
          <p:nvPr/>
        </p:nvSpPr>
        <p:spPr>
          <a:xfrm>
            <a:off x="727388" y="1124841"/>
            <a:ext cx="7704535" cy="551688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一、人才需求情况</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zh-CN" altLang="en-US" sz="2000" dirty="0">
                <a:sym typeface="+mn-ea"/>
              </a:rPr>
              <a:t>电子政务、电子党务对安全人才的需求</a:t>
            </a:r>
            <a:endParaRPr lang="en-US" altLang="zh-CN" sz="2000" dirty="0"/>
          </a:p>
          <a:p>
            <a:pPr marL="457200" lvl="2" indent="0" latinLnBrk="0">
              <a:buClrTx/>
              <a:buFont typeface="Wingdings" panose="05000000000000000000" charset="0"/>
              <a:buNone/>
            </a:pPr>
            <a:r>
              <a:rPr lang="zh-CN" altLang="en-US" sz="1600" dirty="0">
                <a:sym typeface="+mn-ea"/>
              </a:rPr>
              <a:t>当前，计算机病毒与木马泛滥，黑客入侵，数据失窃等事件频繁发生。截止到2013年底，国务院部门主要业务网络信息化覆盖率80%。海关、税务、公安、审计、国土、金融监管等重点领域业务网络信息化覆盖率近90%，部分部委，如公安部、科技部、人民银行、审计署等以达到100%。如此多的政府信息网络给安全管理带来了巨大的挑战。电子政务、电子党务信息网络的建设和维护需要一支具有较高专业知识建设和管理队伍。同时电子政务，电子党务的发展将带动网络安全产业的发展，也需要大量的网络安全人才。</a:t>
            </a:r>
          </a:p>
          <a:p>
            <a:pPr marL="457200" lvl="2" indent="0" latinLnBrk="0">
              <a:buClrTx/>
              <a:buFont typeface="Wingdings" panose="05000000000000000000" charset="0"/>
              <a:buNone/>
            </a:pPr>
            <a:endParaRPr lang="en-US" altLang="zh-CN" sz="1600" dirty="0"/>
          </a:p>
          <a:p>
            <a:pPr marL="342900" lvl="1" indent="-342900" latinLnBrk="0">
              <a:buClrTx/>
              <a:buFont typeface="Wingdings" panose="05000000000000000000" charset="0"/>
              <a:buChar char="u"/>
            </a:pPr>
            <a:r>
              <a:rPr lang="zh-CN" altLang="en-US" sz="2000" dirty="0">
                <a:sym typeface="+mn-ea"/>
              </a:rPr>
              <a:t>电子商务对网络安全人才的需求</a:t>
            </a:r>
            <a:endParaRPr lang="zh-CN" altLang="en-US" sz="2000" dirty="0"/>
          </a:p>
          <a:p>
            <a:pPr marL="457200" lvl="2" indent="0" latinLnBrk="0">
              <a:buClrTx/>
              <a:buFont typeface="Wingdings" panose="05000000000000000000" charset="0"/>
              <a:buNone/>
            </a:pPr>
            <a:r>
              <a:rPr lang="zh-CN" altLang="en-US" sz="1600" dirty="0">
                <a:sym typeface="+mn-ea"/>
              </a:rPr>
              <a:t>据中国互联网络信息中心（CNNIC）统计数据显示，截止到2013年6月底，我国网购用户规模达到2.71亿人，然而由于Internet自身的共享性和开放性，在线电子商务交易的安全也面临着严峻的挑战。据中国互联网产业统计，中国网民在2013年损失近1500亿元，严重制约了电子商务的健康发展。而解决电子商务安全问题不仅要求提供系统的安全解决方案，如加密机制、签名机制、认证机制等，而且还要求对电子商务系统的运行进行日常安全维护和管理，这些都需要大量的网络安全专业人才。</a:t>
            </a:r>
          </a:p>
          <a:p>
            <a:pPr marL="800100" lvl="2" indent="-342900" latinLnBrk="0">
              <a:buClrTx/>
              <a:buFont typeface="Wingdings" panose="05000000000000000000" charset="0"/>
              <a:buChar char="u"/>
            </a:pPr>
            <a:endParaRPr lang="en-US" altLang="zh-CN" sz="1600" dirty="0"/>
          </a:p>
          <a:p>
            <a:pPr marL="0" lvl="1" indent="0" latinLnBrk="0">
              <a:buClrTx/>
              <a:buFont typeface="Wingdings" panose="05000000000000000000" charset="0"/>
              <a:buNone/>
            </a:pPr>
            <a:endParaRPr lang="en-US" altLang="zh-CN"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人才需求和就业</a:t>
            </a:r>
          </a:p>
        </p:txBody>
      </p:sp>
      <p:sp>
        <p:nvSpPr>
          <p:cNvPr id="2" name="TextBox 1"/>
          <p:cNvSpPr txBox="1"/>
          <p:nvPr/>
        </p:nvSpPr>
        <p:spPr>
          <a:xfrm>
            <a:off x="727388" y="1124841"/>
            <a:ext cx="7704535" cy="515112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二、就业前景</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en-US" altLang="zh-CN" sz="1600" dirty="0"/>
              <a:t>据信息安全教指委编制的“全国高等学校信息安全人才培养情况调查表”样本统计，2011、2012和2013年我国高校学历教育培养的信息安全专业毕业生总共31446人，其中包含研究生、本科、高职高专和成人学历教育。研究生年均就业率都在97%以上，主要就业行业一次是国企、民企、民企、事业单位、政府机关，在政府机关和事业单位的就业比率呈上升趋势。博士毕业生50%以上就业行业为事业单位。本科生就业率2011年为96.7%、2012年为96.2%、2013年为95.7%，就业行业主要是民企、其次是国企；从变化趋势看，在政府机关就业的比率逐年升高，在民企和事业单位就业基本持平，在国企就业者有所减少。</a:t>
            </a:r>
          </a:p>
          <a:p>
            <a:pPr marL="342900" lvl="1" indent="-342900" latinLnBrk="0">
              <a:buClrTx/>
              <a:buFont typeface="Wingdings" panose="05000000000000000000" charset="0"/>
              <a:buChar char="u"/>
            </a:pPr>
            <a:endParaRPr lang="en-US" altLang="zh-CN" sz="1600" dirty="0"/>
          </a:p>
          <a:p>
            <a:pPr marL="342900" lvl="1" indent="-342900" latinLnBrk="0">
              <a:buClrTx/>
              <a:buFont typeface="Wingdings" panose="05000000000000000000" charset="0"/>
              <a:buChar char="u"/>
            </a:pPr>
            <a:r>
              <a:rPr lang="en-US" altLang="zh-CN" sz="1600" dirty="0"/>
              <a:t>最近互联网数据中心IDC的一个报告预测：到2013年全球新增长IT工作职位将达到580万个，仅在亚太地区就将新增280万，其中网络安全方面人才需求占有较大的比例。2012年11月底，工信部中国电子信息产业发展研究院发布数据显示，我国共培养信息安全专业人才约5万多人，与各行业对信息安全人才的实际需求量之间存在50万人的差距。据业内人士及分析，随着我国信息化建设的不断推进和电子政务、电子商务的广泛应用，对安全需求分析，安全方案设计，安全风险评估和安全管理等岗位的网络安全人才需求还将持续大幅增长，预计就业需求将以年均14%的速度递增。无论是职业前景、受重视程度、提升空前，还是薪酬基数、薪酬增长预期等，网络安全职业较IT其他职业都更为优越。</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chemeClr val="tx1"/>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学科相关性</a:t>
            </a:r>
          </a:p>
        </p:txBody>
      </p:sp>
      <p:sp>
        <p:nvSpPr>
          <p:cNvPr id="2" name="TextBox 1"/>
          <p:cNvSpPr txBox="1"/>
          <p:nvPr/>
        </p:nvSpPr>
        <p:spPr>
          <a:xfrm>
            <a:off x="727388" y="1124841"/>
            <a:ext cx="7704535" cy="515112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一、该学科与其相近一级学科的关系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0" lvl="1" indent="0" latinLnBrk="0">
              <a:buClrTx/>
              <a:buFont typeface="Wingdings" panose="05000000000000000000" charset="0"/>
              <a:buNone/>
            </a:pPr>
            <a:r>
              <a:rPr lang="en-US" altLang="zh-CN" sz="1800" dirty="0"/>
              <a:t>       网络安全学科是在信息技术及其应用的快速发展中逐渐形成的，针对信息生成、存储、传输、处理和交互的各个环节，用数学方法刻画和描述其变换的过程和状态，建立安全控制与管理模型，进而保障信息及信息系统的高安全性、高可靠性和高可用性。</a:t>
            </a:r>
          </a:p>
          <a:p>
            <a:pPr marL="0" lvl="1" indent="0" latinLnBrk="0">
              <a:buClrTx/>
              <a:buFont typeface="Wingdings" panose="05000000000000000000" charset="0"/>
              <a:buNone/>
            </a:pPr>
            <a:endParaRPr lang="en-US" altLang="zh-CN" sz="1800" dirty="0"/>
          </a:p>
          <a:p>
            <a:pPr marL="0" lvl="1" indent="0" latinLnBrk="0">
              <a:buClrTx/>
              <a:buFont typeface="Wingdings" panose="05000000000000000000" charset="0"/>
              <a:buNone/>
            </a:pPr>
            <a:r>
              <a:rPr lang="en-US" altLang="zh-CN" sz="1800" dirty="0"/>
              <a:t>       自上世纪四十年代开始，先后经历了通信保密、计算机安全、信息安全保障等发展阶段，不同的历史阶段赋予了信息安全不同的使命和内涵，进而形成以密码学为支撑的网络安全、信息系统安全、内容安全、信息对抗等多层次的学科体系。</a:t>
            </a:r>
          </a:p>
          <a:p>
            <a:pPr marL="0" lvl="1" indent="0" latinLnBrk="0">
              <a:buClrTx/>
              <a:buFont typeface="Wingdings" panose="05000000000000000000" charset="0"/>
              <a:buNone/>
            </a:pPr>
            <a:endParaRPr lang="en-US" altLang="zh-CN" sz="1800" dirty="0"/>
          </a:p>
          <a:p>
            <a:pPr marL="0" lvl="1" indent="0" latinLnBrk="0">
              <a:buClrTx/>
              <a:buFont typeface="Wingdings" panose="05000000000000000000" charset="0"/>
              <a:buNone/>
            </a:pPr>
            <a:r>
              <a:rPr lang="en-US" altLang="zh-CN" sz="1800" dirty="0"/>
              <a:t>       相近的一级学科主要有计算机科学与技术(0812)、数学(0710)、信息与通信工程(0810)、软件工程(0835)、控制科学与工程(0811).</a:t>
            </a:r>
          </a:p>
          <a:p>
            <a:pPr marL="0" lvl="1" indent="0" latinLnBrk="0">
              <a:buClrTx/>
              <a:buFont typeface="Wingdings" panose="05000000000000000000" charset="0"/>
              <a:buNone/>
            </a:pPr>
            <a:r>
              <a:rPr lang="en-US" altLang="zh-CN" sz="1800" dirty="0"/>
              <a:t>       网络安全与相关学科均有不同程度的联系，但也有明显的区别。上述相关一级学科都不能单独涵盖网络安全的研究领域。设立独立的网络安全一级学科，不但不会影响相关一级学科的建设，而且能够促进相关学科的发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学科相关性</a:t>
            </a:r>
          </a:p>
        </p:txBody>
      </p:sp>
      <p:sp>
        <p:nvSpPr>
          <p:cNvPr id="2" name="TextBox 1"/>
          <p:cNvSpPr txBox="1"/>
          <p:nvPr/>
        </p:nvSpPr>
        <p:spPr>
          <a:xfrm>
            <a:off x="727388" y="1124841"/>
            <a:ext cx="7704535" cy="515112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sym typeface="+mn-ea"/>
              </a:rPr>
              <a:t>一、该学科与其相近一级学科的关系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en-US" altLang="zh-CN" sz="2000" dirty="0"/>
              <a:t>网络空间安全与计算机科学与技术学科的关系</a:t>
            </a:r>
          </a:p>
          <a:p>
            <a:pPr marL="457200" lvl="2" indent="0" latinLnBrk="0">
              <a:buClrTx/>
              <a:buFont typeface="Wingdings" panose="05000000000000000000" charset="0"/>
              <a:buNone/>
            </a:pPr>
            <a:r>
              <a:rPr lang="en-US" altLang="zh-CN" sz="1600" dirty="0">
                <a:sym typeface="+mn-ea"/>
              </a:rPr>
              <a:t>从二者的关系来看，现有的计算机科学与技术一级学科已经成为一门基础学科，它与数学一起形成了网络空间安全学科的基础。计算机科学与技术的理论不足以支撑网络空间安全。网络空间安全问题需要计算机、数学、软件、通信等不同学科的交叉与融合，而这正是网络空间安全学科的关键特性。</a:t>
            </a:r>
          </a:p>
          <a:p>
            <a:pPr marL="457200" lvl="2" indent="0" latinLnBrk="0">
              <a:buClrTx/>
              <a:buFont typeface="Wingdings" panose="05000000000000000000" charset="0"/>
              <a:buNone/>
            </a:pPr>
            <a:endParaRPr lang="en-US" altLang="zh-CN" sz="1600" dirty="0">
              <a:sym typeface="+mn-ea"/>
            </a:endParaRPr>
          </a:p>
          <a:p>
            <a:pPr marL="342900" lvl="1" indent="-342900" latinLnBrk="0">
              <a:buClrTx/>
              <a:buFont typeface="Wingdings" panose="05000000000000000000" charset="0"/>
              <a:buChar char="u"/>
            </a:pPr>
            <a:r>
              <a:rPr lang="en-US" altLang="zh-CN" sz="2000" dirty="0"/>
              <a:t>网络空间安全与数学学科的关系</a:t>
            </a:r>
          </a:p>
          <a:p>
            <a:pPr marL="457200" lvl="2" indent="0" latinLnBrk="0">
              <a:buClrTx/>
              <a:buFont typeface="Wingdings" panose="05000000000000000000" charset="0"/>
              <a:buNone/>
            </a:pPr>
            <a:r>
              <a:rPr lang="en-US" altLang="zh-CN" sz="1600" dirty="0"/>
              <a:t>网络空间安全与数学学科具有密切的联系，相互促进发展。一方面，数学是网络空间安全的一个重要基础，如密码学、可计算理论、形式化验证等的研究均需要数学作为理论基础。另一方面，网络空间安全的建模、设计、分析和验证不断对数学(特别是密码学、可计算理论、形式化验证相关的数学)提出新的问题和挑战，促进了数学学科的发展及应用。</a:t>
            </a:r>
          </a:p>
          <a:p>
            <a:pPr marL="457200" lvl="2" indent="0" latinLnBrk="0">
              <a:buClrTx/>
              <a:buFont typeface="Wingdings" panose="05000000000000000000" charset="0"/>
              <a:buNone/>
            </a:pPr>
            <a:endParaRPr lang="en-US" altLang="zh-CN" sz="1600" dirty="0"/>
          </a:p>
          <a:p>
            <a:pPr marL="342900" lvl="1" indent="-342900" latinLnBrk="0">
              <a:buClrTx/>
              <a:buFont typeface="Wingdings" panose="05000000000000000000" charset="0"/>
              <a:buChar char="u"/>
            </a:pPr>
            <a:endParaRPr lang="en-US" altLang="zh-CN" sz="2000" dirty="0"/>
          </a:p>
          <a:p>
            <a:pPr marL="342900" lvl="1" indent="-342900" latinLnBrk="0">
              <a:buClrTx/>
              <a:buFont typeface="Wingdings" panose="05000000000000000000" charset="0"/>
              <a:buChar char="u"/>
            </a:pPr>
            <a:endParaRPr lang="en-US" altLang="zh-CN" sz="2000" dirty="0"/>
          </a:p>
          <a:p>
            <a:pPr marL="457200" lvl="2" indent="0" latinLnBrk="0">
              <a:buClrTx/>
              <a:buFont typeface="Wingdings" panose="05000000000000000000" charset="0"/>
              <a:buNone/>
            </a:pPr>
            <a:endParaRPr lang="en-US" altLang="zh-CN" sz="1600" dirty="0"/>
          </a:p>
          <a:p>
            <a:pPr marL="457200" lvl="2" indent="0" latinLnBrk="0">
              <a:buClrTx/>
              <a:buFont typeface="Wingdings" panose="05000000000000000000" charset="0"/>
              <a:buNone/>
            </a:pPr>
            <a:endParaRPr lang="en-US" altLang="zh-CN"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学科相关性</a:t>
            </a:r>
          </a:p>
        </p:txBody>
      </p:sp>
      <p:sp>
        <p:nvSpPr>
          <p:cNvPr id="2" name="TextBox 1"/>
          <p:cNvSpPr txBox="1"/>
          <p:nvPr/>
        </p:nvSpPr>
        <p:spPr>
          <a:xfrm>
            <a:off x="727388" y="1124841"/>
            <a:ext cx="7704535" cy="533400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sym typeface="+mn-ea"/>
              </a:rPr>
              <a:t>一、该学科与其相近一级学科的关系</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lvl="1" indent="-342900" latinLnBrk="0">
              <a:buClrTx/>
              <a:buFont typeface="Wingdings" panose="05000000000000000000" charset="0"/>
              <a:buChar char="u"/>
            </a:pPr>
            <a:r>
              <a:rPr lang="en-US" altLang="zh-CN" sz="2000" dirty="0">
                <a:sym typeface="+mn-ea"/>
              </a:rPr>
              <a:t>网络空间安全与信息与通信工程一级学科的关系</a:t>
            </a:r>
            <a:endParaRPr lang="en-US" altLang="zh-CN" sz="2000" dirty="0"/>
          </a:p>
          <a:p>
            <a:pPr marL="457200" lvl="2" indent="0" latinLnBrk="0">
              <a:buClrTx/>
              <a:buFont typeface="Wingdings" panose="05000000000000000000" charset="0"/>
              <a:buNone/>
            </a:pPr>
            <a:r>
              <a:rPr lang="en-US" altLang="zh-CN" sz="1600" dirty="0">
                <a:sym typeface="+mn-ea"/>
              </a:rPr>
              <a:t>信息与通信工程学科主要研究信号、信息的编码/解码、调制解调、传输、处理的基本理论、技术和应用。它与网络安全学科的交叉主要是通信和系统安全。相比之下，该学科更多地是研究通信的效率和质量，无法解决因网络的开放性和共享性造成的安全保障层面的理论和技术问题，如身份冒充、网络欺骗、恶意攻击等。</a:t>
            </a:r>
          </a:p>
          <a:p>
            <a:pPr marL="457200" lvl="2" indent="0" latinLnBrk="0">
              <a:buClrTx/>
              <a:buFont typeface="Wingdings" panose="05000000000000000000" charset="0"/>
              <a:buNone/>
            </a:pPr>
            <a:endParaRPr lang="en-US" altLang="zh-CN" sz="1600" dirty="0">
              <a:sym typeface="+mn-ea"/>
            </a:endParaRPr>
          </a:p>
          <a:p>
            <a:pPr marL="342900" lvl="1" indent="-342900" latinLnBrk="0">
              <a:buClrTx/>
              <a:buFont typeface="Wingdings" panose="05000000000000000000" charset="0"/>
              <a:buChar char="u"/>
            </a:pPr>
            <a:r>
              <a:rPr lang="en-US" altLang="zh-CN" sz="2000" dirty="0"/>
              <a:t>网络空间安全与软件工程学科的关系</a:t>
            </a:r>
          </a:p>
          <a:p>
            <a:pPr marL="457200" lvl="2" indent="0" latinLnBrk="0">
              <a:buClrTx/>
              <a:buFont typeface="Wingdings" panose="05000000000000000000" charset="0"/>
              <a:buNone/>
            </a:pPr>
            <a:r>
              <a:rPr lang="en-US" altLang="zh-CN" sz="1600" dirty="0"/>
              <a:t>软件工程学科主要研究基础软件和应用软件，除了通过安全编码、漏洞分析、形式化验证等方法保障软件安全外，其他的软件工程技术与信息安全关联度很低，因此软件工程与网络空间安全差别较大。</a:t>
            </a:r>
          </a:p>
          <a:p>
            <a:pPr marL="457200" lvl="2" indent="0" latinLnBrk="0">
              <a:buClrTx/>
              <a:buFont typeface="Wingdings" panose="05000000000000000000" charset="0"/>
              <a:buNone/>
            </a:pPr>
            <a:endParaRPr lang="en-US" altLang="zh-CN" sz="1600" dirty="0"/>
          </a:p>
          <a:p>
            <a:pPr marL="342900" lvl="1" indent="-342900" latinLnBrk="0">
              <a:buClrTx/>
              <a:buFont typeface="Wingdings" panose="05000000000000000000" charset="0"/>
              <a:buChar char="u"/>
            </a:pPr>
            <a:r>
              <a:rPr lang="en-US" altLang="zh-CN" sz="2000" dirty="0"/>
              <a:t>网络空间安全与控制科学学科的关系</a:t>
            </a:r>
          </a:p>
          <a:p>
            <a:pPr marL="457200" lvl="2" indent="0" latinLnBrk="0">
              <a:buClrTx/>
              <a:buFont typeface="Wingdings" panose="05000000000000000000" charset="0"/>
              <a:buNone/>
            </a:pPr>
            <a:r>
              <a:rPr lang="en-US" altLang="zh-CN" sz="1600" dirty="0"/>
              <a:t>控制科学与工程自身二级学科众多，其应用已经跨越渗透到很多工程学科，并注重应用计算机技术提高自动化程度的研究，所以也与网络安全学科有很大的差别。</a:t>
            </a:r>
          </a:p>
          <a:p>
            <a:pPr marL="457200" lvl="2" indent="0" latinLnBrk="0">
              <a:buClrTx/>
              <a:buFont typeface="Wingdings" panose="05000000000000000000" charset="0"/>
              <a:buNone/>
            </a:pPr>
            <a:endParaRPr lang="en-US" altLang="zh-CN" sz="1600" dirty="0"/>
          </a:p>
          <a:p>
            <a:pPr marL="457200" lvl="2" indent="0" latinLnBrk="0">
              <a:buClrTx/>
              <a:buFont typeface="Wingdings" panose="05000000000000000000" charset="0"/>
              <a:buNone/>
            </a:pPr>
            <a:endParaRPr lang="en-US" altLang="zh-CN"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附录</a:t>
            </a:r>
          </a:p>
        </p:txBody>
      </p:sp>
      <p:sp>
        <p:nvSpPr>
          <p:cNvPr id="2" name="TextBox 1"/>
          <p:cNvSpPr txBox="1"/>
          <p:nvPr/>
        </p:nvSpPr>
        <p:spPr>
          <a:xfrm>
            <a:off x="727388" y="1124841"/>
            <a:ext cx="7704535" cy="94488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sym typeface="+mn-ea"/>
              </a:rPr>
              <a:t>附录</a:t>
            </a:r>
            <a:r>
              <a:rPr lang="en-US" altLang="zh-CN" sz="2400" b="1" dirty="0">
                <a:solidFill>
                  <a:srgbClr val="800000"/>
                </a:solidFill>
                <a:latin typeface="Times New Roman" panose="02020603050405020304" pitchFamily="18" charset="0"/>
                <a:cs typeface="Times New Roman" panose="02020603050405020304" pitchFamily="18" charset="0"/>
                <a:sym typeface="+mn-ea"/>
              </a:rPr>
              <a:t>1</a:t>
            </a:r>
            <a:r>
              <a:rPr lang="zh-CN" altLang="en-US" sz="2400" b="1" dirty="0">
                <a:solidFill>
                  <a:srgbClr val="800000"/>
                </a:solidFill>
                <a:latin typeface="Times New Roman" panose="02020603050405020304" pitchFamily="18" charset="0"/>
                <a:cs typeface="Times New Roman" panose="02020603050405020304" pitchFamily="18" charset="0"/>
                <a:sym typeface="+mn-ea"/>
              </a:rPr>
              <a:t>：参加网络与空间安全一级学科学科论证的专家</a:t>
            </a:r>
          </a:p>
          <a:p>
            <a:endParaRPr lang="en-US" altLang="zh-CN" sz="1600" dirty="0"/>
          </a:p>
          <a:p>
            <a:pPr marL="457200" lvl="2" indent="0" latinLnBrk="0">
              <a:buClrTx/>
              <a:buFont typeface="Wingdings" panose="05000000000000000000" charset="0"/>
              <a:buNone/>
            </a:pPr>
            <a:endParaRPr lang="en-US" altLang="zh-CN" sz="1600" dirty="0"/>
          </a:p>
        </p:txBody>
      </p:sp>
      <p:graphicFrame>
        <p:nvGraphicFramePr>
          <p:cNvPr id="3" name="表格 -1"/>
          <p:cNvGraphicFramePr/>
          <p:nvPr/>
        </p:nvGraphicFramePr>
        <p:xfrm>
          <a:off x="727075" y="1749425"/>
          <a:ext cx="7569835" cy="4513580"/>
        </p:xfrm>
        <a:graphic>
          <a:graphicData uri="http://schemas.openxmlformats.org/drawingml/2006/table">
            <a:tbl>
              <a:tblPr firstRow="1" bandRow="1">
                <a:tableStyleId>{5940675A-B579-460E-94D1-54222C63F5DA}</a:tableStyleId>
              </a:tblPr>
              <a:tblGrid>
                <a:gridCol w="642620">
                  <a:extLst>
                    <a:ext uri="{9D8B030D-6E8A-4147-A177-3AD203B41FA5}">
                      <a16:colId xmlns:a16="http://schemas.microsoft.com/office/drawing/2014/main" val="20000"/>
                    </a:ext>
                  </a:extLst>
                </a:gridCol>
                <a:gridCol w="697865">
                  <a:extLst>
                    <a:ext uri="{9D8B030D-6E8A-4147-A177-3AD203B41FA5}">
                      <a16:colId xmlns:a16="http://schemas.microsoft.com/office/drawing/2014/main" val="20001"/>
                    </a:ext>
                  </a:extLst>
                </a:gridCol>
                <a:gridCol w="995680">
                  <a:extLst>
                    <a:ext uri="{9D8B030D-6E8A-4147-A177-3AD203B41FA5}">
                      <a16:colId xmlns:a16="http://schemas.microsoft.com/office/drawing/2014/main" val="20002"/>
                    </a:ext>
                  </a:extLst>
                </a:gridCol>
                <a:gridCol w="1207135">
                  <a:extLst>
                    <a:ext uri="{9D8B030D-6E8A-4147-A177-3AD203B41FA5}">
                      <a16:colId xmlns:a16="http://schemas.microsoft.com/office/drawing/2014/main" val="20003"/>
                    </a:ext>
                  </a:extLst>
                </a:gridCol>
                <a:gridCol w="2042160">
                  <a:extLst>
                    <a:ext uri="{9D8B030D-6E8A-4147-A177-3AD203B41FA5}">
                      <a16:colId xmlns:a16="http://schemas.microsoft.com/office/drawing/2014/main" val="20004"/>
                    </a:ext>
                  </a:extLst>
                </a:gridCol>
                <a:gridCol w="1984375">
                  <a:extLst>
                    <a:ext uri="{9D8B030D-6E8A-4147-A177-3AD203B41FA5}">
                      <a16:colId xmlns:a16="http://schemas.microsoft.com/office/drawing/2014/main" val="20005"/>
                    </a:ext>
                  </a:extLst>
                </a:gridCol>
              </a:tblGrid>
              <a:tr h="501650">
                <a:tc>
                  <a:txBody>
                    <a:bodyPr/>
                    <a:lstStyle/>
                    <a:p>
                      <a:pPr marL="0" indent="0" algn="l">
                        <a:buNone/>
                      </a:pPr>
                      <a:r>
                        <a:rPr lang="en-US" altLang="zh-CN" sz="1200" b="1" u="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姓名</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职称</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研究方向</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单位</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职务</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1" u="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1" u="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电子邮件</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015">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吴建平</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计算机网络</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清华大学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计算机系主任</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wjp@tsinghua.edu.cn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吴中海</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信息安全</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北京大学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软件与微电子学院副院长</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wuzh@pku.edu.cn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李舟军</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信息安全</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北京航空航天大 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计算机学院信息安全系主任</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lizj@buaa.edu.cn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杨义先</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网络安全</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北京邮电大学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信息安全中心主任</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yxyang@bupt.edu.cn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李建华</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信息安全</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上海交通大学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信息安全工程学院院长</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lijh888@sjtu.edu.cn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王小云</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密码学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山东大学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教育部重点实验室主任</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xiaoyunwang@tsinghua.edu.cn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1015">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秦志光</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电子科技大学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计算机科学与工程学院院长</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qinzg@uestc.edu.cn</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1650">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苏金树</a:t>
                      </a:r>
                    </a:p>
                  </a:txBody>
                  <a:tcPr marL="0" marR="0" marT="0" marB="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教授</a:t>
                      </a:r>
                    </a:p>
                  </a:txBody>
                  <a:tcPr marL="0" marR="0" marT="0" marB="1"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计算机网络</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国防科技大学</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计算机学院副总工程师</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200" b="0" u="none">
                          <a:latin typeface="Times New Roman" panose="02020603050405020304" pitchFamily="18" charset="0"/>
                          <a:ea typeface="Times New Roman" panose="02020603050405020304" pitchFamily="18" charset="0"/>
                          <a:cs typeface="Times New Roman" panose="02020603050405020304" pitchFamily="18" charset="0"/>
                        </a:rPr>
                        <a:t>13787088961@139.com</a:t>
                      </a: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学科概况</a:t>
            </a:r>
          </a:p>
        </p:txBody>
      </p:sp>
      <p:sp>
        <p:nvSpPr>
          <p:cNvPr id="2" name="TextBox 1"/>
          <p:cNvSpPr txBox="1"/>
          <p:nvPr/>
        </p:nvSpPr>
        <p:spPr>
          <a:xfrm>
            <a:off x="727388" y="1124841"/>
            <a:ext cx="7704535" cy="3724096"/>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一、学科描述</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 通信安全有着古老的历史，它最早用于古代的战争，近代在一战、二战中随着无线电通信技术迅速发展，主要涉及通信中信息的加密传输和破解。上世纪</a:t>
            </a:r>
            <a:r>
              <a:rPr lang="en-US" altLang="zh-CN" sz="2000" dirty="0">
                <a:latin typeface="Times New Roman" panose="02020603050405020304" pitchFamily="18" charset="0"/>
                <a:cs typeface="Times New Roman" panose="02020603050405020304" pitchFamily="18" charset="0"/>
              </a:rPr>
              <a:t>40</a:t>
            </a:r>
            <a:r>
              <a:rPr lang="zh-CN" altLang="en-US" sz="2000" dirty="0">
                <a:latin typeface="Times New Roman" panose="02020603050405020304" pitchFamily="18" charset="0"/>
                <a:cs typeface="Times New Roman" panose="02020603050405020304" pitchFamily="18" charset="0"/>
              </a:rPr>
              <a:t>年代后，随着计算机系统的诞生和发展，逐步使计算机系统及其信息的安全提高到重要的地位。上世纪</a:t>
            </a:r>
            <a:r>
              <a:rPr lang="en-US" altLang="zh-CN" sz="2000" dirty="0">
                <a:latin typeface="Times New Roman" panose="02020603050405020304" pitchFamily="18" charset="0"/>
                <a:cs typeface="Times New Roman" panose="02020603050405020304" pitchFamily="18" charset="0"/>
              </a:rPr>
              <a:t>70</a:t>
            </a:r>
            <a:r>
              <a:rPr lang="zh-CN" altLang="en-US" sz="2000" dirty="0">
                <a:latin typeface="Times New Roman" panose="02020603050405020304" pitchFamily="18" charset="0"/>
                <a:cs typeface="Times New Roman" panose="02020603050405020304" pitchFamily="18" charset="0"/>
              </a:rPr>
              <a:t>年代后，随着互联网的诞生、发展和广泛应用，以互联网为基础的计算、通信和信息共享已经成为社会重要的基础设施，其安全挑战日益严重，逐渐成为各方利益冲突和争夺的主战场。</a:t>
            </a:r>
            <a:endParaRPr sz="2000" dirty="0">
              <a:latin typeface="Times New Roman" panose="02020603050405020304" pitchFamily="18" charset="0"/>
              <a:cs typeface="Times New Roman" panose="02020603050405020304" pitchFamily="18" charset="0"/>
            </a:endParaRPr>
          </a:p>
          <a:p>
            <a:pPr lvl="1"/>
            <a:endParaRPr lang="en-US" altLang="zh-CN" dirty="0"/>
          </a:p>
          <a:p>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附录</a:t>
            </a:r>
          </a:p>
        </p:txBody>
      </p:sp>
      <p:sp>
        <p:nvSpPr>
          <p:cNvPr id="2" name="TextBox 1"/>
          <p:cNvSpPr txBox="1"/>
          <p:nvPr/>
        </p:nvSpPr>
        <p:spPr>
          <a:xfrm>
            <a:off x="727388" y="1124841"/>
            <a:ext cx="7704535" cy="4401205"/>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sym typeface="+mn-ea"/>
              </a:rPr>
              <a:t>附录</a:t>
            </a:r>
            <a:r>
              <a:rPr lang="en-US" altLang="zh-CN" sz="2400" b="1" dirty="0">
                <a:solidFill>
                  <a:srgbClr val="800000"/>
                </a:solidFill>
                <a:latin typeface="Times New Roman" panose="02020603050405020304" pitchFamily="18" charset="0"/>
                <a:cs typeface="Times New Roman" panose="02020603050405020304" pitchFamily="18" charset="0"/>
                <a:sym typeface="+mn-ea"/>
              </a:rPr>
              <a:t>2</a:t>
            </a:r>
            <a:r>
              <a:rPr lang="zh-CN" altLang="en-US" sz="2400" b="1" dirty="0">
                <a:solidFill>
                  <a:srgbClr val="800000"/>
                </a:solidFill>
                <a:latin typeface="Times New Roman" panose="02020603050405020304" pitchFamily="18" charset="0"/>
                <a:cs typeface="Times New Roman" panose="02020603050405020304" pitchFamily="18" charset="0"/>
                <a:sym typeface="+mn-ea"/>
              </a:rPr>
              <a:t>：参考文献</a:t>
            </a:r>
          </a:p>
          <a:p>
            <a:endParaRPr lang="en-US" altLang="zh-CN" sz="1600" dirty="0"/>
          </a:p>
          <a:p>
            <a:endParaRPr lang="en-US" altLang="zh-CN" sz="1600" dirty="0"/>
          </a:p>
          <a:p>
            <a:pPr marL="457200" lvl="2" indent="0" latinLnBrk="0">
              <a:buClrTx/>
              <a:buFont typeface="Wingdings" panose="05000000000000000000" charset="0"/>
              <a:buNone/>
            </a:pPr>
            <a:r>
              <a:rPr lang="en-US" altLang="zh-CN" sz="1600" dirty="0"/>
              <a:t>[1]	</a:t>
            </a:r>
            <a:r>
              <a:rPr lang="en-US" altLang="zh-CN" sz="1600" dirty="0" err="1"/>
              <a:t>Z.Jianwei,G.Liang,and</a:t>
            </a:r>
            <a:r>
              <a:rPr lang="en-US" altLang="zh-CN" sz="1600" dirty="0"/>
              <a:t> </a:t>
            </a:r>
            <a:r>
              <a:rPr lang="en-US" altLang="zh-CN" sz="1600" dirty="0" err="1"/>
              <a:t>D.Haixin</a:t>
            </a:r>
            <a:r>
              <a:rPr lang="en-US" altLang="zh-CN" sz="1600" dirty="0"/>
              <a:t>, “Investigating China’s online underground economy,” </a:t>
            </a:r>
            <a:r>
              <a:rPr lang="en-US" altLang="zh-CN" sz="1600" dirty="0" err="1"/>
              <a:t>Ubiversity</a:t>
            </a:r>
            <a:r>
              <a:rPr lang="en-US" altLang="zh-CN" sz="1600" dirty="0"/>
              <a:t> of California Institute on Global Conflict and Cooperation,2012.</a:t>
            </a:r>
          </a:p>
          <a:p>
            <a:pPr marL="457200" lvl="2" indent="0" latinLnBrk="0">
              <a:buClrTx/>
              <a:buFont typeface="Wingdings" panose="05000000000000000000" charset="0"/>
              <a:buNone/>
            </a:pPr>
            <a:r>
              <a:rPr lang="en-US" altLang="zh-CN" sz="1600" dirty="0"/>
              <a:t>[2]	Niccs.us-cert.gov.[Online].</a:t>
            </a:r>
            <a:r>
              <a:rPr lang="en-US" altLang="zh-CN" sz="1600" dirty="0" err="1"/>
              <a:t>Available:http</a:t>
            </a:r>
            <a:r>
              <a:rPr lang="en-US" altLang="zh-CN" sz="1600" dirty="0"/>
              <a:t>://niccs.us-cert.gov.[Accessed:21-Jul-2014].</a:t>
            </a:r>
          </a:p>
          <a:p>
            <a:pPr marL="457200" lvl="2" indent="0" latinLnBrk="0">
              <a:buClrTx/>
              <a:buFont typeface="Wingdings" panose="05000000000000000000" charset="0"/>
              <a:buNone/>
            </a:pPr>
            <a:r>
              <a:rPr lang="en-US" altLang="zh-CN" sz="1600" dirty="0"/>
              <a:t>[3]	“The National Initiative for </a:t>
            </a:r>
            <a:r>
              <a:rPr lang="en-US" altLang="zh-CN" sz="1600" dirty="0" err="1"/>
              <a:t>Cybersecurity</a:t>
            </a:r>
            <a:r>
              <a:rPr lang="en-US" altLang="zh-CN" sz="1600" dirty="0"/>
              <a:t> Education(NICE),”</a:t>
            </a:r>
            <a:r>
              <a:rPr lang="en-US" altLang="zh-CN" sz="1600" dirty="0" err="1"/>
              <a:t>csrc</a:t>
            </a:r>
            <a:r>
              <a:rPr lang="en-US" altLang="zh-CN" sz="1600" dirty="0"/>
              <a:t> .nist.gov. [Online].Available://niccs.us-cert.gov/nice/about.html.[Accessed:15-Aug-2014].</a:t>
            </a:r>
          </a:p>
          <a:p>
            <a:pPr marL="457200" lvl="2" indent="0" latinLnBrk="0">
              <a:buClrTx/>
              <a:buFont typeface="Wingdings" panose="05000000000000000000" charset="0"/>
              <a:buNone/>
            </a:pPr>
            <a:r>
              <a:rPr lang="en-US" altLang="zh-CN" sz="1600" dirty="0"/>
              <a:t>[4]	“Master of Science in Cyber Security-</a:t>
            </a:r>
            <a:r>
              <a:rPr lang="en-US" altLang="zh-CN" sz="1600" dirty="0" err="1"/>
              <a:t>Wikipedia,the</a:t>
            </a:r>
            <a:r>
              <a:rPr lang="en-US" altLang="zh-CN" sz="1600" dirty="0"/>
              <a:t> free encyclopedia,” en.wikipedia.org. [Online].</a:t>
            </a:r>
            <a:r>
              <a:rPr lang="en-US" altLang="zh-CN" sz="1600" dirty="0" err="1"/>
              <a:t>Available:http</a:t>
            </a:r>
            <a:r>
              <a:rPr lang="en-US" altLang="zh-CN" sz="1600" dirty="0"/>
              <a:t>://en.wikipedia.org/wiki/</a:t>
            </a:r>
            <a:r>
              <a:rPr lang="en-US" altLang="zh-CN" sz="1600" dirty="0" err="1"/>
              <a:t>Master_of_Science_in_Cyber_Security</a:t>
            </a:r>
            <a:r>
              <a:rPr lang="en-US" altLang="zh-CN" sz="1600" dirty="0"/>
              <a:t>. [Accessed:09-Jul-2014].</a:t>
            </a:r>
          </a:p>
          <a:p>
            <a:pPr marL="457200" lvl="2" indent="0" latinLnBrk="0">
              <a:buClrTx/>
              <a:buFont typeface="Wingdings" panose="05000000000000000000" charset="0"/>
              <a:buNone/>
            </a:pPr>
            <a:r>
              <a:rPr lang="en-US" altLang="zh-CN" sz="1600" dirty="0"/>
              <a:t>[5]	“The 2013 (ISC)2 Global Information Security Workshop Study,” isc2.org.[Online]. </a:t>
            </a:r>
            <a:r>
              <a:rPr lang="en-US" altLang="zh-CN" sz="1600" dirty="0" err="1"/>
              <a:t>Available:http</a:t>
            </a:r>
            <a:r>
              <a:rPr lang="en-US" altLang="zh-CN" sz="1600" dirty="0"/>
              <a:t>://www.isc2.org/GISWSRSA2013/Default.aspx.</a:t>
            </a:r>
          </a:p>
          <a:p>
            <a:pPr marL="457200" lvl="2" indent="0" latinLnBrk="0">
              <a:buClrTx/>
              <a:buFont typeface="Wingdings" panose="05000000000000000000" charset="0"/>
              <a:buNone/>
            </a:pPr>
            <a:endParaRPr lang="en-US" altLang="zh-CN"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noChangeArrowheads="1"/>
          </p:cNvSpPr>
          <p:nvPr>
            <p:ph sz="half" idx="4294967295"/>
          </p:nvPr>
        </p:nvSpPr>
        <p:spPr>
          <a:xfrm>
            <a:off x="457200" y="1600200"/>
            <a:ext cx="4038600" cy="4525963"/>
          </a:xfrm>
        </p:spPr>
        <p:txBody>
          <a:bodyPr/>
          <a:lstStyle/>
          <a:p>
            <a:endParaRPr lang="zh-CN" altLang="zh-CN" sz="2800"/>
          </a:p>
        </p:txBody>
      </p:sp>
      <p:sp>
        <p:nvSpPr>
          <p:cNvPr id="68611" name="内容占位符 3"/>
          <p:cNvSpPr>
            <a:spLocks noGrp="1" noChangeArrowheads="1"/>
          </p:cNvSpPr>
          <p:nvPr>
            <p:ph sz="half" idx="4294967295"/>
          </p:nvPr>
        </p:nvSpPr>
        <p:spPr>
          <a:xfrm>
            <a:off x="4648200" y="1600200"/>
            <a:ext cx="4038600" cy="4525963"/>
          </a:xfrm>
        </p:spPr>
        <p:txBody>
          <a:bodyPr/>
          <a:lstStyle/>
          <a:p>
            <a:endParaRPr lang="zh-CN" altLang="zh-CN" sz="2800"/>
          </a:p>
        </p:txBody>
      </p:sp>
      <p:pic>
        <p:nvPicPr>
          <p:cNvPr id="68612" name="Picture 2" descr="C:\Documents and Settings\Administrator\桌面\未命名.JPG"/>
          <p:cNvPicPr>
            <a:picLocks noChangeAspect="1" noChangeArrowheads="1"/>
          </p:cNvPicPr>
          <p:nvPr/>
        </p:nvPicPr>
        <p:blipFill>
          <a:blip r:embed="rId2" cstate="print"/>
          <a:srcRect/>
          <a:stretch>
            <a:fillRect/>
          </a:stretch>
        </p:blipFill>
        <p:spPr bwMode="auto">
          <a:xfrm>
            <a:off x="0" y="1071563"/>
            <a:ext cx="9144000" cy="5786437"/>
          </a:xfrm>
          <a:prstGeom prst="rect">
            <a:avLst/>
          </a:prstGeom>
          <a:noFill/>
          <a:ln w="9525">
            <a:noFill/>
            <a:miter lim="800000"/>
            <a:headEnd/>
            <a:tailEnd/>
          </a:ln>
        </p:spPr>
      </p:pic>
      <p:sp>
        <p:nvSpPr>
          <p:cNvPr id="68613" name="Text Box 5"/>
          <p:cNvSpPr>
            <a:spLocks noChangeArrowheads="1"/>
          </p:cNvSpPr>
          <p:nvPr/>
        </p:nvSpPr>
        <p:spPr bwMode="auto">
          <a:xfrm>
            <a:off x="152400" y="2569610"/>
            <a:ext cx="8831263" cy="2803525"/>
          </a:xfrm>
          <a:prstGeom prst="rect">
            <a:avLst/>
          </a:prstGeom>
          <a:noFill/>
          <a:ln w="9525">
            <a:noFill/>
            <a:miter lim="800000"/>
          </a:ln>
        </p:spPr>
        <p:txBody>
          <a:bodyPr>
            <a:spAutoFit/>
          </a:bodyPr>
          <a:lstStyle/>
          <a:p>
            <a:pPr algn="ctr">
              <a:lnSpc>
                <a:spcPct val="90000"/>
              </a:lnSpc>
              <a:spcBef>
                <a:spcPts val="3000"/>
              </a:spcBef>
            </a:pPr>
            <a:r>
              <a:rPr lang="zh-CN" altLang="en-US" sz="8000" b="1"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   </a:t>
            </a:r>
            <a:r>
              <a:rPr lang="zh-CN" altLang="en-US" sz="8800" b="1"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谢  谢 ！</a:t>
            </a:r>
            <a:endParaRPr lang="zh-CN" altLang="en-US" sz="8000" b="1"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endParaRPr>
          </a:p>
          <a:p>
            <a:pPr algn="ctr">
              <a:lnSpc>
                <a:spcPct val="90000"/>
              </a:lnSpc>
              <a:spcBef>
                <a:spcPts val="3000"/>
              </a:spcBef>
            </a:pPr>
            <a:r>
              <a:rPr lang="zh-CN" altLang="en-US" sz="8000" b="1"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5" name="矩形 4"/>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学科概况</a:t>
            </a:r>
          </a:p>
        </p:txBody>
      </p:sp>
      <p:sp>
        <p:nvSpPr>
          <p:cNvPr id="2" name="TextBox 1"/>
          <p:cNvSpPr txBox="1"/>
          <p:nvPr/>
        </p:nvSpPr>
        <p:spPr>
          <a:xfrm>
            <a:off x="727388" y="1124841"/>
            <a:ext cx="7704535" cy="551688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一、学科描述</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 网络空间（Cyberspace）是通过全球互联网和计算机系统进行通信、控制和信息共享的动态（不断变化）虚拟空间，在信息时代是社会有机运行的神经指挥系统，目前已成为与海、陆、空、太空之后的第五空间。</a:t>
            </a:r>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网络空间安全（Cyberspace Security或简称Cybersecurity）研究网络空间中的安全威胁和防护问题，即在有敌手（adversary）的对抗环境下，研究信息在产生、传输、存储、处理的各个环节中面临的威胁和防御措施、以及网络和系统本身的威胁和防护机制。</a:t>
            </a:r>
          </a:p>
          <a:p>
            <a:pPr lvl="1"/>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sz="2000" dirty="0">
                <a:latin typeface="Times New Roman" panose="02020603050405020304" pitchFamily="18" charset="0"/>
                <a:cs typeface="Times New Roman" panose="02020603050405020304" pitchFamily="18" charset="0"/>
              </a:rPr>
              <a:t>网络空间安全涉及数学、计算机科学与技术、信息与通信工程等多个学科，长期以来，在国内外作为一个独立的教学和研究领域，有着较好的基础。</a:t>
            </a:r>
          </a:p>
          <a:p>
            <a:pPr lvl="1"/>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2" name="TextBox 1"/>
          <p:cNvSpPr txBox="1"/>
          <p:nvPr/>
        </p:nvSpPr>
        <p:spPr>
          <a:xfrm>
            <a:off x="727388" y="1124841"/>
            <a:ext cx="7704535" cy="5478423"/>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二、学科必要性</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sz="2000" dirty="0" err="1">
                <a:latin typeface="Times New Roman" panose="02020603050405020304" pitchFamily="18" charset="0"/>
                <a:cs typeface="Times New Roman" panose="02020603050405020304" pitchFamily="18" charset="0"/>
              </a:rPr>
              <a:t>网络空间对社会发展</a:t>
            </a:r>
            <a:r>
              <a:rPr lang="zh-CN" sz="2000" dirty="0">
                <a:latin typeface="Times New Roman" panose="02020603050405020304" pitchFamily="18" charset="0"/>
                <a:cs typeface="Times New Roman" panose="02020603050405020304" pitchFamily="18" charset="0"/>
              </a:rPr>
              <a:t>具有</a:t>
            </a:r>
            <a:r>
              <a:rPr sz="2000" dirty="0" err="1">
                <a:latin typeface="Times New Roman" panose="02020603050405020304" pitchFamily="18" charset="0"/>
                <a:cs typeface="Times New Roman" panose="02020603050405020304" pitchFamily="18" charset="0"/>
              </a:rPr>
              <a:t>重要意义</a:t>
            </a:r>
            <a:endParaRPr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随着经济全球化和信息化的发展，以互联网为基础的信息基础设施对整个国家和社会的正常运行和发展正在发挥着关键作用，它和电力、能源、交通等基础设施一样在国民经济发展的各个领域中处于基础地位，甚至其他传统的基础设施的运行也逐渐依赖互联网和相关的信息系统正常运行。正如习近平主席所言，“没有信息化，就没有现代化”。</a:t>
            </a:r>
          </a:p>
          <a:p>
            <a:pPr lvl="1"/>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目前网络空间安全面临严重威胁</a:t>
            </a:r>
          </a:p>
          <a:p>
            <a:pPr marL="742950" lvl="1" indent="-285750">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从国际上看，国家或地区在政治、经济、军事等各领域的冲突都会反映到网络空间</a:t>
            </a:r>
          </a:p>
          <a:p>
            <a:pPr marL="742950" lvl="1" indent="-285750">
              <a:buFont typeface="Wingdings" panose="05000000000000000000" pitchFamily="2" charset="2"/>
              <a:buChar char="Ø"/>
            </a:pPr>
            <a:r>
              <a:rPr sz="1600" dirty="0">
                <a:latin typeface="Times New Roman" panose="02020603050405020304" pitchFamily="18" charset="0"/>
                <a:cs typeface="Times New Roman" panose="02020603050405020304" pitchFamily="18" charset="0"/>
              </a:rPr>
              <a:t>网络犯罪</a:t>
            </a:r>
            <a:r>
              <a:rPr lang="zh-CN" sz="1600" dirty="0">
                <a:latin typeface="Times New Roman" panose="02020603050405020304" pitchFamily="18" charset="0"/>
                <a:cs typeface="Times New Roman" panose="02020603050405020304" pitchFamily="18" charset="0"/>
              </a:rPr>
              <a:t>和</a:t>
            </a:r>
            <a:r>
              <a:rPr sz="1600" dirty="0">
                <a:latin typeface="Times New Roman" panose="02020603050405020304" pitchFamily="18" charset="0"/>
                <a:cs typeface="Times New Roman" panose="02020603050405020304" pitchFamily="18" charset="0"/>
              </a:rPr>
              <a:t>网络攻击也对个人和企业的信息和财产安全构成严重威胁</a:t>
            </a:r>
          </a:p>
          <a:p>
            <a:pPr marL="742950" lvl="1" indent="-285750">
              <a:buFont typeface="Wingdings" panose="05000000000000000000" pitchFamily="2" charset="2"/>
              <a:buChar char="Ø"/>
            </a:pPr>
            <a:r>
              <a:rPr sz="1600" dirty="0">
                <a:latin typeface="Times New Roman" panose="02020603050405020304" pitchFamily="18" charset="0"/>
                <a:cs typeface="Times New Roman" panose="02020603050405020304" pitchFamily="18" charset="0"/>
              </a:rPr>
              <a:t>依托互联网的各种新媒体和应用也在挑战整个社会的互联网治理水平</a:t>
            </a:r>
          </a:p>
          <a:p>
            <a:pPr marL="285750" indent="-285750">
              <a:buFont typeface="Wingdings" panose="05000000000000000000" pitchFamily="2" charset="2"/>
              <a:buChar char="u"/>
            </a:pPr>
            <a:endParaRPr lang="zh-CN" alt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网络空间安全已成为国家安全的战略需求</a:t>
            </a:r>
            <a:endParaRPr lang="en-US" altLang="zh-CN" sz="2000" dirty="0">
              <a:latin typeface="Times New Roman" panose="02020603050405020304" pitchFamily="18" charset="0"/>
              <a:cs typeface="Times New Roman" panose="02020603050405020304" pitchFamily="18" charset="0"/>
            </a:endParaRP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正如习近平主席所言，“没有网络安全就没有国家安全”，加强网络空间安全已经是国家安全战略的重要组成部分。</a:t>
            </a:r>
          </a:p>
          <a:p>
            <a:pPr marL="800100" lvl="1" indent="-342900">
              <a:buClrTx/>
              <a:buFont typeface="Wingdings" panose="05000000000000000000" charset="0"/>
              <a:buChar char="Ø"/>
            </a:pPr>
            <a:r>
              <a:rPr lang="en-US" altLang="zh-CN" sz="1600" dirty="0" err="1">
                <a:latin typeface="Times New Roman" panose="02020603050405020304" pitchFamily="18" charset="0"/>
                <a:cs typeface="Times New Roman" panose="02020603050405020304" pitchFamily="18" charset="0"/>
              </a:rPr>
              <a:t>以互联网为基础的信息系统几乎构成了整个国家和社会的中枢神经系统，它的安全可靠运行是整个社会正常运转的重要保证</a:t>
            </a:r>
            <a:r>
              <a:rPr lang="en-US" altLang="zh-CN" sz="16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学科概况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smtClean="0"/>
              <a:t>2022/7/8</a:t>
            </a:fld>
            <a:endParaRPr lang="zh-CN" altLang="en-US" sz="1800">
              <a:solidFill>
                <a:schemeClr val="tx1"/>
              </a:solidFill>
              <a:latin typeface="Arial" panose="020B0604020202020204" pitchFamily="34" charset="0"/>
            </a:endParaRPr>
          </a:p>
        </p:txBody>
      </p:sp>
      <p:sp>
        <p:nvSpPr>
          <p:cNvPr id="2" name="TextBox 1"/>
          <p:cNvSpPr txBox="1"/>
          <p:nvPr/>
        </p:nvSpPr>
        <p:spPr>
          <a:xfrm>
            <a:off x="727388" y="1124841"/>
            <a:ext cx="7704535" cy="499872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二、学科必要性</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对网络空间安全人才的迫切需求</a:t>
            </a: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网络空间安全的对抗是人与人的对抗，无论是国家安全、企业安全、个人安全，还是社会的治理都是如此。培养网络空间的安全人才是目前的当务之急</a:t>
            </a:r>
            <a:endParaRPr lang="zh-CN" altLang="en-US" sz="1600" dirty="0">
              <a:latin typeface="Times New Roman" panose="02020603050405020304" pitchFamily="18" charset="0"/>
              <a:cs typeface="Times New Roman" panose="02020603050405020304" pitchFamily="18" charset="0"/>
            </a:endParaRP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sym typeface="+mn-ea"/>
              </a:rPr>
              <a:t>然而，由于网络安全学科建设缺乏系统性、规模小，远远满足不了信息安全产业发展对高层次专业人才的需要，导致了我国信息安全关键技术整体上比较落后。据统计，信息安全人才连续几年一直被列为最急需的人才之一，信息安全人才问题已经成为当前严重制约信息安全产业发展的瓶颈</a:t>
            </a:r>
            <a:r>
              <a:rPr lang="zh-CN" altLang="en-US" sz="2000" dirty="0">
                <a:latin typeface="Times New Roman" panose="02020603050405020304" pitchFamily="18" charset="0"/>
                <a:cs typeface="Times New Roman" panose="02020603050405020304" pitchFamily="18" charset="0"/>
                <a:sym typeface="+mn-ea"/>
              </a:rPr>
              <a:t>。</a:t>
            </a:r>
            <a:endParaRPr lang="zh-CN" alt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endParaRPr lang="zh-CN" altLang="en-US" sz="2000" dirty="0">
              <a:latin typeface="Times New Roman" panose="02020603050405020304" pitchFamily="18" charset="0"/>
              <a:cs typeface="Times New Roman" panose="02020603050405020304" pitchFamily="18" charset="0"/>
              <a:sym typeface="+mn-ea"/>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sym typeface="+mn-ea"/>
              </a:rPr>
              <a:t>成立网络空间安全的一级学科的意义</a:t>
            </a: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网络空间安全人才培养是国家信息安全保障体系建设的基础和先决条件，网络空间安全学科建设则是高层次创新型信息安全人才培养的关键。网络安全人才培养是一个完整的社会系统工程，只有在一级学科目录规范下，才能学士、硕士、博士成体系、全方位地培养国家需要的全方位人才。</a:t>
            </a:r>
          </a:p>
          <a:p>
            <a:pPr marL="628650" lvl="1" indent="-171450">
              <a:buClrTx/>
              <a:buFont typeface="Wingdings" panose="05000000000000000000" charset="0"/>
              <a:buChar char="u"/>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学科概况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1F783C5-5DAF-4844-8CF1-3170CE1C38A5}" type="datetime1">
              <a:rPr lang="zh-CN" altLang="en-US"/>
              <a:t>2022/7/8</a:t>
            </a:fld>
            <a:endParaRPr lang="zh-CN" altLang="en-US" sz="1800">
              <a:solidFill>
                <a:schemeClr val="tx1"/>
              </a:solidFill>
              <a:latin typeface="Arial" panose="020B0604020202020204" pitchFamily="34" charset="0"/>
            </a:endParaRPr>
          </a:p>
        </p:txBody>
      </p:sp>
      <p:sp>
        <p:nvSpPr>
          <p:cNvPr id="6" name="矩形 5"/>
          <p:cNvSpPr/>
          <p:nvPr/>
        </p:nvSpPr>
        <p:spPr>
          <a:xfrm>
            <a:off x="5364054" y="116770"/>
            <a:ext cx="3672256"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sym typeface="+mn-ea"/>
              </a:rPr>
              <a:t>学科概况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TextBox 1"/>
          <p:cNvSpPr txBox="1"/>
          <p:nvPr/>
        </p:nvSpPr>
        <p:spPr>
          <a:xfrm>
            <a:off x="727388" y="1124841"/>
            <a:ext cx="7704535" cy="2834640"/>
          </a:xfrm>
          <a:prstGeom prst="rect">
            <a:avLst/>
          </a:prstGeom>
          <a:noFill/>
        </p:spPr>
        <p:txBody>
          <a:bodyPr wrap="square" rtlCol="0">
            <a:spAutoFit/>
          </a:bodyPr>
          <a:lstStyle/>
          <a:p>
            <a:pPr marL="0" lvl="1"/>
            <a:r>
              <a:rPr lang="zh-CN" altLang="en-US" sz="2400" b="1" dirty="0">
                <a:solidFill>
                  <a:srgbClr val="800000"/>
                </a:solidFill>
                <a:latin typeface="Times New Roman" panose="02020603050405020304" pitchFamily="18" charset="0"/>
                <a:cs typeface="Times New Roman" panose="02020603050405020304" pitchFamily="18" charset="0"/>
              </a:rPr>
              <a:t>三、设立一级学科的可行性</a:t>
            </a:r>
            <a:endParaRPr lang="en-US" altLang="zh-CN" sz="2400" b="1" dirty="0">
              <a:solidFill>
                <a:srgbClr val="800000"/>
              </a:solidFill>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sz="2000" dirty="0">
                <a:latin typeface="Times New Roman" panose="02020603050405020304" pitchFamily="18" charset="0"/>
                <a:cs typeface="Times New Roman" panose="02020603050405020304" pitchFamily="18" charset="0"/>
              </a:rPr>
              <a:t>网络空间安全作为一级学科的条件已经成熟了，主要表现在一下几个方面：</a:t>
            </a:r>
          </a:p>
          <a:p>
            <a:pPr marL="800100" lvl="1" indent="-342900">
              <a:buClrTx/>
              <a:buFont typeface="Wingdings" panose="05000000000000000000" charset="0"/>
              <a:buChar char="Ø"/>
            </a:pPr>
            <a:r>
              <a:rPr lang="en-US" altLang="zh-CN" sz="1600" dirty="0">
                <a:latin typeface="Times New Roman" panose="02020603050405020304" pitchFamily="18" charset="0"/>
                <a:cs typeface="Times New Roman" panose="02020603050405020304" pitchFamily="18" charset="0"/>
              </a:rPr>
              <a:t>具有明确的研究对象，并形成了相对独立的理论体系和研究方法。</a:t>
            </a:r>
          </a:p>
          <a:p>
            <a:pPr marL="800100" lvl="1" indent="-342900">
              <a:buClrTx/>
              <a:buFont typeface="Wingdings" panose="05000000000000000000" charset="0"/>
              <a:buChar char="Ø"/>
            </a:pPr>
            <a:r>
              <a:rPr lang="en-US" altLang="zh-CN" sz="1600" dirty="0">
                <a:latin typeface="Times New Roman" panose="02020603050405020304" pitchFamily="18" charset="0"/>
                <a:cs typeface="Times New Roman" panose="02020603050405020304" pitchFamily="18" charset="0"/>
              </a:rPr>
              <a:t>围绕网络空间安全已经形成了若干相互关联的二级学科</a:t>
            </a:r>
            <a:r>
              <a:rPr lang="zh-CN" altLang="en-US" sz="1600" dirty="0">
                <a:latin typeface="Times New Roman" panose="02020603050405020304" pitchFamily="18" charset="0"/>
                <a:cs typeface="Times New Roman" panose="02020603050405020304" pitchFamily="18" charset="0"/>
              </a:rPr>
              <a:t>。</a:t>
            </a: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网络空间安全的研究已得到国内外学术界的普遍认同，并已有了多年的研究或人才培养的工作经验和基础。</a:t>
            </a:r>
          </a:p>
          <a:p>
            <a:pPr marL="800100" lvl="1" indent="-342900">
              <a:buClrTx/>
              <a:buFont typeface="Wingdings" panose="05000000000000000000" charset="0"/>
              <a:buChar char="Ø"/>
            </a:pPr>
            <a:r>
              <a:rPr lang="zh-CN" altLang="en-US" sz="1600" dirty="0">
                <a:latin typeface="Times New Roman" panose="02020603050405020304" pitchFamily="18" charset="0"/>
                <a:cs typeface="Times New Roman" panose="02020603050405020304" pitchFamily="18" charset="0"/>
              </a:rPr>
              <a:t>社会对网络空间安全人才有较稳定和一定规模的需求</a:t>
            </a:r>
          </a:p>
          <a:p>
            <a:pPr marL="171450" indent="-171450"/>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Box 25"/>
          <p:cNvSpPr>
            <a:spLocks noChangeArrowheads="1"/>
          </p:cNvSpPr>
          <p:nvPr/>
        </p:nvSpPr>
        <p:spPr bwMode="auto">
          <a:xfrm>
            <a:off x="7667625" y="260350"/>
            <a:ext cx="803425" cy="461665"/>
          </a:xfrm>
          <a:prstGeom prst="rect">
            <a:avLst/>
          </a:prstGeom>
          <a:noFill/>
          <a:ln w="9525">
            <a:noFill/>
            <a:miter lim="800000"/>
          </a:ln>
        </p:spPr>
        <p:txBody>
          <a:bodyPr wrap="none">
            <a:spAutoFit/>
          </a:bodyPr>
          <a:lstStyle/>
          <a:p>
            <a:r>
              <a:rPr lang="zh-CN" altLang="en-US" sz="2400" b="1" dirty="0">
                <a:solidFill>
                  <a:schemeClr val="bg1"/>
                </a:solidFill>
                <a:latin typeface="黑体" panose="02010609060101010101" pitchFamily="2" charset="-122"/>
                <a:ea typeface="黑体" panose="02010609060101010101" pitchFamily="2" charset="-122"/>
                <a:sym typeface="黑体" panose="02010609060101010101" pitchFamily="2" charset="-122"/>
              </a:rPr>
              <a:t>提纲</a:t>
            </a:r>
          </a:p>
        </p:txBody>
      </p:sp>
      <p:grpSp>
        <p:nvGrpSpPr>
          <p:cNvPr id="8" name="组合 7"/>
          <p:cNvGrpSpPr/>
          <p:nvPr/>
        </p:nvGrpSpPr>
        <p:grpSpPr>
          <a:xfrm>
            <a:off x="1030605" y="2073910"/>
            <a:ext cx="3281045" cy="579755"/>
            <a:chOff x="1197" y="2390"/>
            <a:chExt cx="5167" cy="913"/>
          </a:xfrm>
        </p:grpSpPr>
        <p:sp>
          <p:nvSpPr>
            <p:cNvPr id="51224" name="Rectangle 5"/>
            <p:cNvSpPr>
              <a:spLocks noChangeArrowheads="1"/>
            </p:cNvSpPr>
            <p:nvPr/>
          </p:nvSpPr>
          <p:spPr bwMode="auto">
            <a:xfrm rot="3419336">
              <a:off x="1181" y="2405"/>
              <a:ext cx="771" cy="740"/>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51226" name="Text Box 31"/>
            <p:cNvSpPr>
              <a:spLocks noChangeArrowheads="1"/>
            </p:cNvSpPr>
            <p:nvPr/>
          </p:nvSpPr>
          <p:spPr bwMode="auto">
            <a:xfrm>
              <a:off x="1305" y="2426"/>
              <a:ext cx="562"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1</a:t>
              </a:r>
              <a:endParaRPr lang="zh-CN" altLang="en-US"/>
            </a:p>
          </p:txBody>
        </p:sp>
        <p:sp>
          <p:nvSpPr>
            <p:cNvPr id="51206" name="Line 40"/>
            <p:cNvSpPr>
              <a:spLocks noChangeShapeType="1"/>
            </p:cNvSpPr>
            <p:nvPr/>
          </p:nvSpPr>
          <p:spPr bwMode="auto">
            <a:xfrm>
              <a:off x="1760" y="3302"/>
              <a:ext cx="4604" cy="1"/>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58" name="组合 57"/>
          <p:cNvGrpSpPr/>
          <p:nvPr/>
        </p:nvGrpSpPr>
        <p:grpSpPr>
          <a:xfrm>
            <a:off x="1030605" y="4784090"/>
            <a:ext cx="3280410" cy="603250"/>
            <a:chOff x="1623" y="7421"/>
            <a:chExt cx="5166" cy="950"/>
          </a:xfrm>
        </p:grpSpPr>
        <p:sp>
          <p:nvSpPr>
            <p:cNvPr id="59" name="Rectangle 34"/>
            <p:cNvSpPr>
              <a:spLocks noChangeArrowheads="1"/>
            </p:cNvSpPr>
            <p:nvPr/>
          </p:nvSpPr>
          <p:spPr bwMode="auto">
            <a:xfrm rot="3419336">
              <a:off x="1624" y="7420"/>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60" name="Text Box 36"/>
            <p:cNvSpPr>
              <a:spLocks noChangeArrowheads="1"/>
            </p:cNvSpPr>
            <p:nvPr/>
          </p:nvSpPr>
          <p:spPr bwMode="auto">
            <a:xfrm>
              <a:off x="2939" y="7651"/>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学科相关性</a:t>
              </a:r>
            </a:p>
          </p:txBody>
        </p:sp>
        <p:sp>
          <p:nvSpPr>
            <p:cNvPr id="61" name="Text Box 37"/>
            <p:cNvSpPr>
              <a:spLocks noChangeArrowheads="1"/>
            </p:cNvSpPr>
            <p:nvPr/>
          </p:nvSpPr>
          <p:spPr bwMode="auto">
            <a:xfrm>
              <a:off x="1736" y="7457"/>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7</a:t>
              </a:r>
              <a:endParaRPr lang="zh-CN" altLang="en-US"/>
            </a:p>
          </p:txBody>
        </p:sp>
        <p:sp>
          <p:nvSpPr>
            <p:cNvPr id="62" name="Line 40"/>
            <p:cNvSpPr>
              <a:spLocks noChangeShapeType="1"/>
            </p:cNvSpPr>
            <p:nvPr/>
          </p:nvSpPr>
          <p:spPr bwMode="auto">
            <a:xfrm flipV="1">
              <a:off x="2186" y="8333"/>
              <a:ext cx="4603" cy="3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63" name="组合 62"/>
          <p:cNvGrpSpPr/>
          <p:nvPr/>
        </p:nvGrpSpPr>
        <p:grpSpPr>
          <a:xfrm>
            <a:off x="1030605" y="2951480"/>
            <a:ext cx="3281045" cy="603250"/>
            <a:chOff x="1197" y="3657"/>
            <a:chExt cx="5167" cy="950"/>
          </a:xfrm>
        </p:grpSpPr>
        <p:sp>
          <p:nvSpPr>
            <p:cNvPr id="64"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65" name="组合 64"/>
            <p:cNvGrpSpPr/>
            <p:nvPr/>
          </p:nvGrpSpPr>
          <p:grpSpPr>
            <a:xfrm>
              <a:off x="1310" y="3693"/>
              <a:ext cx="5054" cy="914"/>
              <a:chOff x="1310" y="3693"/>
              <a:chExt cx="5054" cy="914"/>
            </a:xfrm>
          </p:grpSpPr>
          <p:sp>
            <p:nvSpPr>
              <p:cNvPr id="66" name="Text Box 36"/>
              <p:cNvSpPr>
                <a:spLocks noChangeArrowheads="1"/>
              </p:cNvSpPr>
              <p:nvPr/>
            </p:nvSpPr>
            <p:spPr bwMode="auto">
              <a:xfrm>
                <a:off x="2513" y="3887"/>
                <a:ext cx="3851"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研究方向及内容</a:t>
                </a:r>
              </a:p>
            </p:txBody>
          </p:sp>
          <p:sp>
            <p:nvSpPr>
              <p:cNvPr id="67"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3</a:t>
                </a:r>
                <a:endParaRPr lang="zh-CN" altLang="en-US"/>
              </a:p>
            </p:txBody>
          </p:sp>
          <p:sp>
            <p:nvSpPr>
              <p:cNvPr id="68"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69" name="组合 68"/>
          <p:cNvGrpSpPr/>
          <p:nvPr/>
        </p:nvGrpSpPr>
        <p:grpSpPr>
          <a:xfrm>
            <a:off x="1030605" y="3867785"/>
            <a:ext cx="3280410" cy="603250"/>
            <a:chOff x="1171" y="5100"/>
            <a:chExt cx="5166" cy="950"/>
          </a:xfrm>
        </p:grpSpPr>
        <p:sp>
          <p:nvSpPr>
            <p:cNvPr id="70"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71" name="Text Box 36"/>
            <p:cNvSpPr>
              <a:spLocks noChangeArrowheads="1"/>
            </p:cNvSpPr>
            <p:nvPr/>
          </p:nvSpPr>
          <p:spPr bwMode="auto">
            <a:xfrm>
              <a:off x="2487" y="5330"/>
              <a:ext cx="3850"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核心课程</a:t>
              </a:r>
            </a:p>
          </p:txBody>
        </p:sp>
        <p:sp>
          <p:nvSpPr>
            <p:cNvPr id="72"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5</a:t>
              </a:r>
              <a:endParaRPr lang="zh-CN" altLang="en-US"/>
            </a:p>
          </p:txBody>
        </p:sp>
        <p:sp>
          <p:nvSpPr>
            <p:cNvPr id="73"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80" name="组合 79"/>
          <p:cNvGrpSpPr/>
          <p:nvPr/>
        </p:nvGrpSpPr>
        <p:grpSpPr>
          <a:xfrm>
            <a:off x="4817110" y="2951480"/>
            <a:ext cx="3280410" cy="603250"/>
            <a:chOff x="1197" y="3657"/>
            <a:chExt cx="5166" cy="950"/>
          </a:xfrm>
        </p:grpSpPr>
        <p:sp>
          <p:nvSpPr>
            <p:cNvPr id="81" name="Rectangle 34"/>
            <p:cNvSpPr>
              <a:spLocks noChangeArrowheads="1"/>
            </p:cNvSpPr>
            <p:nvPr/>
          </p:nvSpPr>
          <p:spPr bwMode="auto">
            <a:xfrm rot="3419336">
              <a:off x="1198" y="3656"/>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82" name="组合 81"/>
            <p:cNvGrpSpPr/>
            <p:nvPr/>
          </p:nvGrpSpPr>
          <p:grpSpPr>
            <a:xfrm>
              <a:off x="1310" y="3693"/>
              <a:ext cx="5053" cy="914"/>
              <a:chOff x="1310" y="3693"/>
              <a:chExt cx="5053" cy="914"/>
            </a:xfrm>
          </p:grpSpPr>
          <p:sp>
            <p:nvSpPr>
              <p:cNvPr id="83"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研究背景和方法</a:t>
                </a:r>
              </a:p>
            </p:txBody>
          </p:sp>
          <p:sp>
            <p:nvSpPr>
              <p:cNvPr id="84" name="Text Box 37"/>
              <p:cNvSpPr>
                <a:spLocks noChangeArrowheads="1"/>
              </p:cNvSpPr>
              <p:nvPr/>
            </p:nvSpPr>
            <p:spPr bwMode="auto">
              <a:xfrm>
                <a:off x="1310" y="3693"/>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4</a:t>
                </a:r>
                <a:endParaRPr lang="zh-CN" altLang="en-US"/>
              </a:p>
            </p:txBody>
          </p:sp>
          <p:sp>
            <p:nvSpPr>
              <p:cNvPr id="85"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grpSp>
        <p:nvGrpSpPr>
          <p:cNvPr id="86" name="组合 85"/>
          <p:cNvGrpSpPr/>
          <p:nvPr/>
        </p:nvGrpSpPr>
        <p:grpSpPr>
          <a:xfrm>
            <a:off x="4817110" y="3867785"/>
            <a:ext cx="3280410" cy="603250"/>
            <a:chOff x="1171" y="5100"/>
            <a:chExt cx="5166" cy="950"/>
          </a:xfrm>
        </p:grpSpPr>
        <p:sp>
          <p:nvSpPr>
            <p:cNvPr id="87" name="Rectangle 34"/>
            <p:cNvSpPr>
              <a:spLocks noChangeArrowheads="1"/>
            </p:cNvSpPr>
            <p:nvPr/>
          </p:nvSpPr>
          <p:spPr bwMode="auto">
            <a:xfrm rot="3419336">
              <a:off x="1172" y="5099"/>
              <a:ext cx="771" cy="773"/>
            </a:xfrm>
            <a:prstGeom prst="rect">
              <a:avLst/>
            </a:prstGeom>
            <a:gradFill rotWithShape="1">
              <a:gsLst>
                <a:gs pos="0">
                  <a:srgbClr val="8E97EE"/>
                </a:gs>
                <a:gs pos="100000">
                  <a:srgbClr val="42466E"/>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sp>
          <p:nvSpPr>
            <p:cNvPr id="88" name="Text Box 36"/>
            <p:cNvSpPr>
              <a:spLocks noChangeArrowheads="1"/>
            </p:cNvSpPr>
            <p:nvPr/>
          </p:nvSpPr>
          <p:spPr bwMode="auto">
            <a:xfrm>
              <a:off x="2600" y="5330"/>
              <a:ext cx="3737" cy="72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人才需求和就业</a:t>
              </a:r>
            </a:p>
          </p:txBody>
        </p:sp>
        <p:sp>
          <p:nvSpPr>
            <p:cNvPr id="89" name="Text Box 37"/>
            <p:cNvSpPr>
              <a:spLocks noChangeArrowheads="1"/>
            </p:cNvSpPr>
            <p:nvPr/>
          </p:nvSpPr>
          <p:spPr bwMode="auto">
            <a:xfrm>
              <a:off x="1284" y="5136"/>
              <a:ext cx="555" cy="720"/>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6</a:t>
              </a:r>
              <a:endParaRPr lang="zh-CN" altLang="en-US"/>
            </a:p>
          </p:txBody>
        </p:sp>
        <p:sp>
          <p:nvSpPr>
            <p:cNvPr id="90" name="Line 40"/>
            <p:cNvSpPr>
              <a:spLocks noChangeShapeType="1"/>
            </p:cNvSpPr>
            <p:nvPr/>
          </p:nvSpPr>
          <p:spPr bwMode="auto">
            <a:xfrm flipV="1">
              <a:off x="1734" y="6012"/>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nvGrpSpPr>
          <p:cNvPr id="91" name="组合 90"/>
          <p:cNvGrpSpPr/>
          <p:nvPr/>
        </p:nvGrpSpPr>
        <p:grpSpPr>
          <a:xfrm>
            <a:off x="4817110" y="2073910"/>
            <a:ext cx="3280410" cy="603250"/>
            <a:chOff x="1197" y="3657"/>
            <a:chExt cx="5166" cy="950"/>
          </a:xfrm>
        </p:grpSpPr>
        <p:sp>
          <p:nvSpPr>
            <p:cNvPr id="92" name="Rectangle 34"/>
            <p:cNvSpPr>
              <a:spLocks noChangeArrowheads="1"/>
            </p:cNvSpPr>
            <p:nvPr/>
          </p:nvSpPr>
          <p:spPr bwMode="auto">
            <a:xfrm rot="3419336">
              <a:off x="1198" y="3656"/>
              <a:ext cx="771" cy="773"/>
            </a:xfrm>
            <a:prstGeom prst="rect">
              <a:avLst/>
            </a:prstGeom>
            <a:gradFill rotWithShape="1">
              <a:gsLst>
                <a:gs pos="0">
                  <a:srgbClr val="54D060"/>
                </a:gs>
                <a:gs pos="100000">
                  <a:srgbClr val="27602C"/>
                </a:gs>
              </a:gsLst>
              <a:lin ang="5400000" scaled="1"/>
            </a:gradFill>
            <a:ln w="9525">
              <a:noFill/>
              <a:miter lim="800000"/>
            </a:ln>
          </p:spPr>
          <p:txBody>
            <a:bodyPr wrap="none" anchor="ctr"/>
            <a:lstStyle/>
            <a:p>
              <a:pPr eaLnBrk="1" hangingPunct="1"/>
              <a:endParaRPr lang="zh-CN" altLang="zh-CN">
                <a:solidFill>
                  <a:srgbClr val="000000"/>
                </a:solidFill>
                <a:sym typeface="Calibri" panose="020F0502020204030204" pitchFamily="34" charset="0"/>
              </a:endParaRPr>
            </a:p>
          </p:txBody>
        </p:sp>
        <p:grpSp>
          <p:nvGrpSpPr>
            <p:cNvPr id="93" name="组合 92"/>
            <p:cNvGrpSpPr/>
            <p:nvPr/>
          </p:nvGrpSpPr>
          <p:grpSpPr>
            <a:xfrm>
              <a:off x="1310" y="3693"/>
              <a:ext cx="5053" cy="914"/>
              <a:chOff x="1310" y="3693"/>
              <a:chExt cx="5053" cy="914"/>
            </a:xfrm>
          </p:grpSpPr>
          <p:sp>
            <p:nvSpPr>
              <p:cNvPr id="94" name="Text Box 36"/>
              <p:cNvSpPr>
                <a:spLocks noChangeArrowheads="1"/>
              </p:cNvSpPr>
              <p:nvPr/>
            </p:nvSpPr>
            <p:spPr bwMode="auto">
              <a:xfrm>
                <a:off x="2626" y="3887"/>
                <a:ext cx="3737" cy="720"/>
              </a:xfrm>
              <a:prstGeom prst="rect">
                <a:avLst/>
              </a:prstGeom>
              <a:noFill/>
              <a:ln w="9525">
                <a:noFill/>
                <a:miter lim="800000"/>
              </a:ln>
            </p:spPr>
            <p:txBody>
              <a:bodyPr wrap="square">
                <a:spAutoFit/>
              </a:bodyPr>
              <a:lstStyle/>
              <a:p>
                <a:pPr eaLnBrk="1" hangingPunct="1"/>
                <a:r>
                  <a:rPr lang="zh-CN" altLang="en-US" sz="2400" b="1" dirty="0">
                    <a:solidFill>
                      <a:srgbClr val="FF0000"/>
                    </a:solidFill>
                    <a:latin typeface="黑体" panose="02010609060101010101" pitchFamily="2" charset="-122"/>
                    <a:ea typeface="黑体" panose="02010609060101010101" pitchFamily="2" charset="-122"/>
                    <a:sym typeface="黑体" panose="02010609060101010101" pitchFamily="2" charset="-122"/>
                  </a:rPr>
                  <a:t>人才培养目标</a:t>
                </a:r>
              </a:p>
            </p:txBody>
          </p:sp>
          <p:sp>
            <p:nvSpPr>
              <p:cNvPr id="95" name="Text Box 37"/>
              <p:cNvSpPr>
                <a:spLocks noChangeArrowheads="1"/>
              </p:cNvSpPr>
              <p:nvPr/>
            </p:nvSpPr>
            <p:spPr bwMode="auto">
              <a:xfrm>
                <a:off x="1310" y="3693"/>
                <a:ext cx="587" cy="725"/>
              </a:xfrm>
              <a:prstGeom prst="rect">
                <a:avLst/>
              </a:prstGeom>
              <a:noFill/>
              <a:ln w="9525">
                <a:noFill/>
                <a:miter lim="800000"/>
              </a:ln>
            </p:spPr>
            <p:txBody>
              <a:bodyPr wrap="none">
                <a:spAutoFit/>
              </a:bodyPr>
              <a:lstStyle/>
              <a:p>
                <a:pPr eaLnBrk="1" hangingPunct="1"/>
                <a:r>
                  <a:rPr lang="en-US" altLang="zh-CN" sz="2400" b="1">
                    <a:solidFill>
                      <a:srgbClr val="FFFFFF"/>
                    </a:solidFill>
                    <a:sym typeface="Calibri" panose="020F0502020204030204" pitchFamily="34" charset="0"/>
                  </a:rPr>
                  <a:t>2</a:t>
                </a:r>
                <a:endParaRPr lang="zh-CN" altLang="en-US"/>
              </a:p>
            </p:txBody>
          </p:sp>
          <p:sp>
            <p:nvSpPr>
              <p:cNvPr id="96" name="Line 40"/>
              <p:cNvSpPr>
                <a:spLocks noChangeShapeType="1"/>
              </p:cNvSpPr>
              <p:nvPr/>
            </p:nvSpPr>
            <p:spPr bwMode="auto">
              <a:xfrm flipV="1">
                <a:off x="1760" y="4569"/>
                <a:ext cx="4603" cy="8"/>
              </a:xfrm>
              <a:prstGeom prst="line">
                <a:avLst/>
              </a:prstGeom>
              <a:noFill/>
              <a:ln w="25400">
                <a:solidFill>
                  <a:srgbClr val="C0C0C0"/>
                </a:solidFill>
                <a:prstDash val="sysDot"/>
                <a:round/>
                <a:tailEnd type="oval" w="med" len="med"/>
              </a:ln>
            </p:spPr>
            <p:txBody>
              <a:bodyPr wrap="none" anchor="ctr"/>
              <a:lstStyle/>
              <a:p>
                <a:endParaRPr lang="zh-CN" altLang="en-US"/>
              </a:p>
            </p:txBody>
          </p:sp>
        </p:grpSp>
      </p:grpSp>
      <p:sp>
        <p:nvSpPr>
          <p:cNvPr id="21" name="Text Box 36"/>
          <p:cNvSpPr>
            <a:spLocks noChangeArrowheads="1"/>
          </p:cNvSpPr>
          <p:nvPr/>
        </p:nvSpPr>
        <p:spPr bwMode="auto">
          <a:xfrm>
            <a:off x="1866265" y="2219960"/>
            <a:ext cx="2444750" cy="457200"/>
          </a:xfrm>
          <a:prstGeom prst="rect">
            <a:avLst/>
          </a:prstGeom>
          <a:noFill/>
          <a:ln w="9525">
            <a:noFill/>
            <a:miter lim="800000"/>
          </a:ln>
        </p:spPr>
        <p:txBody>
          <a:bodyPr wrap="square">
            <a:spAutoFit/>
          </a:bodyPr>
          <a:lstStyle/>
          <a:p>
            <a:pPr eaLnBrk="1" hangingPunct="1"/>
            <a:r>
              <a:rPr lang="zh-CN" altLang="en-US" sz="2400" b="1" dirty="0">
                <a:latin typeface="黑体" panose="02010609060101010101" pitchFamily="2" charset="-122"/>
                <a:ea typeface="黑体" panose="02010609060101010101" pitchFamily="2" charset="-122"/>
                <a:sym typeface="黑体" panose="02010609060101010101" pitchFamily="2" charset="-122"/>
              </a:rPr>
              <a:t>学科概况</a:t>
            </a:r>
          </a:p>
        </p:txBody>
      </p:sp>
    </p:spTree>
  </p:cSld>
  <p:clrMapOvr>
    <a:masterClrMapping/>
  </p:clrMapOvr>
</p:sld>
</file>

<file path=ppt/theme/theme1.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5495</Words>
  <Application>Microsoft Office PowerPoint</Application>
  <PresentationFormat>全屏显示(4:3)</PresentationFormat>
  <Paragraphs>594</Paragraphs>
  <Slides>41</Slides>
  <Notes>30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1" baseType="lpstr">
      <vt:lpstr>华文新魏</vt:lpstr>
      <vt:lpstr>宋体</vt:lpstr>
      <vt:lpstr>微软雅黑</vt:lpstr>
      <vt:lpstr>黑体</vt:lpstr>
      <vt:lpstr>Arial</vt:lpstr>
      <vt:lpstr>Calibri</vt:lpstr>
      <vt:lpstr>Times New Roman</vt:lpstr>
      <vt:lpstr>Wingdings</vt:lpstr>
      <vt:lpstr>2_Office 主题</vt:lpstr>
      <vt:lpstr>Microsoft Visio 2003-2010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Windows XP Professional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国际合作与交流处校庆准备工作</dc:title>
  <dc:creator>Microsoft</dc:creator>
  <cp:lastModifiedBy>梦祥 王</cp:lastModifiedBy>
  <cp:revision>1230</cp:revision>
  <dcterms:created xsi:type="dcterms:W3CDTF">2010-04-20T07:07:00Z</dcterms:created>
  <dcterms:modified xsi:type="dcterms:W3CDTF">2022-07-08T08:57:49Z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