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4"/>
  </p:notesMasterIdLst>
  <p:handoutMasterIdLst>
    <p:handoutMasterId r:id="rId25"/>
  </p:handoutMasterIdLst>
  <p:sldIdLst>
    <p:sldId id="257" r:id="rId2"/>
    <p:sldId id="273" r:id="rId3"/>
    <p:sldId id="274" r:id="rId4"/>
    <p:sldId id="277" r:id="rId5"/>
    <p:sldId id="278" r:id="rId6"/>
    <p:sldId id="279" r:id="rId7"/>
    <p:sldId id="280" r:id="rId8"/>
    <p:sldId id="281" r:id="rId9"/>
    <p:sldId id="282" r:id="rId10"/>
    <p:sldId id="283" r:id="rId11"/>
    <p:sldId id="284" r:id="rId12"/>
    <p:sldId id="285" r:id="rId13"/>
    <p:sldId id="286" r:id="rId14"/>
    <p:sldId id="289" r:id="rId15"/>
    <p:sldId id="290" r:id="rId16"/>
    <p:sldId id="291" r:id="rId17"/>
    <p:sldId id="267" r:id="rId18"/>
    <p:sldId id="296" r:id="rId19"/>
    <p:sldId id="295" r:id="rId20"/>
    <p:sldId id="297" r:id="rId21"/>
    <p:sldId id="292"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7" userDrawn="1">
          <p15:clr>
            <a:srgbClr val="A4A3A4"/>
          </p15:clr>
        </p15:guide>
        <p15:guide id="2"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67" d="100"/>
          <a:sy n="67" d="100"/>
        </p:scale>
        <p:origin x="80" y="164"/>
      </p:cViewPr>
      <p:guideLst>
        <p:guide orient="horz" pos="2197"/>
        <p:guide pos="38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2020/12/6</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170" rtl="0" eaLnBrk="1" latinLnBrk="0" hangingPunct="1">
      <a:defRPr sz="2133" kern="1200">
        <a:solidFill>
          <a:schemeClr val="tx1"/>
        </a:solidFill>
        <a:latin typeface="微软雅黑" panose="020B0503020204020204" charset="-122"/>
        <a:ea typeface="微软雅黑" panose="020B0503020204020204" charset="-122"/>
        <a:cs typeface="+mn-cs"/>
      </a:defRPr>
    </a:lvl1pPr>
    <a:lvl2pPr marL="609585" algn="l" defTabSz="1219170" rtl="0" eaLnBrk="1" latinLnBrk="0" hangingPunct="1">
      <a:defRPr sz="1600" kern="1200">
        <a:solidFill>
          <a:schemeClr val="tx1"/>
        </a:solidFill>
        <a:latin typeface="微软雅黑" panose="020B0503020204020204" charset="-122"/>
        <a:ea typeface="微软雅黑" panose="020B0503020204020204" charset="-122"/>
        <a:cs typeface="+mn-cs"/>
      </a:defRPr>
    </a:lvl2pPr>
    <a:lvl3pPr marL="1219170" algn="l" defTabSz="1219170" rtl="0" eaLnBrk="1" latinLnBrk="0" hangingPunct="1">
      <a:defRPr sz="1600" kern="1200">
        <a:solidFill>
          <a:schemeClr val="tx1"/>
        </a:solidFill>
        <a:latin typeface="微软雅黑" panose="020B0503020204020204" charset="-122"/>
        <a:ea typeface="微软雅黑" panose="020B0503020204020204" charset="-122"/>
        <a:cs typeface="+mn-cs"/>
      </a:defRPr>
    </a:lvl3pPr>
    <a:lvl4pPr marL="1828754" algn="l" defTabSz="1219170" rtl="0" eaLnBrk="1" latinLnBrk="0" hangingPunct="1">
      <a:defRPr sz="1600" kern="1200">
        <a:solidFill>
          <a:schemeClr val="tx1"/>
        </a:solidFill>
        <a:latin typeface="微软雅黑" panose="020B0503020204020204" charset="-122"/>
        <a:ea typeface="微软雅黑" panose="020B0503020204020204" charset="-122"/>
        <a:cs typeface="+mn-cs"/>
      </a:defRPr>
    </a:lvl4pPr>
    <a:lvl5pPr marL="2438339" algn="l" defTabSz="1219170" rtl="0" eaLnBrk="1" latinLnBrk="0" hangingPunct="1">
      <a:defRPr sz="1600" kern="1200">
        <a:solidFill>
          <a:schemeClr val="tx1"/>
        </a:solidFill>
        <a:latin typeface="微软雅黑" panose="020B0503020204020204" charset="-122"/>
        <a:ea typeface="微软雅黑" panose="020B0503020204020204" charset="-122"/>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13</a:t>
            </a:fld>
            <a:endParaRPr lang="zh-CN" altLang="en-US"/>
          </a:p>
        </p:txBody>
      </p:sp>
    </p:spTree>
    <p:extLst>
      <p:ext uri="{BB962C8B-B14F-4D97-AF65-F5344CB8AC3E}">
        <p14:creationId xmlns:p14="http://schemas.microsoft.com/office/powerpoint/2010/main" val="2585263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16</a:t>
            </a:fld>
            <a:endParaRPr lang="zh-CN" altLang="en-US"/>
          </a:p>
        </p:txBody>
      </p:sp>
    </p:spTree>
    <p:extLst>
      <p:ext uri="{BB962C8B-B14F-4D97-AF65-F5344CB8AC3E}">
        <p14:creationId xmlns:p14="http://schemas.microsoft.com/office/powerpoint/2010/main" val="1661299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19</a:t>
            </a:fld>
            <a:endParaRPr lang="zh-CN" altLang="en-US"/>
          </a:p>
        </p:txBody>
      </p:sp>
    </p:spTree>
    <p:extLst>
      <p:ext uri="{BB962C8B-B14F-4D97-AF65-F5344CB8AC3E}">
        <p14:creationId xmlns:p14="http://schemas.microsoft.com/office/powerpoint/2010/main" val="1715944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7</a:t>
            </a:fld>
            <a:endParaRPr lang="zh-CN" altLang="en-US"/>
          </a:p>
        </p:txBody>
      </p:sp>
    </p:spTree>
    <p:extLst>
      <p:ext uri="{BB962C8B-B14F-4D97-AF65-F5344CB8AC3E}">
        <p14:creationId xmlns:p14="http://schemas.microsoft.com/office/powerpoint/2010/main" val="1349235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26988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06913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44956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227"/>
            <a:ext cx="5283243" cy="5040881"/>
          </a:xfrm>
        </p:spPr>
        <p:txBody>
          <a:bodyPr vert="horz" lIns="101600" tIns="0" rIns="82550" bIns="0" rtlCol="0">
            <a:noAutofit/>
          </a:bodyPr>
          <a:lstStyle>
            <a:lvl1pPr marL="0" marR="0" lvl="0" indent="0" algn="l" defTabSz="1219170" rtl="0" eaLnBrk="1" fontAlgn="auto" latinLnBrk="0" hangingPunct="1">
              <a:lnSpc>
                <a:spcPct val="130000"/>
              </a:lnSpc>
              <a:spcBef>
                <a:spcPts val="0"/>
              </a:spcBef>
              <a:spcAft>
                <a:spcPts val="1333"/>
              </a:spcAft>
              <a:buFont typeface="Arial" panose="020B0604020202020204" pitchFamily="34" charset="0"/>
              <a:buNone/>
              <a:defRPr kumimoji="0" lang="zh-CN" altLang="en-US" sz="1600" b="0" i="0" u="none" strike="noStrike" kern="1200" cap="none" spc="200" normalizeH="0" baseline="0" noProof="1" dirty="0">
                <a:solidFill>
                  <a:schemeClr val="tx1">
                    <a:lumMod val="75000"/>
                    <a:lumOff val="25000"/>
                  </a:schemeClr>
                </a:solidFill>
                <a:uFillTx/>
                <a:latin typeface="+mn-lt"/>
                <a:ea typeface="微软雅黑" panose="020B0503020204020204" pitchFamily="34" charset="-122"/>
                <a:cs typeface="+mn-cs"/>
                <a:sym typeface="+mn-ea"/>
              </a:defRPr>
            </a:lvl1pPr>
            <a:lvl2pPr marL="685783" marR="0" lvl="1" indent="-228594" algn="l" defTabSz="1219170" rtl="0" eaLnBrk="1" fontAlgn="auto" latinLnBrk="0" hangingPunct="1">
              <a:lnSpc>
                <a:spcPct val="130000"/>
              </a:lnSpc>
              <a:spcBef>
                <a:spcPts val="0"/>
              </a:spcBef>
              <a:spcAft>
                <a:spcPts val="1333"/>
              </a:spcAft>
              <a:buFont typeface="Arial" panose="020B0604020202020204" pitchFamily="34" charset="0"/>
              <a:buChar char="•"/>
              <a:tabLst>
                <a:tab pos="2146246" algn="l"/>
              </a:tabLst>
              <a:defRPr kumimoji="0" lang="zh-CN" altLang="en-US" sz="1600" b="0" i="0" u="none" strike="noStrike" kern="1200" cap="none" spc="200" normalizeH="0" baseline="0" noProof="1" dirty="0">
                <a:solidFill>
                  <a:schemeClr val="tx1"/>
                </a:solidFill>
                <a:uFillTx/>
                <a:latin typeface="+mn-lt"/>
                <a:ea typeface="+mn-ea"/>
                <a:cs typeface="+mn-cs"/>
                <a:sym typeface="+mn-ea"/>
              </a:defRPr>
            </a:lvl2pPr>
            <a:lvl3pPr marL="1142971" marR="0" lvl="2" indent="-228594" algn="l" defTabSz="121917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solidFill>
                <a:uFillTx/>
                <a:latin typeface="+mn-lt"/>
                <a:ea typeface="+mn-ea"/>
                <a:cs typeface="+mn-cs"/>
                <a:sym typeface="+mn-ea"/>
              </a:defRPr>
            </a:lvl3pPr>
            <a:lvl4pPr marL="1600160" marR="0" lvl="3" indent="-228594" algn="l" defTabSz="121917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solidFill>
                <a:uFillTx/>
                <a:latin typeface="+mn-lt"/>
                <a:ea typeface="+mn-ea"/>
                <a:cs typeface="+mn-cs"/>
                <a:sym typeface="+mn-ea"/>
              </a:defRPr>
            </a:lvl4pPr>
            <a:lvl5pPr marL="2057349" marR="0" lvl="4" indent="-228594" algn="l" defTabSz="121917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227"/>
            <a:ext cx="5283243" cy="5040881"/>
          </a:xfrm>
        </p:spPr>
        <p:txBody>
          <a:bodyPr vert="horz" lIns="101600" tIns="0" rIns="82550" bIns="0" rtlCol="0">
            <a:normAutofit/>
          </a:bodyPr>
          <a:lstStyle>
            <a:lvl1pPr marL="228594" marR="0" lvl="0" indent="-228594" algn="l" defTabSz="121917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lumMod val="75000"/>
                    <a:lumOff val="25000"/>
                  </a:schemeClr>
                </a:solidFill>
                <a:uFillTx/>
                <a:latin typeface="+mn-lt"/>
                <a:ea typeface="微软雅黑" panose="020B0503020204020204" pitchFamily="34"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1" y="952676"/>
            <a:ext cx="10852237" cy="504088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3" y="2588734"/>
            <a:ext cx="10852237" cy="899324"/>
          </a:xfrm>
        </p:spPr>
        <p:txBody>
          <a:bodyPr vert="horz" lIns="101600" tIns="38100" rIns="25400" bIns="38100" rtlCol="0" anchor="t" anchorCtr="0">
            <a:noAutofit/>
          </a:bodyPr>
          <a:lstStyle>
            <a:lvl1pPr marL="0" marR="0" algn="ctr" defTabSz="1219170" rtl="0" eaLnBrk="1" fontAlgn="auto" latinLnBrk="0" hangingPunct="1">
              <a:lnSpc>
                <a:spcPct val="100000"/>
              </a:lnSpc>
              <a:buNone/>
              <a:defRPr kumimoji="0" lang="zh-CN" altLang="en-US" sz="5400" b="0" i="0" u="none" strike="noStrike" kern="1200" cap="none" spc="8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8464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4811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1898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53102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17671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997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415206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2020/12/6</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310722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60FBDFE-C587-4B4C-A407-44438C67B59E}" type="datetimeFigureOut">
              <a:rPr lang="zh-CN" altLang="en-US" smtClean="0"/>
              <a:pPr/>
              <a:t>2020/12/6</a:t>
            </a:fld>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49AE70B2-8BF9-45C0-BB95-33D1B9D3A854}" type="slidenum">
              <a:rPr lang="zh-CN" altLang="en-US" smtClean="0"/>
              <a:pPr/>
              <a:t>‹#›</a:t>
            </a:fld>
            <a:endParaRPr lang="zh-CN" altLang="en-US" dirty="0"/>
          </a:p>
        </p:txBody>
      </p:sp>
    </p:spTree>
    <p:extLst>
      <p:ext uri="{BB962C8B-B14F-4D97-AF65-F5344CB8AC3E}">
        <p14:creationId xmlns:p14="http://schemas.microsoft.com/office/powerpoint/2010/main" val="1847013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hyperlink" Target="https://zh.wikipedia.org/wiki/%E7%89%B9%E6%B4%9B%E4%BC%8A%E6%9C%A8%E9%A6%A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zh.wikipedia.org/wiki/%E7%89%B9%E6%B4%9B%E4%BC%8A%E6%88%B0%E7%88%AD" TargetMode="External"/><Relationship Id="rId5" Type="http://schemas.openxmlformats.org/officeDocument/2006/relationships/hyperlink" Target="https://zh.wikipedia.org/wiki/%E5%B8%8C%E8%85%8A" TargetMode="External"/><Relationship Id="rId4" Type="http://schemas.openxmlformats.org/officeDocument/2006/relationships/image" Target="../media/image3.png"/><Relationship Id="rId9"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hyperlink" Target="https://en.wikipedia.org/wiki/Form_grabb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en.wikipedia.org/wiki/Keystroke_logging" TargetMode="External"/><Relationship Id="rId5" Type="http://schemas.openxmlformats.org/officeDocument/2006/relationships/hyperlink" Target="https://en.wikipedia.org/wiki/Man-in-the-browser"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baike.baidu.com/item/%E9%99%88%E7%9B%88%E8%B1%AA"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248" y="601"/>
            <a:ext cx="5213752" cy="6081487"/>
          </a:xfrm>
          <a:prstGeom prst="rect">
            <a:avLst/>
          </a:prstGeom>
        </p:spPr>
      </p:pic>
      <p:sp>
        <p:nvSpPr>
          <p:cNvPr id="7" name="任意多边形: 形状 6"/>
          <p:cNvSpPr/>
          <p:nvPr/>
        </p:nvSpPr>
        <p:spPr>
          <a:xfrm flipH="1">
            <a:off x="0" y="1828984"/>
            <a:ext cx="255181" cy="3211033"/>
          </a:xfrm>
          <a:custGeom>
            <a:avLst/>
            <a:gdLst>
              <a:gd name="connsiteX0" fmla="*/ 85062 w 255181"/>
              <a:gd name="connsiteY0" fmla="*/ 0 h 3211033"/>
              <a:gd name="connsiteX1" fmla="*/ 255181 w 255181"/>
              <a:gd name="connsiteY1" fmla="*/ 0 h 3211033"/>
              <a:gd name="connsiteX2" fmla="*/ 255181 w 255181"/>
              <a:gd name="connsiteY2" fmla="*/ 3211033 h 3211033"/>
              <a:gd name="connsiteX3" fmla="*/ 85062 w 255181"/>
              <a:gd name="connsiteY3" fmla="*/ 3211033 h 3211033"/>
              <a:gd name="connsiteX4" fmla="*/ 0 w 255181"/>
              <a:gd name="connsiteY4" fmla="*/ 3125971 h 3211033"/>
              <a:gd name="connsiteX5" fmla="*/ 0 w 255181"/>
              <a:gd name="connsiteY5" fmla="*/ 85062 h 3211033"/>
              <a:gd name="connsiteX6" fmla="*/ 85062 w 255181"/>
              <a:gd name="connsiteY6" fmla="*/ 0 h 321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81" h="3211033">
                <a:moveTo>
                  <a:pt x="85062" y="0"/>
                </a:moveTo>
                <a:lnTo>
                  <a:pt x="255181" y="0"/>
                </a:lnTo>
                <a:lnTo>
                  <a:pt x="255181" y="3211033"/>
                </a:lnTo>
                <a:lnTo>
                  <a:pt x="85062" y="3211033"/>
                </a:lnTo>
                <a:cubicBezTo>
                  <a:pt x="38084" y="3211033"/>
                  <a:pt x="0" y="3172949"/>
                  <a:pt x="0" y="3125971"/>
                </a:cubicBezTo>
                <a:lnTo>
                  <a:pt x="0" y="85062"/>
                </a:lnTo>
                <a:cubicBezTo>
                  <a:pt x="0" y="38084"/>
                  <a:pt x="38084" y="0"/>
                  <a:pt x="85062" y="0"/>
                </a:cubicBezTo>
                <a:close/>
              </a:path>
            </a:pathLst>
          </a:custGeom>
          <a:solidFill>
            <a:srgbClr val="34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a:solidFill>
                <a:srgbClr val="FFFFFF"/>
              </a:solidFill>
              <a:latin typeface="字魂36号-正文宋楷" panose="02000000000000000000" pitchFamily="2" charset="-122"/>
              <a:ea typeface="字魂36号-正文宋楷" panose="02000000000000000000" pitchFamily="2" charset="-122"/>
            </a:endParaRPr>
          </a:p>
        </p:txBody>
      </p:sp>
      <p:sp>
        <p:nvSpPr>
          <p:cNvPr id="8" name="矩形 7"/>
          <p:cNvSpPr/>
          <p:nvPr/>
        </p:nvSpPr>
        <p:spPr>
          <a:xfrm>
            <a:off x="865933" y="1767765"/>
            <a:ext cx="4762503" cy="835998"/>
          </a:xfrm>
          <a:prstGeom prst="rect">
            <a:avLst/>
          </a:prstGeom>
        </p:spPr>
        <p:txBody>
          <a:bodyPr wrap="square">
            <a:spAutoFit/>
            <a:scene3d>
              <a:camera prst="orthographicFront"/>
              <a:lightRig rig="threePt" dir="t"/>
            </a:scene3d>
            <a:sp3d contourW="12700"/>
          </a:bodyPr>
          <a:lstStyle/>
          <a:p>
            <a:pPr>
              <a:lnSpc>
                <a:spcPct val="120000"/>
              </a:lnSpc>
              <a:defRPr/>
            </a:pPr>
            <a:endParaRPr lang="zh-CN" altLang="en-US" sz="4400" dirty="0">
              <a:solidFill>
                <a:srgbClr val="000000">
                  <a:lumMod val="75000"/>
                  <a:lumOff val="25000"/>
                </a:srgbClr>
              </a:solidFill>
              <a:latin typeface="字魂36号-正文宋楷" panose="02000000000000000000" pitchFamily="2" charset="-122"/>
              <a:ea typeface="字魂36号-正文宋楷" panose="02000000000000000000" pitchFamily="2" charset="-122"/>
            </a:endParaRPr>
          </a:p>
        </p:txBody>
      </p:sp>
      <p:sp>
        <p:nvSpPr>
          <p:cNvPr id="9" name="矩形 8"/>
          <p:cNvSpPr/>
          <p:nvPr/>
        </p:nvSpPr>
        <p:spPr>
          <a:xfrm>
            <a:off x="852863" y="2531209"/>
            <a:ext cx="7404141" cy="903645"/>
          </a:xfrm>
          <a:prstGeom prst="rect">
            <a:avLst/>
          </a:prstGeom>
        </p:spPr>
        <p:txBody>
          <a:bodyPr wrap="square">
            <a:spAutoFit/>
            <a:scene3d>
              <a:camera prst="orthographicFront"/>
              <a:lightRig rig="threePt" dir="t"/>
            </a:scene3d>
            <a:sp3d contourW="12700"/>
          </a:bodyPr>
          <a:lstStyle/>
          <a:p>
            <a:pPr>
              <a:lnSpc>
                <a:spcPct val="120000"/>
              </a:lnSpc>
              <a:defRPr/>
            </a:pPr>
            <a:r>
              <a:rPr lang="zh-CN" altLang="en-US" sz="4800" b="1" dirty="0">
                <a:solidFill>
                  <a:srgbClr val="34AAD3"/>
                </a:solidFill>
                <a:latin typeface="字魂36号-正文宋楷" panose="02000000000000000000" pitchFamily="2" charset="-122"/>
                <a:ea typeface="字魂36号-正文宋楷" panose="02000000000000000000" pitchFamily="2" charset="-122"/>
              </a:rPr>
              <a:t>软件安全</a:t>
            </a:r>
          </a:p>
        </p:txBody>
      </p:sp>
      <p:sp>
        <p:nvSpPr>
          <p:cNvPr id="10" name="文本框 9"/>
          <p:cNvSpPr txBox="1"/>
          <p:nvPr/>
        </p:nvSpPr>
        <p:spPr>
          <a:xfrm>
            <a:off x="979863" y="3504538"/>
            <a:ext cx="5663731" cy="699935"/>
          </a:xfrm>
          <a:prstGeom prst="rect">
            <a:avLst/>
          </a:prstGeom>
          <a:noFill/>
        </p:spPr>
        <p:txBody>
          <a:bodyPr wrap="square" rtlCol="0">
            <a:spAutoFit/>
            <a:scene3d>
              <a:camera prst="orthographicFront"/>
              <a:lightRig rig="threePt" dir="t"/>
            </a:scene3d>
            <a:sp3d contourW="12700"/>
          </a:bodyPr>
          <a:lstStyle/>
          <a:p>
            <a:pPr lvl="0">
              <a:lnSpc>
                <a:spcPct val="114000"/>
              </a:lnSpc>
            </a:pPr>
            <a:r>
              <a:rPr kumimoji="1" lang="zh-CN" altLang="en-US" sz="1800" b="1" dirty="0">
                <a:solidFill>
                  <a:sysClr val="windowText" lastClr="000000">
                    <a:lumMod val="50000"/>
                    <a:lumOff val="50000"/>
                  </a:sysClr>
                </a:solidFill>
                <a:latin typeface="微软雅黑" panose="020B0503020204020204" charset="-122"/>
                <a:ea typeface="微软雅黑" panose="020B0503020204020204" charset="-122"/>
                <a:cs typeface="微软雅黑" panose="020B0503020204020204" charset="-122"/>
                <a:sym typeface="+mn-ea"/>
              </a:rPr>
              <a:t>西安电子科技大学</a:t>
            </a:r>
            <a:endParaRPr kumimoji="1" lang="en-US" altLang="zh-CN" sz="1800" b="1" dirty="0">
              <a:latin typeface="微软雅黑" panose="020B0503020204020204" charset="-122"/>
              <a:ea typeface="微软雅黑" panose="020B0503020204020204" charset="-122"/>
              <a:cs typeface="微软雅黑" panose="020B0503020204020204" charset="-122"/>
            </a:endParaRPr>
          </a:p>
          <a:p>
            <a:pPr lvl="0">
              <a:lnSpc>
                <a:spcPct val="114000"/>
              </a:lnSpc>
            </a:pPr>
            <a:r>
              <a:rPr kumimoji="1" lang="zh-CN" altLang="en-US" sz="1800" b="1" dirty="0">
                <a:solidFill>
                  <a:sysClr val="windowText" lastClr="000000">
                    <a:lumMod val="50000"/>
                    <a:lumOff val="50000"/>
                  </a:sysClr>
                </a:solidFill>
                <a:latin typeface="微软雅黑" panose="020B0503020204020204" charset="-122"/>
                <a:ea typeface="微软雅黑" panose="020B0503020204020204" charset="-122"/>
                <a:cs typeface="微软雅黑" panose="020B0503020204020204" charset="-122"/>
                <a:sym typeface="+mn-ea"/>
              </a:rPr>
              <a:t>网络与信息安全学院</a:t>
            </a:r>
            <a:endParaRPr lang="en-US" altLang="zh-CN" sz="1400" b="1" dirty="0">
              <a:solidFill>
                <a:srgbClr val="FFFFFF">
                  <a:lumMod val="50000"/>
                </a:srgbClr>
              </a:solidFill>
              <a:latin typeface="微软雅黑" panose="020B0503020204020204" charset="-122"/>
              <a:ea typeface="微软雅黑" panose="020B0503020204020204" charset="-122"/>
              <a:cs typeface="微软雅黑" panose="020B0503020204020204" charset="-122"/>
            </a:endParaRPr>
          </a:p>
        </p:txBody>
      </p:sp>
      <p:sp>
        <p:nvSpPr>
          <p:cNvPr id="12" name="燕尾形 11"/>
          <p:cNvSpPr/>
          <p:nvPr/>
        </p:nvSpPr>
        <p:spPr>
          <a:xfrm>
            <a:off x="36216" y="1976562"/>
            <a:ext cx="182880" cy="175260"/>
          </a:xfrm>
          <a:prstGeom prst="chevron">
            <a:avLst/>
          </a:prstGeom>
          <a:solidFill>
            <a:srgbClr val="34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3">
              <a:solidFill>
                <a:prstClr val="black"/>
              </a:solidFill>
              <a:latin typeface="字魂36号-正文宋楷" panose="02000000000000000000" pitchFamily="2" charset="-122"/>
              <a:ea typeface="字魂36号-正文宋楷" panose="02000000000000000000" pitchFamily="2"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P spid="10" grpId="0"/>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175387" y="195091"/>
            <a:ext cx="3162399"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蠕虫案例</a:t>
            </a:r>
          </a:p>
        </p:txBody>
      </p:sp>
      <p:cxnSp>
        <p:nvCxnSpPr>
          <p:cNvPr id="2" name="直接连接符 1"/>
          <p:cNvCxnSpPr>
            <a:cxnSpLocks/>
          </p:cNvCxnSpPr>
          <p:nvPr/>
        </p:nvCxnSpPr>
        <p:spPr>
          <a:xfrm>
            <a:off x="1510031" y="760695"/>
            <a:ext cx="28277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077808" y="1164454"/>
            <a:ext cx="9523518" cy="2264546"/>
          </a:xfrm>
        </p:spPr>
        <p:txBody>
          <a:bodyPr>
            <a:noAutofit/>
          </a:bodyPr>
          <a:lstStyle/>
          <a:p>
            <a:pPr marL="0" indent="0">
              <a:spcBef>
                <a:spcPts val="0"/>
              </a:spcBef>
              <a:spcAft>
                <a:spcPts val="1200"/>
              </a:spcAft>
              <a:buNone/>
            </a:pPr>
            <a:r>
              <a:rPr lang="en-US" altLang="zh-CN" sz="2400" b="1" dirty="0" err="1">
                <a:solidFill>
                  <a:schemeClr val="tx1"/>
                </a:solidFill>
                <a:latin typeface="微软雅黑" panose="020B0503020204020204" pitchFamily="34" charset="-122"/>
              </a:rPr>
              <a:t>Wannacry</a:t>
            </a:r>
            <a:endParaRPr lang="zh-CN" altLang="zh-CN" sz="2400" b="1" dirty="0">
              <a:solidFill>
                <a:schemeClr val="tx1"/>
              </a:solidFill>
              <a:latin typeface="微软雅黑" panose="020B0503020204020204" pitchFamily="34" charset="-122"/>
            </a:endParaRPr>
          </a:p>
          <a:p>
            <a:pPr>
              <a:lnSpc>
                <a:spcPct val="130000"/>
              </a:lnSpc>
            </a:pPr>
            <a:r>
              <a:rPr lang="en-US" altLang="zh-CN" sz="1800" dirty="0" err="1">
                <a:solidFill>
                  <a:schemeClr val="tx1"/>
                </a:solidFill>
                <a:latin typeface="微软雅黑" panose="020B0503020204020204" pitchFamily="34" charset="-122"/>
              </a:rPr>
              <a:t>Wannacry</a:t>
            </a:r>
            <a:r>
              <a:rPr lang="zh-CN" altLang="zh-CN" sz="1800" dirty="0">
                <a:solidFill>
                  <a:schemeClr val="tx1"/>
                </a:solidFill>
                <a:latin typeface="微软雅黑" panose="020B0503020204020204" pitchFamily="34" charset="-122"/>
              </a:rPr>
              <a:t>（也被称为“</a:t>
            </a:r>
            <a:r>
              <a:rPr lang="en-US" altLang="zh-CN" sz="1800" dirty="0" err="1">
                <a:solidFill>
                  <a:schemeClr val="tx1"/>
                </a:solidFill>
                <a:latin typeface="微软雅黑" panose="020B0503020204020204" pitchFamily="34" charset="-122"/>
              </a:rPr>
              <a:t>Wanna</a:t>
            </a:r>
            <a:r>
              <a:rPr lang="en-US" altLang="zh-CN" sz="1800" dirty="0">
                <a:solidFill>
                  <a:schemeClr val="tx1"/>
                </a:solidFill>
                <a:latin typeface="微软雅黑" panose="020B0503020204020204" pitchFamily="34" charset="-122"/>
              </a:rPr>
              <a:t> Decrypt0r</a:t>
            </a:r>
            <a:r>
              <a:rPr lang="zh-CN" altLang="zh-CN" sz="1800" dirty="0">
                <a:solidFill>
                  <a:schemeClr val="tx1"/>
                </a:solidFill>
                <a:latin typeface="微软雅黑" panose="020B0503020204020204" pitchFamily="34" charset="-122"/>
              </a:rPr>
              <a:t>”、“</a:t>
            </a:r>
            <a:r>
              <a:rPr lang="en-US" altLang="zh-CN" sz="1800" dirty="0" err="1">
                <a:solidFill>
                  <a:schemeClr val="tx1"/>
                </a:solidFill>
                <a:latin typeface="微软雅黑" panose="020B0503020204020204" pitchFamily="34" charset="-122"/>
              </a:rPr>
              <a:t>Wanna</a:t>
            </a:r>
            <a:r>
              <a:rPr lang="en-US" altLang="zh-CN" sz="1800" dirty="0">
                <a:solidFill>
                  <a:schemeClr val="tx1"/>
                </a:solidFill>
                <a:latin typeface="微软雅黑" panose="020B0503020204020204" pitchFamily="34" charset="-122"/>
              </a:rPr>
              <a:t> </a:t>
            </a:r>
            <a:r>
              <a:rPr lang="en-US" altLang="zh-CN" sz="1800" dirty="0" err="1">
                <a:solidFill>
                  <a:schemeClr val="tx1"/>
                </a:solidFill>
                <a:latin typeface="微软雅黑" panose="020B0503020204020204" pitchFamily="34" charset="-122"/>
              </a:rPr>
              <a:t>Cryptor</a:t>
            </a:r>
            <a:r>
              <a:rPr lang="zh-CN" altLang="zh-CN" sz="1800" dirty="0">
                <a:solidFill>
                  <a:schemeClr val="tx1"/>
                </a:solidFill>
                <a:latin typeface="微软雅黑" panose="020B0503020204020204" pitchFamily="34" charset="-122"/>
              </a:rPr>
              <a:t>”或“</a:t>
            </a:r>
            <a:r>
              <a:rPr lang="en-US" altLang="zh-CN" sz="1800" dirty="0">
                <a:solidFill>
                  <a:schemeClr val="tx1"/>
                </a:solidFill>
                <a:latin typeface="微软雅黑" panose="020B0503020204020204" pitchFamily="34" charset="-122"/>
              </a:rPr>
              <a:t> </a:t>
            </a:r>
            <a:r>
              <a:rPr lang="en-US" altLang="zh-CN" sz="1800" dirty="0" err="1">
                <a:solidFill>
                  <a:schemeClr val="tx1"/>
                </a:solidFill>
                <a:latin typeface="微软雅黑" panose="020B0503020204020204" pitchFamily="34" charset="-122"/>
              </a:rPr>
              <a:t>Wcry</a:t>
            </a:r>
            <a:r>
              <a:rPr lang="zh-CN" altLang="zh-CN" sz="1800" dirty="0">
                <a:solidFill>
                  <a:schemeClr val="tx1"/>
                </a:solidFill>
                <a:latin typeface="微软雅黑" panose="020B0503020204020204" pitchFamily="34" charset="-122"/>
              </a:rPr>
              <a:t>”）是一种利用</a:t>
            </a:r>
            <a:r>
              <a:rPr lang="en-US" altLang="zh-CN" sz="1800" dirty="0">
                <a:solidFill>
                  <a:schemeClr val="tx1"/>
                </a:solidFill>
                <a:latin typeface="微软雅黑" panose="020B0503020204020204" pitchFamily="34" charset="-122"/>
              </a:rPr>
              <a:t>ETERNALBLUE</a:t>
            </a:r>
            <a:r>
              <a:rPr lang="zh-CN" altLang="zh-CN" sz="1800" dirty="0">
                <a:solidFill>
                  <a:schemeClr val="tx1"/>
                </a:solidFill>
                <a:latin typeface="微软雅黑" panose="020B0503020204020204" pitchFamily="34" charset="-122"/>
              </a:rPr>
              <a:t>（</a:t>
            </a:r>
            <a:r>
              <a:rPr lang="zh-CN" altLang="zh-CN" sz="1800" b="1" dirty="0">
                <a:solidFill>
                  <a:schemeClr val="tx1"/>
                </a:solidFill>
                <a:latin typeface="微软雅黑" panose="020B0503020204020204" pitchFamily="34" charset="-122"/>
              </a:rPr>
              <a:t>永恒之蓝</a:t>
            </a:r>
            <a:r>
              <a:rPr lang="zh-CN" altLang="zh-CN" sz="1800" dirty="0">
                <a:solidFill>
                  <a:schemeClr val="tx1"/>
                </a:solidFill>
                <a:latin typeface="微软雅黑" panose="020B0503020204020204" pitchFamily="34" charset="-122"/>
              </a:rPr>
              <a:t>）漏洞主动传播的勒索式蠕虫。</a:t>
            </a:r>
            <a:r>
              <a:rPr lang="en-US" altLang="zh-CN" sz="1800" dirty="0" err="1">
                <a:solidFill>
                  <a:schemeClr val="tx1"/>
                </a:solidFill>
                <a:latin typeface="微软雅黑" panose="020B0503020204020204" pitchFamily="34" charset="-122"/>
              </a:rPr>
              <a:t>WannaCry</a:t>
            </a:r>
            <a:r>
              <a:rPr lang="zh-CN" altLang="zh-CN" sz="1800" dirty="0">
                <a:solidFill>
                  <a:schemeClr val="tx1"/>
                </a:solidFill>
                <a:latin typeface="微软雅黑" panose="020B0503020204020204" pitchFamily="34" charset="-122"/>
              </a:rPr>
              <a:t>阻止用户访问计算机或文件，要求用户需支付高达</a:t>
            </a:r>
            <a:r>
              <a:rPr lang="en-US" altLang="zh-CN" sz="1800" dirty="0">
                <a:solidFill>
                  <a:schemeClr val="tx1"/>
                </a:solidFill>
                <a:latin typeface="微软雅黑" panose="020B0503020204020204" pitchFamily="34" charset="-122"/>
              </a:rPr>
              <a:t>300</a:t>
            </a:r>
            <a:r>
              <a:rPr lang="zh-CN" altLang="zh-CN" sz="1800" dirty="0">
                <a:solidFill>
                  <a:schemeClr val="tx1"/>
                </a:solidFill>
                <a:latin typeface="微软雅黑" panose="020B0503020204020204" pitchFamily="34" charset="-122"/>
              </a:rPr>
              <a:t>美元比特币的勒索金才可解锁。否则，电脑就无法使用，且文件会被一直封锁。</a:t>
            </a:r>
            <a:r>
              <a:rPr lang="en-US" altLang="zh-CN" sz="1800" dirty="0">
                <a:latin typeface="微软雅黑" panose="020B0503020204020204" pitchFamily="34" charset="-122"/>
              </a:rPr>
              <a:t> </a:t>
            </a:r>
            <a:endParaRPr lang="zh-CN" altLang="zh-CN" sz="1800" dirty="0">
              <a:latin typeface="微软雅黑" panose="020B0503020204020204" pitchFamily="34" charset="-122"/>
            </a:endParaRPr>
          </a:p>
          <a:p>
            <a:endParaRPr lang="zh-CN" altLang="en-US" dirty="0"/>
          </a:p>
        </p:txBody>
      </p:sp>
      <p:pic>
        <p:nvPicPr>
          <p:cNvPr id="8" name="图片 7" descr="D:\研究生工作\项目\慕课课件\素材收集v2\知识点20——蠕虫、病毒与木马\wannacry0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0453" y="3789681"/>
            <a:ext cx="4780280" cy="2574713"/>
          </a:xfrm>
          <a:prstGeom prst="rect">
            <a:avLst/>
          </a:prstGeom>
          <a:noFill/>
          <a:ln>
            <a:noFill/>
          </a:ln>
        </p:spPr>
      </p:pic>
      <p:pic>
        <p:nvPicPr>
          <p:cNvPr id="9" name="图片 8"/>
          <p:cNvPicPr/>
          <p:nvPr/>
        </p:nvPicPr>
        <p:blipFill>
          <a:blip r:embed="rId6">
            <a:extLst>
              <a:ext uri="{28A0092B-C50C-407E-A947-70E740481C1C}">
                <a14:useLocalDpi xmlns:a14="http://schemas.microsoft.com/office/drawing/2010/main" val="0"/>
              </a:ext>
            </a:extLst>
          </a:blip>
          <a:stretch>
            <a:fillRect/>
          </a:stretch>
        </p:blipFill>
        <p:spPr>
          <a:xfrm>
            <a:off x="6482927" y="3794761"/>
            <a:ext cx="4050453" cy="2569633"/>
          </a:xfrm>
          <a:prstGeom prst="rect">
            <a:avLst/>
          </a:prstGeom>
        </p:spPr>
      </p:pic>
    </p:spTree>
    <p:extLst>
      <p:ext uri="{BB962C8B-B14F-4D97-AF65-F5344CB8AC3E}">
        <p14:creationId xmlns:p14="http://schemas.microsoft.com/office/powerpoint/2010/main" val="94383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156337" y="222508"/>
            <a:ext cx="3281045"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蠕虫案例</a:t>
            </a:r>
          </a:p>
        </p:txBody>
      </p:sp>
      <p:cxnSp>
        <p:nvCxnSpPr>
          <p:cNvPr id="2" name="直接连接符 1"/>
          <p:cNvCxnSpPr>
            <a:cxnSpLocks/>
          </p:cNvCxnSpPr>
          <p:nvPr/>
        </p:nvCxnSpPr>
        <p:spPr>
          <a:xfrm>
            <a:off x="1510031" y="760695"/>
            <a:ext cx="27764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436053" y="1038271"/>
            <a:ext cx="9319895" cy="2378220"/>
          </a:xfrm>
        </p:spPr>
        <p:txBody>
          <a:bodyPr/>
          <a:lstStyle/>
          <a:p>
            <a:pPr marL="0" indent="0">
              <a:spcBef>
                <a:spcPts val="0"/>
              </a:spcBef>
              <a:spcAft>
                <a:spcPts val="1200"/>
              </a:spcAft>
              <a:buNone/>
            </a:pPr>
            <a:r>
              <a:rPr lang="en-US" altLang="zh-CN" b="1" dirty="0" err="1">
                <a:solidFill>
                  <a:schemeClr val="tx1"/>
                </a:solidFill>
              </a:rPr>
              <a:t>Wannacry</a:t>
            </a:r>
            <a:endParaRPr lang="en-US" altLang="zh-CN" sz="2400" b="1" dirty="0">
              <a:solidFill>
                <a:schemeClr val="tx1"/>
              </a:solidFill>
            </a:endParaRPr>
          </a:p>
          <a:p>
            <a:pPr marL="0" indent="0">
              <a:lnSpc>
                <a:spcPct val="130000"/>
              </a:lnSpc>
              <a:buNone/>
            </a:pPr>
            <a:r>
              <a:rPr lang="en-US" altLang="zh-CN" sz="1800" dirty="0">
                <a:solidFill>
                  <a:schemeClr val="tx1"/>
                </a:solidFill>
              </a:rPr>
              <a:t>2017</a:t>
            </a:r>
            <a:r>
              <a:rPr lang="zh-CN" altLang="zh-CN" sz="1800" dirty="0">
                <a:solidFill>
                  <a:schemeClr val="tx1"/>
                </a:solidFill>
              </a:rPr>
              <a:t>年</a:t>
            </a:r>
            <a:r>
              <a:rPr lang="en-US" altLang="zh-CN" sz="1800" dirty="0">
                <a:solidFill>
                  <a:schemeClr val="tx1"/>
                </a:solidFill>
              </a:rPr>
              <a:t>5</a:t>
            </a:r>
            <a:r>
              <a:rPr lang="zh-CN" altLang="zh-CN" sz="1800" dirty="0">
                <a:solidFill>
                  <a:schemeClr val="tx1"/>
                </a:solidFill>
              </a:rPr>
              <a:t>月</a:t>
            </a:r>
            <a:r>
              <a:rPr lang="en-US" altLang="zh-CN" sz="1800" dirty="0">
                <a:solidFill>
                  <a:schemeClr val="tx1"/>
                </a:solidFill>
              </a:rPr>
              <a:t>12</a:t>
            </a:r>
            <a:r>
              <a:rPr lang="zh-CN" altLang="zh-CN" sz="1800" dirty="0">
                <a:solidFill>
                  <a:schemeClr val="tx1"/>
                </a:solidFill>
              </a:rPr>
              <a:t>日，</a:t>
            </a:r>
            <a:r>
              <a:rPr lang="en-US" altLang="zh-CN" sz="1800" dirty="0" err="1">
                <a:solidFill>
                  <a:schemeClr val="tx1"/>
                </a:solidFill>
              </a:rPr>
              <a:t>Wannacry</a:t>
            </a:r>
            <a:r>
              <a:rPr lang="en-US" altLang="zh-CN" sz="1800" dirty="0">
                <a:solidFill>
                  <a:schemeClr val="tx1"/>
                </a:solidFill>
              </a:rPr>
              <a:t> </a:t>
            </a:r>
            <a:r>
              <a:rPr lang="zh-CN" altLang="zh-CN" sz="1800" dirty="0">
                <a:solidFill>
                  <a:schemeClr val="tx1"/>
                </a:solidFill>
              </a:rPr>
              <a:t>蠕虫勒索软件袭击全球网络</a:t>
            </a:r>
            <a:r>
              <a:rPr lang="en-US" altLang="zh-CN" sz="1800" dirty="0">
                <a:solidFill>
                  <a:schemeClr val="tx1"/>
                </a:solidFill>
              </a:rPr>
              <a:t>,</a:t>
            </a:r>
            <a:r>
              <a:rPr lang="zh-CN" altLang="zh-CN" sz="1800" dirty="0">
                <a:solidFill>
                  <a:schemeClr val="tx1"/>
                </a:solidFill>
              </a:rPr>
              <a:t>根据</a:t>
            </a:r>
            <a:r>
              <a:rPr lang="en-US" altLang="zh-CN" sz="1800" dirty="0" err="1">
                <a:solidFill>
                  <a:schemeClr val="tx1"/>
                </a:solidFill>
              </a:rPr>
              <a:t>MalwareTech</a:t>
            </a:r>
            <a:r>
              <a:rPr lang="zh-CN" altLang="zh-CN" sz="1800" dirty="0">
                <a:solidFill>
                  <a:schemeClr val="tx1"/>
                </a:solidFill>
              </a:rPr>
              <a:t>的统计，全球超过</a:t>
            </a:r>
            <a:r>
              <a:rPr lang="en-US" altLang="zh-CN" sz="1800" dirty="0">
                <a:solidFill>
                  <a:schemeClr val="tx1"/>
                </a:solidFill>
              </a:rPr>
              <a:t>100</a:t>
            </a:r>
            <a:r>
              <a:rPr lang="zh-CN" altLang="zh-CN" sz="1800" dirty="0">
                <a:solidFill>
                  <a:schemeClr val="tx1"/>
                </a:solidFill>
              </a:rPr>
              <a:t>多个国家共有</a:t>
            </a:r>
            <a:r>
              <a:rPr lang="en-US" altLang="zh-CN" sz="1800" dirty="0">
                <a:solidFill>
                  <a:schemeClr val="tx1"/>
                </a:solidFill>
              </a:rPr>
              <a:t>423804</a:t>
            </a:r>
            <a:r>
              <a:rPr lang="zh-CN" altLang="zh-CN" sz="1800" dirty="0">
                <a:solidFill>
                  <a:schemeClr val="tx1"/>
                </a:solidFill>
              </a:rPr>
              <a:t>套系统受到了破坏。</a:t>
            </a:r>
            <a:r>
              <a:rPr lang="en-US" altLang="zh-CN" sz="1800" dirty="0" err="1">
                <a:solidFill>
                  <a:schemeClr val="tx1"/>
                </a:solidFill>
              </a:rPr>
              <a:t>WannaCry</a:t>
            </a:r>
            <a:r>
              <a:rPr lang="zh-CN" altLang="zh-CN" sz="1800" dirty="0">
                <a:solidFill>
                  <a:schemeClr val="tx1"/>
                </a:solidFill>
              </a:rPr>
              <a:t>攻击破坏了关键基础设施，包括医院、电信和分销</a:t>
            </a:r>
            <a:r>
              <a:rPr lang="en-US" altLang="zh-CN" sz="1800" dirty="0">
                <a:solidFill>
                  <a:schemeClr val="tx1"/>
                </a:solidFill>
              </a:rPr>
              <a:t>/</a:t>
            </a:r>
            <a:r>
              <a:rPr lang="zh-CN" altLang="zh-CN" sz="1800" dirty="0">
                <a:solidFill>
                  <a:schemeClr val="tx1"/>
                </a:solidFill>
              </a:rPr>
              <a:t>供应链服务甚至加油站，本次攻击是迄今为止使用勒索软件发动的规模最大的</a:t>
            </a:r>
            <a:r>
              <a:rPr lang="zh-CN" altLang="zh-CN" sz="1800" b="1" dirty="0">
                <a:solidFill>
                  <a:schemeClr val="tx1"/>
                </a:solidFill>
              </a:rPr>
              <a:t>全球性</a:t>
            </a:r>
            <a:r>
              <a:rPr lang="zh-CN" altLang="zh-CN" sz="1800" dirty="0">
                <a:solidFill>
                  <a:schemeClr val="tx1"/>
                </a:solidFill>
              </a:rPr>
              <a:t>网络攻击，编写者非法获利</a:t>
            </a:r>
            <a:r>
              <a:rPr lang="zh-CN" altLang="zh-CN" sz="1800" dirty="0">
                <a:solidFill>
                  <a:srgbClr val="C00000"/>
                </a:solidFill>
              </a:rPr>
              <a:t>高达</a:t>
            </a:r>
            <a:r>
              <a:rPr lang="en-US" altLang="zh-CN" sz="1800" dirty="0">
                <a:solidFill>
                  <a:srgbClr val="C00000"/>
                </a:solidFill>
              </a:rPr>
              <a:t>1.27</a:t>
            </a:r>
            <a:r>
              <a:rPr lang="zh-CN" altLang="zh-CN" sz="1800" dirty="0">
                <a:solidFill>
                  <a:srgbClr val="C00000"/>
                </a:solidFill>
              </a:rPr>
              <a:t>亿美元</a:t>
            </a:r>
            <a:r>
              <a:rPr lang="zh-CN" altLang="zh-CN" sz="1800" dirty="0">
                <a:solidFill>
                  <a:schemeClr val="tx1"/>
                </a:solidFill>
              </a:rPr>
              <a:t>。</a:t>
            </a:r>
            <a:endParaRPr lang="zh-CN" altLang="zh-CN" sz="1800" dirty="0"/>
          </a:p>
          <a:p>
            <a:pPr marL="0" indent="0">
              <a:buNone/>
            </a:pPr>
            <a:endParaRPr lang="zh-CN" altLang="en-US" b="1" dirty="0"/>
          </a:p>
        </p:txBody>
      </p:sp>
      <p:pic>
        <p:nvPicPr>
          <p:cNvPr id="1026" name="Picture 2" descr="Wana-Decrypt0r-WannaCry-Ransomware(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8241" y="4170368"/>
            <a:ext cx="6102928" cy="2378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9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175388" y="252695"/>
            <a:ext cx="2946401"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木马</a:t>
            </a:r>
          </a:p>
        </p:txBody>
      </p:sp>
      <p:cxnSp>
        <p:nvCxnSpPr>
          <p:cNvPr id="2" name="直接连接符 1"/>
          <p:cNvCxnSpPr>
            <a:cxnSpLocks/>
          </p:cNvCxnSpPr>
          <p:nvPr/>
        </p:nvCxnSpPr>
        <p:spPr>
          <a:xfrm>
            <a:off x="1510032" y="760695"/>
            <a:ext cx="2946401" cy="254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320165" y="1026475"/>
            <a:ext cx="9319260" cy="2402526"/>
          </a:xfrm>
        </p:spPr>
        <p:txBody>
          <a:bodyPr>
            <a:normAutofit/>
          </a:bodyPr>
          <a:lstStyle/>
          <a:p>
            <a:pPr marL="0" indent="0">
              <a:spcBef>
                <a:spcPts val="0"/>
              </a:spcBef>
              <a:spcAft>
                <a:spcPts val="1200"/>
              </a:spcAft>
              <a:buNone/>
            </a:pP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特洛伊木马</a:t>
            </a:r>
            <a:endParaRPr lang="zh-CN" altLang="zh-CN" sz="2400" b="1"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1800" dirty="0">
                <a:solidFill>
                  <a:schemeClr val="tx1"/>
                </a:solidFill>
                <a:latin typeface="微软雅黑" panose="020B0503020204020204" pitchFamily="34" charset="-122"/>
                <a:cs typeface="微软雅黑" panose="020B0503020204020204" charset="-122"/>
              </a:rPr>
              <a:t>“</a:t>
            </a:r>
            <a:r>
              <a:rPr lang="zh-CN" altLang="zh-CN" sz="1800" dirty="0">
                <a:solidFill>
                  <a:schemeClr val="tx1"/>
                </a:solidFill>
                <a:latin typeface="微软雅黑" panose="020B0503020204020204" pitchFamily="34" charset="-122"/>
                <a:cs typeface="微软雅黑" panose="020B0503020204020204" charset="-122"/>
              </a:rPr>
              <a:t>木马</a:t>
            </a:r>
            <a:r>
              <a:rPr lang="en-US" altLang="zh-CN" sz="1800" dirty="0">
                <a:solidFill>
                  <a:schemeClr val="tx1"/>
                </a:solidFill>
                <a:latin typeface="微软雅黑" panose="020B0503020204020204" pitchFamily="34" charset="-122"/>
                <a:cs typeface="微软雅黑" panose="020B0503020204020204" charset="-122"/>
              </a:rPr>
              <a:t>”</a:t>
            </a:r>
            <a:r>
              <a:rPr lang="zh-CN" altLang="zh-CN" sz="1800" dirty="0">
                <a:solidFill>
                  <a:schemeClr val="tx1"/>
                </a:solidFill>
                <a:latin typeface="微软雅黑" panose="020B0503020204020204" pitchFamily="34" charset="-122"/>
                <a:cs typeface="微软雅黑" panose="020B0503020204020204" charset="-122"/>
              </a:rPr>
              <a:t>这一名称来源于</a:t>
            </a:r>
            <a:r>
              <a:rPr lang="en-US" altLang="zh-CN" sz="1800" u="sng" dirty="0" err="1">
                <a:solidFill>
                  <a:schemeClr val="tx1"/>
                </a:solidFill>
                <a:latin typeface="微软雅黑" panose="020B0503020204020204" pitchFamily="34" charset="-122"/>
                <a:cs typeface="微软雅黑" panose="020B0503020204020204" charset="-122"/>
                <a:hlinkClick r:id="rId5" tooltip="希腊"/>
              </a:rPr>
              <a:t>希腊</a:t>
            </a:r>
            <a:r>
              <a:rPr lang="zh-CN" altLang="zh-CN" sz="1800" dirty="0">
                <a:solidFill>
                  <a:schemeClr val="tx1"/>
                </a:solidFill>
                <a:latin typeface="微软雅黑" panose="020B0503020204020204" pitchFamily="34" charset="-122"/>
                <a:cs typeface="微软雅黑" panose="020B0503020204020204" charset="-122"/>
              </a:rPr>
              <a:t>神话</a:t>
            </a:r>
            <a:r>
              <a:rPr lang="en-US" altLang="zh-CN" sz="1800" u="sng" dirty="0" err="1">
                <a:solidFill>
                  <a:schemeClr val="tx1"/>
                </a:solidFill>
                <a:latin typeface="微软雅黑" panose="020B0503020204020204" pitchFamily="34" charset="-122"/>
                <a:cs typeface="微软雅黑" panose="020B0503020204020204" charset="-122"/>
                <a:hlinkClick r:id="rId6" tooltip="特洛伊战争"/>
              </a:rPr>
              <a:t>特洛伊战争</a:t>
            </a:r>
            <a:r>
              <a:rPr lang="zh-CN" altLang="zh-CN" sz="1800" dirty="0">
                <a:solidFill>
                  <a:schemeClr val="tx1"/>
                </a:solidFill>
                <a:latin typeface="微软雅黑" panose="020B0503020204020204" pitchFamily="34" charset="-122"/>
                <a:cs typeface="微软雅黑" panose="020B0503020204020204" charset="-122"/>
              </a:rPr>
              <a:t>的</a:t>
            </a:r>
            <a:r>
              <a:rPr lang="en-US" altLang="zh-CN" sz="1800" u="sng" dirty="0" err="1">
                <a:solidFill>
                  <a:schemeClr val="tx1"/>
                </a:solidFill>
                <a:latin typeface="微软雅黑" panose="020B0503020204020204" pitchFamily="34" charset="-122"/>
                <a:cs typeface="微软雅黑" panose="020B0503020204020204" charset="-122"/>
                <a:hlinkClick r:id="rId7" tooltip="特洛伊木马"/>
              </a:rPr>
              <a:t>特洛伊木马</a:t>
            </a:r>
            <a:r>
              <a:rPr lang="zh-CN" altLang="zh-CN" sz="1800" dirty="0">
                <a:solidFill>
                  <a:schemeClr val="tx1"/>
                </a:solidFill>
                <a:latin typeface="微软雅黑" panose="020B0503020204020204" pitchFamily="34" charset="-122"/>
                <a:cs typeface="微软雅黑" panose="020B0503020204020204" charset="-122"/>
              </a:rPr>
              <a:t>。攻城的希腊联军佯装撤退后留下一只木马，特洛伊人将其当作战利品带回城内。当特洛伊人为胜利而庆祝时，从木马中出来了一队希腊兵，它们悄悄打开城门，放进了城外的军队，最终攻克了特洛伊城。</a:t>
            </a:r>
            <a:endParaRPr lang="zh-CN" altLang="zh-CN" sz="1800" dirty="0">
              <a:latin typeface="微软雅黑" panose="020B0503020204020204" pitchFamily="34" charset="-122"/>
            </a:endParaRPr>
          </a:p>
          <a:p>
            <a:endParaRPr lang="zh-CN" altLang="en-US" dirty="0"/>
          </a:p>
        </p:txBody>
      </p:sp>
      <p:pic>
        <p:nvPicPr>
          <p:cNvPr id="8" name="图片 7"/>
          <p:cNvPicPr/>
          <p:nvPr/>
        </p:nvPicPr>
        <p:blipFill>
          <a:blip r:embed="rId8" cstate="print">
            <a:extLst>
              <a:ext uri="{28A0092B-C50C-407E-A947-70E740481C1C}">
                <a14:useLocalDpi xmlns:a14="http://schemas.microsoft.com/office/drawing/2010/main" val="0"/>
              </a:ext>
            </a:extLst>
          </a:blip>
          <a:stretch>
            <a:fillRect/>
          </a:stretch>
        </p:blipFill>
        <p:spPr>
          <a:xfrm>
            <a:off x="1712595" y="3792820"/>
            <a:ext cx="4500245" cy="2437765"/>
          </a:xfrm>
          <a:prstGeom prst="rect">
            <a:avLst/>
          </a:prstGeom>
        </p:spPr>
      </p:pic>
      <p:pic>
        <p:nvPicPr>
          <p:cNvPr id="9" name="图片 8"/>
          <p:cNvPicPr/>
          <p:nvPr/>
        </p:nvPicPr>
        <p:blipFill>
          <a:blip r:embed="rId9">
            <a:extLst>
              <a:ext uri="{28A0092B-C50C-407E-A947-70E740481C1C}">
                <a14:useLocalDpi xmlns:a14="http://schemas.microsoft.com/office/drawing/2010/main" val="0"/>
              </a:ext>
            </a:extLst>
          </a:blip>
          <a:stretch>
            <a:fillRect/>
          </a:stretch>
        </p:blipFill>
        <p:spPr>
          <a:xfrm>
            <a:off x="6338572" y="3792820"/>
            <a:ext cx="4533265" cy="2437131"/>
          </a:xfrm>
          <a:prstGeom prst="rect">
            <a:avLst/>
          </a:prstGeom>
        </p:spPr>
      </p:pic>
    </p:spTree>
    <p:extLst>
      <p:ext uri="{BB962C8B-B14F-4D97-AF65-F5344CB8AC3E}">
        <p14:creationId xmlns:p14="http://schemas.microsoft.com/office/powerpoint/2010/main" val="3113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240523" y="227215"/>
            <a:ext cx="2924645" cy="565604"/>
          </a:xfrm>
          <a:prstGeom prst="rect">
            <a:avLst/>
          </a:prstGeom>
          <a:noFill/>
        </p:spPr>
        <p:txBody>
          <a:bodyPr wrap="square" rtlCol="0">
            <a:spAutoFit/>
          </a:bodyPr>
          <a:lstStyle/>
          <a:p>
            <a:pPr algn="ctr">
              <a:lnSpc>
                <a:spcPct val="120000"/>
              </a:lnSpc>
              <a:defRPr/>
            </a:pPr>
            <a:r>
              <a:rPr lang="zh-CN" altLang="zh-CN" sz="2800" dirty="0">
                <a:solidFill>
                  <a:schemeClr val="tx1">
                    <a:lumMod val="85000"/>
                    <a:lumOff val="15000"/>
                  </a:schemeClr>
                </a:solidFill>
                <a:latin typeface="微软雅黑" panose="020B0503020204020204" pitchFamily="34" charset="-122"/>
                <a:ea typeface="微软雅黑" panose="020B0503020204020204" pitchFamily="34" charset="-122"/>
              </a:rPr>
              <a:t>木马</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 name="直接连接符 1"/>
          <p:cNvCxnSpPr>
            <a:cxnSpLocks/>
          </p:cNvCxnSpPr>
          <p:nvPr/>
        </p:nvCxnSpPr>
        <p:spPr>
          <a:xfrm>
            <a:off x="1510032" y="760695"/>
            <a:ext cx="287908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377482" y="1036502"/>
            <a:ext cx="8820785" cy="3325948"/>
          </a:xfrm>
        </p:spPr>
        <p:txBody>
          <a:bodyPr>
            <a:noAutofit/>
          </a:bodyPr>
          <a:lstStyle/>
          <a:p>
            <a:pPr marL="0" indent="0">
              <a:spcBef>
                <a:spcPts val="0"/>
              </a:spcBef>
              <a:spcAft>
                <a:spcPts val="1200"/>
              </a:spcAft>
              <a:buNone/>
            </a:pPr>
            <a:r>
              <a:rPr lang="zh-CN" altLang="zh-CN" sz="2400" b="1" dirty="0">
                <a:solidFill>
                  <a:schemeClr val="tx1"/>
                </a:solidFill>
                <a:latin typeface="微软雅黑" panose="020B0503020204020204" charset="-122"/>
                <a:ea typeface="微软雅黑" panose="020B0503020204020204" charset="-122"/>
                <a:cs typeface="微软雅黑" panose="020B0503020204020204" charset="-122"/>
              </a:rPr>
              <a:t>定义</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30000"/>
              </a:lnSpc>
            </a:pPr>
            <a:r>
              <a:rPr lang="zh-CN" altLang="zh-CN" sz="1800" dirty="0">
                <a:solidFill>
                  <a:schemeClr val="tx1"/>
                </a:solidFill>
                <a:latin typeface="微软雅黑" panose="020B0503020204020204" charset="-122"/>
                <a:ea typeface="微软雅黑" panose="020B0503020204020204" charset="-122"/>
                <a:cs typeface="微软雅黑" panose="020B0503020204020204" charset="-122"/>
              </a:rPr>
              <a:t>木马是一段计算机程序，表面上在执行着合法功能，实际上却可以调用</a:t>
            </a:r>
            <a:r>
              <a:rPr lang="zh-CN" altLang="zh-CN" sz="1800" b="1" dirty="0">
                <a:solidFill>
                  <a:schemeClr val="tx1"/>
                </a:solidFill>
                <a:latin typeface="微软雅黑" panose="020B0503020204020204" charset="-122"/>
                <a:ea typeface="微软雅黑" panose="020B0503020204020204" charset="-122"/>
                <a:cs typeface="微软雅黑" panose="020B0503020204020204" charset="-122"/>
              </a:rPr>
              <a:t>隐藏代码</a:t>
            </a:r>
            <a:r>
              <a:rPr lang="zh-CN" altLang="zh-CN" sz="1800" dirty="0">
                <a:solidFill>
                  <a:schemeClr val="tx1"/>
                </a:solidFill>
                <a:latin typeface="微软雅黑" panose="020B0503020204020204" charset="-122"/>
                <a:ea typeface="微软雅黑" panose="020B0503020204020204" charset="-122"/>
                <a:cs typeface="微软雅黑" panose="020B0503020204020204" charset="-122"/>
              </a:rPr>
              <a:t>去执行一些非法的或有害的的功能</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，通常留下一个远程控制的后门</a:t>
            </a:r>
            <a:r>
              <a:rPr lang="zh-CN" altLang="zh-CN" sz="18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1800" b="1" dirty="0">
              <a:solidFill>
                <a:schemeClr val="tx1"/>
              </a:solidFill>
              <a:latin typeface="微软雅黑" panose="020B0503020204020204" charset="-122"/>
              <a:ea typeface="微软雅黑" panose="020B0503020204020204" charset="-122"/>
              <a:cs typeface="微软雅黑" panose="020B0503020204020204" charset="-122"/>
            </a:endParaRPr>
          </a:p>
          <a:p>
            <a:pPr marL="0" indent="0">
              <a:spcBef>
                <a:spcPts val="2400"/>
              </a:spcBef>
              <a:spcAft>
                <a:spcPts val="1200"/>
              </a:spcAft>
              <a:buNone/>
            </a:pPr>
            <a:r>
              <a:rPr lang="zh-CN" altLang="zh-CN" sz="2400" b="1" dirty="0">
                <a:solidFill>
                  <a:schemeClr val="tx1"/>
                </a:solidFill>
                <a:latin typeface="微软雅黑" panose="020B0503020204020204" charset="-122"/>
                <a:ea typeface="微软雅黑" panose="020B0503020204020204" charset="-122"/>
                <a:cs typeface="微软雅黑" panose="020B0503020204020204" charset="-122"/>
              </a:rPr>
              <a:t>特点：</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1800" b="1" dirty="0">
                <a:solidFill>
                  <a:schemeClr val="tx1"/>
                </a:solidFill>
                <a:latin typeface="微软雅黑" panose="020B0503020204020204" charset="-122"/>
                <a:ea typeface="微软雅黑" panose="020B0503020204020204" charset="-122"/>
                <a:cs typeface="微软雅黑" panose="020B0503020204020204" charset="-122"/>
              </a:rPr>
              <a:t>没有自我复制能力</a:t>
            </a:r>
            <a:endParaRPr lang="zh-CN" altLang="zh-CN" sz="180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1800" b="1" dirty="0">
                <a:solidFill>
                  <a:schemeClr val="tx1"/>
                </a:solidFill>
                <a:latin typeface="微软雅黑" panose="020B0503020204020204" charset="-122"/>
                <a:ea typeface="微软雅黑" panose="020B0503020204020204" charset="-122"/>
                <a:cs typeface="微软雅黑" panose="020B0503020204020204" charset="-122"/>
              </a:rPr>
              <a:t>非自主传播</a:t>
            </a:r>
            <a:endParaRPr lang="zh-CN" altLang="zh-CN" sz="1800" dirty="0">
              <a:solidFill>
                <a:schemeClr val="tx1"/>
              </a:solidFill>
              <a:latin typeface="微软雅黑" panose="020B0503020204020204" charset="-122"/>
              <a:ea typeface="微软雅黑" panose="020B0503020204020204" charset="-122"/>
              <a:cs typeface="微软雅黑" panose="020B0503020204020204" charset="-122"/>
            </a:endParaRPr>
          </a:p>
          <a:p>
            <a:pPr lvl="2">
              <a:lnSpc>
                <a:spcPct val="100000"/>
              </a:lnSpc>
            </a:pPr>
            <a:r>
              <a:rPr lang="zh-CN" altLang="zh-CN" sz="1600" dirty="0">
                <a:solidFill>
                  <a:schemeClr val="tx1"/>
                </a:solidFill>
                <a:latin typeface="微软雅黑" panose="020B0503020204020204" charset="-122"/>
                <a:ea typeface="微软雅黑" panose="020B0503020204020204" charset="-122"/>
                <a:cs typeface="微软雅黑" panose="020B0503020204020204" charset="-122"/>
              </a:rPr>
              <a:t>     用户主动发送给其他人</a:t>
            </a:r>
          </a:p>
          <a:p>
            <a:pPr lvl="2">
              <a:lnSpc>
                <a:spcPct val="100000"/>
              </a:lnSpc>
            </a:pPr>
            <a:r>
              <a:rPr lang="zh-CN" altLang="zh-CN" sz="1600" dirty="0">
                <a:solidFill>
                  <a:schemeClr val="tx1"/>
                </a:solidFill>
                <a:latin typeface="微软雅黑" panose="020B0503020204020204" charset="-122"/>
                <a:ea typeface="微软雅黑" panose="020B0503020204020204" charset="-122"/>
                <a:cs typeface="微软雅黑" panose="020B0503020204020204" charset="-122"/>
              </a:rPr>
              <a:t>     放到网站上由用户下载</a:t>
            </a:r>
          </a:p>
          <a:p>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91254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175387" y="252695"/>
            <a:ext cx="3431907"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木马案例</a:t>
            </a:r>
          </a:p>
        </p:txBody>
      </p:sp>
      <p:cxnSp>
        <p:nvCxnSpPr>
          <p:cNvPr id="2" name="直接连接符 1"/>
          <p:cNvCxnSpPr/>
          <p:nvPr/>
        </p:nvCxnSpPr>
        <p:spPr>
          <a:xfrm>
            <a:off x="1510031" y="760696"/>
            <a:ext cx="3281045" cy="19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984029" y="1175258"/>
            <a:ext cx="9310810" cy="5041053"/>
          </a:xfrm>
        </p:spPr>
        <p:txBody>
          <a:bodyPr/>
          <a:lstStyle/>
          <a:p>
            <a:pPr marL="0" indent="0">
              <a:spcBef>
                <a:spcPts val="0"/>
              </a:spcBef>
              <a:spcAft>
                <a:spcPts val="1200"/>
              </a:spcAft>
              <a:buNone/>
            </a:pPr>
            <a:r>
              <a:rPr lang="en-US" altLang="zh-CN" sz="2000" b="1" dirty="0">
                <a:solidFill>
                  <a:schemeClr val="tx1"/>
                </a:solidFill>
                <a:latin typeface="微软雅黑" panose="020B0503020204020204" pitchFamily="34" charset="-122"/>
              </a:rPr>
              <a:t>Zeus</a:t>
            </a:r>
            <a:r>
              <a:rPr lang="zh-CN" altLang="en-US" sz="2000" b="1" dirty="0">
                <a:solidFill>
                  <a:schemeClr val="tx1"/>
                </a:solidFill>
                <a:latin typeface="微软雅黑" panose="020B0503020204020204" pitchFamily="34" charset="-122"/>
              </a:rPr>
              <a:t>（宙斯）</a:t>
            </a:r>
            <a:r>
              <a:rPr lang="zh-CN" altLang="zh-CN" sz="2000" b="1" dirty="0">
                <a:solidFill>
                  <a:schemeClr val="tx1"/>
                </a:solidFill>
                <a:latin typeface="微软雅黑" panose="020B0503020204020204" pitchFamily="34" charset="-122"/>
              </a:rPr>
              <a:t>木马</a:t>
            </a:r>
            <a:endParaRPr lang="en-US" altLang="zh-CN" sz="2000" dirty="0">
              <a:solidFill>
                <a:schemeClr val="tx1"/>
              </a:solidFill>
              <a:latin typeface="微软雅黑" panose="020B0503020204020204" pitchFamily="34" charset="-122"/>
            </a:endParaRPr>
          </a:p>
          <a:p>
            <a:pPr>
              <a:lnSpc>
                <a:spcPct val="130000"/>
              </a:lnSpc>
            </a:pPr>
            <a:r>
              <a:rPr lang="en-US" altLang="zh-CN" sz="1800" dirty="0">
                <a:solidFill>
                  <a:schemeClr val="tx1"/>
                </a:solidFill>
                <a:latin typeface="微软雅黑" panose="020B0503020204020204" pitchFamily="34" charset="-122"/>
              </a:rPr>
              <a:t>Zeus Trojan</a:t>
            </a:r>
            <a:r>
              <a:rPr lang="zh-CN" altLang="zh-CN" sz="1800" dirty="0">
                <a:solidFill>
                  <a:schemeClr val="tx1"/>
                </a:solidFill>
                <a:latin typeface="微软雅黑" panose="020B0503020204020204" pitchFamily="34" charset="-122"/>
              </a:rPr>
              <a:t>是一种专门针对银行用户的盗号木马，</a:t>
            </a:r>
            <a:r>
              <a:rPr lang="en-US" altLang="zh-CN" sz="1800" dirty="0">
                <a:solidFill>
                  <a:schemeClr val="tx1"/>
                </a:solidFill>
                <a:latin typeface="微软雅黑" panose="020B0503020204020204" pitchFamily="34" charset="-122"/>
              </a:rPr>
              <a:t>Zeus</a:t>
            </a:r>
            <a:r>
              <a:rPr lang="zh-CN" altLang="zh-CN" sz="1800" dirty="0">
                <a:solidFill>
                  <a:schemeClr val="tx1"/>
                </a:solidFill>
                <a:latin typeface="微软雅黑" panose="020B0503020204020204" pitchFamily="34" charset="-122"/>
              </a:rPr>
              <a:t>常通过电子邮件和网站中的链接形式传播，中招的受害者会自动下载一个程序作为</a:t>
            </a:r>
            <a:r>
              <a:rPr lang="zh-CN" altLang="zh-CN" sz="1800" b="1" dirty="0">
                <a:solidFill>
                  <a:schemeClr val="tx1"/>
                </a:solidFill>
                <a:latin typeface="微软雅黑" panose="020B0503020204020204" pitchFamily="34" charset="-122"/>
              </a:rPr>
              <a:t>中间人</a:t>
            </a:r>
            <a:r>
              <a:rPr lang="zh-CN" altLang="zh-CN" sz="1800" dirty="0">
                <a:solidFill>
                  <a:schemeClr val="tx1"/>
                </a:solidFill>
                <a:latin typeface="微软雅黑" panose="020B0503020204020204" pitchFamily="34" charset="-122"/>
              </a:rPr>
              <a:t>用于通过</a:t>
            </a:r>
            <a:r>
              <a:rPr lang="en-US" altLang="zh-CN" sz="1800" b="1" u="sng" dirty="0" err="1">
                <a:solidFill>
                  <a:schemeClr val="tx1"/>
                </a:solidFill>
                <a:latin typeface="微软雅黑" panose="020B0503020204020204" pitchFamily="34" charset="-122"/>
                <a:hlinkClick r:id="rId5" tooltip="人在这方面的浏览器"/>
              </a:rPr>
              <a:t>浏览器中的</a:t>
            </a:r>
            <a:r>
              <a:rPr lang="en-US" altLang="zh-CN" sz="1800" b="1" u="sng" dirty="0" err="1">
                <a:solidFill>
                  <a:schemeClr val="tx1"/>
                </a:solidFill>
                <a:latin typeface="微软雅黑" panose="020B0503020204020204" pitchFamily="34" charset="-122"/>
                <a:hlinkClick r:id="rId6" tooltip="按键记录"/>
              </a:rPr>
              <a:t>按键记录</a:t>
            </a:r>
            <a:r>
              <a:rPr lang="zh-CN" altLang="zh-CN" sz="1800" dirty="0">
                <a:solidFill>
                  <a:schemeClr val="tx1"/>
                </a:solidFill>
                <a:latin typeface="微软雅黑" panose="020B0503020204020204" pitchFamily="34" charset="-122"/>
              </a:rPr>
              <a:t>和</a:t>
            </a:r>
            <a:r>
              <a:rPr lang="en-US" altLang="zh-CN" sz="1800" b="1" u="sng" dirty="0" err="1">
                <a:solidFill>
                  <a:schemeClr val="tx1"/>
                </a:solidFill>
                <a:latin typeface="微软雅黑" panose="020B0503020204020204" pitchFamily="34" charset="-122"/>
                <a:hlinkClick r:id="rId7" tooltip="形式攫取"/>
              </a:rPr>
              <a:t>表单抓取</a:t>
            </a:r>
            <a:r>
              <a:rPr lang="zh-CN" altLang="zh-CN" sz="1800" dirty="0">
                <a:solidFill>
                  <a:schemeClr val="tx1"/>
                </a:solidFill>
                <a:latin typeface="微软雅黑" panose="020B0503020204020204" pitchFamily="34" charset="-122"/>
              </a:rPr>
              <a:t>来窃取银行信息，并且将重要数据发送到远程服务器上。</a:t>
            </a:r>
            <a:r>
              <a:rPr lang="en-US" altLang="zh-CN" sz="1800" dirty="0">
                <a:solidFill>
                  <a:schemeClr val="tx1"/>
                </a:solidFill>
                <a:latin typeface="微软雅黑" panose="020B0503020204020204" pitchFamily="34" charset="-122"/>
              </a:rPr>
              <a:t>RSA</a:t>
            </a:r>
            <a:r>
              <a:rPr lang="zh-CN" altLang="zh-CN" sz="1800" dirty="0">
                <a:solidFill>
                  <a:schemeClr val="tx1"/>
                </a:solidFill>
                <a:latin typeface="微软雅黑" panose="020B0503020204020204" pitchFamily="34" charset="-122"/>
              </a:rPr>
              <a:t>实验室的</a:t>
            </a:r>
            <a:r>
              <a:rPr lang="en-US" altLang="zh-CN" sz="1800" dirty="0" err="1">
                <a:solidFill>
                  <a:schemeClr val="tx1"/>
                </a:solidFill>
                <a:latin typeface="微软雅黑" panose="020B0503020204020204" pitchFamily="34" charset="-122"/>
              </a:rPr>
              <a:t>Riyner</a:t>
            </a:r>
            <a:r>
              <a:rPr lang="zh-CN" altLang="zh-CN" sz="1800" dirty="0">
                <a:solidFill>
                  <a:schemeClr val="tx1"/>
                </a:solidFill>
                <a:latin typeface="微软雅黑" panose="020B0503020204020204" pitchFamily="34" charset="-122"/>
              </a:rPr>
              <a:t>把它称为</a:t>
            </a:r>
            <a:r>
              <a:rPr lang="en-US" altLang="zh-CN" sz="1800" b="1" dirty="0">
                <a:solidFill>
                  <a:schemeClr val="tx1"/>
                </a:solidFill>
                <a:latin typeface="微软雅黑" panose="020B0503020204020204" pitchFamily="34" charset="-122"/>
              </a:rPr>
              <a:t>“</a:t>
            </a:r>
            <a:r>
              <a:rPr lang="zh-CN" altLang="zh-CN" sz="1800" b="1" dirty="0">
                <a:solidFill>
                  <a:schemeClr val="tx1"/>
                </a:solidFill>
                <a:latin typeface="微软雅黑" panose="020B0503020204020204" pitchFamily="34" charset="-122"/>
              </a:rPr>
              <a:t>最具破坏性的木马</a:t>
            </a:r>
            <a:r>
              <a:rPr lang="en-US" altLang="zh-CN" sz="1800" dirty="0">
                <a:solidFill>
                  <a:schemeClr val="tx1"/>
                </a:solidFill>
                <a:latin typeface="微软雅黑" panose="020B0503020204020204" pitchFamily="34" charset="-122"/>
              </a:rPr>
              <a:t>”</a:t>
            </a:r>
            <a:r>
              <a:rPr lang="zh-CN" altLang="zh-CN" sz="1800" dirty="0">
                <a:solidFill>
                  <a:schemeClr val="tx1"/>
                </a:solidFill>
                <a:latin typeface="微软雅黑" panose="020B0503020204020204" pitchFamily="34" charset="-122"/>
              </a:rPr>
              <a:t>，从</a:t>
            </a:r>
            <a:r>
              <a:rPr lang="en-US" altLang="zh-CN" sz="1800" dirty="0">
                <a:solidFill>
                  <a:schemeClr val="tx1"/>
                </a:solidFill>
                <a:latin typeface="微软雅黑" panose="020B0503020204020204" pitchFamily="34" charset="-122"/>
              </a:rPr>
              <a:t>2007</a:t>
            </a:r>
            <a:r>
              <a:rPr lang="zh-CN" altLang="zh-CN" sz="1800" dirty="0">
                <a:solidFill>
                  <a:schemeClr val="tx1"/>
                </a:solidFill>
                <a:latin typeface="微软雅黑" panose="020B0503020204020204" pitchFamily="34" charset="-122"/>
              </a:rPr>
              <a:t>年活跃至今，近半数网银攻击都与</a:t>
            </a:r>
            <a:r>
              <a:rPr lang="en-US" altLang="zh-CN" sz="1800" dirty="0">
                <a:solidFill>
                  <a:schemeClr val="tx1"/>
                </a:solidFill>
                <a:latin typeface="微软雅黑" panose="020B0503020204020204" pitchFamily="34" charset="-122"/>
              </a:rPr>
              <a:t>Zeus Trojan</a:t>
            </a:r>
            <a:r>
              <a:rPr lang="zh-CN" altLang="zh-CN" sz="1800" dirty="0">
                <a:solidFill>
                  <a:schemeClr val="tx1"/>
                </a:solidFill>
                <a:latin typeface="微软雅黑" panose="020B0503020204020204" pitchFamily="34" charset="-122"/>
              </a:rPr>
              <a:t>（或其</a:t>
            </a:r>
            <a:r>
              <a:rPr lang="zh-CN" altLang="zh-CN" sz="1800" b="1" dirty="0">
                <a:solidFill>
                  <a:schemeClr val="tx1"/>
                </a:solidFill>
                <a:latin typeface="微软雅黑" panose="020B0503020204020204" pitchFamily="34" charset="-122"/>
              </a:rPr>
              <a:t>变种</a:t>
            </a:r>
            <a:r>
              <a:rPr lang="zh-CN" altLang="zh-CN" sz="1800" dirty="0">
                <a:solidFill>
                  <a:schemeClr val="tx1"/>
                </a:solidFill>
                <a:latin typeface="微软雅黑" panose="020B0503020204020204" pitchFamily="34" charset="-122"/>
              </a:rPr>
              <a:t>）有关。</a:t>
            </a:r>
          </a:p>
          <a:p>
            <a:endParaRPr lang="zh-CN" altLang="zh-CN" sz="2000" dirty="0">
              <a:solidFill>
                <a:schemeClr val="tx1"/>
              </a:solidFill>
            </a:endParaRPr>
          </a:p>
        </p:txBody>
      </p:sp>
      <p:pic>
        <p:nvPicPr>
          <p:cNvPr id="2050" name="Picture 2" descr="zeus木马"/>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5943" y="3916746"/>
            <a:ext cx="6044335" cy="279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8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175387" y="252695"/>
            <a:ext cx="3615691"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恶意代码</a:t>
            </a:r>
          </a:p>
        </p:txBody>
      </p:sp>
      <p:cxnSp>
        <p:nvCxnSpPr>
          <p:cNvPr id="2" name="直接连接符 1"/>
          <p:cNvCxnSpPr/>
          <p:nvPr/>
        </p:nvCxnSpPr>
        <p:spPr>
          <a:xfrm>
            <a:off x="1510031" y="760696"/>
            <a:ext cx="3281045" cy="19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内容占位符 3"/>
          <p:cNvGraphicFramePr>
            <a:graphicFrameLocks noGrp="1"/>
          </p:cNvGraphicFramePr>
          <p:nvPr>
            <p:ph idx="1"/>
            <p:extLst>
              <p:ext uri="{D42A27DB-BD31-4B8C-83A1-F6EECF244321}">
                <p14:modId xmlns:p14="http://schemas.microsoft.com/office/powerpoint/2010/main" val="2713341731"/>
              </p:ext>
            </p:extLst>
          </p:nvPr>
        </p:nvGraphicFramePr>
        <p:xfrm>
          <a:off x="1361566" y="1690839"/>
          <a:ext cx="9510606" cy="3775287"/>
        </p:xfrm>
        <a:graphic>
          <a:graphicData uri="http://schemas.openxmlformats.org/drawingml/2006/table">
            <a:tbl>
              <a:tblPr>
                <a:tableStyleId>{5C22544A-7EE6-4342-B048-85BDC9FD1C3A}</a:tableStyleId>
              </a:tblPr>
              <a:tblGrid>
                <a:gridCol w="1916853">
                  <a:extLst>
                    <a:ext uri="{9D8B030D-6E8A-4147-A177-3AD203B41FA5}">
                      <a16:colId xmlns:a16="http://schemas.microsoft.com/office/drawing/2014/main" val="20000"/>
                    </a:ext>
                  </a:extLst>
                </a:gridCol>
                <a:gridCol w="3252893">
                  <a:extLst>
                    <a:ext uri="{9D8B030D-6E8A-4147-A177-3AD203B41FA5}">
                      <a16:colId xmlns:a16="http://schemas.microsoft.com/office/drawing/2014/main" val="20001"/>
                    </a:ext>
                  </a:extLst>
                </a:gridCol>
                <a:gridCol w="1894840">
                  <a:extLst>
                    <a:ext uri="{9D8B030D-6E8A-4147-A177-3AD203B41FA5}">
                      <a16:colId xmlns:a16="http://schemas.microsoft.com/office/drawing/2014/main" val="20002"/>
                    </a:ext>
                  </a:extLst>
                </a:gridCol>
                <a:gridCol w="2446020">
                  <a:extLst>
                    <a:ext uri="{9D8B030D-6E8A-4147-A177-3AD203B41FA5}">
                      <a16:colId xmlns:a16="http://schemas.microsoft.com/office/drawing/2014/main" val="20003"/>
                    </a:ext>
                  </a:extLst>
                </a:gridCol>
              </a:tblGrid>
              <a:tr h="716280">
                <a:tc>
                  <a:txBody>
                    <a:bodyPr/>
                    <a:lstStyle/>
                    <a:p>
                      <a:pPr algn="just">
                        <a:spcAft>
                          <a:spcPts val="0"/>
                        </a:spcAft>
                      </a:pPr>
                      <a:r>
                        <a:rPr lang="zh-CN" sz="1600" b="1" kern="100" dirty="0">
                          <a:effectLst/>
                          <a:ea typeface="微软雅黑" panose="020B0503020204020204" pitchFamily="34" charset="-122"/>
                        </a:rPr>
                        <a:t>特性</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b="1" kern="100" dirty="0">
                          <a:effectLst/>
                          <a:ea typeface="微软雅黑" panose="020B0503020204020204" pitchFamily="34" charset="-122"/>
                        </a:rPr>
                        <a:t>病毒</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b="1" kern="100" dirty="0">
                          <a:effectLst/>
                          <a:ea typeface="微软雅黑" panose="020B0503020204020204" pitchFamily="34" charset="-122"/>
                        </a:rPr>
                        <a:t>蠕虫</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b="1" kern="100" dirty="0">
                          <a:effectLst/>
                          <a:ea typeface="微软雅黑" panose="020B0503020204020204" pitchFamily="34" charset="-122"/>
                        </a:rPr>
                        <a:t>木马</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extLst>
                  <a:ext uri="{0D108BD9-81ED-4DB2-BD59-A6C34878D82A}">
                    <a16:rowId xmlns:a16="http://schemas.microsoft.com/office/drawing/2014/main" val="10000"/>
                  </a:ext>
                </a:extLst>
              </a:tr>
              <a:tr h="643467">
                <a:tc>
                  <a:txBody>
                    <a:bodyPr/>
                    <a:lstStyle/>
                    <a:p>
                      <a:pPr algn="just">
                        <a:spcAft>
                          <a:spcPts val="0"/>
                        </a:spcAft>
                      </a:pPr>
                      <a:r>
                        <a:rPr lang="zh-CN" sz="1600" b="1" kern="100" dirty="0">
                          <a:effectLst/>
                          <a:ea typeface="微软雅黑" panose="020B0503020204020204" pitchFamily="34" charset="-122"/>
                        </a:rPr>
                        <a:t>宿主</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需要</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不需要</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需要</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extLst>
                  <a:ext uri="{0D108BD9-81ED-4DB2-BD59-A6C34878D82A}">
                    <a16:rowId xmlns:a16="http://schemas.microsoft.com/office/drawing/2014/main" val="10001"/>
                  </a:ext>
                </a:extLst>
              </a:tr>
              <a:tr h="659553">
                <a:tc>
                  <a:txBody>
                    <a:bodyPr/>
                    <a:lstStyle/>
                    <a:p>
                      <a:pPr algn="just">
                        <a:spcAft>
                          <a:spcPts val="0"/>
                        </a:spcAft>
                      </a:pPr>
                      <a:r>
                        <a:rPr lang="zh-CN" sz="1600" b="1" kern="100" dirty="0">
                          <a:effectLst/>
                          <a:ea typeface="微软雅黑" panose="020B0503020204020204" pitchFamily="34" charset="-122"/>
                        </a:rPr>
                        <a:t>表现形式</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不以文件形式存在</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独立的文件</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伪装成其他文件</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extLst>
                  <a:ext uri="{0D108BD9-81ED-4DB2-BD59-A6C34878D82A}">
                    <a16:rowId xmlns:a16="http://schemas.microsoft.com/office/drawing/2014/main" val="10002"/>
                  </a:ext>
                </a:extLst>
              </a:tr>
              <a:tr h="657860">
                <a:tc>
                  <a:txBody>
                    <a:bodyPr/>
                    <a:lstStyle/>
                    <a:p>
                      <a:pPr algn="just">
                        <a:spcAft>
                          <a:spcPts val="0"/>
                        </a:spcAft>
                      </a:pPr>
                      <a:r>
                        <a:rPr lang="zh-CN" sz="1600" b="1" kern="100" dirty="0">
                          <a:effectLst/>
                          <a:ea typeface="微软雅黑" panose="020B0503020204020204" pitchFamily="34" charset="-122"/>
                        </a:rPr>
                        <a:t>传播方式</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solidFill>
                            <a:srgbClr val="C00000"/>
                          </a:solidFill>
                          <a:effectLst/>
                          <a:ea typeface="微软雅黑" panose="020B0503020204020204" pitchFamily="34" charset="-122"/>
                        </a:rPr>
                        <a:t>依赖宿主文件或介质</a:t>
                      </a:r>
                      <a:endParaRPr lang="zh-CN" sz="1600"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自主传播</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依靠用户主动传播</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extLst>
                  <a:ext uri="{0D108BD9-81ED-4DB2-BD59-A6C34878D82A}">
                    <a16:rowId xmlns:a16="http://schemas.microsoft.com/office/drawing/2014/main" val="10003"/>
                  </a:ext>
                </a:extLst>
              </a:tr>
              <a:tr h="695960">
                <a:tc>
                  <a:txBody>
                    <a:bodyPr/>
                    <a:lstStyle/>
                    <a:p>
                      <a:pPr algn="just">
                        <a:spcAft>
                          <a:spcPts val="0"/>
                        </a:spcAft>
                      </a:pPr>
                      <a:r>
                        <a:rPr lang="zh-CN" sz="1600" b="1" kern="100" dirty="0">
                          <a:effectLst/>
                          <a:ea typeface="微软雅黑" panose="020B0503020204020204" pitchFamily="34" charset="-122"/>
                        </a:rPr>
                        <a:t>主要危害</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破坏数据完整性、系统完整性</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侵占资源</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b="1" kern="100" dirty="0">
                          <a:solidFill>
                            <a:srgbClr val="C00000"/>
                          </a:solidFill>
                          <a:effectLst/>
                          <a:ea typeface="微软雅黑" panose="020B0503020204020204" pitchFamily="34" charset="-122"/>
                        </a:rPr>
                        <a:t>留下后门，窃取信息</a:t>
                      </a:r>
                      <a:endParaRPr lang="zh-CN" sz="16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extLst>
                  <a:ext uri="{0D108BD9-81ED-4DB2-BD59-A6C34878D82A}">
                    <a16:rowId xmlns:a16="http://schemas.microsoft.com/office/drawing/2014/main" val="10004"/>
                  </a:ext>
                </a:extLst>
              </a:tr>
              <a:tr h="402167">
                <a:tc>
                  <a:txBody>
                    <a:bodyPr/>
                    <a:lstStyle/>
                    <a:p>
                      <a:pPr algn="just">
                        <a:spcAft>
                          <a:spcPts val="0"/>
                        </a:spcAft>
                      </a:pPr>
                      <a:r>
                        <a:rPr lang="zh-CN" sz="1600" b="1" kern="100" dirty="0">
                          <a:effectLst/>
                          <a:ea typeface="微软雅黑" panose="020B0503020204020204" pitchFamily="34" charset="-122"/>
                        </a:rPr>
                        <a:t>传播速度</a:t>
                      </a:r>
                      <a:endParaRPr 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快</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b="1" kern="100" dirty="0">
                          <a:solidFill>
                            <a:srgbClr val="C00000"/>
                          </a:solidFill>
                          <a:effectLst/>
                          <a:ea typeface="微软雅黑" panose="020B0503020204020204" pitchFamily="34" charset="-122"/>
                        </a:rPr>
                        <a:t>极快</a:t>
                      </a:r>
                      <a:endParaRPr lang="zh-CN" sz="16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tc>
                  <a:txBody>
                    <a:bodyPr/>
                    <a:lstStyle/>
                    <a:p>
                      <a:pPr algn="just">
                        <a:spcAft>
                          <a:spcPts val="0"/>
                        </a:spcAft>
                      </a:pPr>
                      <a:r>
                        <a:rPr lang="zh-CN" sz="1600" kern="100" dirty="0">
                          <a:effectLst/>
                          <a:ea typeface="微软雅黑" panose="020B0503020204020204" pitchFamily="34" charset="-122"/>
                        </a:rPr>
                        <a:t>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1">
                        <a:alpha val="24000"/>
                      </a:schemeClr>
                    </a:solidFill>
                  </a:tcPr>
                </a:tc>
                <a:extLst>
                  <a:ext uri="{0D108BD9-81ED-4DB2-BD59-A6C34878D82A}">
                    <a16:rowId xmlns:a16="http://schemas.microsoft.com/office/drawing/2014/main" val="10005"/>
                  </a:ext>
                </a:extLst>
              </a:tr>
            </a:tbl>
          </a:graphicData>
        </a:graphic>
      </p:graphicFrame>
      <p:sp>
        <p:nvSpPr>
          <p:cNvPr id="8" name="Rectangle 1"/>
          <p:cNvSpPr>
            <a:spLocks noChangeArrowheads="1"/>
          </p:cNvSpPr>
          <p:nvPr/>
        </p:nvSpPr>
        <p:spPr bwMode="auto">
          <a:xfrm>
            <a:off x="1319828" y="1083257"/>
            <a:ext cx="927820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eaLnBrk="0" fontAlgn="base" hangingPunct="0">
              <a:spcBef>
                <a:spcPct val="0"/>
              </a:spcBef>
              <a:spcAft>
                <a:spcPct val="0"/>
              </a:spcAft>
            </a:pP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病毒、蠕虫与木马的比较</a:t>
            </a:r>
            <a:endParaRPr lang="zh-CN" altLang="zh-CN" sz="2400" dirty="0">
              <a:ea typeface="微软雅黑" panose="020B0503020204020204" pitchFamily="34" charset="-122"/>
            </a:endParaRPr>
          </a:p>
          <a:p>
            <a:pPr eaLnBrk="0" fontAlgn="base" hangingPunct="0">
              <a:spcBef>
                <a:spcPct val="0"/>
              </a:spcBef>
              <a:spcAft>
                <a:spcPct val="0"/>
              </a:spcAft>
            </a:pPr>
            <a:endParaRPr lang="zh-CN" altLang="zh-CN" sz="18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4056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175386" y="252695"/>
            <a:ext cx="2854489"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恶意代码</a:t>
            </a:r>
          </a:p>
        </p:txBody>
      </p:sp>
      <p:cxnSp>
        <p:nvCxnSpPr>
          <p:cNvPr id="2" name="直接连接符 1"/>
          <p:cNvCxnSpPr>
            <a:cxnSpLocks/>
          </p:cNvCxnSpPr>
          <p:nvPr/>
        </p:nvCxnSpPr>
        <p:spPr>
          <a:xfrm>
            <a:off x="1510031" y="760695"/>
            <a:ext cx="2519844"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920611" y="1152941"/>
            <a:ext cx="92782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eaLnBrk="0" fontAlgn="base" hangingPunct="0">
              <a:spcBef>
                <a:spcPct val="0"/>
              </a:spcBef>
              <a:spcAft>
                <a:spcPct val="0"/>
              </a:spcAft>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各种恶意代码的融合趋势</a:t>
            </a:r>
            <a:endParaRPr lang="zh-CN" altLang="zh-CN" sz="2400" dirty="0">
              <a:latin typeface="微软雅黑" panose="020B0503020204020204" pitchFamily="34" charset="-122"/>
              <a:ea typeface="微软雅黑" panose="020B0503020204020204" pitchFamily="34" charset="-122"/>
            </a:endParaRPr>
          </a:p>
        </p:txBody>
      </p:sp>
      <p:sp>
        <p:nvSpPr>
          <p:cNvPr id="11" name="内容占位符 10"/>
          <p:cNvSpPr>
            <a:spLocks noGrp="1"/>
          </p:cNvSpPr>
          <p:nvPr>
            <p:ph idx="1"/>
          </p:nvPr>
        </p:nvSpPr>
        <p:spPr>
          <a:xfrm>
            <a:off x="1175386" y="1805959"/>
            <a:ext cx="8282939" cy="2099291"/>
          </a:xfrm>
        </p:spPr>
        <p:txBody>
          <a:bodyPr>
            <a:normAutofit/>
          </a:bodyPr>
          <a:lstStyle/>
          <a:p>
            <a:pPr>
              <a:lnSpc>
                <a:spcPct val="110000"/>
              </a:lnSpc>
            </a:pPr>
            <a:r>
              <a:rPr lang="zh-CN" altLang="en-US" sz="2000" dirty="0">
                <a:solidFill>
                  <a:schemeClr val="tx1">
                    <a:lumMod val="95000"/>
                    <a:lumOff val="5000"/>
                  </a:schemeClr>
                </a:solidFill>
                <a:latin typeface="微软雅黑" panose="020B0503020204020204" pitchFamily="34" charset="-122"/>
              </a:rPr>
              <a:t>病毒、蠕虫、木马之间界限已经不再明显；</a:t>
            </a:r>
            <a:endParaRPr lang="en-US" altLang="zh-CN" sz="2000" dirty="0">
              <a:solidFill>
                <a:schemeClr val="tx1">
                  <a:lumMod val="95000"/>
                  <a:lumOff val="5000"/>
                </a:schemeClr>
              </a:solidFill>
              <a:latin typeface="微软雅黑" panose="020B0503020204020204" pitchFamily="34" charset="-122"/>
            </a:endParaRPr>
          </a:p>
          <a:p>
            <a:pPr>
              <a:lnSpc>
                <a:spcPct val="110000"/>
              </a:lnSpc>
            </a:pPr>
            <a:r>
              <a:rPr lang="zh-CN" altLang="en-US" sz="2000" dirty="0">
                <a:solidFill>
                  <a:schemeClr val="tx1">
                    <a:lumMod val="95000"/>
                    <a:lumOff val="5000"/>
                  </a:schemeClr>
                </a:solidFill>
                <a:latin typeface="微软雅黑" panose="020B0503020204020204" pitchFamily="34" charset="-122"/>
              </a:rPr>
              <a:t>综合使用多种攻击手段：</a:t>
            </a:r>
            <a:endParaRPr lang="en-US" altLang="zh-CN" sz="2000" dirty="0">
              <a:solidFill>
                <a:schemeClr val="tx1">
                  <a:lumMod val="95000"/>
                  <a:lumOff val="5000"/>
                </a:schemeClr>
              </a:solidFill>
              <a:latin typeface="微软雅黑" panose="020B0503020204020204" pitchFamily="34" charset="-122"/>
            </a:endParaRPr>
          </a:p>
          <a:p>
            <a:pPr marL="457189" lvl="1" indent="0">
              <a:lnSpc>
                <a:spcPct val="110000"/>
              </a:lnSpc>
              <a:buNone/>
            </a:pPr>
            <a:r>
              <a:rPr lang="en-US" altLang="zh-CN" sz="1800" dirty="0">
                <a:solidFill>
                  <a:schemeClr val="tx1">
                    <a:lumMod val="95000"/>
                    <a:lumOff val="5000"/>
                  </a:schemeClr>
                </a:solidFill>
                <a:latin typeface="微软雅黑" panose="020B0503020204020204" pitchFamily="34" charset="-122"/>
              </a:rPr>
              <a:t>-</a:t>
            </a:r>
            <a:r>
              <a:rPr lang="zh-CN" altLang="en-US" sz="1800" dirty="0">
                <a:solidFill>
                  <a:schemeClr val="tx1">
                    <a:lumMod val="95000"/>
                    <a:lumOff val="5000"/>
                  </a:schemeClr>
                </a:solidFill>
                <a:latin typeface="微软雅黑" panose="020B0503020204020204" pitchFamily="34" charset="-122"/>
              </a:rPr>
              <a:t>传播：计算机系统的漏洞、电子邮件、文件共享、</a:t>
            </a:r>
            <a:r>
              <a:rPr lang="en-US" altLang="zh-CN" sz="1800" dirty="0">
                <a:solidFill>
                  <a:schemeClr val="tx1">
                    <a:lumMod val="95000"/>
                    <a:lumOff val="5000"/>
                  </a:schemeClr>
                </a:solidFill>
                <a:latin typeface="微软雅黑" panose="020B0503020204020204" pitchFamily="34" charset="-122"/>
              </a:rPr>
              <a:t>Web</a:t>
            </a:r>
            <a:r>
              <a:rPr lang="zh-CN" altLang="en-US" sz="1800" dirty="0">
                <a:solidFill>
                  <a:schemeClr val="tx1">
                    <a:lumMod val="95000"/>
                    <a:lumOff val="5000"/>
                  </a:schemeClr>
                </a:solidFill>
                <a:latin typeface="微软雅黑" panose="020B0503020204020204" pitchFamily="34" charset="-122"/>
              </a:rPr>
              <a:t>浏览等</a:t>
            </a:r>
            <a:endParaRPr lang="en-US" altLang="zh-CN" sz="1800" dirty="0">
              <a:solidFill>
                <a:schemeClr val="tx1">
                  <a:lumMod val="95000"/>
                  <a:lumOff val="5000"/>
                </a:schemeClr>
              </a:solidFill>
              <a:latin typeface="微软雅黑" panose="020B0503020204020204" pitchFamily="34" charset="-122"/>
            </a:endParaRPr>
          </a:p>
          <a:p>
            <a:pPr marL="457189" lvl="1" indent="0">
              <a:lnSpc>
                <a:spcPct val="110000"/>
              </a:lnSpc>
              <a:buNone/>
            </a:pPr>
            <a:r>
              <a:rPr lang="en-US" altLang="zh-CN" sz="1800" dirty="0">
                <a:solidFill>
                  <a:schemeClr val="tx1">
                    <a:lumMod val="95000"/>
                    <a:lumOff val="5000"/>
                  </a:schemeClr>
                </a:solidFill>
                <a:latin typeface="微软雅黑" panose="020B0503020204020204" pitchFamily="34" charset="-122"/>
              </a:rPr>
              <a:t>-</a:t>
            </a:r>
            <a:r>
              <a:rPr lang="zh-CN" altLang="en-US" sz="1800" dirty="0">
                <a:solidFill>
                  <a:schemeClr val="tx1">
                    <a:lumMod val="95000"/>
                    <a:lumOff val="5000"/>
                  </a:schemeClr>
                </a:solidFill>
                <a:latin typeface="微软雅黑" panose="020B0503020204020204" pitchFamily="34" charset="-122"/>
              </a:rPr>
              <a:t>社会工程</a:t>
            </a:r>
          </a:p>
        </p:txBody>
      </p:sp>
    </p:spTree>
    <p:extLst>
      <p:ext uri="{BB962C8B-B14F-4D97-AF65-F5344CB8AC3E}">
        <p14:creationId xmlns:p14="http://schemas.microsoft.com/office/powerpoint/2010/main" val="381023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cxnSp>
        <p:nvCxnSpPr>
          <p:cNvPr id="2" name="直接连接符 1"/>
          <p:cNvCxnSpPr>
            <a:cxnSpLocks/>
          </p:cNvCxnSpPr>
          <p:nvPr/>
        </p:nvCxnSpPr>
        <p:spPr>
          <a:xfrm>
            <a:off x="1510031" y="760696"/>
            <a:ext cx="249407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49213" y="216747"/>
            <a:ext cx="2079837"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缓冲区溢出</a:t>
            </a:r>
          </a:p>
        </p:txBody>
      </p:sp>
      <p:sp>
        <p:nvSpPr>
          <p:cNvPr id="8" name="文本框 7">
            <a:extLst>
              <a:ext uri="{FF2B5EF4-FFF2-40B4-BE49-F238E27FC236}">
                <a16:creationId xmlns:a16="http://schemas.microsoft.com/office/drawing/2014/main" id="{C75FB026-3E63-41E2-8C4F-0844B6C29003}"/>
              </a:ext>
            </a:extLst>
          </p:cNvPr>
          <p:cNvSpPr txBox="1"/>
          <p:nvPr/>
        </p:nvSpPr>
        <p:spPr>
          <a:xfrm>
            <a:off x="1251284" y="1278241"/>
            <a:ext cx="9254791" cy="2282741"/>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什么是缓冲区？</a:t>
            </a:r>
            <a:endParaRPr lang="en-US" altLang="zh-CN" sz="2400" b="1" dirty="0">
              <a:latin typeface="微软雅黑" panose="020B0503020204020204" pitchFamily="34" charset="-122"/>
              <a:ea typeface="微软雅黑" panose="020B0503020204020204" pitchFamily="34" charset="-122"/>
            </a:endParaRPr>
          </a:p>
          <a:p>
            <a:pPr marL="990575" lvl="1" indent="-38099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是指包含相同数据类型实例的一个</a:t>
            </a:r>
            <a:r>
              <a:rPr lang="zh-CN" altLang="en-US" sz="2000" b="1" dirty="0">
                <a:latin typeface="微软雅黑" panose="020B0503020204020204" pitchFamily="34" charset="-122"/>
                <a:ea typeface="微软雅黑" panose="020B0503020204020204" pitchFamily="34" charset="-122"/>
              </a:rPr>
              <a:t>计算机内存块</a:t>
            </a:r>
            <a:r>
              <a:rPr lang="zh-CN" altLang="en-US" sz="2000" dirty="0">
                <a:latin typeface="微软雅黑" panose="020B0503020204020204" pitchFamily="34" charset="-122"/>
                <a:ea typeface="微软雅黑" panose="020B0503020204020204" pitchFamily="34" charset="-122"/>
              </a:rPr>
              <a:t>。是程序运行期间在内存中分配的一个连续的区域，用于保存字符数组在内的各种数据类型。</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39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1"/>
            <a:ext cx="1712687" cy="1025873"/>
          </a:xfrm>
          <a:prstGeom prst="rect">
            <a:avLst/>
          </a:prstGeom>
        </p:spPr>
      </p:pic>
      <p:cxnSp>
        <p:nvCxnSpPr>
          <p:cNvPr id="2" name="直接连接符 1"/>
          <p:cNvCxnSpPr>
            <a:cxnSpLocks/>
          </p:cNvCxnSpPr>
          <p:nvPr/>
        </p:nvCxnSpPr>
        <p:spPr>
          <a:xfrm flipV="1">
            <a:off x="1510031" y="738951"/>
            <a:ext cx="2853421" cy="211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1271379" y="1185055"/>
            <a:ext cx="9434721" cy="2222798"/>
          </a:xfrm>
        </p:spPr>
        <p:txBody>
          <a:bodyPr/>
          <a:lstStyle/>
          <a:p>
            <a:pPr marL="0" indent="0">
              <a:spcBef>
                <a:spcPts val="0"/>
              </a:spcBef>
              <a:spcAft>
                <a:spcPts val="1200"/>
              </a:spcAft>
              <a:buNone/>
            </a:pPr>
            <a:r>
              <a:rPr lang="zh-CN" altLang="zh-CN" sz="2400" b="1" dirty="0">
                <a:solidFill>
                  <a:schemeClr val="tx1"/>
                </a:solidFill>
              </a:rPr>
              <a:t>什么是缓冲区溢出？</a:t>
            </a:r>
            <a:endParaRPr lang="zh-CN" altLang="zh-CN" sz="2400" dirty="0">
              <a:solidFill>
                <a:schemeClr val="tx1"/>
              </a:solidFill>
            </a:endParaRPr>
          </a:p>
          <a:p>
            <a:pPr lvl="1">
              <a:lnSpc>
                <a:spcPct val="130000"/>
              </a:lnSpc>
              <a:spcBef>
                <a:spcPts val="0"/>
              </a:spcBef>
              <a:spcAft>
                <a:spcPts val="600"/>
              </a:spcAf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是指所填的数据</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超过出了原有的缓冲区边界，并非法占据了另一段内存区</a:t>
            </a:r>
            <a:endParaRPr lang="en-US" altLang="zh-CN" sz="2000" b="1"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30000"/>
              </a:lnSpc>
              <a:spcBef>
                <a:spcPts val="0"/>
              </a:spcBef>
              <a:spcAft>
                <a:spcPts val="600"/>
              </a:spcAft>
            </a:pP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当攻击者精心构造溢出数据的内容，那么就可能破坏程序的堆栈，使程序转而</a:t>
            </a:r>
            <a:r>
              <a:rPr lang="zh-CN" altLang="zh-CN" sz="2000" b="1" dirty="0">
                <a:solidFill>
                  <a:schemeClr val="tx1"/>
                </a:solidFill>
                <a:latin typeface="微软雅黑" panose="020B0503020204020204" charset="-122"/>
                <a:ea typeface="微软雅黑" panose="020B0503020204020204" charset="-122"/>
                <a:cs typeface="微软雅黑" panose="020B0503020204020204" charset="-122"/>
              </a:rPr>
              <a:t>执行非授权指令</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，甚至可以取得系统的控制权，进而进行各种非法操作。</a:t>
            </a:r>
          </a:p>
          <a:p>
            <a:endParaRPr lang="zh-CN" altLang="zh-CN" sz="2000" dirty="0">
              <a:solidFill>
                <a:schemeClr val="bg2">
                  <a:lumMod val="10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712689" y="127580"/>
            <a:ext cx="1980029" cy="565604"/>
          </a:xfrm>
          <a:prstGeom prst="rect">
            <a:avLst/>
          </a:prstGeom>
          <a:noFill/>
        </p:spPr>
        <p:txBody>
          <a:bodyPr wrap="none" rtlCol="0">
            <a:spAutoFit/>
          </a:bodyPr>
          <a:lstStyle/>
          <a:p>
            <a:pP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缓冲区溢出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cxnSp>
        <p:nvCxnSpPr>
          <p:cNvPr id="2" name="直接连接符 1"/>
          <p:cNvCxnSpPr>
            <a:cxnSpLocks/>
          </p:cNvCxnSpPr>
          <p:nvPr/>
        </p:nvCxnSpPr>
        <p:spPr>
          <a:xfrm>
            <a:off x="1510031" y="760696"/>
            <a:ext cx="249407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49213" y="216747"/>
            <a:ext cx="2127461"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缓冲区溢出</a:t>
            </a:r>
          </a:p>
        </p:txBody>
      </p:sp>
      <p:sp>
        <p:nvSpPr>
          <p:cNvPr id="7" name="AutoShape 8">
            <a:extLst>
              <a:ext uri="{FF2B5EF4-FFF2-40B4-BE49-F238E27FC236}">
                <a16:creationId xmlns:a16="http://schemas.microsoft.com/office/drawing/2014/main" id="{CA567038-A583-40B6-AC3D-DB474E35BD80}"/>
              </a:ext>
            </a:extLst>
          </p:cNvPr>
          <p:cNvSpPr>
            <a:spLocks noChangeArrowheads="1"/>
          </p:cNvSpPr>
          <p:nvPr/>
        </p:nvSpPr>
        <p:spPr bwMode="gray">
          <a:xfrm>
            <a:off x="1590675" y="1213580"/>
            <a:ext cx="1404446" cy="441433"/>
          </a:xfrm>
          <a:prstGeom prst="roundRect">
            <a:avLst>
              <a:gd name="adj" fmla="val 50000"/>
            </a:avLst>
          </a:prstGeom>
          <a:solidFill>
            <a:schemeClr val="accent1">
              <a:lumMod val="40000"/>
              <a:lumOff val="60000"/>
            </a:schemeClr>
          </a:solidFill>
          <a:ln w="28575" algn="ctr">
            <a:solidFill>
              <a:srgbClr val="B2B2B2"/>
            </a:solidFill>
            <a:round/>
          </a:ln>
        </p:spPr>
        <p:txBody>
          <a:bodyPr wrap="none" anchor="ctr"/>
          <a:lstStyle/>
          <a:p>
            <a:pPr algn="ctr" eaLnBrk="0" hangingPunct="0"/>
            <a:r>
              <a:rPr lang="zh-CN" altLang="en-US" sz="2400" b="1" dirty="0">
                <a:latin typeface="微软雅黑" panose="020B0503020204020204" pitchFamily="34" charset="-122"/>
                <a:ea typeface="微软雅黑" panose="020B0503020204020204" pitchFamily="34" charset="-122"/>
              </a:rPr>
              <a:t>危害</a:t>
            </a:r>
            <a:endParaRPr lang="zh-CN" altLang="en-US" sz="32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75FB273-B7E1-45DE-963E-DB84E92BCE72}"/>
              </a:ext>
            </a:extLst>
          </p:cNvPr>
          <p:cNvSpPr txBox="1"/>
          <p:nvPr/>
        </p:nvSpPr>
        <p:spPr>
          <a:xfrm>
            <a:off x="1590675" y="1786569"/>
            <a:ext cx="9015094" cy="1289905"/>
          </a:xfrm>
          <a:prstGeom prst="rect">
            <a:avLst/>
          </a:prstGeom>
          <a:noFill/>
        </p:spPr>
        <p:txBody>
          <a:bodyPr wrap="square" rtlCol="0">
            <a:spAutoFit/>
          </a:bodyPr>
          <a:lstStyle/>
          <a:p>
            <a:pPr marL="380990" indent="-380990">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对缓冲区溢出漏洞攻击，可以导致</a:t>
            </a:r>
            <a:r>
              <a:rPr lang="zh-CN" altLang="en-US" b="1" dirty="0">
                <a:solidFill>
                  <a:srgbClr val="FF0000"/>
                </a:solidFill>
                <a:latin typeface="微软雅黑" panose="020B0503020204020204" pitchFamily="34" charset="-122"/>
                <a:ea typeface="微软雅黑" panose="020B0503020204020204" pitchFamily="34" charset="-122"/>
              </a:rPr>
              <a:t>程序运行失败</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系统崩溃</a:t>
            </a:r>
            <a:r>
              <a:rPr lang="zh-CN" altLang="en-US" dirty="0">
                <a:latin typeface="微软雅黑" panose="020B0503020204020204" pitchFamily="34" charset="-122"/>
                <a:ea typeface="微软雅黑" panose="020B0503020204020204" pitchFamily="34" charset="-122"/>
              </a:rPr>
              <a:t>以及</a:t>
            </a:r>
            <a:r>
              <a:rPr lang="zh-CN" altLang="en-US" b="1" dirty="0">
                <a:solidFill>
                  <a:srgbClr val="FF0000"/>
                </a:solidFill>
                <a:latin typeface="微软雅黑" panose="020B0503020204020204" pitchFamily="34" charset="-122"/>
                <a:ea typeface="微软雅黑" panose="020B0503020204020204" pitchFamily="34" charset="-122"/>
              </a:rPr>
              <a:t>重新启动</a:t>
            </a:r>
            <a:r>
              <a:rPr lang="zh-CN" altLang="en-US" dirty="0">
                <a:latin typeface="微软雅黑" panose="020B0503020204020204" pitchFamily="34" charset="-122"/>
                <a:ea typeface="微软雅黑" panose="020B0503020204020204" pitchFamily="34" charset="-122"/>
              </a:rPr>
              <a:t>等后果</a:t>
            </a:r>
            <a:endParaRPr lang="en-US" altLang="zh-CN" dirty="0">
              <a:latin typeface="微软雅黑" panose="020B0503020204020204" pitchFamily="34" charset="-122"/>
              <a:ea typeface="微软雅黑" panose="020B0503020204020204" pitchFamily="34" charset="-122"/>
            </a:endParaRPr>
          </a:p>
          <a:p>
            <a:pPr marL="380990" indent="-380990">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可以</a:t>
            </a:r>
            <a:r>
              <a:rPr lang="zh-CN" altLang="en-US" b="1" dirty="0">
                <a:solidFill>
                  <a:srgbClr val="FF0000"/>
                </a:solidFill>
                <a:latin typeface="微软雅黑" panose="020B0503020204020204" pitchFamily="34" charset="-122"/>
                <a:ea typeface="微软雅黑" panose="020B0503020204020204" pitchFamily="34" charset="-122"/>
              </a:rPr>
              <a:t>利用缓冲区溢出执行非授权指令</a:t>
            </a:r>
            <a:r>
              <a:rPr lang="zh-CN" altLang="en-US" dirty="0">
                <a:latin typeface="微软雅黑" panose="020B0503020204020204" pitchFamily="34" charset="-122"/>
                <a:ea typeface="微软雅黑" panose="020B0503020204020204" pitchFamily="34" charset="-122"/>
              </a:rPr>
              <a:t>，甚至取得系统特权，进而进行各种非法操作</a:t>
            </a:r>
            <a:endParaRPr lang="en-US" altLang="zh-CN" dirty="0">
              <a:latin typeface="微软雅黑" panose="020B0503020204020204" pitchFamily="34" charset="-122"/>
              <a:ea typeface="微软雅黑" panose="020B0503020204020204" pitchFamily="34" charset="-122"/>
            </a:endParaRPr>
          </a:p>
          <a:p>
            <a:pPr marL="380990" indent="-380990">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目前，利用缓冲区溢出漏洞进行攻击已经占到了网络攻击次数一半以上</a:t>
            </a:r>
          </a:p>
        </p:txBody>
      </p:sp>
    </p:spTree>
    <p:extLst>
      <p:ext uri="{BB962C8B-B14F-4D97-AF65-F5344CB8AC3E}">
        <p14:creationId xmlns:p14="http://schemas.microsoft.com/office/powerpoint/2010/main" val="65641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584891" y="280017"/>
            <a:ext cx="2729934" cy="565604"/>
          </a:xfrm>
          <a:prstGeom prst="rect">
            <a:avLst/>
          </a:prstGeom>
          <a:noFill/>
        </p:spPr>
        <p:txBody>
          <a:bodyPr wrap="square" rtlCol="0">
            <a:spAutoFit/>
          </a:bodyPr>
          <a:lstStyle/>
          <a:p>
            <a:pPr lvl="0"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恶意代码概念</a:t>
            </a:r>
            <a:endParaRPr lang="zh-CN"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 name="直接连接符 1"/>
          <p:cNvCxnSpPr/>
          <p:nvPr/>
        </p:nvCxnSpPr>
        <p:spPr>
          <a:xfrm>
            <a:off x="1247550" y="912338"/>
            <a:ext cx="3281045" cy="19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140870" y="1305890"/>
            <a:ext cx="9220642" cy="2597524"/>
          </a:xfrm>
        </p:spPr>
        <p:txBody>
          <a:bodyPr/>
          <a:lstStyle/>
          <a:p>
            <a:pPr marL="0" indent="0">
              <a:lnSpc>
                <a:spcPct val="100000"/>
              </a:lnSpc>
              <a:spcBef>
                <a:spcPts val="0"/>
              </a:spcBef>
              <a:spcAft>
                <a:spcPts val="1200"/>
              </a:spcAft>
              <a:buNone/>
            </a:pPr>
            <a:r>
              <a:rPr lang="zh-CN" altLang="en-US" sz="2400" b="1" dirty="0">
                <a:solidFill>
                  <a:schemeClr val="tx1"/>
                </a:solidFill>
              </a:rPr>
              <a:t>什么是</a:t>
            </a:r>
            <a:r>
              <a:rPr lang="zh-CN" altLang="zh-CN" sz="2400" b="1" dirty="0">
                <a:solidFill>
                  <a:schemeClr val="tx1"/>
                </a:solidFill>
              </a:rPr>
              <a:t>恶意</a:t>
            </a:r>
            <a:r>
              <a:rPr lang="zh-CN" altLang="en-US" sz="2400" b="1" dirty="0">
                <a:solidFill>
                  <a:schemeClr val="tx1"/>
                </a:solidFill>
              </a:rPr>
              <a:t>代码</a:t>
            </a:r>
            <a:endParaRPr lang="en-US" altLang="zh-CN" sz="2000" b="1" dirty="0">
              <a:solidFill>
                <a:schemeClr val="tx1"/>
              </a:solidFill>
            </a:endParaRPr>
          </a:p>
          <a:p>
            <a:pPr lvl="1">
              <a:lnSpc>
                <a:spcPct val="150000"/>
              </a:lnSpc>
            </a:pPr>
            <a:r>
              <a:rPr lang="zh-CN" altLang="en-US" sz="1800" dirty="0">
                <a:solidFill>
                  <a:schemeClr val="tx1"/>
                </a:solidFill>
              </a:rPr>
              <a:t>主要指以危害信息的安全等不良意图为目的地程序，它们一般潜伏在受害计算机系统中</a:t>
            </a:r>
            <a:r>
              <a:rPr lang="zh-CN" altLang="en-US" sz="1800" b="1" dirty="0">
                <a:solidFill>
                  <a:srgbClr val="FF0000"/>
                </a:solidFill>
              </a:rPr>
              <a:t>实施破坏</a:t>
            </a:r>
            <a:r>
              <a:rPr lang="zh-CN" altLang="en-US" sz="1800" dirty="0">
                <a:solidFill>
                  <a:schemeClr val="tx1"/>
                </a:solidFill>
              </a:rPr>
              <a:t>或</a:t>
            </a:r>
            <a:r>
              <a:rPr lang="zh-CN" altLang="en-US" sz="1800" b="1" dirty="0">
                <a:solidFill>
                  <a:srgbClr val="FF0000"/>
                </a:solidFill>
              </a:rPr>
              <a:t>窃取</a:t>
            </a:r>
            <a:r>
              <a:rPr lang="zh-CN" altLang="en-US" sz="1800" dirty="0">
                <a:solidFill>
                  <a:schemeClr val="tx1"/>
                </a:solidFill>
              </a:rPr>
              <a:t>信息。</a:t>
            </a:r>
            <a:endParaRPr lang="zh-CN" altLang="zh-CN" sz="1800" dirty="0">
              <a:solidFill>
                <a:schemeClr val="tx1"/>
              </a:solidFill>
            </a:endParaRPr>
          </a:p>
          <a:p>
            <a:pPr marL="0" indent="0">
              <a:spcBef>
                <a:spcPts val="1800"/>
              </a:spcBef>
              <a:spcAft>
                <a:spcPts val="1200"/>
              </a:spcAft>
              <a:buNone/>
            </a:pPr>
            <a:r>
              <a:rPr lang="zh-CN" altLang="zh-CN" sz="2400" b="1" dirty="0">
                <a:solidFill>
                  <a:schemeClr val="tx1"/>
                </a:solidFill>
              </a:rPr>
              <a:t>种类：</a:t>
            </a:r>
            <a:endParaRPr lang="zh-CN" altLang="zh-CN" sz="2000" dirty="0">
              <a:solidFill>
                <a:schemeClr val="tx1"/>
              </a:solidFill>
            </a:endParaRPr>
          </a:p>
          <a:p>
            <a:pPr lvl="1"/>
            <a:r>
              <a:rPr lang="zh-CN" altLang="zh-CN" sz="1800" dirty="0">
                <a:solidFill>
                  <a:schemeClr val="tx1"/>
                </a:solidFill>
              </a:rPr>
              <a:t>病毒、蠕虫、特洛伊木马、</a:t>
            </a:r>
            <a:r>
              <a:rPr lang="zh-CN" altLang="en-US" sz="1800" dirty="0">
                <a:solidFill>
                  <a:schemeClr val="tx1"/>
                </a:solidFill>
              </a:rPr>
              <a:t>逻辑炸弹、</a:t>
            </a:r>
            <a:r>
              <a:rPr lang="zh-CN" altLang="zh-CN" sz="1800" dirty="0">
                <a:solidFill>
                  <a:schemeClr val="tx1"/>
                </a:solidFill>
              </a:rPr>
              <a:t>后门、间谍软件、广告软件、勒索软件等</a:t>
            </a:r>
          </a:p>
        </p:txBody>
      </p:sp>
      <p:pic>
        <p:nvPicPr>
          <p:cNvPr id="8" name="图片 7">
            <a:extLst>
              <a:ext uri="{FF2B5EF4-FFF2-40B4-BE49-F238E27FC236}">
                <a16:creationId xmlns:a16="http://schemas.microsoft.com/office/drawing/2014/main" id="{DD876C57-0A8E-4961-817E-1D1D7AE82AF7}"/>
              </a:ext>
            </a:extLst>
          </p:cNvPr>
          <p:cNvPicPr>
            <a:picLocks noChangeAspect="1"/>
          </p:cNvPicPr>
          <p:nvPr/>
        </p:nvPicPr>
        <p:blipFill>
          <a:blip r:embed="rId5"/>
          <a:stretch>
            <a:fillRect/>
          </a:stretch>
        </p:blipFill>
        <p:spPr>
          <a:xfrm>
            <a:off x="7036885" y="4154448"/>
            <a:ext cx="3257952" cy="2703553"/>
          </a:xfrm>
          <a:prstGeom prst="rect">
            <a:avLst/>
          </a:prstGeom>
        </p:spPr>
      </p:pic>
    </p:spTree>
    <p:extLst>
      <p:ext uri="{BB962C8B-B14F-4D97-AF65-F5344CB8AC3E}">
        <p14:creationId xmlns:p14="http://schemas.microsoft.com/office/powerpoint/2010/main" val="267819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39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1"/>
            <a:ext cx="1712687" cy="1025873"/>
          </a:xfrm>
          <a:prstGeom prst="rect">
            <a:avLst/>
          </a:prstGeom>
        </p:spPr>
      </p:pic>
      <p:cxnSp>
        <p:nvCxnSpPr>
          <p:cNvPr id="2" name="直接连接符 1"/>
          <p:cNvCxnSpPr>
            <a:cxnSpLocks/>
          </p:cNvCxnSpPr>
          <p:nvPr/>
        </p:nvCxnSpPr>
        <p:spPr>
          <a:xfrm flipV="1">
            <a:off x="1510031" y="760097"/>
            <a:ext cx="2609581"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712689" y="134628"/>
            <a:ext cx="1980029" cy="565604"/>
          </a:xfrm>
          <a:prstGeom prst="rect">
            <a:avLst/>
          </a:prstGeom>
          <a:noFill/>
        </p:spPr>
        <p:txBody>
          <a:bodyPr wrap="none" rtlCol="0">
            <a:spAutoFit/>
          </a:bodyPr>
          <a:lstStyle/>
          <a:p>
            <a:pP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缓冲区溢出</a:t>
            </a:r>
          </a:p>
        </p:txBody>
      </p:sp>
      <p:pic>
        <p:nvPicPr>
          <p:cNvPr id="4" name="内容占位符 3"/>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1190625" y="2001552"/>
            <a:ext cx="5701756" cy="4085643"/>
          </a:xfrm>
          <a:prstGeom prst="rect">
            <a:avLst/>
          </a:prstGeom>
        </p:spPr>
      </p:pic>
      <p:sp>
        <p:nvSpPr>
          <p:cNvPr id="8" name="AutoShape 8"/>
          <p:cNvSpPr>
            <a:spLocks noChangeArrowheads="1"/>
          </p:cNvSpPr>
          <p:nvPr/>
        </p:nvSpPr>
        <p:spPr bwMode="gray">
          <a:xfrm>
            <a:off x="1190625" y="1271320"/>
            <a:ext cx="1723391" cy="508000"/>
          </a:xfrm>
          <a:prstGeom prst="roundRect">
            <a:avLst>
              <a:gd name="adj" fmla="val 50000"/>
            </a:avLst>
          </a:prstGeom>
          <a:solidFill>
            <a:schemeClr val="accent1">
              <a:lumMod val="40000"/>
              <a:lumOff val="60000"/>
            </a:schemeClr>
          </a:solidFill>
          <a:ln w="28575" algn="ctr">
            <a:solidFill>
              <a:srgbClr val="B2B2B2"/>
            </a:solidFill>
            <a:round/>
          </a:ln>
        </p:spPr>
        <p:txBody>
          <a:bodyPr wrap="none" anchor="ctr"/>
          <a:lstStyle/>
          <a:p>
            <a:pPr eaLnBrk="0" hangingPunct="0"/>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攻击原理</a:t>
            </a:r>
          </a:p>
        </p:txBody>
      </p:sp>
      <p:pic>
        <p:nvPicPr>
          <p:cNvPr id="10" name="图片 9">
            <a:extLst>
              <a:ext uri="{FF2B5EF4-FFF2-40B4-BE49-F238E27FC236}">
                <a16:creationId xmlns:a16="http://schemas.microsoft.com/office/drawing/2014/main" id="{D885D391-091C-4BEC-B3F7-E40549DC8840}"/>
              </a:ext>
            </a:extLst>
          </p:cNvPr>
          <p:cNvPicPr>
            <a:picLocks noChangeAspect="1"/>
          </p:cNvPicPr>
          <p:nvPr/>
        </p:nvPicPr>
        <p:blipFill>
          <a:blip r:embed="rId6"/>
          <a:stretch>
            <a:fillRect/>
          </a:stretch>
        </p:blipFill>
        <p:spPr>
          <a:xfrm>
            <a:off x="6892381" y="685504"/>
            <a:ext cx="3861196" cy="56304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39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1"/>
            <a:ext cx="1712687" cy="1025873"/>
          </a:xfrm>
          <a:prstGeom prst="rect">
            <a:avLst/>
          </a:prstGeom>
        </p:spPr>
      </p:pic>
      <p:cxnSp>
        <p:nvCxnSpPr>
          <p:cNvPr id="2" name="直接连接符 1"/>
          <p:cNvCxnSpPr>
            <a:cxnSpLocks/>
          </p:cNvCxnSpPr>
          <p:nvPr/>
        </p:nvCxnSpPr>
        <p:spPr>
          <a:xfrm>
            <a:off x="1518801" y="779839"/>
            <a:ext cx="288315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1600200" y="1675376"/>
            <a:ext cx="8886825" cy="3020450"/>
          </a:xfrm>
        </p:spPr>
        <p:txBody>
          <a:bodyPr/>
          <a:lstStyle/>
          <a:p>
            <a:pPr marL="0" indent="0">
              <a:lnSpc>
                <a:spcPct val="130000"/>
              </a:lnSpc>
              <a:buNone/>
            </a:pPr>
            <a:r>
              <a:rPr lang="zh-CN" altLang="zh-CN" sz="1800" b="1" dirty="0">
                <a:solidFill>
                  <a:schemeClr val="tx1"/>
                </a:solidFill>
                <a:latin typeface="微软雅黑" panose="020B0503020204020204" pitchFamily="34" charset="-122"/>
              </a:rPr>
              <a:t>溢出的根源在于编程：如果缓冲区被写满，而程序没有去检查缓冲区边界，也没有停止接收数据，这时缓冲区溢出就会发生。</a:t>
            </a:r>
            <a:endParaRPr lang="zh-CN" altLang="zh-CN" sz="2000" b="1" dirty="0">
              <a:solidFill>
                <a:schemeClr val="tx1"/>
              </a:solidFill>
              <a:latin typeface="微软雅黑" panose="020B0503020204020204" pitchFamily="34" charset="-122"/>
            </a:endParaRPr>
          </a:p>
          <a:p>
            <a:pPr marL="0" indent="0">
              <a:spcBef>
                <a:spcPts val="2400"/>
              </a:spcBef>
              <a:spcAft>
                <a:spcPts val="1200"/>
              </a:spcAft>
              <a:buNone/>
            </a:pPr>
            <a:r>
              <a:rPr lang="zh-CN" altLang="en-US" sz="2000" b="1" dirty="0">
                <a:solidFill>
                  <a:schemeClr val="accent5">
                    <a:lumMod val="75000"/>
                  </a:schemeClr>
                </a:solidFill>
                <a:latin typeface="微软雅黑" panose="020B0503020204020204" pitchFamily="34" charset="-122"/>
              </a:rPr>
              <a:t>防护方法有：</a:t>
            </a:r>
            <a:endParaRPr lang="en-US" altLang="zh-CN" sz="2000" b="1" dirty="0">
              <a:solidFill>
                <a:schemeClr val="accent5">
                  <a:lumMod val="75000"/>
                </a:schemeClr>
              </a:solidFill>
              <a:latin typeface="微软雅黑" panose="020B0503020204020204" pitchFamily="34" charset="-122"/>
            </a:endParaRPr>
          </a:p>
          <a:p>
            <a:pPr lvl="1">
              <a:lnSpc>
                <a:spcPct val="110000"/>
              </a:lnSpc>
              <a:buFont typeface="Wingdings" panose="05000000000000000000" pitchFamily="2" charset="2"/>
              <a:buChar char="ü"/>
            </a:pPr>
            <a:r>
              <a:rPr lang="en-US" altLang="zh-CN" sz="1800" dirty="0">
                <a:solidFill>
                  <a:schemeClr val="tx1"/>
                </a:solidFill>
                <a:latin typeface="微软雅黑" panose="020B0503020204020204" pitchFamily="34" charset="-122"/>
              </a:rPr>
              <a:t> </a:t>
            </a:r>
            <a:r>
              <a:rPr lang="zh-CN" altLang="zh-CN" sz="1800" dirty="0">
                <a:solidFill>
                  <a:schemeClr val="tx1"/>
                </a:solidFill>
                <a:latin typeface="微软雅黑" panose="020B0503020204020204" pitchFamily="34" charset="-122"/>
              </a:rPr>
              <a:t>正确的编写代码</a:t>
            </a:r>
          </a:p>
          <a:p>
            <a:pPr lvl="1">
              <a:lnSpc>
                <a:spcPct val="110000"/>
              </a:lnSpc>
              <a:buFont typeface="Wingdings" panose="05000000000000000000" pitchFamily="2" charset="2"/>
              <a:buChar char="ü"/>
            </a:pPr>
            <a:r>
              <a:rPr lang="en-US" altLang="zh-CN" sz="1800" dirty="0">
                <a:solidFill>
                  <a:schemeClr val="tx1"/>
                </a:solidFill>
                <a:latin typeface="微软雅黑" panose="020B0503020204020204" pitchFamily="34" charset="-122"/>
              </a:rPr>
              <a:t> </a:t>
            </a:r>
            <a:r>
              <a:rPr lang="zh-CN" altLang="zh-CN" sz="1800" dirty="0">
                <a:solidFill>
                  <a:schemeClr val="tx1"/>
                </a:solidFill>
                <a:latin typeface="微软雅黑" panose="020B0503020204020204" pitchFamily="34" charset="-122"/>
              </a:rPr>
              <a:t>检查数组边界</a:t>
            </a:r>
          </a:p>
          <a:p>
            <a:pPr lvl="1">
              <a:lnSpc>
                <a:spcPct val="110000"/>
              </a:lnSpc>
              <a:buFont typeface="Wingdings" panose="05000000000000000000" pitchFamily="2" charset="2"/>
              <a:buChar char="ü"/>
            </a:pPr>
            <a:r>
              <a:rPr lang="en-US" altLang="zh-CN" sz="1800" dirty="0">
                <a:solidFill>
                  <a:schemeClr val="tx1"/>
                </a:solidFill>
                <a:latin typeface="微软雅黑" panose="020B0503020204020204" pitchFamily="34" charset="-122"/>
              </a:rPr>
              <a:t> </a:t>
            </a:r>
            <a:r>
              <a:rPr lang="zh-CN" altLang="zh-CN" sz="1800" dirty="0">
                <a:solidFill>
                  <a:schemeClr val="tx1"/>
                </a:solidFill>
                <a:latin typeface="微软雅黑" panose="020B0503020204020204" pitchFamily="34" charset="-122"/>
              </a:rPr>
              <a:t>程序指针完整性检查</a:t>
            </a:r>
            <a:endParaRPr lang="en-US" altLang="zh-CN" sz="1800" dirty="0">
              <a:solidFill>
                <a:schemeClr val="tx1"/>
              </a:solidFill>
              <a:latin typeface="微软雅黑" panose="020B0503020204020204" pitchFamily="34" charset="-122"/>
            </a:endParaRPr>
          </a:p>
          <a:p>
            <a:pPr lvl="1">
              <a:lnSpc>
                <a:spcPct val="110000"/>
              </a:lnSpc>
              <a:buFont typeface="Wingdings" panose="05000000000000000000" pitchFamily="2" charset="2"/>
              <a:buChar char="ü"/>
            </a:pPr>
            <a:r>
              <a:rPr lang="en-US" altLang="zh-CN" sz="1800" dirty="0">
                <a:solidFill>
                  <a:schemeClr val="tx1"/>
                </a:solidFill>
                <a:latin typeface="微软雅黑" panose="020B0503020204020204" pitchFamily="34" charset="-122"/>
              </a:rPr>
              <a:t> </a:t>
            </a:r>
            <a:r>
              <a:rPr lang="zh-CN" altLang="en-US" sz="1800" dirty="0">
                <a:solidFill>
                  <a:schemeClr val="tx1"/>
                </a:solidFill>
                <a:latin typeface="微软雅黑" panose="020B0503020204020204" pitchFamily="34" charset="-122"/>
              </a:rPr>
              <a:t>非执行的缓冲区</a:t>
            </a:r>
            <a:endParaRPr lang="zh-CN" altLang="zh-CN" sz="1800" dirty="0">
              <a:solidFill>
                <a:schemeClr val="tx1"/>
              </a:solidFill>
              <a:latin typeface="微软雅黑" panose="020B0503020204020204" pitchFamily="34" charset="-122"/>
            </a:endParaRPr>
          </a:p>
        </p:txBody>
      </p:sp>
      <p:sp>
        <p:nvSpPr>
          <p:cNvPr id="8" name="AutoShape 8"/>
          <p:cNvSpPr>
            <a:spLocks noChangeArrowheads="1"/>
          </p:cNvSpPr>
          <p:nvPr/>
        </p:nvSpPr>
        <p:spPr bwMode="gray">
          <a:xfrm>
            <a:off x="1600200" y="988194"/>
            <a:ext cx="1028700" cy="479193"/>
          </a:xfrm>
          <a:prstGeom prst="roundRect">
            <a:avLst>
              <a:gd name="adj" fmla="val 50000"/>
            </a:avLst>
          </a:prstGeom>
          <a:solidFill>
            <a:schemeClr val="accent1">
              <a:lumMod val="40000"/>
              <a:lumOff val="60000"/>
            </a:schemeClr>
          </a:solidFill>
          <a:ln w="28575" algn="ctr">
            <a:solidFill>
              <a:srgbClr val="B2B2B2"/>
            </a:solidFill>
            <a:round/>
          </a:ln>
        </p:spPr>
        <p:txBody>
          <a:bodyPr wrap="none" anchor="ctr"/>
          <a:lstStyle/>
          <a:p>
            <a:pPr algn="ctr" eaLnBrk="0" hangingPunct="0"/>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防护</a:t>
            </a:r>
          </a:p>
        </p:txBody>
      </p:sp>
      <p:sp>
        <p:nvSpPr>
          <p:cNvPr id="9" name="文本框 8">
            <a:extLst>
              <a:ext uri="{FF2B5EF4-FFF2-40B4-BE49-F238E27FC236}">
                <a16:creationId xmlns:a16="http://schemas.microsoft.com/office/drawing/2014/main" id="{D366702A-6FC8-4EE5-B7F8-3FAAEFB2F7E0}"/>
              </a:ext>
            </a:extLst>
          </p:cNvPr>
          <p:cNvSpPr txBox="1"/>
          <p:nvPr/>
        </p:nvSpPr>
        <p:spPr>
          <a:xfrm>
            <a:off x="1712688" y="140233"/>
            <a:ext cx="2602137"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缓冲区溢出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248" y="601"/>
            <a:ext cx="5213752" cy="6081487"/>
          </a:xfrm>
          <a:prstGeom prst="rect">
            <a:avLst/>
          </a:prstGeom>
        </p:spPr>
      </p:pic>
      <p:sp>
        <p:nvSpPr>
          <p:cNvPr id="7" name="任意多边形: 形状 6"/>
          <p:cNvSpPr/>
          <p:nvPr/>
        </p:nvSpPr>
        <p:spPr>
          <a:xfrm flipH="1">
            <a:off x="0" y="1828984"/>
            <a:ext cx="255181" cy="3211033"/>
          </a:xfrm>
          <a:custGeom>
            <a:avLst/>
            <a:gdLst>
              <a:gd name="connsiteX0" fmla="*/ 85062 w 255181"/>
              <a:gd name="connsiteY0" fmla="*/ 0 h 3211033"/>
              <a:gd name="connsiteX1" fmla="*/ 255181 w 255181"/>
              <a:gd name="connsiteY1" fmla="*/ 0 h 3211033"/>
              <a:gd name="connsiteX2" fmla="*/ 255181 w 255181"/>
              <a:gd name="connsiteY2" fmla="*/ 3211033 h 3211033"/>
              <a:gd name="connsiteX3" fmla="*/ 85062 w 255181"/>
              <a:gd name="connsiteY3" fmla="*/ 3211033 h 3211033"/>
              <a:gd name="connsiteX4" fmla="*/ 0 w 255181"/>
              <a:gd name="connsiteY4" fmla="*/ 3125971 h 3211033"/>
              <a:gd name="connsiteX5" fmla="*/ 0 w 255181"/>
              <a:gd name="connsiteY5" fmla="*/ 85062 h 3211033"/>
              <a:gd name="connsiteX6" fmla="*/ 85062 w 255181"/>
              <a:gd name="connsiteY6" fmla="*/ 0 h 321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81" h="3211033">
                <a:moveTo>
                  <a:pt x="85062" y="0"/>
                </a:moveTo>
                <a:lnTo>
                  <a:pt x="255181" y="0"/>
                </a:lnTo>
                <a:lnTo>
                  <a:pt x="255181" y="3211033"/>
                </a:lnTo>
                <a:lnTo>
                  <a:pt x="85062" y="3211033"/>
                </a:lnTo>
                <a:cubicBezTo>
                  <a:pt x="38084" y="3211033"/>
                  <a:pt x="0" y="3172949"/>
                  <a:pt x="0" y="3125971"/>
                </a:cubicBezTo>
                <a:lnTo>
                  <a:pt x="0" y="85062"/>
                </a:lnTo>
                <a:cubicBezTo>
                  <a:pt x="0" y="38084"/>
                  <a:pt x="38084" y="0"/>
                  <a:pt x="85062" y="0"/>
                </a:cubicBezTo>
                <a:close/>
              </a:path>
            </a:pathLst>
          </a:custGeom>
          <a:solidFill>
            <a:srgbClr val="34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a:solidFill>
                <a:srgbClr val="FFFFFF"/>
              </a:solidFill>
              <a:latin typeface="字魂36号-正文宋楷" panose="02000000000000000000" pitchFamily="2" charset="-122"/>
              <a:ea typeface="字魂36号-正文宋楷" panose="02000000000000000000" pitchFamily="2" charset="-122"/>
            </a:endParaRPr>
          </a:p>
        </p:txBody>
      </p:sp>
      <p:sp>
        <p:nvSpPr>
          <p:cNvPr id="8" name="矩形 7"/>
          <p:cNvSpPr/>
          <p:nvPr/>
        </p:nvSpPr>
        <p:spPr>
          <a:xfrm>
            <a:off x="909747" y="2242745"/>
            <a:ext cx="4762503" cy="835998"/>
          </a:xfrm>
          <a:prstGeom prst="rect">
            <a:avLst/>
          </a:prstGeom>
        </p:spPr>
        <p:txBody>
          <a:bodyPr wrap="square">
            <a:spAutoFit/>
            <a:scene3d>
              <a:camera prst="orthographicFront"/>
              <a:lightRig rig="threePt" dir="t"/>
            </a:scene3d>
            <a:sp3d contourW="12700"/>
          </a:bodyPr>
          <a:lstStyle/>
          <a:p>
            <a:pPr>
              <a:lnSpc>
                <a:spcPct val="120000"/>
              </a:lnSpc>
              <a:defRPr/>
            </a:pPr>
            <a:r>
              <a:rPr lang="en-US" sz="4400" dirty="0">
                <a:solidFill>
                  <a:srgbClr val="000000">
                    <a:lumMod val="75000"/>
                    <a:lumOff val="25000"/>
                  </a:srgbClr>
                </a:solidFill>
                <a:latin typeface="字魂36号-正文宋楷" panose="02000000000000000000" pitchFamily="2" charset="-122"/>
                <a:ea typeface="字魂36号-正文宋楷" panose="02000000000000000000" pitchFamily="2" charset="-122"/>
              </a:rPr>
              <a:t>THANKS</a:t>
            </a:r>
          </a:p>
        </p:txBody>
      </p:sp>
      <p:sp>
        <p:nvSpPr>
          <p:cNvPr id="9" name="矩形 8"/>
          <p:cNvSpPr/>
          <p:nvPr/>
        </p:nvSpPr>
        <p:spPr>
          <a:xfrm>
            <a:off x="843972" y="3020158"/>
            <a:ext cx="7404141" cy="903645"/>
          </a:xfrm>
          <a:prstGeom prst="rect">
            <a:avLst/>
          </a:prstGeom>
        </p:spPr>
        <p:txBody>
          <a:bodyPr wrap="square">
            <a:spAutoFit/>
            <a:scene3d>
              <a:camera prst="orthographicFront"/>
              <a:lightRig rig="threePt" dir="t"/>
            </a:scene3d>
            <a:sp3d contourW="12700"/>
          </a:bodyPr>
          <a:lstStyle/>
          <a:p>
            <a:pPr>
              <a:lnSpc>
                <a:spcPct val="120000"/>
              </a:lnSpc>
              <a:defRPr/>
            </a:pPr>
            <a:r>
              <a:rPr lang="zh-CN" altLang="en-US" sz="4800" b="1" dirty="0">
                <a:solidFill>
                  <a:srgbClr val="34AAD3"/>
                </a:solidFill>
                <a:latin typeface="字魂36号-正文宋楷" panose="02000000000000000000" pitchFamily="2" charset="-122"/>
                <a:ea typeface="字魂36号-正文宋楷" panose="02000000000000000000" pitchFamily="2" charset="-122"/>
              </a:rPr>
              <a:t>感谢聆听</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40155" y="227215"/>
            <a:ext cx="2306156"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病毒</a:t>
            </a:r>
          </a:p>
        </p:txBody>
      </p:sp>
      <p:cxnSp>
        <p:nvCxnSpPr>
          <p:cNvPr id="2" name="直接连接符 1"/>
          <p:cNvCxnSpPr>
            <a:cxnSpLocks/>
          </p:cNvCxnSpPr>
          <p:nvPr/>
        </p:nvCxnSpPr>
        <p:spPr>
          <a:xfrm>
            <a:off x="1510031" y="819573"/>
            <a:ext cx="236574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340155" y="1085353"/>
            <a:ext cx="8870315" cy="2410319"/>
          </a:xfrm>
        </p:spPr>
        <p:txBody>
          <a:bodyPr>
            <a:normAutofit/>
          </a:bodyPr>
          <a:lstStyle/>
          <a:p>
            <a:pPr marL="0" indent="0">
              <a:buNone/>
            </a:pPr>
            <a:r>
              <a:rPr lang="zh-CN" altLang="zh-CN" sz="2400" b="1" dirty="0">
                <a:solidFill>
                  <a:schemeClr val="tx1"/>
                </a:solidFill>
              </a:rPr>
              <a:t>什么是计算机病毒</a:t>
            </a:r>
            <a:endParaRPr lang="zh-CN" altLang="zh-CN" sz="2000" dirty="0">
              <a:solidFill>
                <a:schemeClr val="tx1"/>
              </a:solidFill>
            </a:endParaRPr>
          </a:p>
          <a:p>
            <a:pPr marL="0" indent="0">
              <a:lnSpc>
                <a:spcPct val="150000"/>
              </a:lnSpc>
              <a:buNone/>
            </a:pPr>
            <a:r>
              <a:rPr lang="zh-CN" altLang="zh-CN" sz="2000" dirty="0">
                <a:solidFill>
                  <a:schemeClr val="tx1"/>
                </a:solidFill>
              </a:rPr>
              <a:t>计算机病毒（</a:t>
            </a:r>
            <a:r>
              <a:rPr lang="en-US" altLang="zh-CN" sz="2000" dirty="0">
                <a:solidFill>
                  <a:schemeClr val="tx1"/>
                </a:solidFill>
              </a:rPr>
              <a:t>computer virus</a:t>
            </a:r>
            <a:r>
              <a:rPr lang="zh-CN" altLang="zh-CN" sz="2000" dirty="0">
                <a:solidFill>
                  <a:schemeClr val="tx1"/>
                </a:solidFill>
              </a:rPr>
              <a:t>）是指编制者</a:t>
            </a:r>
            <a:r>
              <a:rPr lang="zh-CN" altLang="zh-CN" sz="2000" b="1" dirty="0">
                <a:solidFill>
                  <a:srgbClr val="FF0000"/>
                </a:solidFill>
              </a:rPr>
              <a:t>在计算机程序中</a:t>
            </a:r>
            <a:r>
              <a:rPr lang="zh-CN" altLang="zh-CN" sz="2000" dirty="0">
                <a:solidFill>
                  <a:schemeClr val="tx1"/>
                </a:solidFill>
              </a:rPr>
              <a:t>插入的破坏计算机功能或者数据</a:t>
            </a:r>
            <a:r>
              <a:rPr lang="zh-CN" altLang="en-US" sz="2000" dirty="0">
                <a:solidFill>
                  <a:schemeClr val="tx1"/>
                </a:solidFill>
              </a:rPr>
              <a:t>、</a:t>
            </a:r>
            <a:r>
              <a:rPr lang="zh-CN" altLang="zh-CN" sz="2000" dirty="0">
                <a:solidFill>
                  <a:schemeClr val="tx1"/>
                </a:solidFill>
              </a:rPr>
              <a:t>影响计算机使用并且能够自我复制的一组</a:t>
            </a:r>
            <a:r>
              <a:rPr lang="zh-CN" altLang="zh-CN" sz="2000" b="1" dirty="0">
                <a:solidFill>
                  <a:srgbClr val="FF0000"/>
                </a:solidFill>
              </a:rPr>
              <a:t>计算机指令或者程序代码</a:t>
            </a:r>
            <a:r>
              <a:rPr lang="zh-CN" altLang="zh-CN" sz="2000" dirty="0">
                <a:solidFill>
                  <a:schemeClr val="tx1"/>
                </a:solidFill>
              </a:rPr>
              <a:t>。就像生物病毒一样，计算机病毒具有自我繁殖、互相传染以及激活再生等特征。</a:t>
            </a:r>
            <a:endParaRPr lang="en-US" altLang="zh-CN" dirty="0">
              <a:solidFill>
                <a:schemeClr val="tx1"/>
              </a:solidFill>
            </a:endParaRPr>
          </a:p>
          <a:p>
            <a:pPr marL="0" indent="0">
              <a:buNone/>
            </a:pPr>
            <a:endParaRPr lang="en-US" altLang="zh-CN" dirty="0"/>
          </a:p>
        </p:txBody>
      </p:sp>
    </p:spTree>
    <p:extLst>
      <p:ext uri="{BB962C8B-B14F-4D97-AF65-F5344CB8AC3E}">
        <p14:creationId xmlns:p14="http://schemas.microsoft.com/office/powerpoint/2010/main" val="127808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295042" y="237523"/>
            <a:ext cx="2644900"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病毒</a:t>
            </a:r>
          </a:p>
        </p:txBody>
      </p:sp>
      <p:cxnSp>
        <p:nvCxnSpPr>
          <p:cNvPr id="2" name="直接连接符 1"/>
          <p:cNvCxnSpPr>
            <a:cxnSpLocks/>
          </p:cNvCxnSpPr>
          <p:nvPr/>
        </p:nvCxnSpPr>
        <p:spPr>
          <a:xfrm>
            <a:off x="1510031" y="760695"/>
            <a:ext cx="242991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295042" y="1263396"/>
            <a:ext cx="6096359" cy="2815625"/>
          </a:xfrm>
        </p:spPr>
        <p:txBody>
          <a:bodyPr>
            <a:normAutofit/>
          </a:bodyPr>
          <a:lstStyle/>
          <a:p>
            <a:pPr marL="0" indent="0">
              <a:spcBef>
                <a:spcPts val="0"/>
              </a:spcBef>
              <a:spcAft>
                <a:spcPts val="1800"/>
              </a:spcAft>
              <a:buNone/>
            </a:pP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计算机病毒的危害</a:t>
            </a:r>
            <a:endParaRPr lang="en-US" altLang="zh-CN" sz="2000" b="1"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占用系统空间</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占用</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CPU</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时间</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破坏文件</a:t>
            </a:r>
          </a:p>
          <a:p>
            <a:pPr lvl="1">
              <a:lnSpc>
                <a:spcPct val="150000"/>
              </a:lnSpc>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破坏计算机软硬件系统</a:t>
            </a:r>
          </a:p>
          <a:p>
            <a:pPr marL="0" indent="0">
              <a:buNone/>
            </a:pP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45935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175388" y="119345"/>
            <a:ext cx="3387088"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病毒案例</a:t>
            </a:r>
          </a:p>
        </p:txBody>
      </p:sp>
      <p:cxnSp>
        <p:nvCxnSpPr>
          <p:cNvPr id="2" name="直接连接符 1"/>
          <p:cNvCxnSpPr/>
          <p:nvPr/>
        </p:nvCxnSpPr>
        <p:spPr>
          <a:xfrm>
            <a:off x="1510031" y="760696"/>
            <a:ext cx="3281045" cy="19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1277598" y="1029342"/>
            <a:ext cx="9965822" cy="3417381"/>
          </a:xfrm>
        </p:spPr>
        <p:txBody>
          <a:bodyPr>
            <a:normAutofit/>
          </a:bodyPr>
          <a:lstStyle/>
          <a:p>
            <a:pPr marL="0" indent="0">
              <a:buNone/>
            </a:pPr>
            <a:r>
              <a:rPr lang="en-US" altLang="zh-CN" sz="2400" b="1" dirty="0">
                <a:solidFill>
                  <a:schemeClr val="tx1"/>
                </a:solidFill>
                <a:latin typeface="微软雅黑" panose="020B0503020204020204" charset="-122"/>
                <a:ea typeface="微软雅黑" panose="020B0503020204020204" charset="-122"/>
              </a:rPr>
              <a:t>CIH</a:t>
            </a:r>
            <a:endParaRPr lang="zh-CN" altLang="zh-CN" b="1" dirty="0">
              <a:solidFill>
                <a:schemeClr val="tx1"/>
              </a:solidFill>
            </a:endParaRPr>
          </a:p>
          <a:p>
            <a:pPr lvl="1">
              <a:lnSpc>
                <a:spcPct val="120000"/>
              </a:lnSpc>
            </a:pPr>
            <a:r>
              <a:rPr lang="en-US" altLang="zh-CN" sz="1800" dirty="0">
                <a:solidFill>
                  <a:schemeClr val="tx1"/>
                </a:solidFill>
              </a:rPr>
              <a:t>CIH</a:t>
            </a:r>
            <a:r>
              <a:rPr lang="zh-CN" altLang="zh-CN" sz="1800" dirty="0">
                <a:solidFill>
                  <a:schemeClr val="tx1"/>
                </a:solidFill>
              </a:rPr>
              <a:t>病毒是一位名叫</a:t>
            </a:r>
            <a:r>
              <a:rPr lang="en-US" altLang="zh-CN" sz="1800" u="sng" dirty="0" err="1">
                <a:solidFill>
                  <a:schemeClr val="tx1"/>
                </a:solidFill>
                <a:hlinkClick r:id="rId5"/>
              </a:rPr>
              <a:t>陈盈豪</a:t>
            </a:r>
            <a:r>
              <a:rPr lang="zh-CN" altLang="zh-CN" sz="1800" dirty="0">
                <a:solidFill>
                  <a:schemeClr val="tx1"/>
                </a:solidFill>
              </a:rPr>
              <a:t>的台湾大学生于</a:t>
            </a:r>
            <a:r>
              <a:rPr lang="en-US" altLang="zh-CN" sz="1800" dirty="0">
                <a:solidFill>
                  <a:schemeClr val="tx1"/>
                </a:solidFill>
              </a:rPr>
              <a:t>1998</a:t>
            </a:r>
            <a:r>
              <a:rPr lang="zh-CN" altLang="zh-CN" sz="1800" dirty="0">
                <a:solidFill>
                  <a:schemeClr val="tx1"/>
                </a:solidFill>
              </a:rPr>
              <a:t>年所编写的，</a:t>
            </a:r>
            <a:r>
              <a:rPr lang="en-US" altLang="zh-CN" sz="1800" dirty="0">
                <a:solidFill>
                  <a:schemeClr val="tx1"/>
                </a:solidFill>
              </a:rPr>
              <a:t>CIH</a:t>
            </a:r>
            <a:r>
              <a:rPr lang="zh-CN" altLang="zh-CN" sz="1800" dirty="0">
                <a:solidFill>
                  <a:schemeClr val="tx1"/>
                </a:solidFill>
              </a:rPr>
              <a:t>的载体是一个名为</a:t>
            </a:r>
            <a:r>
              <a:rPr lang="en-US" altLang="zh-CN" sz="1800" dirty="0">
                <a:solidFill>
                  <a:schemeClr val="tx1"/>
                </a:solidFill>
              </a:rPr>
              <a:t>“ICQ</a:t>
            </a:r>
            <a:r>
              <a:rPr lang="zh-CN" altLang="zh-CN" sz="1800" dirty="0">
                <a:solidFill>
                  <a:schemeClr val="tx1"/>
                </a:solidFill>
              </a:rPr>
              <a:t>中</a:t>
            </a:r>
            <a:r>
              <a:rPr lang="en-US" altLang="zh-CN" sz="1800" dirty="0">
                <a:solidFill>
                  <a:schemeClr val="tx1"/>
                </a:solidFill>
              </a:rPr>
              <a:t>Chat</a:t>
            </a:r>
            <a:r>
              <a:rPr lang="zh-CN" altLang="zh-CN" sz="1800" dirty="0">
                <a:solidFill>
                  <a:schemeClr val="tx1"/>
                </a:solidFill>
              </a:rPr>
              <a:t>模块</a:t>
            </a:r>
            <a:r>
              <a:rPr lang="en-US" altLang="zh-CN" sz="1800" dirty="0">
                <a:solidFill>
                  <a:schemeClr val="tx1"/>
                </a:solidFill>
              </a:rPr>
              <a:t>”</a:t>
            </a:r>
            <a:r>
              <a:rPr lang="zh-CN" altLang="zh-CN" sz="1800" dirty="0">
                <a:solidFill>
                  <a:schemeClr val="tx1"/>
                </a:solidFill>
              </a:rPr>
              <a:t>的工具，并以热门盗版光盘游戏如</a:t>
            </a:r>
            <a:r>
              <a:rPr lang="en-US" altLang="zh-CN" sz="1800" dirty="0">
                <a:solidFill>
                  <a:schemeClr val="tx1"/>
                </a:solidFill>
              </a:rPr>
              <a:t>“</a:t>
            </a:r>
            <a:r>
              <a:rPr lang="zh-CN" altLang="zh-CN" sz="1800" dirty="0">
                <a:solidFill>
                  <a:schemeClr val="tx1"/>
                </a:solidFill>
              </a:rPr>
              <a:t>古墓奇兵</a:t>
            </a:r>
            <a:r>
              <a:rPr lang="en-US" altLang="zh-CN" sz="1800" dirty="0">
                <a:solidFill>
                  <a:schemeClr val="tx1"/>
                </a:solidFill>
              </a:rPr>
              <a:t>”</a:t>
            </a:r>
            <a:r>
              <a:rPr lang="zh-CN" altLang="zh-CN" sz="1800" dirty="0">
                <a:solidFill>
                  <a:schemeClr val="tx1"/>
                </a:solidFill>
              </a:rPr>
              <a:t>或</a:t>
            </a:r>
            <a:r>
              <a:rPr lang="en-US" altLang="zh-CN" sz="1800" b="1" dirty="0">
                <a:solidFill>
                  <a:schemeClr val="tx1"/>
                </a:solidFill>
              </a:rPr>
              <a:t>Windows95/98</a:t>
            </a:r>
            <a:r>
              <a:rPr lang="zh-CN" altLang="zh-CN" sz="1800" dirty="0">
                <a:solidFill>
                  <a:schemeClr val="tx1"/>
                </a:solidFill>
              </a:rPr>
              <a:t>为媒介，经互联网各网站互相转载，使其迅速传播。</a:t>
            </a:r>
            <a:endParaRPr lang="en-US" altLang="zh-CN" sz="1800" dirty="0">
              <a:solidFill>
                <a:schemeClr val="tx1"/>
              </a:solidFill>
            </a:endParaRPr>
          </a:p>
          <a:p>
            <a:pPr marL="0" indent="0">
              <a:spcBef>
                <a:spcPts val="1800"/>
              </a:spcBef>
              <a:buNone/>
            </a:pPr>
            <a:r>
              <a:rPr lang="zh-CN" altLang="zh-CN" sz="2400" b="1" dirty="0">
                <a:solidFill>
                  <a:schemeClr val="tx1"/>
                </a:solidFill>
              </a:rPr>
              <a:t>影响：</a:t>
            </a:r>
            <a:endParaRPr lang="zh-CN" altLang="zh-CN" sz="1800" b="1" dirty="0">
              <a:solidFill>
                <a:schemeClr val="tx1"/>
              </a:solidFill>
            </a:endParaRPr>
          </a:p>
          <a:p>
            <a:pPr lvl="1">
              <a:lnSpc>
                <a:spcPct val="120000"/>
              </a:lnSpc>
            </a:pPr>
            <a:r>
              <a:rPr lang="en-US" altLang="zh-CN" sz="1800" dirty="0">
                <a:solidFill>
                  <a:schemeClr val="tx1"/>
                </a:solidFill>
              </a:rPr>
              <a:t>CIH</a:t>
            </a:r>
            <a:r>
              <a:rPr lang="zh-CN" altLang="zh-CN" sz="1800" dirty="0">
                <a:solidFill>
                  <a:schemeClr val="tx1"/>
                </a:solidFill>
              </a:rPr>
              <a:t>病毒共感染了</a:t>
            </a:r>
            <a:r>
              <a:rPr lang="en-US" altLang="zh-CN" sz="1800" dirty="0">
                <a:solidFill>
                  <a:schemeClr val="tx1"/>
                </a:solidFill>
              </a:rPr>
              <a:t>60</a:t>
            </a:r>
            <a:r>
              <a:rPr lang="zh-CN" altLang="zh-CN" sz="1800" dirty="0">
                <a:solidFill>
                  <a:schemeClr val="tx1"/>
                </a:solidFill>
              </a:rPr>
              <a:t>多万台计算机，导致了近</a:t>
            </a:r>
            <a:r>
              <a:rPr lang="en-US" altLang="zh-CN" sz="1800" dirty="0">
                <a:solidFill>
                  <a:schemeClr val="tx1"/>
                </a:solidFill>
              </a:rPr>
              <a:t>10</a:t>
            </a:r>
            <a:r>
              <a:rPr lang="zh-CN" altLang="zh-CN" sz="1800" dirty="0">
                <a:solidFill>
                  <a:schemeClr val="tx1"/>
                </a:solidFill>
              </a:rPr>
              <a:t>亿元的商业损失，当时所造成的破坏足以证明其经典，</a:t>
            </a:r>
            <a:r>
              <a:rPr lang="en-US" altLang="zh-CN" sz="1800" dirty="0">
                <a:solidFill>
                  <a:schemeClr val="tx1"/>
                </a:solidFill>
              </a:rPr>
              <a:t>CIH</a:t>
            </a:r>
            <a:r>
              <a:rPr lang="zh-CN" altLang="zh-CN" sz="1800" dirty="0">
                <a:solidFill>
                  <a:schemeClr val="tx1"/>
                </a:solidFill>
              </a:rPr>
              <a:t>病毒和别的病毒不同的是，直接对电脑硬件造成伤害，该病毒最明显的特征就是会破坏硬盘里面的数据并且造成永久性无法恢复，并且可以破坏主板中的</a:t>
            </a:r>
            <a:r>
              <a:rPr lang="en-US" altLang="zh-CN" sz="1800" dirty="0">
                <a:solidFill>
                  <a:schemeClr val="tx1"/>
                </a:solidFill>
              </a:rPr>
              <a:t>BIOS</a:t>
            </a:r>
            <a:r>
              <a:rPr lang="zh-CN" altLang="zh-CN" sz="1800" dirty="0">
                <a:solidFill>
                  <a:schemeClr val="tx1"/>
                </a:solidFill>
              </a:rPr>
              <a:t>从而导致电脑瘫痪，甚至无法重装系统解决问题。</a:t>
            </a:r>
            <a:endParaRPr lang="zh-CN" altLang="zh-CN" dirty="0">
              <a:solidFill>
                <a:schemeClr val="tx1"/>
              </a:solidFill>
            </a:endParaRPr>
          </a:p>
          <a:p>
            <a:pPr marL="0" indent="0">
              <a:buNone/>
            </a:pPr>
            <a:endParaRPr lang="zh-CN" altLang="zh-CN" dirty="0">
              <a:solidFill>
                <a:schemeClr val="tx1"/>
              </a:solidFill>
            </a:endParaRPr>
          </a:p>
        </p:txBody>
      </p:sp>
      <p:pic>
        <p:nvPicPr>
          <p:cNvPr id="4" name="图片 3" descr="D:\研究生工作\项目\慕课课件\素材收集v2\知识点20——蠕虫、病毒与木马\chi病毒01.jpg"/>
          <p:cNvPicPr/>
          <p:nvPr/>
        </p:nvPicPr>
        <p:blipFill>
          <a:blip r:embed="rId6">
            <a:extLst>
              <a:ext uri="{28A0092B-C50C-407E-A947-70E740481C1C}">
                <a14:useLocalDpi xmlns:a14="http://schemas.microsoft.com/office/drawing/2010/main" val="0"/>
              </a:ext>
            </a:extLst>
          </a:blip>
          <a:srcRect/>
          <a:stretch>
            <a:fillRect/>
          </a:stretch>
        </p:blipFill>
        <p:spPr bwMode="auto">
          <a:xfrm>
            <a:off x="2795315" y="4713464"/>
            <a:ext cx="3465194" cy="2109505"/>
          </a:xfrm>
          <a:prstGeom prst="rect">
            <a:avLst/>
          </a:prstGeom>
          <a:noFill/>
          <a:ln>
            <a:noFill/>
          </a:ln>
        </p:spPr>
      </p:pic>
      <p:pic>
        <p:nvPicPr>
          <p:cNvPr id="8" name="图片 7" descr="D:\研究生工作\项目\慕课课件\素材收集v2\知识点20——蠕虫、病毒与木马\chi病毒02.jpg"/>
          <p:cNvPicPr/>
          <p:nvPr/>
        </p:nvPicPr>
        <p:blipFill>
          <a:blip r:embed="rId7">
            <a:extLst>
              <a:ext uri="{28A0092B-C50C-407E-A947-70E740481C1C}">
                <a14:useLocalDpi xmlns:a14="http://schemas.microsoft.com/office/drawing/2010/main" val="0"/>
              </a:ext>
            </a:extLst>
          </a:blip>
          <a:srcRect/>
          <a:stretch>
            <a:fillRect/>
          </a:stretch>
        </p:blipFill>
        <p:spPr bwMode="auto">
          <a:xfrm>
            <a:off x="6602731" y="4628938"/>
            <a:ext cx="3465194" cy="2109505"/>
          </a:xfrm>
          <a:prstGeom prst="rect">
            <a:avLst/>
          </a:prstGeom>
          <a:noFill/>
          <a:ln>
            <a:noFill/>
          </a:ln>
        </p:spPr>
      </p:pic>
    </p:spTree>
    <p:extLst>
      <p:ext uri="{BB962C8B-B14F-4D97-AF65-F5344CB8AC3E}">
        <p14:creationId xmlns:p14="http://schemas.microsoft.com/office/powerpoint/2010/main" val="191319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089662" y="49371"/>
            <a:ext cx="3281045" cy="662554"/>
          </a:xfrm>
          <a:prstGeom prst="rect">
            <a:avLst/>
          </a:prstGeom>
          <a:noFill/>
        </p:spPr>
        <p:txBody>
          <a:bodyPr wrap="square" rtlCol="0">
            <a:spAutoFit/>
          </a:bodyPr>
          <a:lstStyle/>
          <a:p>
            <a:pPr algn="ctr">
              <a:lnSpc>
                <a:spcPct val="15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蠕虫</a:t>
            </a:r>
          </a:p>
        </p:txBody>
      </p:sp>
      <p:cxnSp>
        <p:nvCxnSpPr>
          <p:cNvPr id="2" name="直接连接符 1"/>
          <p:cNvCxnSpPr>
            <a:cxnSpLocks/>
          </p:cNvCxnSpPr>
          <p:nvPr/>
        </p:nvCxnSpPr>
        <p:spPr>
          <a:xfrm>
            <a:off x="1510031" y="760695"/>
            <a:ext cx="267375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337310" y="1075244"/>
            <a:ext cx="7244715" cy="3396474"/>
          </a:xfrm>
        </p:spPr>
        <p:txBody>
          <a:bodyPr/>
          <a:lstStyle/>
          <a:p>
            <a:pPr marL="0" indent="0">
              <a:spcBef>
                <a:spcPts val="0"/>
              </a:spcBef>
              <a:spcAft>
                <a:spcPts val="1200"/>
              </a:spcAft>
              <a:buNone/>
            </a:pP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什么是网络蠕虫</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spcBef>
                <a:spcPts val="0"/>
              </a:spcBef>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一个独立的计算机程序，不需要宿主</a:t>
            </a:r>
            <a:endParaRPr lang="en-US" altLang="zh-CN" sz="2000" b="1"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spcBef>
                <a:spcPts val="0"/>
              </a:spcBef>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自我复制，自主传播</a:t>
            </a:r>
            <a:endParaRPr lang="en-US" altLang="zh-CN" sz="2000" b="1"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spcBef>
                <a:spcPts val="0"/>
              </a:spcBef>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占用系统或</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网络资源</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破坏</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其他程序</a:t>
            </a:r>
            <a:endParaRPr lang="en-US" altLang="zh-CN" sz="2000" b="1"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spcBef>
                <a:spcPts val="0"/>
              </a:spcBef>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不伪装其他程序，靠自主传播</a:t>
            </a:r>
            <a:endParaRPr lang="en-US" altLang="zh-CN" sz="2000" b="1" dirty="0">
              <a:solidFill>
                <a:schemeClr val="tx1"/>
              </a:solidFill>
              <a:latin typeface="微软雅黑" panose="020B0503020204020204" charset="-122"/>
              <a:ea typeface="微软雅黑" panose="020B0503020204020204" charset="-122"/>
              <a:cs typeface="微软雅黑" panose="020B0503020204020204" charset="-122"/>
            </a:endParaRPr>
          </a:p>
          <a:p>
            <a:pPr marL="914377" lvl="2" indent="0">
              <a:lnSpc>
                <a:spcPct val="100000"/>
              </a:lnSpc>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利用系统漏洞</a:t>
            </a:r>
            <a:endParaRPr lang="en-US" altLang="zh-CN" sz="1800" dirty="0">
              <a:solidFill>
                <a:schemeClr val="tx1"/>
              </a:solidFill>
              <a:latin typeface="微软雅黑" panose="020B0503020204020204" charset="-122"/>
              <a:ea typeface="微软雅黑" panose="020B0503020204020204" charset="-122"/>
              <a:cs typeface="微软雅黑" panose="020B0503020204020204" charset="-122"/>
            </a:endParaRPr>
          </a:p>
          <a:p>
            <a:pPr marL="914377" lvl="2" indent="0">
              <a:lnSpc>
                <a:spcPct val="100000"/>
              </a:lnSpc>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利用电子邮件（无需用户参与）</a:t>
            </a:r>
            <a:endParaRPr lang="zh-CN" altLang="zh-CN" sz="1800" dirty="0">
              <a:solidFill>
                <a:schemeClr val="tx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20910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136887" y="218647"/>
            <a:ext cx="2674125"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蠕虫</a:t>
            </a:r>
          </a:p>
        </p:txBody>
      </p:sp>
      <p:cxnSp>
        <p:nvCxnSpPr>
          <p:cNvPr id="2" name="直接连接符 1"/>
          <p:cNvCxnSpPr>
            <a:cxnSpLocks/>
          </p:cNvCxnSpPr>
          <p:nvPr/>
        </p:nvCxnSpPr>
        <p:spPr>
          <a:xfrm>
            <a:off x="1510031" y="760695"/>
            <a:ext cx="216040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370718" y="1168321"/>
            <a:ext cx="9450564" cy="3022680"/>
          </a:xfrm>
        </p:spPr>
        <p:txBody>
          <a:bodyPr/>
          <a:lstStyle/>
          <a:p>
            <a:pPr marL="0" indent="0">
              <a:spcBef>
                <a:spcPts val="0"/>
              </a:spcBef>
              <a:spcAft>
                <a:spcPts val="1800"/>
              </a:spcAft>
              <a:buNone/>
            </a:pP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蠕虫程序的传播过程</a:t>
            </a:r>
            <a:endParaRPr lang="en-US" altLang="zh-CN" sz="2400" b="1" dirty="0">
              <a:solidFill>
                <a:schemeClr val="tx1"/>
              </a:solidFill>
              <a:latin typeface="微软雅黑" panose="020B0503020204020204" charset="-122"/>
              <a:ea typeface="微软雅黑" panose="020B0503020204020204" charset="-122"/>
              <a:cs typeface="微软雅黑" panose="020B0503020204020204" charset="-122"/>
            </a:endParaRPr>
          </a:p>
          <a:p>
            <a:pPr marL="914377" lvl="1" indent="-457189">
              <a:lnSpc>
                <a:spcPct val="130000"/>
              </a:lnSpc>
              <a:spcBef>
                <a:spcPts val="0"/>
              </a:spcBef>
              <a:spcAft>
                <a:spcPts val="600"/>
              </a:spcAft>
              <a:buFont typeface="+mj-lt"/>
              <a:buAutoNum type="arabicPeriod"/>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扫描：蠕虫的扫描功能模块复杂探测存在</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漏洞</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的主机，以便得到一个可传染的对象。</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914377" lvl="1" indent="-457189">
              <a:lnSpc>
                <a:spcPct val="130000"/>
              </a:lnSpc>
              <a:spcBef>
                <a:spcPts val="0"/>
              </a:spcBef>
              <a:spcAft>
                <a:spcPts val="600"/>
              </a:spcAft>
              <a:buFont typeface="+mj-lt"/>
              <a:buAutoNum type="arabicPeriod"/>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攻击：攻击模块自动攻击找到的可传染对象，取得主机的权限，获得一个</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shell</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914377" lvl="1" indent="-457189">
              <a:lnSpc>
                <a:spcPct val="130000"/>
              </a:lnSpc>
              <a:spcBef>
                <a:spcPts val="0"/>
              </a:spcBef>
              <a:spcAft>
                <a:spcPts val="600"/>
              </a:spcAft>
              <a:buFont typeface="+mj-lt"/>
              <a:buAutoNum type="arabicPeriod"/>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复制：复制模块通过两主机的交互将</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蠕虫程序</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复制到目标主机并启动。</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0875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856345" y="246796"/>
            <a:ext cx="3934731"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蠕虫案例</a:t>
            </a:r>
          </a:p>
        </p:txBody>
      </p:sp>
      <p:cxnSp>
        <p:nvCxnSpPr>
          <p:cNvPr id="2" name="直接连接符 1"/>
          <p:cNvCxnSpPr/>
          <p:nvPr/>
        </p:nvCxnSpPr>
        <p:spPr>
          <a:xfrm>
            <a:off x="1510031" y="760696"/>
            <a:ext cx="3281045" cy="19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175385" y="1270602"/>
            <a:ext cx="9511665" cy="2573690"/>
          </a:xfrm>
        </p:spPr>
        <p:txBody>
          <a:bodyPr>
            <a:normAutofit lnSpcReduction="10000"/>
          </a:bodyPr>
          <a:lstStyle/>
          <a:p>
            <a:pPr marL="0" indent="0">
              <a:spcBef>
                <a:spcPts val="0"/>
              </a:spcBef>
              <a:spcAft>
                <a:spcPts val="1200"/>
              </a:spcAft>
              <a:buNone/>
            </a:pPr>
            <a:r>
              <a:rPr lang="zh-CN" altLang="zh-CN" sz="2400" b="1" dirty="0">
                <a:solidFill>
                  <a:schemeClr val="tx1"/>
                </a:solidFill>
              </a:rPr>
              <a:t>震网（</a:t>
            </a:r>
            <a:r>
              <a:rPr lang="en-US" altLang="zh-CN" sz="2400" b="1" dirty="0" err="1">
                <a:solidFill>
                  <a:schemeClr val="tx1"/>
                </a:solidFill>
              </a:rPr>
              <a:t>Stuxnet</a:t>
            </a:r>
            <a:r>
              <a:rPr lang="zh-CN" altLang="zh-CN" sz="2400" b="1" dirty="0">
                <a:solidFill>
                  <a:schemeClr val="tx1"/>
                </a:solidFill>
              </a:rPr>
              <a:t>）</a:t>
            </a:r>
            <a:endParaRPr lang="en-US" altLang="zh-CN" sz="2400" b="1" dirty="0">
              <a:solidFill>
                <a:schemeClr val="tx1"/>
              </a:solidFill>
            </a:endParaRPr>
          </a:p>
          <a:p>
            <a:pPr>
              <a:lnSpc>
                <a:spcPct val="110000"/>
              </a:lnSpc>
            </a:pPr>
            <a:r>
              <a:rPr lang="zh-CN" altLang="zh-CN" sz="1800" dirty="0">
                <a:solidFill>
                  <a:schemeClr val="tx1"/>
                </a:solidFill>
                <a:latin typeface="微软雅黑" panose="020B0503020204020204" pitchFamily="34" charset="-122"/>
              </a:rPr>
              <a:t>自</a:t>
            </a:r>
            <a:r>
              <a:rPr lang="en-US" altLang="zh-CN" sz="1800" dirty="0">
                <a:solidFill>
                  <a:schemeClr val="tx1"/>
                </a:solidFill>
                <a:latin typeface="微软雅黑" panose="020B0503020204020204" pitchFamily="34" charset="-122"/>
              </a:rPr>
              <a:t>2010</a:t>
            </a:r>
            <a:r>
              <a:rPr lang="zh-CN" altLang="zh-CN" sz="1800" dirty="0">
                <a:solidFill>
                  <a:schemeClr val="tx1"/>
                </a:solidFill>
                <a:latin typeface="微软雅黑" panose="020B0503020204020204" pitchFamily="34" charset="-122"/>
              </a:rPr>
              <a:t>年</a:t>
            </a:r>
            <a:r>
              <a:rPr lang="en-US" altLang="zh-CN" sz="1800" dirty="0">
                <a:solidFill>
                  <a:schemeClr val="tx1"/>
                </a:solidFill>
                <a:latin typeface="微软雅黑" panose="020B0503020204020204" pitchFamily="34" charset="-122"/>
              </a:rPr>
              <a:t>6</a:t>
            </a:r>
            <a:r>
              <a:rPr lang="zh-CN" altLang="zh-CN" sz="1800" dirty="0">
                <a:solidFill>
                  <a:schemeClr val="tx1"/>
                </a:solidFill>
                <a:latin typeface="微软雅黑" panose="020B0503020204020204" pitchFamily="34" charset="-122"/>
              </a:rPr>
              <a:t>月首次被曝以来，震网病毒感染了全球超过</a:t>
            </a:r>
            <a:r>
              <a:rPr lang="en-US" altLang="zh-CN" sz="1800" dirty="0">
                <a:solidFill>
                  <a:schemeClr val="tx1"/>
                </a:solidFill>
                <a:latin typeface="微软雅黑" panose="020B0503020204020204" pitchFamily="34" charset="-122"/>
              </a:rPr>
              <a:t>45000</a:t>
            </a:r>
            <a:r>
              <a:rPr lang="zh-CN" altLang="zh-CN" sz="1800" dirty="0">
                <a:solidFill>
                  <a:schemeClr val="tx1"/>
                </a:solidFill>
                <a:latin typeface="微软雅黑" panose="020B0503020204020204" pitchFamily="34" charset="-122"/>
              </a:rPr>
              <a:t>个网络，其中伊朗遭到的攻击最为严重，</a:t>
            </a:r>
            <a:r>
              <a:rPr lang="en-US" altLang="zh-CN" sz="1800" dirty="0">
                <a:solidFill>
                  <a:schemeClr val="tx1"/>
                </a:solidFill>
                <a:latin typeface="微软雅黑" panose="020B0503020204020204" pitchFamily="34" charset="-122"/>
              </a:rPr>
              <a:t>60%</a:t>
            </a:r>
            <a:r>
              <a:rPr lang="zh-CN" altLang="zh-CN" sz="1800" dirty="0">
                <a:solidFill>
                  <a:schemeClr val="tx1"/>
                </a:solidFill>
                <a:latin typeface="微软雅黑" panose="020B0503020204020204" pitchFamily="34" charset="-122"/>
              </a:rPr>
              <a:t>的个人电脑感染了这种病毒。在国内，安全机构仅初步统计，国内将近有</a:t>
            </a:r>
            <a:r>
              <a:rPr lang="en-US" altLang="zh-CN" sz="1800" dirty="0">
                <a:solidFill>
                  <a:schemeClr val="tx1"/>
                </a:solidFill>
                <a:latin typeface="微软雅黑" panose="020B0503020204020204" pitchFamily="34" charset="-122"/>
              </a:rPr>
              <a:t>500</a:t>
            </a:r>
            <a:r>
              <a:rPr lang="zh-CN" altLang="zh-CN" sz="1800" dirty="0">
                <a:solidFill>
                  <a:schemeClr val="tx1"/>
                </a:solidFill>
                <a:latin typeface="微软雅黑" panose="020B0503020204020204" pitchFamily="34" charset="-122"/>
              </a:rPr>
              <a:t>万网民及多家大型企业的计算机遭到感染，甚至对钢铁、电力、能源等重要行业造成停工、停产等严重事故。</a:t>
            </a:r>
          </a:p>
          <a:p>
            <a:pPr>
              <a:lnSpc>
                <a:spcPct val="110000"/>
              </a:lnSpc>
            </a:pPr>
            <a:r>
              <a:rPr lang="zh-CN" altLang="zh-CN" sz="1800" dirty="0">
                <a:solidFill>
                  <a:schemeClr val="tx1"/>
                </a:solidFill>
                <a:latin typeface="微软雅黑" panose="020B0503020204020204" pitchFamily="34" charset="-122"/>
              </a:rPr>
              <a:t>由于病毒入侵，导致伊朗核计划推迟了至少</a:t>
            </a:r>
            <a:r>
              <a:rPr lang="en-US" altLang="zh-CN" sz="1800" dirty="0">
                <a:solidFill>
                  <a:schemeClr val="tx1"/>
                </a:solidFill>
                <a:latin typeface="微软雅黑" panose="020B0503020204020204" pitchFamily="34" charset="-122"/>
              </a:rPr>
              <a:t>2</a:t>
            </a:r>
            <a:r>
              <a:rPr lang="zh-CN" altLang="zh-CN" sz="1800" dirty="0">
                <a:solidFill>
                  <a:schemeClr val="tx1"/>
                </a:solidFill>
                <a:latin typeface="微软雅黑" panose="020B0503020204020204" pitchFamily="34" charset="-122"/>
              </a:rPr>
              <a:t>年，并且导致放射性物质泄漏，危害不亚于切尔诺贝利核电站事故。</a:t>
            </a:r>
          </a:p>
          <a:p>
            <a:pPr>
              <a:lnSpc>
                <a:spcPct val="110000"/>
              </a:lnSpc>
            </a:pPr>
            <a:endParaRPr lang="zh-CN" altLang="zh-CN" sz="2000" dirty="0">
              <a:solidFill>
                <a:schemeClr val="tx1"/>
              </a:solidFill>
            </a:endParaRPr>
          </a:p>
        </p:txBody>
      </p:sp>
      <p:pic>
        <p:nvPicPr>
          <p:cNvPr id="8" name="图片 7"/>
          <p:cNvPicPr/>
          <p:nvPr/>
        </p:nvPicPr>
        <p:blipFill>
          <a:blip r:embed="rId5">
            <a:extLst>
              <a:ext uri="{28A0092B-C50C-407E-A947-70E740481C1C}">
                <a14:useLocalDpi xmlns:a14="http://schemas.microsoft.com/office/drawing/2010/main" val="0"/>
              </a:ext>
            </a:extLst>
          </a:blip>
          <a:stretch>
            <a:fillRect/>
          </a:stretch>
        </p:blipFill>
        <p:spPr>
          <a:xfrm>
            <a:off x="1851199" y="4248289"/>
            <a:ext cx="4331279" cy="2292927"/>
          </a:xfrm>
          <a:prstGeom prst="rect">
            <a:avLst/>
          </a:prstGeom>
        </p:spPr>
      </p:pic>
      <p:pic>
        <p:nvPicPr>
          <p:cNvPr id="9" name="图片 8"/>
          <p:cNvPicPr/>
          <p:nvPr/>
        </p:nvPicPr>
        <p:blipFill>
          <a:blip r:embed="rId6">
            <a:extLst>
              <a:ext uri="{28A0092B-C50C-407E-A947-70E740481C1C}">
                <a14:useLocalDpi xmlns:a14="http://schemas.microsoft.com/office/drawing/2010/main" val="0"/>
              </a:ext>
            </a:extLst>
          </a:blip>
          <a:stretch>
            <a:fillRect/>
          </a:stretch>
        </p:blipFill>
        <p:spPr>
          <a:xfrm>
            <a:off x="6591531" y="4248289"/>
            <a:ext cx="3764975" cy="2292927"/>
          </a:xfrm>
          <a:prstGeom prst="rect">
            <a:avLst/>
          </a:prstGeom>
        </p:spPr>
      </p:pic>
    </p:spTree>
    <p:extLst>
      <p:ext uri="{BB962C8B-B14F-4D97-AF65-F5344CB8AC3E}">
        <p14:creationId xmlns:p14="http://schemas.microsoft.com/office/powerpoint/2010/main" val="142044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742374" y="265993"/>
            <a:ext cx="4050665" cy="565604"/>
          </a:xfrm>
          <a:prstGeom prst="rect">
            <a:avLst/>
          </a:prstGeom>
          <a:noFill/>
        </p:spPr>
        <p:txBody>
          <a:bodyPr wrap="square" rtlCol="0">
            <a:spAutoFit/>
          </a:bodyPr>
          <a:lstStyle/>
          <a:p>
            <a:pPr algn="ctr">
              <a:lnSpc>
                <a:spcPct val="120000"/>
              </a:lnSpc>
              <a:defRPr/>
            </a:pP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蠕虫案例</a:t>
            </a:r>
          </a:p>
        </p:txBody>
      </p:sp>
      <p:cxnSp>
        <p:nvCxnSpPr>
          <p:cNvPr id="2" name="直接连接符 1"/>
          <p:cNvCxnSpPr>
            <a:cxnSpLocks/>
          </p:cNvCxnSpPr>
          <p:nvPr/>
        </p:nvCxnSpPr>
        <p:spPr>
          <a:xfrm flipV="1">
            <a:off x="1470485" y="799474"/>
            <a:ext cx="2957136" cy="37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1229465" y="1026474"/>
            <a:ext cx="9429115" cy="2859645"/>
          </a:xfrm>
        </p:spPr>
        <p:txBody>
          <a:bodyPr>
            <a:noAutofit/>
          </a:bodyPr>
          <a:lstStyle/>
          <a:p>
            <a:pPr marL="0" indent="0">
              <a:lnSpc>
                <a:spcPct val="150000"/>
              </a:lnSpc>
              <a:spcBef>
                <a:spcPts val="0"/>
              </a:spcBef>
              <a:spcAft>
                <a:spcPts val="1200"/>
              </a:spcAft>
              <a:buNone/>
            </a:pPr>
            <a:r>
              <a:rPr lang="zh-CN" altLang="en-US" sz="2400" b="1" dirty="0">
                <a:latin typeface="微软雅黑" panose="020B0503020204020204" pitchFamily="34" charset="-122"/>
              </a:rPr>
              <a:t>熊猫烧香</a:t>
            </a:r>
            <a:endParaRPr lang="en-US" altLang="zh-CN" sz="2400" b="1" dirty="0">
              <a:solidFill>
                <a:schemeClr val="tx1"/>
              </a:solidFill>
              <a:latin typeface="微软雅黑" panose="020B0503020204020204" pitchFamily="34" charset="-122"/>
            </a:endParaRPr>
          </a:p>
          <a:p>
            <a:pPr>
              <a:lnSpc>
                <a:spcPct val="130000"/>
              </a:lnSpc>
              <a:spcBef>
                <a:spcPts val="0"/>
              </a:spcBef>
            </a:pPr>
            <a:r>
              <a:rPr lang="zh-CN" altLang="zh-CN" sz="1800" dirty="0">
                <a:solidFill>
                  <a:schemeClr val="tx1"/>
                </a:solidFill>
                <a:latin typeface="微软雅黑" panose="020B0503020204020204" pitchFamily="34" charset="-122"/>
              </a:rPr>
              <a:t>熊猫烧香是一种经过多次变种的“蠕虫病毒”，在</a:t>
            </a:r>
            <a:r>
              <a:rPr lang="en-US" altLang="zh-CN" sz="1800" dirty="0">
                <a:solidFill>
                  <a:schemeClr val="tx1"/>
                </a:solidFill>
                <a:latin typeface="微软雅黑" panose="020B0503020204020204" pitchFamily="34" charset="-122"/>
              </a:rPr>
              <a:t>2006</a:t>
            </a:r>
            <a:r>
              <a:rPr lang="zh-CN" altLang="zh-CN" sz="1800" dirty="0">
                <a:solidFill>
                  <a:schemeClr val="tx1"/>
                </a:solidFill>
                <a:latin typeface="微软雅黑" panose="020B0503020204020204" pitchFamily="34" charset="-122"/>
              </a:rPr>
              <a:t>年年尾，</a:t>
            </a:r>
            <a:r>
              <a:rPr lang="en-US" altLang="zh-CN" sz="1800" dirty="0">
                <a:solidFill>
                  <a:schemeClr val="tx1"/>
                </a:solidFill>
                <a:latin typeface="微软雅黑" panose="020B0503020204020204" pitchFamily="34" charset="-122"/>
              </a:rPr>
              <a:t>“</a:t>
            </a:r>
            <a:r>
              <a:rPr lang="zh-CN" altLang="zh-CN" sz="1800" dirty="0">
                <a:solidFill>
                  <a:schemeClr val="tx1"/>
                </a:solidFill>
                <a:latin typeface="微软雅黑" panose="020B0503020204020204" pitchFamily="34" charset="-122"/>
              </a:rPr>
              <a:t>熊猫烧香</a:t>
            </a:r>
            <a:r>
              <a:rPr lang="en-US" altLang="zh-CN" sz="1800" dirty="0">
                <a:solidFill>
                  <a:schemeClr val="tx1"/>
                </a:solidFill>
                <a:latin typeface="微软雅黑" panose="020B0503020204020204" pitchFamily="34" charset="-122"/>
              </a:rPr>
              <a:t>”</a:t>
            </a:r>
            <a:r>
              <a:rPr lang="zh-CN" altLang="zh-CN" sz="1800" dirty="0">
                <a:solidFill>
                  <a:schemeClr val="tx1"/>
                </a:solidFill>
                <a:latin typeface="微软雅黑" panose="020B0503020204020204" pitchFamily="34" charset="-122"/>
              </a:rPr>
              <a:t>事件轰动全国，因为熊猫烧香是看得见的蠕虫病毒，会感染磁盘所有</a:t>
            </a:r>
            <a:r>
              <a:rPr lang="en-US" altLang="zh-CN" sz="1800" dirty="0">
                <a:solidFill>
                  <a:schemeClr val="tx1"/>
                </a:solidFill>
                <a:latin typeface="微软雅黑" panose="020B0503020204020204" pitchFamily="34" charset="-122"/>
              </a:rPr>
              <a:t>EXE</a:t>
            </a:r>
            <a:r>
              <a:rPr lang="zh-CN" altLang="zh-CN" sz="1800" dirty="0">
                <a:solidFill>
                  <a:schemeClr val="tx1"/>
                </a:solidFill>
                <a:latin typeface="微软雅黑" panose="020B0503020204020204" pitchFamily="34" charset="-122"/>
              </a:rPr>
              <a:t>可执行文件，每个被感染的</a:t>
            </a:r>
            <a:r>
              <a:rPr lang="en-US" altLang="zh-CN" sz="1800" dirty="0">
                <a:solidFill>
                  <a:schemeClr val="tx1"/>
                </a:solidFill>
                <a:latin typeface="微软雅黑" panose="020B0503020204020204" pitchFamily="34" charset="-122"/>
              </a:rPr>
              <a:t>EXE</a:t>
            </a:r>
            <a:r>
              <a:rPr lang="zh-CN" altLang="zh-CN" sz="1800" dirty="0">
                <a:solidFill>
                  <a:schemeClr val="tx1"/>
                </a:solidFill>
                <a:latin typeface="微软雅黑" panose="020B0503020204020204" pitchFamily="34" charset="-122"/>
              </a:rPr>
              <a:t>文件都有典型的图标</a:t>
            </a:r>
            <a:r>
              <a:rPr lang="en-US" altLang="zh-CN" sz="1800" dirty="0">
                <a:solidFill>
                  <a:schemeClr val="tx1"/>
                </a:solidFill>
                <a:latin typeface="微软雅黑" panose="020B0503020204020204" pitchFamily="34" charset="-122"/>
              </a:rPr>
              <a:t>——</a:t>
            </a:r>
            <a:r>
              <a:rPr lang="zh-CN" altLang="zh-CN" sz="1800" dirty="0">
                <a:solidFill>
                  <a:schemeClr val="tx1"/>
                </a:solidFill>
                <a:latin typeface="微软雅黑" panose="020B0503020204020204" pitchFamily="34" charset="-122"/>
              </a:rPr>
              <a:t>熊猫举着三根香的模样，场面颇为震撼。该蠕虫病毒感染传播快速，在短短的几日之内就拿下了中国</a:t>
            </a:r>
            <a:r>
              <a:rPr lang="zh-CN" altLang="zh-CN" sz="1800" b="1" dirty="0">
                <a:solidFill>
                  <a:schemeClr val="tx1"/>
                </a:solidFill>
                <a:latin typeface="微软雅黑" panose="020B0503020204020204" pitchFamily="34" charset="-122"/>
              </a:rPr>
              <a:t>百万台</a:t>
            </a:r>
            <a:r>
              <a:rPr lang="zh-CN" altLang="zh-CN" sz="1800" dirty="0">
                <a:solidFill>
                  <a:schemeClr val="tx1"/>
                </a:solidFill>
                <a:latin typeface="微软雅黑" panose="020B0503020204020204" pitchFamily="34" charset="-122"/>
              </a:rPr>
              <a:t>以上的电脑，严重时导致网络瘫痪。</a:t>
            </a:r>
          </a:p>
          <a:p>
            <a:endParaRPr lang="zh-CN" altLang="zh-CN" sz="2000" dirty="0">
              <a:solidFill>
                <a:schemeClr val="tx1"/>
              </a:solidFill>
            </a:endParaRPr>
          </a:p>
        </p:txBody>
      </p:sp>
      <p:pic>
        <p:nvPicPr>
          <p:cNvPr id="8" name="图片 7" descr="D:\研究生工作\项目\慕课课件\素材收集v2\知识点20——蠕虫、病毒与木马\熊猫烧香01.png"/>
          <p:cNvPicPr/>
          <p:nvPr/>
        </p:nvPicPr>
        <p:blipFill>
          <a:blip r:embed="rId5">
            <a:extLst>
              <a:ext uri="{28A0092B-C50C-407E-A947-70E740481C1C}">
                <a14:useLocalDpi xmlns:a14="http://schemas.microsoft.com/office/drawing/2010/main" val="0"/>
              </a:ext>
            </a:extLst>
          </a:blip>
          <a:srcRect/>
          <a:stretch>
            <a:fillRect/>
          </a:stretch>
        </p:blipFill>
        <p:spPr bwMode="auto">
          <a:xfrm>
            <a:off x="1897379" y="3834869"/>
            <a:ext cx="4046644" cy="2438931"/>
          </a:xfrm>
          <a:prstGeom prst="rect">
            <a:avLst/>
          </a:prstGeom>
          <a:noFill/>
          <a:ln>
            <a:noFill/>
          </a:ln>
        </p:spPr>
      </p:pic>
      <p:pic>
        <p:nvPicPr>
          <p:cNvPr id="9" name="图片 8" descr="D:\研究生工作\项目\慕课课件\素材收集v2\知识点20——蠕虫、病毒与木马\熊猫烧香02.jpg"/>
          <p:cNvPicPr/>
          <p:nvPr/>
        </p:nvPicPr>
        <p:blipFill>
          <a:blip r:embed="rId6">
            <a:extLst>
              <a:ext uri="{28A0092B-C50C-407E-A947-70E740481C1C}">
                <a14:useLocalDpi xmlns:a14="http://schemas.microsoft.com/office/drawing/2010/main" val="0"/>
              </a:ext>
            </a:extLst>
          </a:blip>
          <a:srcRect/>
          <a:stretch>
            <a:fillRect/>
          </a:stretch>
        </p:blipFill>
        <p:spPr bwMode="auto">
          <a:xfrm>
            <a:off x="6605626" y="3834869"/>
            <a:ext cx="3790661" cy="2438931"/>
          </a:xfrm>
          <a:prstGeom prst="rect">
            <a:avLst/>
          </a:prstGeom>
          <a:noFill/>
          <a:ln>
            <a:noFill/>
          </a:ln>
        </p:spPr>
      </p:pic>
    </p:spTree>
    <p:extLst>
      <p:ext uri="{BB962C8B-B14F-4D97-AF65-F5344CB8AC3E}">
        <p14:creationId xmlns:p14="http://schemas.microsoft.com/office/powerpoint/2010/main" val="366497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677</TotalTime>
  <Words>1399</Words>
  <Application>Microsoft Office PowerPoint</Application>
  <PresentationFormat>宽屏</PresentationFormat>
  <Paragraphs>140</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微软雅黑</vt:lpstr>
      <vt:lpstr>字魂36号-正文宋楷</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wbloc tony</cp:lastModifiedBy>
  <cp:revision>63</cp:revision>
  <dcterms:created xsi:type="dcterms:W3CDTF">2019-06-19T02:08:00Z</dcterms:created>
  <dcterms:modified xsi:type="dcterms:W3CDTF">2020-12-06T08:58:29Z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