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2"/>
    <p:sldId id="268" r:id="rId3"/>
    <p:sldId id="265" r:id="rId4"/>
    <p:sldId id="266" r:id="rId5"/>
    <p:sldId id="269" r:id="rId6"/>
    <p:sldId id="270" r:id="rId7"/>
    <p:sldId id="272" r:id="rId8"/>
    <p:sldId id="273" r:id="rId9"/>
    <p:sldId id="274" r:id="rId10"/>
    <p:sldId id="275" r:id="rId11"/>
    <p:sldId id="267" r:id="rId12"/>
    <p:sldId id="276" r:id="rId13"/>
    <p:sldId id="277" r:id="rId14"/>
    <p:sldId id="282" r:id="rId15"/>
    <p:sldId id="278" r:id="rId16"/>
    <p:sldId id="279" r:id="rId17"/>
    <p:sldId id="280" r:id="rId18"/>
    <p:sldId id="283" r:id="rId19"/>
    <p:sldId id="284" r:id="rId20"/>
    <p:sldId id="281" r:id="rId21"/>
    <p:sldId id="285" r:id="rId22"/>
    <p:sldId id="259"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8">
          <p15:clr>
            <a:srgbClr val="A4A3A4"/>
          </p15:clr>
        </p15:guide>
        <p15:guide id="2" pos="2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9" d="100"/>
          <a:sy n="89" d="100"/>
        </p:scale>
        <p:origin x="76" y="52"/>
      </p:cViewPr>
      <p:guideLst>
        <p:guide orient="horz" pos="1648"/>
        <p:guide pos="289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2020/7/27</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2020/7/27</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10</a:t>
            </a:fld>
            <a:endParaRPr lang="zh-CN" altLang="en-US"/>
          </a:p>
        </p:txBody>
      </p:sp>
    </p:spTree>
    <p:extLst>
      <p:ext uri="{BB962C8B-B14F-4D97-AF65-F5344CB8AC3E}">
        <p14:creationId xmlns:p14="http://schemas.microsoft.com/office/powerpoint/2010/main" val="329988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11</a:t>
            </a:fld>
            <a:endParaRPr lang="zh-CN" altLang="en-US"/>
          </a:p>
        </p:txBody>
      </p:sp>
    </p:spTree>
    <p:extLst>
      <p:ext uri="{BB962C8B-B14F-4D97-AF65-F5344CB8AC3E}">
        <p14:creationId xmlns:p14="http://schemas.microsoft.com/office/powerpoint/2010/main" val="1180446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12</a:t>
            </a:fld>
            <a:endParaRPr lang="zh-CN" altLang="en-US"/>
          </a:p>
        </p:txBody>
      </p:sp>
    </p:spTree>
    <p:extLst>
      <p:ext uri="{BB962C8B-B14F-4D97-AF65-F5344CB8AC3E}">
        <p14:creationId xmlns:p14="http://schemas.microsoft.com/office/powerpoint/2010/main" val="314117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13</a:t>
            </a:fld>
            <a:endParaRPr lang="zh-CN" altLang="en-US"/>
          </a:p>
        </p:txBody>
      </p:sp>
    </p:spTree>
    <p:extLst>
      <p:ext uri="{BB962C8B-B14F-4D97-AF65-F5344CB8AC3E}">
        <p14:creationId xmlns:p14="http://schemas.microsoft.com/office/powerpoint/2010/main" val="967277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14</a:t>
            </a:fld>
            <a:endParaRPr lang="zh-CN" altLang="en-US"/>
          </a:p>
        </p:txBody>
      </p:sp>
    </p:spTree>
    <p:extLst>
      <p:ext uri="{BB962C8B-B14F-4D97-AF65-F5344CB8AC3E}">
        <p14:creationId xmlns:p14="http://schemas.microsoft.com/office/powerpoint/2010/main" val="1025696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15</a:t>
            </a:fld>
            <a:endParaRPr lang="zh-CN" altLang="en-US"/>
          </a:p>
        </p:txBody>
      </p:sp>
    </p:spTree>
    <p:extLst>
      <p:ext uri="{BB962C8B-B14F-4D97-AF65-F5344CB8AC3E}">
        <p14:creationId xmlns:p14="http://schemas.microsoft.com/office/powerpoint/2010/main" val="2301684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16</a:t>
            </a:fld>
            <a:endParaRPr lang="zh-CN" altLang="en-US"/>
          </a:p>
        </p:txBody>
      </p:sp>
    </p:spTree>
    <p:extLst>
      <p:ext uri="{BB962C8B-B14F-4D97-AF65-F5344CB8AC3E}">
        <p14:creationId xmlns:p14="http://schemas.microsoft.com/office/powerpoint/2010/main" val="3205743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17</a:t>
            </a:fld>
            <a:endParaRPr lang="zh-CN" altLang="en-US"/>
          </a:p>
        </p:txBody>
      </p:sp>
    </p:spTree>
    <p:extLst>
      <p:ext uri="{BB962C8B-B14F-4D97-AF65-F5344CB8AC3E}">
        <p14:creationId xmlns:p14="http://schemas.microsoft.com/office/powerpoint/2010/main" val="682116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18</a:t>
            </a:fld>
            <a:endParaRPr lang="zh-CN" altLang="en-US"/>
          </a:p>
        </p:txBody>
      </p:sp>
    </p:spTree>
    <p:extLst>
      <p:ext uri="{BB962C8B-B14F-4D97-AF65-F5344CB8AC3E}">
        <p14:creationId xmlns:p14="http://schemas.microsoft.com/office/powerpoint/2010/main" val="192683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19</a:t>
            </a:fld>
            <a:endParaRPr lang="zh-CN" altLang="en-US"/>
          </a:p>
        </p:txBody>
      </p:sp>
    </p:spTree>
    <p:extLst>
      <p:ext uri="{BB962C8B-B14F-4D97-AF65-F5344CB8AC3E}">
        <p14:creationId xmlns:p14="http://schemas.microsoft.com/office/powerpoint/2010/main" val="29693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a:t>
            </a:fld>
            <a:endParaRPr lang="zh-CN" altLang="en-US"/>
          </a:p>
        </p:txBody>
      </p:sp>
    </p:spTree>
    <p:extLst>
      <p:ext uri="{BB962C8B-B14F-4D97-AF65-F5344CB8AC3E}">
        <p14:creationId xmlns:p14="http://schemas.microsoft.com/office/powerpoint/2010/main" val="2280325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20</a:t>
            </a:fld>
            <a:endParaRPr lang="zh-CN" altLang="en-US"/>
          </a:p>
        </p:txBody>
      </p:sp>
    </p:spTree>
    <p:extLst>
      <p:ext uri="{BB962C8B-B14F-4D97-AF65-F5344CB8AC3E}">
        <p14:creationId xmlns:p14="http://schemas.microsoft.com/office/powerpoint/2010/main" val="2448689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21</a:t>
            </a:fld>
            <a:endParaRPr lang="zh-CN" altLang="en-US"/>
          </a:p>
        </p:txBody>
      </p:sp>
    </p:spTree>
    <p:extLst>
      <p:ext uri="{BB962C8B-B14F-4D97-AF65-F5344CB8AC3E}">
        <p14:creationId xmlns:p14="http://schemas.microsoft.com/office/powerpoint/2010/main" val="337680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4</a:t>
            </a:fld>
            <a:endParaRPr lang="zh-CN" altLang="en-US"/>
          </a:p>
        </p:txBody>
      </p:sp>
    </p:spTree>
    <p:extLst>
      <p:ext uri="{BB962C8B-B14F-4D97-AF65-F5344CB8AC3E}">
        <p14:creationId xmlns:p14="http://schemas.microsoft.com/office/powerpoint/2010/main" val="206426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5</a:t>
            </a:fld>
            <a:endParaRPr lang="zh-CN" altLang="en-US"/>
          </a:p>
        </p:txBody>
      </p:sp>
    </p:spTree>
    <p:extLst>
      <p:ext uri="{BB962C8B-B14F-4D97-AF65-F5344CB8AC3E}">
        <p14:creationId xmlns:p14="http://schemas.microsoft.com/office/powerpoint/2010/main" val="34225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6</a:t>
            </a:fld>
            <a:endParaRPr lang="zh-CN" altLang="en-US"/>
          </a:p>
        </p:txBody>
      </p:sp>
    </p:spTree>
    <p:extLst>
      <p:ext uri="{BB962C8B-B14F-4D97-AF65-F5344CB8AC3E}">
        <p14:creationId xmlns:p14="http://schemas.microsoft.com/office/powerpoint/2010/main" val="75679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7</a:t>
            </a:fld>
            <a:endParaRPr lang="zh-CN" altLang="en-US"/>
          </a:p>
        </p:txBody>
      </p:sp>
    </p:spTree>
    <p:extLst>
      <p:ext uri="{BB962C8B-B14F-4D97-AF65-F5344CB8AC3E}">
        <p14:creationId xmlns:p14="http://schemas.microsoft.com/office/powerpoint/2010/main" val="402861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8</a:t>
            </a:fld>
            <a:endParaRPr lang="zh-CN" altLang="en-US"/>
          </a:p>
        </p:txBody>
      </p:sp>
    </p:spTree>
    <p:extLst>
      <p:ext uri="{BB962C8B-B14F-4D97-AF65-F5344CB8AC3E}">
        <p14:creationId xmlns:p14="http://schemas.microsoft.com/office/powerpoint/2010/main" val="124733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9</a:t>
            </a:fld>
            <a:endParaRPr lang="zh-CN" altLang="en-US"/>
          </a:p>
        </p:txBody>
      </p:sp>
    </p:spTree>
    <p:extLst>
      <p:ext uri="{BB962C8B-B14F-4D97-AF65-F5344CB8AC3E}">
        <p14:creationId xmlns:p14="http://schemas.microsoft.com/office/powerpoint/2010/main" val="3836736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502412" y="1941550"/>
            <a:ext cx="8139178" cy="674493"/>
          </a:xfrm>
        </p:spPr>
        <p:txBody>
          <a:bodyPr lIns="101600" tIns="38100" rIns="25400" bIns="38100" anchor="t" anchorCtr="0">
            <a:noAutofit/>
          </a:bodyPr>
          <a:lstStyle>
            <a:lvl1pPr algn="ctr">
              <a:defRPr sz="405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502412" y="2675088"/>
            <a:ext cx="8139178" cy="713363"/>
          </a:xfrm>
        </p:spPr>
        <p:txBody>
          <a:bodyPr lIns="101600"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2020/7/27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2020/7/27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714506"/>
            <a:ext cx="8139178" cy="378066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2020/7/27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502412" y="1941550"/>
            <a:ext cx="8139178" cy="674493"/>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24057"/>
            <a:ext cx="8139178" cy="486085"/>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972170"/>
            <a:ext cx="8139178" cy="3781678"/>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2857047"/>
            <a:ext cx="8139178" cy="468716"/>
          </a:xfrm>
        </p:spPr>
        <p:txBody>
          <a:bodyPr lIns="101600" tIns="38100" rIns="63500" bIns="38100" anchor="t" anchorCtr="0">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502444" y="3384348"/>
            <a:ext cx="8139178" cy="808630"/>
          </a:xfrm>
        </p:spPr>
        <p:txBody>
          <a:bodyPr lIns="101600"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24057"/>
            <a:ext cx="8139178" cy="486085"/>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8" y="972170"/>
            <a:ext cx="3962432" cy="3780661"/>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679158" y="972170"/>
            <a:ext cx="3962432" cy="3780661"/>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2020/7/27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24057"/>
            <a:ext cx="8139178" cy="486085"/>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72170"/>
            <a:ext cx="3962432" cy="285802"/>
          </a:xfrm>
        </p:spPr>
        <p:txBody>
          <a:bodyPr lIns="101600" tIns="38100" rIns="76200" bIns="38100" anchor="t" anchorCtr="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342017"/>
            <a:ext cx="3962400" cy="3414773"/>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72170"/>
            <a:ext cx="3962432" cy="28580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342017"/>
            <a:ext cx="3962432" cy="3414773"/>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2020/7/27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2020/7/27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2020/7/27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502448" y="972170"/>
            <a:ext cx="3962432" cy="3780661"/>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679194" y="972170"/>
            <a:ext cx="3962432" cy="3780661"/>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2020/7/27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714506"/>
            <a:ext cx="713238" cy="404238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714500"/>
            <a:ext cx="7371076" cy="404238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2020/7/27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324057"/>
            <a:ext cx="8139178" cy="486085"/>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72170"/>
            <a:ext cx="8139178" cy="3780661"/>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4763208"/>
            <a:ext cx="2025000" cy="237642"/>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2020/7/27</a:t>
            </a:fld>
            <a:endParaRPr lang="zh-CN" altLang="en-US"/>
          </a:p>
        </p:txBody>
      </p:sp>
      <p:sp>
        <p:nvSpPr>
          <p:cNvPr id="5" name="页脚占位符 4"/>
          <p:cNvSpPr>
            <a:spLocks noGrp="1"/>
          </p:cNvSpPr>
          <p:nvPr>
            <p:ph type="ftr" sz="quarter" idx="3"/>
            <p:custDataLst>
              <p:tags r:id="rId16"/>
            </p:custDataLst>
          </p:nvPr>
        </p:nvSpPr>
        <p:spPr>
          <a:xfrm>
            <a:off x="3087000" y="4763208"/>
            <a:ext cx="2970000" cy="237642"/>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4763208"/>
            <a:ext cx="2025000" cy="237642"/>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770" algn="l"/>
        </a:tabLst>
        <a:defRPr sz="1200" u="none" strike="noStrike" kern="1200" cap="none" spc="150" normalizeH="0" baseline="0">
          <a:solidFill>
            <a:schemeClr val="tx1"/>
          </a:solidFill>
          <a:uFillTx/>
          <a:latin typeface="+mn-lt"/>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686" y="450"/>
            <a:ext cx="3910314" cy="4561115"/>
          </a:xfrm>
          <a:prstGeom prst="rect">
            <a:avLst/>
          </a:prstGeom>
        </p:spPr>
      </p:pic>
      <p:sp>
        <p:nvSpPr>
          <p:cNvPr id="7" name="任意多边形: 形状 6"/>
          <p:cNvSpPr/>
          <p:nvPr/>
        </p:nvSpPr>
        <p:spPr>
          <a:xfrm flipH="1">
            <a:off x="0" y="1371737"/>
            <a:ext cx="191386" cy="2408275"/>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字魂36号-正文宋楷" panose="02000000000000000000" pitchFamily="2" charset="-122"/>
              <a:ea typeface="字魂36号-正文宋楷" panose="02000000000000000000" pitchFamily="2" charset="-122"/>
            </a:endParaRPr>
          </a:p>
        </p:txBody>
      </p:sp>
      <p:sp>
        <p:nvSpPr>
          <p:cNvPr id="8" name="矩形 7"/>
          <p:cNvSpPr/>
          <p:nvPr/>
        </p:nvSpPr>
        <p:spPr>
          <a:xfrm>
            <a:off x="649449" y="1325824"/>
            <a:ext cx="3571877" cy="70040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3300" b="0" i="0" u="none" strike="noStrike" kern="1200" cap="none" spc="0" normalizeH="0" baseline="0" noProof="0" dirty="0">
              <a:ln>
                <a:noFill/>
              </a:ln>
              <a:solidFill>
                <a:srgbClr val="000000">
                  <a:lumMod val="75000"/>
                  <a:lumOff val="25000"/>
                </a:srgbClr>
              </a:solidFill>
              <a:effectLst/>
              <a:uLnTx/>
              <a:uFillTx/>
              <a:latin typeface="字魂36号-正文宋楷" panose="02000000000000000000" pitchFamily="2" charset="-122"/>
              <a:ea typeface="字魂36号-正文宋楷" panose="02000000000000000000" pitchFamily="2" charset="-122"/>
            </a:endParaRPr>
          </a:p>
        </p:txBody>
      </p:sp>
      <p:sp>
        <p:nvSpPr>
          <p:cNvPr id="9" name="矩形 8"/>
          <p:cNvSpPr/>
          <p:nvPr/>
        </p:nvSpPr>
        <p:spPr>
          <a:xfrm>
            <a:off x="639647" y="1898406"/>
            <a:ext cx="5553106" cy="136556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34AAD3"/>
                </a:solidFill>
                <a:effectLst/>
                <a:uLnTx/>
                <a:uFillTx/>
                <a:latin typeface="字魂36号-正文宋楷" panose="02000000000000000000" pitchFamily="2" charset="-122"/>
                <a:ea typeface="字魂36号-正文宋楷" panose="02000000000000000000" pitchFamily="2" charset="-122"/>
              </a:rPr>
              <a:t>操作系统安全</a:t>
            </a:r>
            <a:endParaRPr kumimoji="0" lang="en-US" altLang="zh-CN" sz="3600" b="1" i="0" u="none" strike="noStrike" kern="1200" cap="none" spc="0" normalizeH="0" baseline="0" noProof="0" dirty="0">
              <a:ln>
                <a:noFill/>
              </a:ln>
              <a:solidFill>
                <a:srgbClr val="34AAD3"/>
              </a:solidFill>
              <a:effectLst/>
              <a:uLnTx/>
              <a:uFillTx/>
              <a:latin typeface="字魂36号-正文宋楷" panose="02000000000000000000" pitchFamily="2" charset="-122"/>
              <a:ea typeface="字魂36号-正文宋楷" panose="02000000000000000000" pitchFamily="2" charset="-122"/>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3600" b="1" i="0" u="none" strike="noStrike" kern="1200" cap="none" spc="0" normalizeH="0" baseline="0" noProof="0" dirty="0">
              <a:ln>
                <a:noFill/>
              </a:ln>
              <a:solidFill>
                <a:srgbClr val="34AAD3"/>
              </a:solidFill>
              <a:effectLst/>
              <a:uLnTx/>
              <a:uFillTx/>
              <a:latin typeface="字魂36号-正文宋楷" panose="02000000000000000000" pitchFamily="2" charset="-122"/>
              <a:ea typeface="字魂36号-正文宋楷" panose="02000000000000000000" pitchFamily="2" charset="-122"/>
            </a:endParaRPr>
          </a:p>
        </p:txBody>
      </p:sp>
      <p:sp>
        <p:nvSpPr>
          <p:cNvPr id="10" name="文本框 9"/>
          <p:cNvSpPr txBox="1"/>
          <p:nvPr/>
        </p:nvSpPr>
        <p:spPr>
          <a:xfrm>
            <a:off x="734897" y="2628403"/>
            <a:ext cx="4247798" cy="564515"/>
          </a:xfrm>
          <a:prstGeom prst="rect">
            <a:avLst/>
          </a:prstGeom>
          <a:noFill/>
        </p:spPr>
        <p:txBody>
          <a:bodyPr wrap="square" rtlCol="0">
            <a:spAutoFit/>
            <a:scene3d>
              <a:camera prst="orthographicFront"/>
              <a:lightRig rig="threePt" dir="t"/>
            </a:scene3d>
            <a:sp3d contourW="12700"/>
          </a:bodyPr>
          <a:lstStyle/>
          <a:p>
            <a:pPr lvl="0">
              <a:lnSpc>
                <a:spcPct val="114000"/>
              </a:lnSpc>
            </a:pPr>
            <a:r>
              <a:rPr kumimoji="1" lang="zh-CN" altLang="en-US" sz="1350" b="1" dirty="0">
                <a:solidFill>
                  <a:sysClr val="windowText" lastClr="000000">
                    <a:lumMod val="50000"/>
                    <a:lumOff val="50000"/>
                  </a:sysClr>
                </a:solidFill>
                <a:latin typeface="微软雅黑" panose="020B0503020204020204" charset="-122"/>
                <a:ea typeface="微软雅黑" panose="020B0503020204020204" charset="-122"/>
                <a:cs typeface="微软雅黑" panose="020B0503020204020204" charset="-122"/>
                <a:sym typeface="+mn-ea"/>
              </a:rPr>
              <a:t>西安电子科技大学</a:t>
            </a:r>
            <a:endParaRPr kumimoji="1" lang="en-US" altLang="zh-CN" sz="1350" b="1" dirty="0">
              <a:latin typeface="微软雅黑" panose="020B0503020204020204" charset="-122"/>
              <a:ea typeface="微软雅黑" panose="020B0503020204020204" charset="-122"/>
              <a:cs typeface="微软雅黑" panose="020B0503020204020204" charset="-122"/>
            </a:endParaRPr>
          </a:p>
          <a:p>
            <a:pPr lvl="0">
              <a:lnSpc>
                <a:spcPct val="114000"/>
              </a:lnSpc>
            </a:pPr>
            <a:r>
              <a:rPr kumimoji="1" lang="zh-CN" altLang="en-US" sz="1350" b="1" dirty="0">
                <a:solidFill>
                  <a:sysClr val="windowText" lastClr="000000">
                    <a:lumMod val="50000"/>
                    <a:lumOff val="50000"/>
                  </a:sysClr>
                </a:solidFill>
                <a:latin typeface="微软雅黑" panose="020B0503020204020204" charset="-122"/>
                <a:ea typeface="微软雅黑" panose="020B0503020204020204" charset="-122"/>
                <a:cs typeface="微软雅黑" panose="020B0503020204020204" charset="-122"/>
                <a:sym typeface="+mn-ea"/>
              </a:rPr>
              <a:t>网络与信息安全学院</a:t>
            </a:r>
            <a:endParaRPr kumimoji="0" lang="en-US" altLang="zh-CN" sz="1050" b="1" i="0" u="none" strike="noStrike" kern="1200" cap="none" spc="0" normalizeH="0" baseline="0" noProof="0" dirty="0">
              <a:ln>
                <a:noFill/>
              </a:ln>
              <a:solidFill>
                <a:srgbClr val="FFFFFF">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2" name="燕尾形 11"/>
          <p:cNvSpPr/>
          <p:nvPr/>
        </p:nvSpPr>
        <p:spPr>
          <a:xfrm>
            <a:off x="27162" y="1482421"/>
            <a:ext cx="137160" cy="131445"/>
          </a:xfrm>
          <a:prstGeom prst="chevron">
            <a:avLst/>
          </a:pr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black"/>
              </a:solidFill>
              <a:effectLst/>
              <a:uLnTx/>
              <a:uFillTx/>
              <a:latin typeface="字魂36号-正文宋楷" panose="02000000000000000000" pitchFamily="2" charset="-122"/>
              <a:ea typeface="字魂36号-正文宋楷" panose="02000000000000000000" pitchFamily="2"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P spid="10" grpId="0"/>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0656" y="124935"/>
            <a:ext cx="211118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70522"/>
            <a:ext cx="2111182"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16631A72-B9F1-40B0-B709-3E103E58F47B}"/>
              </a:ext>
            </a:extLst>
          </p:cNvPr>
          <p:cNvSpPr txBox="1"/>
          <p:nvPr/>
        </p:nvSpPr>
        <p:spPr>
          <a:xfrm>
            <a:off x="971003" y="894340"/>
            <a:ext cx="7072330" cy="2387961"/>
          </a:xfrm>
          <a:prstGeom prst="rect">
            <a:avLst/>
          </a:prstGeom>
          <a:noFill/>
        </p:spPr>
        <p:txBody>
          <a:bodyPr wrap="square" rtlCol="0">
            <a:spAutoFit/>
          </a:bodyPr>
          <a:lstStyle/>
          <a:p>
            <a:pPr>
              <a:lnSpc>
                <a:spcPct val="150000"/>
              </a:lnSpc>
              <a:spcAft>
                <a:spcPts val="600"/>
              </a:spcAft>
            </a:pPr>
            <a:r>
              <a:rPr lang="zh-CN" altLang="en-US" b="1" dirty="0">
                <a:latin typeface="+mn-ea"/>
              </a:rPr>
              <a:t>访问控制的三要素</a:t>
            </a:r>
            <a:endParaRPr lang="en-US" altLang="zh-CN" b="1" dirty="0">
              <a:latin typeface="+mn-ea"/>
            </a:endParaRPr>
          </a:p>
          <a:p>
            <a:pPr marL="742950" lvl="1" indent="-285750">
              <a:lnSpc>
                <a:spcPct val="150000"/>
              </a:lnSpc>
              <a:buClr>
                <a:srgbClr val="C00000"/>
              </a:buClr>
              <a:buFont typeface="Wingdings" panose="05000000000000000000" pitchFamily="2" charset="2"/>
              <a:buChar char="p"/>
            </a:pPr>
            <a:r>
              <a:rPr lang="zh-CN" altLang="en-US" sz="1600" b="1" dirty="0">
                <a:latin typeface="+mn-ea"/>
              </a:rPr>
              <a:t>主体</a:t>
            </a:r>
            <a:r>
              <a:rPr lang="en-US" altLang="zh-CN" sz="1600" b="1" dirty="0">
                <a:latin typeface="+mn-ea"/>
              </a:rPr>
              <a:t>(Subject)</a:t>
            </a:r>
            <a:r>
              <a:rPr lang="zh-CN" altLang="en-US" sz="1600" b="1" dirty="0">
                <a:latin typeface="+mn-ea"/>
              </a:rPr>
              <a:t>：</a:t>
            </a:r>
            <a:r>
              <a:rPr lang="zh-CN" altLang="en-US" sz="1600" dirty="0">
                <a:latin typeface="+mn-ea"/>
              </a:rPr>
              <a:t>或称发起者</a:t>
            </a:r>
            <a:r>
              <a:rPr lang="en-US" altLang="zh-CN" sz="1600" dirty="0">
                <a:latin typeface="+mn-ea"/>
              </a:rPr>
              <a:t>(Initiator)</a:t>
            </a:r>
            <a:r>
              <a:rPr lang="zh-CN" altLang="en-US" sz="1600" dirty="0">
                <a:latin typeface="+mn-ea"/>
              </a:rPr>
              <a:t>，是指一个提出请求的实体。主体可以是某个用户，也可以是用户启动的进程、服务和设备。</a:t>
            </a:r>
            <a:endParaRPr lang="en-US" altLang="zh-CN" sz="1600" dirty="0">
              <a:latin typeface="+mn-ea"/>
            </a:endParaRPr>
          </a:p>
          <a:p>
            <a:pPr marL="742950" lvl="1" indent="-285750">
              <a:lnSpc>
                <a:spcPct val="150000"/>
              </a:lnSpc>
              <a:buClr>
                <a:srgbClr val="C00000"/>
              </a:buClr>
              <a:buFont typeface="Wingdings" panose="05000000000000000000" pitchFamily="2" charset="2"/>
              <a:buChar char="p"/>
            </a:pPr>
            <a:r>
              <a:rPr lang="zh-CN" altLang="en-US" sz="1600" b="1" dirty="0">
                <a:latin typeface="+mn-ea"/>
              </a:rPr>
              <a:t>客体</a:t>
            </a:r>
            <a:r>
              <a:rPr lang="en-US" altLang="zh-CN" sz="1600" b="1" dirty="0">
                <a:latin typeface="+mn-ea"/>
              </a:rPr>
              <a:t>(Object)</a:t>
            </a:r>
            <a:r>
              <a:rPr lang="zh-CN" altLang="en-US" sz="1600" b="1">
                <a:latin typeface="+mn-ea"/>
              </a:rPr>
              <a:t>：</a:t>
            </a:r>
            <a:r>
              <a:rPr lang="zh-CN" altLang="en-US" sz="1600">
                <a:latin typeface="+mn-ea"/>
              </a:rPr>
              <a:t>是接受其他实体访问的被动实体。凡是被操作的信息、资源、对象都可以认为客体。</a:t>
            </a:r>
            <a:endParaRPr lang="en-US" altLang="zh-CN" sz="1600" dirty="0">
              <a:latin typeface="+mn-ea"/>
            </a:endParaRPr>
          </a:p>
          <a:p>
            <a:pPr marL="742950" lvl="1" indent="-285750">
              <a:lnSpc>
                <a:spcPct val="150000"/>
              </a:lnSpc>
              <a:buClr>
                <a:srgbClr val="C00000"/>
              </a:buClr>
              <a:buFont typeface="Wingdings" panose="05000000000000000000" pitchFamily="2" charset="2"/>
              <a:buChar char="p"/>
            </a:pPr>
            <a:r>
              <a:rPr lang="zh-CN" altLang="en-US" sz="1600" b="1" dirty="0">
                <a:latin typeface="+mn-ea"/>
              </a:rPr>
              <a:t>安全访问规则：</a:t>
            </a:r>
            <a:r>
              <a:rPr lang="zh-CN" altLang="en-US" sz="1600" dirty="0">
                <a:latin typeface="+mn-ea"/>
              </a:rPr>
              <a:t>用以确定一个主体是否对某个客体拥有某种访问权力。</a:t>
            </a:r>
          </a:p>
        </p:txBody>
      </p:sp>
    </p:spTree>
    <p:extLst>
      <p:ext uri="{BB962C8B-B14F-4D97-AF65-F5344CB8AC3E}">
        <p14:creationId xmlns:p14="http://schemas.microsoft.com/office/powerpoint/2010/main" val="375702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19497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2110740"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63141" y="776081"/>
            <a:ext cx="6572250" cy="1690014"/>
          </a:xfrm>
          <a:prstGeom prst="rect">
            <a:avLst/>
          </a:prstGeom>
          <a:noFill/>
        </p:spPr>
        <p:txBody>
          <a:bodyPr wrap="square" rtlCol="0">
            <a:spAutoFit/>
          </a:bodyPr>
          <a:lstStyle/>
          <a:p>
            <a:pPr>
              <a:lnSpc>
                <a:spcPct val="150000"/>
              </a:lnSpc>
              <a:spcAft>
                <a:spcPts val="600"/>
              </a:spcAft>
            </a:pPr>
            <a:r>
              <a:rPr lang="zh-CN" altLang="en-US" b="1" dirty="0">
                <a:latin typeface="+mn-ea"/>
              </a:rPr>
              <a:t>访问控制一般策略</a:t>
            </a:r>
            <a:endParaRPr lang="en-US" altLang="zh-CN" b="1" dirty="0">
              <a:latin typeface="+mn-ea"/>
            </a:endParaRPr>
          </a:p>
          <a:p>
            <a:pPr marL="742950" lvl="1" indent="-285750">
              <a:lnSpc>
                <a:spcPct val="150000"/>
              </a:lnSpc>
              <a:buClr>
                <a:srgbClr val="C00000"/>
              </a:buClr>
              <a:buFont typeface="Wingdings" panose="05000000000000000000" pitchFamily="2" charset="2"/>
              <a:buChar char="p"/>
            </a:pPr>
            <a:r>
              <a:rPr lang="zh-CN" altLang="en-US" sz="1600" dirty="0">
                <a:latin typeface="+mn-ea"/>
              </a:rPr>
              <a:t>自主访问控制</a:t>
            </a:r>
            <a:endParaRPr lang="en-US" altLang="zh-CN" sz="1600" dirty="0">
              <a:latin typeface="+mn-ea"/>
            </a:endParaRPr>
          </a:p>
          <a:p>
            <a:pPr marL="742950" lvl="1" indent="-285750">
              <a:lnSpc>
                <a:spcPct val="150000"/>
              </a:lnSpc>
              <a:buClr>
                <a:srgbClr val="C00000"/>
              </a:buClr>
              <a:buFont typeface="Wingdings" panose="05000000000000000000" pitchFamily="2" charset="2"/>
              <a:buChar char="p"/>
            </a:pPr>
            <a:r>
              <a:rPr lang="zh-CN" altLang="en-US" sz="1600" dirty="0">
                <a:latin typeface="+mn-ea"/>
              </a:rPr>
              <a:t>强制访问控制</a:t>
            </a:r>
            <a:endParaRPr lang="en-US" altLang="zh-CN" sz="1600" dirty="0">
              <a:latin typeface="+mn-ea"/>
            </a:endParaRPr>
          </a:p>
          <a:p>
            <a:pPr marL="742950" lvl="1" indent="-285750">
              <a:lnSpc>
                <a:spcPct val="150000"/>
              </a:lnSpc>
              <a:buClr>
                <a:srgbClr val="C00000"/>
              </a:buClr>
              <a:buFont typeface="Wingdings" panose="05000000000000000000" pitchFamily="2" charset="2"/>
              <a:buChar char="p"/>
            </a:pPr>
            <a:r>
              <a:rPr lang="zh-CN" altLang="en-US" sz="1600" dirty="0">
                <a:latin typeface="+mn-ea"/>
              </a:rPr>
              <a:t>基于角色访问控制</a:t>
            </a:r>
            <a:endParaRPr lang="en-US" altLang="zh-CN" sz="1600" dirty="0">
              <a:latin typeface="+mn-ea"/>
            </a:endParaRPr>
          </a:p>
        </p:txBody>
      </p:sp>
    </p:spTree>
    <p:extLst>
      <p:ext uri="{BB962C8B-B14F-4D97-AF65-F5344CB8AC3E}">
        <p14:creationId xmlns:p14="http://schemas.microsoft.com/office/powerpoint/2010/main" val="387927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210694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2325052"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59" y="700280"/>
            <a:ext cx="2180109" cy="458908"/>
          </a:xfrm>
          <a:prstGeom prst="rect">
            <a:avLst/>
          </a:prstGeom>
          <a:noFill/>
        </p:spPr>
        <p:txBody>
          <a:bodyPr wrap="square" rtlCol="0">
            <a:spAutoFit/>
          </a:bodyPr>
          <a:lstStyle/>
          <a:p>
            <a:pPr>
              <a:lnSpc>
                <a:spcPct val="150000"/>
              </a:lnSpc>
              <a:spcAft>
                <a:spcPts val="600"/>
              </a:spcAft>
            </a:pPr>
            <a:r>
              <a:rPr lang="en-US" altLang="zh-CN" b="1" dirty="0">
                <a:latin typeface="+mn-ea"/>
              </a:rPr>
              <a:t>1. </a:t>
            </a:r>
            <a:r>
              <a:rPr lang="zh-CN" altLang="en-US" b="1" dirty="0">
                <a:latin typeface="+mn-ea"/>
              </a:rPr>
              <a:t>自主访问控制</a:t>
            </a:r>
            <a:endParaRPr lang="en-US" altLang="zh-CN" dirty="0">
              <a:latin typeface="+mn-ea"/>
            </a:endParaRPr>
          </a:p>
        </p:txBody>
      </p:sp>
      <p:sp>
        <p:nvSpPr>
          <p:cNvPr id="4" name="文本框 3">
            <a:extLst>
              <a:ext uri="{FF2B5EF4-FFF2-40B4-BE49-F238E27FC236}">
                <a16:creationId xmlns:a16="http://schemas.microsoft.com/office/drawing/2014/main" id="{902CA327-25A9-4477-9828-6748E190D873}"/>
              </a:ext>
            </a:extLst>
          </p:cNvPr>
          <p:cNvSpPr txBox="1"/>
          <p:nvPr/>
        </p:nvSpPr>
        <p:spPr>
          <a:xfrm>
            <a:off x="998859" y="1248481"/>
            <a:ext cx="7316465" cy="2058640"/>
          </a:xfrm>
          <a:prstGeom prst="rect">
            <a:avLst/>
          </a:prstGeom>
          <a:noFill/>
        </p:spPr>
        <p:txBody>
          <a:bodyPr wrap="square" rtlCol="0">
            <a:spAutoFit/>
          </a:bodyPr>
          <a:lstStyle/>
          <a:p>
            <a:pPr marL="285750" indent="-285750">
              <a:lnSpc>
                <a:spcPct val="130000"/>
              </a:lnSpc>
              <a:spcAft>
                <a:spcPts val="600"/>
              </a:spcAft>
              <a:buClr>
                <a:srgbClr val="C00000"/>
              </a:buClr>
              <a:buFont typeface="Wingdings" panose="05000000000000000000" pitchFamily="2" charset="2"/>
              <a:buChar char="p"/>
            </a:pPr>
            <a:r>
              <a:rPr lang="zh-CN" altLang="en-US" sz="1600" dirty="0">
                <a:latin typeface="+mn-ea"/>
              </a:rPr>
              <a:t>自主访问控制（</a:t>
            </a:r>
            <a:r>
              <a:rPr lang="en-US" altLang="zh-CN" sz="1600" dirty="0">
                <a:latin typeface="+mn-ea"/>
              </a:rPr>
              <a:t>Discretionary Access </a:t>
            </a:r>
            <a:r>
              <a:rPr lang="en-US" altLang="zh-CN" sz="1600" dirty="0" err="1">
                <a:latin typeface="+mn-ea"/>
              </a:rPr>
              <a:t>Control,DAC</a:t>
            </a:r>
            <a:r>
              <a:rPr lang="zh-CN" altLang="en-US" sz="1600" dirty="0">
                <a:latin typeface="+mn-ea"/>
              </a:rPr>
              <a:t>），就是由拥有资源的</a:t>
            </a:r>
            <a:r>
              <a:rPr lang="zh-CN" altLang="en-US" sz="1600" b="1" dirty="0">
                <a:solidFill>
                  <a:srgbClr val="C00000"/>
                </a:solidFill>
                <a:latin typeface="+mn-ea"/>
              </a:rPr>
              <a:t>用户来决定其他主体可以在什么程度上访问哪些资源</a:t>
            </a:r>
            <a:r>
              <a:rPr lang="zh-CN" altLang="en-US" sz="1600" dirty="0">
                <a:latin typeface="+mn-ea"/>
              </a:rPr>
              <a:t>。</a:t>
            </a:r>
            <a:endParaRPr lang="en-US" altLang="zh-CN" sz="1600" dirty="0">
              <a:latin typeface="+mn-ea"/>
            </a:endParaRPr>
          </a:p>
          <a:p>
            <a:pPr marL="285750" indent="-285750">
              <a:lnSpc>
                <a:spcPct val="130000"/>
              </a:lnSpc>
              <a:buClr>
                <a:srgbClr val="C00000"/>
              </a:buClr>
              <a:buFont typeface="Wingdings" panose="05000000000000000000" pitchFamily="2" charset="2"/>
              <a:buChar char="p"/>
            </a:pPr>
            <a:r>
              <a:rPr lang="zh-CN" altLang="en-US" sz="1600" dirty="0">
                <a:latin typeface="+mn-ea"/>
              </a:rPr>
              <a:t>主体、客体以及相应的权限组成系统的</a:t>
            </a:r>
            <a:r>
              <a:rPr lang="zh-CN" altLang="en-US" sz="1600" b="1" dirty="0">
                <a:solidFill>
                  <a:srgbClr val="C00000"/>
                </a:solidFill>
                <a:latin typeface="+mn-ea"/>
              </a:rPr>
              <a:t>访问控制矩阵</a:t>
            </a:r>
            <a:r>
              <a:rPr lang="zh-CN" altLang="en-US" sz="1600" dirty="0">
                <a:latin typeface="+mn-ea"/>
              </a:rPr>
              <a:t>。在访问控制矩阵中，每一行表示一个主体的所有权限；每一列则是关于一个客体的所有权限；矩阵中的元素是该元素所在行对应的主体对该元素所在列对应的客体的访问权限。 </a:t>
            </a:r>
          </a:p>
        </p:txBody>
      </p:sp>
      <p:pic>
        <p:nvPicPr>
          <p:cNvPr id="31" name="图片 30">
            <a:extLst>
              <a:ext uri="{FF2B5EF4-FFF2-40B4-BE49-F238E27FC236}">
                <a16:creationId xmlns:a16="http://schemas.microsoft.com/office/drawing/2014/main" id="{3F60F9B2-4A04-458F-9F4B-BE12BD3523D8}"/>
              </a:ext>
            </a:extLst>
          </p:cNvPr>
          <p:cNvPicPr>
            <a:picLocks noChangeAspect="1"/>
          </p:cNvPicPr>
          <p:nvPr/>
        </p:nvPicPr>
        <p:blipFill>
          <a:blip r:embed="rId5"/>
          <a:stretch>
            <a:fillRect/>
          </a:stretch>
        </p:blipFill>
        <p:spPr>
          <a:xfrm>
            <a:off x="1661300" y="3070303"/>
            <a:ext cx="6267450" cy="1845800"/>
          </a:xfrm>
          <a:prstGeom prst="rect">
            <a:avLst/>
          </a:prstGeom>
        </p:spPr>
      </p:pic>
    </p:spTree>
    <p:extLst>
      <p:ext uri="{BB962C8B-B14F-4D97-AF65-F5344CB8AC3E}">
        <p14:creationId xmlns:p14="http://schemas.microsoft.com/office/powerpoint/2010/main" val="398620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857708" y="160361"/>
            <a:ext cx="26112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940"/>
            <a:ext cx="2246471" cy="195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180109" cy="458908"/>
          </a:xfrm>
          <a:prstGeom prst="rect">
            <a:avLst/>
          </a:prstGeom>
          <a:noFill/>
        </p:spPr>
        <p:txBody>
          <a:bodyPr wrap="square" rtlCol="0">
            <a:spAutoFit/>
          </a:bodyPr>
          <a:lstStyle/>
          <a:p>
            <a:pPr>
              <a:lnSpc>
                <a:spcPct val="150000"/>
              </a:lnSpc>
              <a:spcAft>
                <a:spcPts val="600"/>
              </a:spcAft>
            </a:pPr>
            <a:r>
              <a:rPr lang="en-US" altLang="zh-CN" b="1" dirty="0">
                <a:latin typeface="+mn-ea"/>
              </a:rPr>
              <a:t>1. </a:t>
            </a:r>
            <a:r>
              <a:rPr lang="zh-CN" altLang="en-US" b="1" dirty="0">
                <a:latin typeface="+mn-ea"/>
              </a:rPr>
              <a:t>自主访问控制</a:t>
            </a:r>
            <a:endParaRPr lang="en-US" altLang="zh-CN" dirty="0">
              <a:latin typeface="+mn-ea"/>
            </a:endParaRPr>
          </a:p>
        </p:txBody>
      </p:sp>
      <p:sp>
        <p:nvSpPr>
          <p:cNvPr id="4" name="文本框 3">
            <a:extLst>
              <a:ext uri="{FF2B5EF4-FFF2-40B4-BE49-F238E27FC236}">
                <a16:creationId xmlns:a16="http://schemas.microsoft.com/office/drawing/2014/main" id="{C2B55DDA-9078-4390-9971-D144CC0F9281}"/>
              </a:ext>
            </a:extLst>
          </p:cNvPr>
          <p:cNvSpPr txBox="1"/>
          <p:nvPr/>
        </p:nvSpPr>
        <p:spPr>
          <a:xfrm>
            <a:off x="1132523" y="1322025"/>
            <a:ext cx="7223306" cy="1021433"/>
          </a:xfrm>
          <a:prstGeom prst="rect">
            <a:avLst/>
          </a:prstGeom>
          <a:noFill/>
        </p:spPr>
        <p:txBody>
          <a:bodyPr wrap="square" rtlCol="0">
            <a:spAutoFit/>
          </a:bodyPr>
          <a:lstStyle/>
          <a:p>
            <a:pPr marL="285750" indent="-285750">
              <a:lnSpc>
                <a:spcPct val="130000"/>
              </a:lnSpc>
              <a:buFont typeface="Wingdings" panose="05000000000000000000" pitchFamily="2" charset="2"/>
              <a:buChar char="p"/>
            </a:pPr>
            <a:r>
              <a:rPr lang="zh-CN" altLang="en-US" sz="1600" b="1" dirty="0">
                <a:solidFill>
                  <a:srgbClr val="C00000"/>
                </a:solidFill>
                <a:latin typeface="+mn-ea"/>
              </a:rPr>
              <a:t>访问控制表</a:t>
            </a:r>
            <a:r>
              <a:rPr lang="zh-CN" altLang="en-US" sz="1600" dirty="0">
                <a:latin typeface="+mn-ea"/>
              </a:rPr>
              <a:t>（</a:t>
            </a:r>
            <a:r>
              <a:rPr lang="en-US" altLang="zh-CN" sz="1600" dirty="0">
                <a:latin typeface="+mn-ea"/>
              </a:rPr>
              <a:t>Access Control </a:t>
            </a:r>
            <a:r>
              <a:rPr lang="en-US" altLang="zh-CN" sz="1600" dirty="0" err="1">
                <a:latin typeface="+mn-ea"/>
              </a:rPr>
              <a:t>List,ACL</a:t>
            </a:r>
            <a:r>
              <a:rPr lang="zh-CN" altLang="en-US" sz="1600" dirty="0">
                <a:latin typeface="+mn-ea"/>
              </a:rPr>
              <a:t>）是基于访问控制矩阵中</a:t>
            </a:r>
            <a:r>
              <a:rPr lang="zh-CN" altLang="en-US" sz="1600" b="1" dirty="0">
                <a:solidFill>
                  <a:srgbClr val="C00000"/>
                </a:solidFill>
                <a:latin typeface="+mn-ea"/>
              </a:rPr>
              <a:t>列</a:t>
            </a:r>
            <a:r>
              <a:rPr lang="zh-CN" altLang="en-US" sz="1600" dirty="0">
                <a:latin typeface="+mn-ea"/>
              </a:rPr>
              <a:t>的自主访问控制。它在一个客体上附加一个主体明细表，用来表示各个主体对这个客体的访问权限。</a:t>
            </a:r>
            <a:endParaRPr lang="en-US" altLang="zh-CN" sz="1600" dirty="0">
              <a:latin typeface="+mn-ea"/>
            </a:endParaRPr>
          </a:p>
        </p:txBody>
      </p:sp>
      <p:pic>
        <p:nvPicPr>
          <p:cNvPr id="87" name="图片 86">
            <a:extLst>
              <a:ext uri="{FF2B5EF4-FFF2-40B4-BE49-F238E27FC236}">
                <a16:creationId xmlns:a16="http://schemas.microsoft.com/office/drawing/2014/main" id="{07A79D5D-17A7-4235-B94D-CDCD69AA1F27}"/>
              </a:ext>
            </a:extLst>
          </p:cNvPr>
          <p:cNvPicPr>
            <a:picLocks noChangeAspect="1"/>
          </p:cNvPicPr>
          <p:nvPr/>
        </p:nvPicPr>
        <p:blipFill>
          <a:blip r:embed="rId5"/>
          <a:stretch>
            <a:fillRect/>
          </a:stretch>
        </p:blipFill>
        <p:spPr>
          <a:xfrm>
            <a:off x="2303249" y="2344497"/>
            <a:ext cx="4537501" cy="2365999"/>
          </a:xfrm>
          <a:prstGeom prst="rect">
            <a:avLst/>
          </a:prstGeom>
        </p:spPr>
      </p:pic>
      <p:sp>
        <p:nvSpPr>
          <p:cNvPr id="88" name="Rectangle 35">
            <a:extLst>
              <a:ext uri="{FF2B5EF4-FFF2-40B4-BE49-F238E27FC236}">
                <a16:creationId xmlns:a16="http://schemas.microsoft.com/office/drawing/2014/main" id="{CF783EC4-5998-4B8D-B6D4-4DED60D67A17}"/>
              </a:ext>
            </a:extLst>
          </p:cNvPr>
          <p:cNvSpPr>
            <a:spLocks noChangeArrowheads="1"/>
          </p:cNvSpPr>
          <p:nvPr/>
        </p:nvSpPr>
        <p:spPr bwMode="auto">
          <a:xfrm>
            <a:off x="3178969" y="4685413"/>
            <a:ext cx="39549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t>每个客体附加一个它可以访问的主体的明细表。</a:t>
            </a:r>
          </a:p>
        </p:txBody>
      </p:sp>
    </p:spTree>
    <p:extLst>
      <p:ext uri="{BB962C8B-B14F-4D97-AF65-F5344CB8AC3E}">
        <p14:creationId xmlns:p14="http://schemas.microsoft.com/office/powerpoint/2010/main" val="305003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207837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2310765"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180109" cy="458908"/>
          </a:xfrm>
          <a:prstGeom prst="rect">
            <a:avLst/>
          </a:prstGeom>
          <a:noFill/>
        </p:spPr>
        <p:txBody>
          <a:bodyPr wrap="square" rtlCol="0">
            <a:spAutoFit/>
          </a:bodyPr>
          <a:lstStyle/>
          <a:p>
            <a:pPr>
              <a:lnSpc>
                <a:spcPct val="150000"/>
              </a:lnSpc>
              <a:spcAft>
                <a:spcPts val="600"/>
              </a:spcAft>
            </a:pPr>
            <a:r>
              <a:rPr lang="en-US" altLang="zh-CN" b="1" dirty="0">
                <a:latin typeface="+mn-ea"/>
              </a:rPr>
              <a:t>1. </a:t>
            </a:r>
            <a:r>
              <a:rPr lang="zh-CN" altLang="en-US" b="1" dirty="0">
                <a:latin typeface="+mn-ea"/>
              </a:rPr>
              <a:t>自主访问控制</a:t>
            </a:r>
            <a:endParaRPr lang="en-US" altLang="zh-CN" dirty="0">
              <a:latin typeface="+mn-ea"/>
            </a:endParaRPr>
          </a:p>
        </p:txBody>
      </p:sp>
      <p:sp>
        <p:nvSpPr>
          <p:cNvPr id="4" name="文本框 3">
            <a:extLst>
              <a:ext uri="{FF2B5EF4-FFF2-40B4-BE49-F238E27FC236}">
                <a16:creationId xmlns:a16="http://schemas.microsoft.com/office/drawing/2014/main" id="{C2B55DDA-9078-4390-9971-D144CC0F9281}"/>
              </a:ext>
            </a:extLst>
          </p:cNvPr>
          <p:cNvSpPr txBox="1"/>
          <p:nvPr/>
        </p:nvSpPr>
        <p:spPr>
          <a:xfrm>
            <a:off x="1132523" y="1322025"/>
            <a:ext cx="7223306" cy="1021433"/>
          </a:xfrm>
          <a:prstGeom prst="rect">
            <a:avLst/>
          </a:prstGeom>
          <a:noFill/>
        </p:spPr>
        <p:txBody>
          <a:bodyPr wrap="square" rtlCol="0">
            <a:spAutoFit/>
          </a:bodyPr>
          <a:lstStyle/>
          <a:p>
            <a:pPr marL="285750" indent="-285750">
              <a:lnSpc>
                <a:spcPct val="130000"/>
              </a:lnSpc>
              <a:buFont typeface="Wingdings" panose="05000000000000000000" pitchFamily="2" charset="2"/>
              <a:buChar char="p"/>
            </a:pPr>
            <a:r>
              <a:rPr lang="zh-CN" altLang="en-US" sz="1600" b="1" dirty="0">
                <a:solidFill>
                  <a:srgbClr val="C00000"/>
                </a:solidFill>
                <a:latin typeface="+mn-ea"/>
              </a:rPr>
              <a:t>访问能力表</a:t>
            </a:r>
            <a:r>
              <a:rPr lang="zh-CN" altLang="en-US" sz="1600" dirty="0">
                <a:latin typeface="+mn-ea"/>
              </a:rPr>
              <a:t>（</a:t>
            </a:r>
            <a:r>
              <a:rPr lang="en-US" altLang="zh-CN" sz="1600" dirty="0">
                <a:latin typeface="+mn-ea"/>
              </a:rPr>
              <a:t>Access Capabilities List</a:t>
            </a:r>
            <a:r>
              <a:rPr lang="zh-CN" altLang="en-US" sz="1600" dirty="0">
                <a:latin typeface="+mn-ea"/>
              </a:rPr>
              <a:t>）是基于访问控制矩阵中</a:t>
            </a:r>
            <a:r>
              <a:rPr lang="zh-CN" altLang="en-US" sz="1600" b="1" dirty="0">
                <a:solidFill>
                  <a:srgbClr val="C00000"/>
                </a:solidFill>
                <a:latin typeface="+mn-ea"/>
              </a:rPr>
              <a:t>行</a:t>
            </a:r>
            <a:r>
              <a:rPr lang="zh-CN" altLang="en-US" sz="1600" dirty="0">
                <a:latin typeface="+mn-ea"/>
              </a:rPr>
              <a:t>的自主访问控制。能力（</a:t>
            </a:r>
            <a:r>
              <a:rPr lang="en-US" altLang="zh-CN" sz="1600" dirty="0">
                <a:latin typeface="+mn-ea"/>
              </a:rPr>
              <a:t>capability</a:t>
            </a:r>
            <a:r>
              <a:rPr lang="zh-CN" altLang="en-US" sz="1600" dirty="0">
                <a:latin typeface="+mn-ea"/>
              </a:rPr>
              <a:t>）是</a:t>
            </a:r>
            <a:r>
              <a:rPr lang="zh-CN" altLang="en-US" sz="1600" b="1" dirty="0">
                <a:solidFill>
                  <a:srgbClr val="C00000"/>
                </a:solidFill>
                <a:latin typeface="+mn-ea"/>
              </a:rPr>
              <a:t>为主体提供</a:t>
            </a:r>
            <a:r>
              <a:rPr lang="zh-CN" altLang="en-US" sz="1600" dirty="0">
                <a:latin typeface="+mn-ea"/>
              </a:rPr>
              <a:t>的、对客体具有特定访问权限的不可伪造的标志，它决定主体是否可以访问客体以及以什么方式访问客体。</a:t>
            </a:r>
            <a:endParaRPr lang="en-US" altLang="zh-CN" sz="1600" dirty="0">
              <a:latin typeface="+mn-ea"/>
            </a:endParaRPr>
          </a:p>
        </p:txBody>
      </p:sp>
      <p:sp>
        <p:nvSpPr>
          <p:cNvPr id="88" name="Rectangle 35">
            <a:extLst>
              <a:ext uri="{FF2B5EF4-FFF2-40B4-BE49-F238E27FC236}">
                <a16:creationId xmlns:a16="http://schemas.microsoft.com/office/drawing/2014/main" id="{CF783EC4-5998-4B8D-B6D4-4DED60D67A17}"/>
              </a:ext>
            </a:extLst>
          </p:cNvPr>
          <p:cNvSpPr>
            <a:spLocks noChangeArrowheads="1"/>
          </p:cNvSpPr>
          <p:nvPr/>
        </p:nvSpPr>
        <p:spPr bwMode="auto">
          <a:xfrm>
            <a:off x="2346344" y="4514428"/>
            <a:ext cx="4314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t>每个主体附加一个它该主体可访问的客体的明细表。</a:t>
            </a:r>
          </a:p>
        </p:txBody>
      </p:sp>
      <p:pic>
        <p:nvPicPr>
          <p:cNvPr id="9" name="图片 8">
            <a:extLst>
              <a:ext uri="{FF2B5EF4-FFF2-40B4-BE49-F238E27FC236}">
                <a16:creationId xmlns:a16="http://schemas.microsoft.com/office/drawing/2014/main" id="{A37E7472-17EB-4E3D-A4B9-62788B551466}"/>
              </a:ext>
            </a:extLst>
          </p:cNvPr>
          <p:cNvPicPr>
            <a:picLocks noChangeAspect="1"/>
          </p:cNvPicPr>
          <p:nvPr/>
        </p:nvPicPr>
        <p:blipFill>
          <a:blip r:embed="rId5"/>
          <a:stretch>
            <a:fillRect/>
          </a:stretch>
        </p:blipFill>
        <p:spPr>
          <a:xfrm>
            <a:off x="2088914" y="2439359"/>
            <a:ext cx="4925122" cy="2011835"/>
          </a:xfrm>
          <a:prstGeom prst="rect">
            <a:avLst/>
          </a:prstGeom>
        </p:spPr>
      </p:pic>
    </p:spTree>
    <p:extLst>
      <p:ext uri="{BB962C8B-B14F-4D97-AF65-F5344CB8AC3E}">
        <p14:creationId xmlns:p14="http://schemas.microsoft.com/office/powerpoint/2010/main" val="155966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201408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2180109"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180109" cy="458908"/>
          </a:xfrm>
          <a:prstGeom prst="rect">
            <a:avLst/>
          </a:prstGeom>
          <a:noFill/>
        </p:spPr>
        <p:txBody>
          <a:bodyPr wrap="square" rtlCol="0">
            <a:spAutoFit/>
          </a:bodyPr>
          <a:lstStyle/>
          <a:p>
            <a:pPr>
              <a:lnSpc>
                <a:spcPct val="150000"/>
              </a:lnSpc>
              <a:spcAft>
                <a:spcPts val="600"/>
              </a:spcAft>
            </a:pPr>
            <a:r>
              <a:rPr lang="en-US" altLang="zh-CN" b="1" dirty="0">
                <a:latin typeface="+mn-ea"/>
              </a:rPr>
              <a:t>2.</a:t>
            </a:r>
            <a:r>
              <a:rPr lang="zh-CN" altLang="en-US" b="1" dirty="0">
                <a:latin typeface="+mn-ea"/>
              </a:rPr>
              <a:t> 强制访问控制</a:t>
            </a:r>
            <a:endParaRPr lang="en-US" altLang="zh-CN" dirty="0">
              <a:latin typeface="+mn-ea"/>
            </a:endParaRPr>
          </a:p>
        </p:txBody>
      </p:sp>
      <p:sp>
        <p:nvSpPr>
          <p:cNvPr id="4" name="文本框 3">
            <a:extLst>
              <a:ext uri="{FF2B5EF4-FFF2-40B4-BE49-F238E27FC236}">
                <a16:creationId xmlns:a16="http://schemas.microsoft.com/office/drawing/2014/main" id="{4759A2F6-F75B-4815-8D29-8DDCC784A800}"/>
              </a:ext>
            </a:extLst>
          </p:cNvPr>
          <p:cNvSpPr txBox="1"/>
          <p:nvPr/>
        </p:nvSpPr>
        <p:spPr>
          <a:xfrm>
            <a:off x="1132523" y="1249503"/>
            <a:ext cx="7126814" cy="1846659"/>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sz="1600" dirty="0">
                <a:latin typeface="+mn-ea"/>
              </a:rPr>
              <a:t>强制访问控制（</a:t>
            </a:r>
            <a:r>
              <a:rPr lang="en-US" altLang="zh-CN" sz="1600" dirty="0">
                <a:latin typeface="+mn-ea"/>
              </a:rPr>
              <a:t>Mandatory Access </a:t>
            </a:r>
            <a:r>
              <a:rPr lang="en-US" altLang="zh-CN" sz="1600" dirty="0" err="1">
                <a:latin typeface="+mn-ea"/>
              </a:rPr>
              <a:t>Control,MAC</a:t>
            </a:r>
            <a:r>
              <a:rPr lang="zh-CN" altLang="en-US" sz="1600" dirty="0">
                <a:latin typeface="+mn-ea"/>
              </a:rPr>
              <a:t>），为所有的主体和客体指定安全级别，比如绝密级、机密级、秘密级和无秘密级。不同的级别标记了不同重要程度和能力的实体。</a:t>
            </a:r>
            <a:endParaRPr lang="en-US" altLang="zh-CN" sz="1600" dirty="0">
              <a:latin typeface="+mn-ea"/>
            </a:endParaRPr>
          </a:p>
          <a:p>
            <a:pPr marL="285750" indent="-285750">
              <a:lnSpc>
                <a:spcPct val="150000"/>
              </a:lnSpc>
              <a:buClr>
                <a:srgbClr val="C00000"/>
              </a:buClr>
              <a:buFont typeface="Wingdings" panose="05000000000000000000" pitchFamily="2" charset="2"/>
              <a:buChar char="p"/>
            </a:pPr>
            <a:r>
              <a:rPr lang="zh-CN" altLang="en-US" sz="1600" dirty="0">
                <a:latin typeface="+mn-ea"/>
              </a:rPr>
              <a:t>不同级别的主体对不同级别的客体的访问是在</a:t>
            </a:r>
            <a:r>
              <a:rPr lang="zh-CN" altLang="en-US" sz="1600" b="1" dirty="0">
                <a:solidFill>
                  <a:srgbClr val="C00000"/>
                </a:solidFill>
                <a:latin typeface="+mn-ea"/>
              </a:rPr>
              <a:t>强制的安全策略</a:t>
            </a:r>
            <a:r>
              <a:rPr lang="zh-CN" altLang="en-US" sz="1600" dirty="0">
                <a:latin typeface="+mn-ea"/>
              </a:rPr>
              <a:t>下实现的。</a:t>
            </a:r>
            <a:endParaRPr lang="en-US" altLang="zh-CN" sz="1600" dirty="0">
              <a:latin typeface="+mn-ea"/>
            </a:endParaRPr>
          </a:p>
          <a:p>
            <a:endParaRPr lang="zh-CN" altLang="en-US" dirty="0"/>
          </a:p>
        </p:txBody>
      </p:sp>
    </p:spTree>
    <p:extLst>
      <p:ext uri="{BB962C8B-B14F-4D97-AF65-F5344CB8AC3E}">
        <p14:creationId xmlns:p14="http://schemas.microsoft.com/office/powerpoint/2010/main" val="228149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192835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2199817"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524925" cy="458908"/>
          </a:xfrm>
          <a:prstGeom prst="rect">
            <a:avLst/>
          </a:prstGeom>
          <a:noFill/>
        </p:spPr>
        <p:txBody>
          <a:bodyPr wrap="square" rtlCol="0">
            <a:spAutoFit/>
          </a:bodyPr>
          <a:lstStyle/>
          <a:p>
            <a:pPr>
              <a:lnSpc>
                <a:spcPct val="150000"/>
              </a:lnSpc>
              <a:spcAft>
                <a:spcPts val="600"/>
              </a:spcAft>
            </a:pPr>
            <a:r>
              <a:rPr lang="zh-CN" altLang="en-US" b="1" dirty="0">
                <a:latin typeface="+mn-ea"/>
              </a:rPr>
              <a:t>强制访问控制安全策略</a:t>
            </a:r>
            <a:endParaRPr lang="en-US" altLang="zh-CN" dirty="0">
              <a:latin typeface="+mn-ea"/>
            </a:endParaRPr>
          </a:p>
        </p:txBody>
      </p:sp>
      <p:sp>
        <p:nvSpPr>
          <p:cNvPr id="4" name="矩形 3">
            <a:extLst>
              <a:ext uri="{FF2B5EF4-FFF2-40B4-BE49-F238E27FC236}">
                <a16:creationId xmlns:a16="http://schemas.microsoft.com/office/drawing/2014/main" id="{48D91B12-D41C-46E2-894C-57D7F12E31AB}"/>
              </a:ext>
            </a:extLst>
          </p:cNvPr>
          <p:cNvSpPr/>
          <p:nvPr/>
        </p:nvSpPr>
        <p:spPr>
          <a:xfrm>
            <a:off x="1065767" y="1319825"/>
            <a:ext cx="6478859" cy="1979388"/>
          </a:xfrm>
          <a:prstGeom prst="rect">
            <a:avLst/>
          </a:prstGeom>
        </p:spPr>
        <p:txBody>
          <a:bodyPr wrap="square">
            <a:spAutoFit/>
          </a:bodyPr>
          <a:lstStyle/>
          <a:p>
            <a:pPr marL="285750" lvl="1" indent="-285750">
              <a:lnSpc>
                <a:spcPct val="130000"/>
              </a:lnSpc>
              <a:buClr>
                <a:srgbClr val="C00000"/>
              </a:buClr>
              <a:buFont typeface="Wingdings" panose="05000000000000000000" pitchFamily="2" charset="2"/>
              <a:buChar char="p"/>
            </a:pPr>
            <a:r>
              <a:rPr lang="zh-CN" altLang="en-US" sz="1600" dirty="0">
                <a:solidFill>
                  <a:schemeClr val="bg2">
                    <a:lumMod val="10000"/>
                  </a:schemeClr>
                </a:solidFill>
                <a:latin typeface="+mn-ea"/>
              </a:rPr>
              <a:t>完整性安全策略</a:t>
            </a:r>
            <a:endParaRPr lang="en-US" altLang="zh-CN" sz="1600" dirty="0">
              <a:solidFill>
                <a:schemeClr val="bg2">
                  <a:lumMod val="10000"/>
                </a:schemeClr>
              </a:solidFill>
              <a:latin typeface="+mn-ea"/>
            </a:endParaRPr>
          </a:p>
          <a:p>
            <a:pPr marL="742950" lvl="2" indent="-285750">
              <a:lnSpc>
                <a:spcPct val="130000"/>
              </a:lnSpc>
              <a:spcAft>
                <a:spcPts val="1200"/>
              </a:spcAft>
              <a:buFont typeface="Arial" panose="020B0604020202020204" pitchFamily="34" charset="0"/>
              <a:buChar char="•"/>
            </a:pPr>
            <a:r>
              <a:rPr lang="zh-CN" altLang="en-US" sz="1400" dirty="0">
                <a:solidFill>
                  <a:schemeClr val="bg2">
                    <a:lumMod val="10000"/>
                  </a:schemeClr>
                </a:solidFill>
                <a:latin typeface="+mn-ea"/>
              </a:rPr>
              <a:t>级别低的主体</a:t>
            </a:r>
            <a:r>
              <a:rPr lang="zh-CN" altLang="en-US" sz="1400" b="1" dirty="0">
                <a:solidFill>
                  <a:schemeClr val="bg2">
                    <a:lumMod val="10000"/>
                  </a:schemeClr>
                </a:solidFill>
                <a:latin typeface="+mn-ea"/>
              </a:rPr>
              <a:t>可以读</a:t>
            </a:r>
            <a:r>
              <a:rPr lang="zh-CN" altLang="en-US" sz="1400" dirty="0">
                <a:solidFill>
                  <a:schemeClr val="bg2">
                    <a:lumMod val="10000"/>
                  </a:schemeClr>
                </a:solidFill>
                <a:latin typeface="+mn-ea"/>
              </a:rPr>
              <a:t>高级别客体的信息（不保密），级别低的主体</a:t>
            </a:r>
            <a:r>
              <a:rPr lang="zh-CN" altLang="en-US" sz="1400" b="1" dirty="0">
                <a:solidFill>
                  <a:schemeClr val="bg2">
                    <a:lumMod val="10000"/>
                  </a:schemeClr>
                </a:solidFill>
                <a:latin typeface="+mn-ea"/>
              </a:rPr>
              <a:t>不能写</a:t>
            </a:r>
            <a:r>
              <a:rPr lang="zh-CN" altLang="en-US" sz="1400" dirty="0">
                <a:solidFill>
                  <a:schemeClr val="bg2">
                    <a:lumMod val="10000"/>
                  </a:schemeClr>
                </a:solidFill>
                <a:latin typeface="+mn-ea"/>
              </a:rPr>
              <a:t>级别高的客体（保障信息完整性）</a:t>
            </a:r>
            <a:endParaRPr lang="en-US" altLang="zh-CN" sz="1400" dirty="0">
              <a:solidFill>
                <a:schemeClr val="bg2">
                  <a:lumMod val="10000"/>
                </a:schemeClr>
              </a:solidFill>
              <a:latin typeface="+mn-ea"/>
            </a:endParaRPr>
          </a:p>
          <a:p>
            <a:pPr marL="285750" lvl="1" indent="-285750">
              <a:lnSpc>
                <a:spcPct val="130000"/>
              </a:lnSpc>
              <a:buClr>
                <a:srgbClr val="C00000"/>
              </a:buClr>
              <a:buFont typeface="Wingdings" panose="05000000000000000000" pitchFamily="2" charset="2"/>
              <a:buChar char="p"/>
            </a:pPr>
            <a:r>
              <a:rPr lang="zh-CN" altLang="en-US" sz="1600" dirty="0">
                <a:solidFill>
                  <a:schemeClr val="bg2">
                    <a:lumMod val="10000"/>
                  </a:schemeClr>
                </a:solidFill>
                <a:latin typeface="+mn-ea"/>
              </a:rPr>
              <a:t>机密性安全策略</a:t>
            </a:r>
            <a:endParaRPr lang="en-US" altLang="zh-CN" sz="1600" dirty="0">
              <a:solidFill>
                <a:schemeClr val="bg2">
                  <a:lumMod val="10000"/>
                </a:schemeClr>
              </a:solidFill>
              <a:latin typeface="+mn-ea"/>
            </a:endParaRPr>
          </a:p>
          <a:p>
            <a:pPr marL="742950" lvl="2" indent="-285750">
              <a:lnSpc>
                <a:spcPct val="130000"/>
              </a:lnSpc>
              <a:buFont typeface="Arial" panose="020B0604020202020204" pitchFamily="34" charset="0"/>
              <a:buChar char="•"/>
            </a:pPr>
            <a:r>
              <a:rPr lang="zh-CN" altLang="en-US" sz="1400" dirty="0">
                <a:solidFill>
                  <a:schemeClr val="bg2">
                    <a:lumMod val="10000"/>
                  </a:schemeClr>
                </a:solidFill>
                <a:latin typeface="+mn-ea"/>
              </a:rPr>
              <a:t>级别低的主体</a:t>
            </a:r>
            <a:r>
              <a:rPr lang="zh-CN" altLang="en-US" sz="1400" b="1" dirty="0">
                <a:solidFill>
                  <a:schemeClr val="bg2">
                    <a:lumMod val="10000"/>
                  </a:schemeClr>
                </a:solidFill>
                <a:latin typeface="+mn-ea"/>
              </a:rPr>
              <a:t>可以写</a:t>
            </a:r>
            <a:r>
              <a:rPr lang="zh-CN" altLang="en-US" sz="1400" dirty="0">
                <a:solidFill>
                  <a:schemeClr val="bg2">
                    <a:lumMod val="10000"/>
                  </a:schemeClr>
                </a:solidFill>
                <a:latin typeface="+mn-ea"/>
              </a:rPr>
              <a:t>高级别客体的信息（不保障完整性），级别低的主体</a:t>
            </a:r>
            <a:r>
              <a:rPr lang="zh-CN" altLang="en-US" sz="1400" b="1" dirty="0">
                <a:solidFill>
                  <a:schemeClr val="bg2">
                    <a:lumMod val="10000"/>
                  </a:schemeClr>
                </a:solidFill>
                <a:latin typeface="+mn-ea"/>
              </a:rPr>
              <a:t>不能读</a:t>
            </a:r>
            <a:r>
              <a:rPr lang="zh-CN" altLang="en-US" sz="1400" dirty="0">
                <a:solidFill>
                  <a:schemeClr val="bg2">
                    <a:lumMod val="10000"/>
                  </a:schemeClr>
                </a:solidFill>
                <a:latin typeface="+mn-ea"/>
              </a:rPr>
              <a:t>高级别的客体（保密）</a:t>
            </a:r>
            <a:endParaRPr lang="en-US" altLang="zh-CN" sz="1400" dirty="0">
              <a:solidFill>
                <a:schemeClr val="bg2">
                  <a:lumMod val="10000"/>
                </a:schemeClr>
              </a:solidFill>
              <a:latin typeface="+mn-ea"/>
            </a:endParaRPr>
          </a:p>
        </p:txBody>
      </p:sp>
    </p:spTree>
    <p:extLst>
      <p:ext uri="{BB962C8B-B14F-4D97-AF65-F5344CB8AC3E}">
        <p14:creationId xmlns:p14="http://schemas.microsoft.com/office/powerpoint/2010/main" val="400027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210694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a:off x="1132523" y="570522"/>
            <a:ext cx="226790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565871" cy="458908"/>
          </a:xfrm>
          <a:prstGeom prst="rect">
            <a:avLst/>
          </a:prstGeom>
          <a:noFill/>
        </p:spPr>
        <p:txBody>
          <a:bodyPr wrap="square" rtlCol="0">
            <a:spAutoFit/>
          </a:bodyPr>
          <a:lstStyle/>
          <a:p>
            <a:pPr>
              <a:lnSpc>
                <a:spcPct val="150000"/>
              </a:lnSpc>
              <a:spcAft>
                <a:spcPts val="600"/>
              </a:spcAft>
            </a:pPr>
            <a:r>
              <a:rPr lang="en-US" altLang="zh-CN" b="1" dirty="0">
                <a:latin typeface="+mn-ea"/>
              </a:rPr>
              <a:t>3. </a:t>
            </a:r>
            <a:r>
              <a:rPr lang="zh-CN" altLang="en-US" b="1" dirty="0">
                <a:latin typeface="+mn-ea"/>
              </a:rPr>
              <a:t>基于角色的访问控制</a:t>
            </a:r>
            <a:endParaRPr lang="en-US" altLang="zh-CN" dirty="0">
              <a:latin typeface="+mn-ea"/>
            </a:endParaRPr>
          </a:p>
        </p:txBody>
      </p:sp>
      <p:sp>
        <p:nvSpPr>
          <p:cNvPr id="4" name="文本框 3">
            <a:extLst>
              <a:ext uri="{FF2B5EF4-FFF2-40B4-BE49-F238E27FC236}">
                <a16:creationId xmlns:a16="http://schemas.microsoft.com/office/drawing/2014/main" id="{04806E60-1223-4155-9D9F-9365CA323EDB}"/>
              </a:ext>
            </a:extLst>
          </p:cNvPr>
          <p:cNvSpPr txBox="1"/>
          <p:nvPr/>
        </p:nvSpPr>
        <p:spPr>
          <a:xfrm>
            <a:off x="1284516" y="1385888"/>
            <a:ext cx="7502297" cy="2378728"/>
          </a:xfrm>
          <a:prstGeom prst="rect">
            <a:avLst/>
          </a:prstGeom>
          <a:noFill/>
        </p:spPr>
        <p:txBody>
          <a:bodyPr wrap="square" rtlCol="0">
            <a:spAutoFit/>
          </a:bodyPr>
          <a:lstStyle/>
          <a:p>
            <a:pPr marL="285750" indent="-285750">
              <a:lnSpc>
                <a:spcPct val="130000"/>
              </a:lnSpc>
              <a:spcAft>
                <a:spcPts val="600"/>
              </a:spcAft>
              <a:buClr>
                <a:srgbClr val="C00000"/>
              </a:buClr>
              <a:buFont typeface="Wingdings" panose="05000000000000000000" pitchFamily="2" charset="2"/>
              <a:buChar char="p"/>
            </a:pPr>
            <a:r>
              <a:rPr lang="zh-CN" altLang="en-US" sz="1600" dirty="0">
                <a:latin typeface="+mn-ea"/>
              </a:rPr>
              <a:t>在基于角色访问控制模式中（</a:t>
            </a:r>
            <a:r>
              <a:rPr lang="en-US" altLang="zh-CN" sz="1600" dirty="0">
                <a:latin typeface="+mn-ea"/>
              </a:rPr>
              <a:t>Role Based Access Control</a:t>
            </a:r>
            <a:r>
              <a:rPr lang="zh-CN" altLang="en-US" sz="1600" dirty="0">
                <a:latin typeface="+mn-ea"/>
              </a:rPr>
              <a:t>，</a:t>
            </a:r>
            <a:r>
              <a:rPr lang="en-US" altLang="zh-CN" sz="1600" dirty="0">
                <a:latin typeface="+mn-ea"/>
              </a:rPr>
              <a:t>RBAC</a:t>
            </a:r>
            <a:r>
              <a:rPr lang="zh-CN" altLang="en-US" sz="1600" dirty="0">
                <a:latin typeface="+mn-ea"/>
              </a:rPr>
              <a:t>），</a:t>
            </a:r>
            <a:r>
              <a:rPr lang="zh-CN" altLang="en-US" sz="1600" dirty="0">
                <a:solidFill>
                  <a:srgbClr val="C00000"/>
                </a:solidFill>
                <a:latin typeface="+mn-ea"/>
              </a:rPr>
              <a:t>用户不是自始至终以同样的注册身份和权限访问系统</a:t>
            </a:r>
            <a:r>
              <a:rPr lang="zh-CN" altLang="en-US" sz="1600" dirty="0">
                <a:latin typeface="+mn-ea"/>
              </a:rPr>
              <a:t>，而是以一定的角色访问，不同的角色被赋予不同的访问权限。系统按照自主访问控制或强制访问控制机制控制角色的访问能力。</a:t>
            </a:r>
            <a:endParaRPr lang="en-US" altLang="zh-CN" sz="1600" dirty="0">
              <a:latin typeface="+mn-ea"/>
            </a:endParaRPr>
          </a:p>
          <a:p>
            <a:pPr marL="285750" indent="-285750">
              <a:lnSpc>
                <a:spcPct val="130000"/>
              </a:lnSpc>
              <a:buClr>
                <a:srgbClr val="C00000"/>
              </a:buClr>
              <a:buFont typeface="Wingdings" panose="05000000000000000000" pitchFamily="2" charset="2"/>
              <a:buChar char="p"/>
            </a:pPr>
            <a:r>
              <a:rPr lang="zh-CN" altLang="en-US" sz="1600" dirty="0">
                <a:latin typeface="+mn-ea"/>
              </a:rPr>
              <a:t>一个主体可以同时担任多个角色。基于角色的访问控制就是通过各种角色的不同搭配授权来</a:t>
            </a:r>
            <a:r>
              <a:rPr lang="zh-CN" altLang="en-US" sz="1600" b="1" dirty="0">
                <a:solidFill>
                  <a:srgbClr val="C00000"/>
                </a:solidFill>
                <a:latin typeface="+mn-ea"/>
              </a:rPr>
              <a:t>尽可能实现主体的最小权限</a:t>
            </a:r>
            <a:r>
              <a:rPr lang="zh-CN" altLang="en-US" sz="1600" dirty="0">
                <a:latin typeface="+mn-ea"/>
              </a:rPr>
              <a:t>（</a:t>
            </a:r>
            <a:r>
              <a:rPr lang="zh-CN" altLang="en-US" sz="1600" dirty="0">
                <a:solidFill>
                  <a:schemeClr val="tx1">
                    <a:lumMod val="95000"/>
                    <a:lumOff val="5000"/>
                  </a:schemeClr>
                </a:solidFill>
                <a:latin typeface="+mn-ea"/>
              </a:rPr>
              <a:t>最小授权指主体在能够完成所有必需的访问工作基础上的最小权限）</a:t>
            </a:r>
            <a:r>
              <a:rPr lang="zh-CN" altLang="en-US" sz="1600" dirty="0">
                <a:latin typeface="+mn-ea"/>
              </a:rPr>
              <a:t>。</a:t>
            </a:r>
          </a:p>
        </p:txBody>
      </p:sp>
    </p:spTree>
    <p:extLst>
      <p:ext uri="{BB962C8B-B14F-4D97-AF65-F5344CB8AC3E}">
        <p14:creationId xmlns:p14="http://schemas.microsoft.com/office/powerpoint/2010/main" val="352871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184263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1975008"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565871" cy="458908"/>
          </a:xfrm>
          <a:prstGeom prst="rect">
            <a:avLst/>
          </a:prstGeom>
          <a:noFill/>
        </p:spPr>
        <p:txBody>
          <a:bodyPr wrap="square" rtlCol="0">
            <a:spAutoFit/>
          </a:bodyPr>
          <a:lstStyle/>
          <a:p>
            <a:pPr>
              <a:lnSpc>
                <a:spcPct val="150000"/>
              </a:lnSpc>
              <a:spcAft>
                <a:spcPts val="600"/>
              </a:spcAft>
            </a:pPr>
            <a:r>
              <a:rPr lang="en-US" altLang="zh-CN" b="1" dirty="0">
                <a:latin typeface="+mn-ea"/>
              </a:rPr>
              <a:t>3. </a:t>
            </a:r>
            <a:r>
              <a:rPr lang="zh-CN" altLang="en-US" b="1" dirty="0">
                <a:latin typeface="+mn-ea"/>
              </a:rPr>
              <a:t>基于角色的访问控制</a:t>
            </a:r>
            <a:endParaRPr lang="en-US" altLang="zh-CN" dirty="0">
              <a:latin typeface="+mn-ea"/>
            </a:endParaRPr>
          </a:p>
        </p:txBody>
      </p:sp>
      <p:sp>
        <p:nvSpPr>
          <p:cNvPr id="4" name="文本框 3">
            <a:extLst>
              <a:ext uri="{FF2B5EF4-FFF2-40B4-BE49-F238E27FC236}">
                <a16:creationId xmlns:a16="http://schemas.microsoft.com/office/drawing/2014/main" id="{04806E60-1223-4155-9D9F-9365CA323EDB}"/>
              </a:ext>
            </a:extLst>
          </p:cNvPr>
          <p:cNvSpPr txBox="1"/>
          <p:nvPr/>
        </p:nvSpPr>
        <p:spPr>
          <a:xfrm>
            <a:off x="1284516" y="1319825"/>
            <a:ext cx="7502297" cy="1021433"/>
          </a:xfrm>
          <a:prstGeom prst="rect">
            <a:avLst/>
          </a:prstGeom>
          <a:noFill/>
        </p:spPr>
        <p:txBody>
          <a:bodyPr wrap="square" rtlCol="0">
            <a:spAutoFit/>
          </a:bodyPr>
          <a:lstStyle/>
          <a:p>
            <a:pPr marL="285750" indent="-285750">
              <a:lnSpc>
                <a:spcPct val="130000"/>
              </a:lnSpc>
              <a:spcAft>
                <a:spcPts val="600"/>
              </a:spcAft>
              <a:buClr>
                <a:srgbClr val="C00000"/>
              </a:buClr>
              <a:buFont typeface="Wingdings" panose="05000000000000000000" pitchFamily="2" charset="2"/>
              <a:buChar char="p"/>
            </a:pPr>
            <a:r>
              <a:rPr lang="en-US" altLang="zh-CN" sz="1600" dirty="0">
                <a:latin typeface="+mn-ea"/>
              </a:rPr>
              <a:t>RBAC</a:t>
            </a:r>
            <a:r>
              <a:rPr lang="zh-CN" altLang="en-US" sz="1600" dirty="0">
                <a:latin typeface="+mn-ea"/>
              </a:rPr>
              <a:t>核心模型中包含了五个基本静态集合：用户集</a:t>
            </a:r>
            <a:r>
              <a:rPr lang="en-US" altLang="zh-CN" sz="1600" dirty="0">
                <a:latin typeface="+mn-ea"/>
              </a:rPr>
              <a:t>(</a:t>
            </a:r>
            <a:r>
              <a:rPr lang="en-US" altLang="zh-CN" sz="1600" dirty="0" err="1">
                <a:latin typeface="+mn-ea"/>
              </a:rPr>
              <a:t>USers</a:t>
            </a:r>
            <a:r>
              <a:rPr lang="en-US" altLang="zh-CN" sz="1600" dirty="0">
                <a:latin typeface="+mn-ea"/>
              </a:rPr>
              <a:t>)</a:t>
            </a:r>
            <a:r>
              <a:rPr lang="zh-CN" altLang="en-US" sz="1600" dirty="0">
                <a:latin typeface="+mn-ea"/>
              </a:rPr>
              <a:t>、角色集</a:t>
            </a:r>
            <a:r>
              <a:rPr lang="en-US" altLang="zh-CN" sz="1600" dirty="0">
                <a:latin typeface="+mn-ea"/>
              </a:rPr>
              <a:t>(Roles)</a:t>
            </a:r>
            <a:r>
              <a:rPr lang="zh-CN" altLang="en-US" sz="1600" dirty="0">
                <a:latin typeface="+mn-ea"/>
              </a:rPr>
              <a:t>、对象集</a:t>
            </a:r>
            <a:r>
              <a:rPr lang="en-US" altLang="zh-CN" sz="1600" dirty="0">
                <a:latin typeface="+mn-ea"/>
              </a:rPr>
              <a:t>(Objects)</a:t>
            </a:r>
            <a:r>
              <a:rPr lang="zh-CN" altLang="en-US" sz="1600" dirty="0">
                <a:latin typeface="+mn-ea"/>
              </a:rPr>
              <a:t>、操作集</a:t>
            </a:r>
            <a:r>
              <a:rPr lang="en-US" altLang="zh-CN" sz="1600" dirty="0">
                <a:latin typeface="+mn-ea"/>
              </a:rPr>
              <a:t>(Operators)</a:t>
            </a:r>
            <a:r>
              <a:rPr lang="zh-CN" altLang="en-US" sz="1600" dirty="0">
                <a:latin typeface="+mn-ea"/>
              </a:rPr>
              <a:t>和权限集</a:t>
            </a:r>
            <a:r>
              <a:rPr lang="en-US" altLang="zh-CN" sz="1600" dirty="0">
                <a:latin typeface="+mn-ea"/>
              </a:rPr>
              <a:t>(Perms)</a:t>
            </a:r>
            <a:r>
              <a:rPr lang="zh-CN" altLang="en-US" sz="1600" dirty="0">
                <a:latin typeface="+mn-ea"/>
              </a:rPr>
              <a:t>，以及一个运行过程中动态维护的集合</a:t>
            </a:r>
            <a:r>
              <a:rPr lang="en-US" altLang="zh-CN" sz="1600" dirty="0">
                <a:latin typeface="+mn-ea"/>
              </a:rPr>
              <a:t>——</a:t>
            </a:r>
            <a:r>
              <a:rPr lang="zh-CN" altLang="en-US" sz="1600" dirty="0">
                <a:latin typeface="+mn-ea"/>
              </a:rPr>
              <a:t>会话集</a:t>
            </a:r>
            <a:r>
              <a:rPr lang="en-US" altLang="zh-CN" sz="1600" dirty="0">
                <a:latin typeface="+mn-ea"/>
              </a:rPr>
              <a:t>(Sessions)</a:t>
            </a:r>
            <a:r>
              <a:rPr lang="zh-CN" altLang="en-US" sz="1600" dirty="0">
                <a:latin typeface="+mn-ea"/>
              </a:rPr>
              <a:t>。</a:t>
            </a:r>
          </a:p>
        </p:txBody>
      </p:sp>
      <p:pic>
        <p:nvPicPr>
          <p:cNvPr id="9" name="图片 8">
            <a:extLst>
              <a:ext uri="{FF2B5EF4-FFF2-40B4-BE49-F238E27FC236}">
                <a16:creationId xmlns:a16="http://schemas.microsoft.com/office/drawing/2014/main" id="{7A87B708-EFC7-4C6D-9E22-AC9F2B38CCA5}"/>
              </a:ext>
            </a:extLst>
          </p:cNvPr>
          <p:cNvPicPr>
            <a:picLocks noChangeAspect="1"/>
          </p:cNvPicPr>
          <p:nvPr/>
        </p:nvPicPr>
        <p:blipFill rotWithShape="1">
          <a:blip r:embed="rId5"/>
          <a:srcRect t="7488" r="1520" b="6675"/>
          <a:stretch/>
        </p:blipFill>
        <p:spPr>
          <a:xfrm>
            <a:off x="998860" y="2578673"/>
            <a:ext cx="7560469" cy="1823234"/>
          </a:xfrm>
          <a:prstGeom prst="rect">
            <a:avLst/>
          </a:prstGeom>
        </p:spPr>
      </p:pic>
    </p:spTree>
    <p:extLst>
      <p:ext uri="{BB962C8B-B14F-4D97-AF65-F5344CB8AC3E}">
        <p14:creationId xmlns:p14="http://schemas.microsoft.com/office/powerpoint/2010/main" val="38041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195693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1989296"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565871" cy="458908"/>
          </a:xfrm>
          <a:prstGeom prst="rect">
            <a:avLst/>
          </a:prstGeom>
          <a:noFill/>
        </p:spPr>
        <p:txBody>
          <a:bodyPr wrap="square" rtlCol="0">
            <a:spAutoFit/>
          </a:bodyPr>
          <a:lstStyle/>
          <a:p>
            <a:pPr>
              <a:lnSpc>
                <a:spcPct val="150000"/>
              </a:lnSpc>
              <a:spcAft>
                <a:spcPts val="600"/>
              </a:spcAft>
            </a:pPr>
            <a:r>
              <a:rPr lang="en-US" altLang="zh-CN" b="1" dirty="0">
                <a:latin typeface="+mn-ea"/>
              </a:rPr>
              <a:t>3. </a:t>
            </a:r>
            <a:r>
              <a:rPr lang="zh-CN" altLang="en-US" b="1" dirty="0">
                <a:latin typeface="+mn-ea"/>
              </a:rPr>
              <a:t>基于角色的访问控制</a:t>
            </a:r>
            <a:endParaRPr lang="en-US" altLang="zh-CN" dirty="0">
              <a:latin typeface="+mn-ea"/>
            </a:endParaRPr>
          </a:p>
        </p:txBody>
      </p:sp>
      <p:sp>
        <p:nvSpPr>
          <p:cNvPr id="4" name="文本框 3">
            <a:extLst>
              <a:ext uri="{FF2B5EF4-FFF2-40B4-BE49-F238E27FC236}">
                <a16:creationId xmlns:a16="http://schemas.microsoft.com/office/drawing/2014/main" id="{04806E60-1223-4155-9D9F-9365CA323EDB}"/>
              </a:ext>
            </a:extLst>
          </p:cNvPr>
          <p:cNvSpPr txBox="1"/>
          <p:nvPr/>
        </p:nvSpPr>
        <p:spPr>
          <a:xfrm>
            <a:off x="1284517" y="1319825"/>
            <a:ext cx="6752202" cy="2982355"/>
          </a:xfrm>
          <a:prstGeom prst="rect">
            <a:avLst/>
          </a:prstGeom>
          <a:noFill/>
        </p:spPr>
        <p:txBody>
          <a:bodyPr wrap="square" rtlCol="0">
            <a:spAutoFit/>
          </a:bodyPr>
          <a:lstStyle/>
          <a:p>
            <a:pPr marL="285750" indent="-285750">
              <a:lnSpc>
                <a:spcPct val="130000"/>
              </a:lnSpc>
              <a:spcAft>
                <a:spcPts val="600"/>
              </a:spcAft>
              <a:buClr>
                <a:srgbClr val="C00000"/>
              </a:buClr>
              <a:buFont typeface="Wingdings" panose="05000000000000000000" pitchFamily="2" charset="2"/>
              <a:buChar char="p"/>
            </a:pPr>
            <a:r>
              <a:rPr lang="zh-CN" altLang="en-US" sz="1600" dirty="0">
                <a:latin typeface="+mn-ea"/>
              </a:rPr>
              <a:t>基于角色访问控制</a:t>
            </a:r>
            <a:r>
              <a:rPr lang="en-US" altLang="zh-CN" sz="1600" dirty="0">
                <a:latin typeface="+mn-ea"/>
              </a:rPr>
              <a:t>(RBAC)</a:t>
            </a:r>
            <a:r>
              <a:rPr lang="zh-CN" altLang="en-US" sz="1600" dirty="0">
                <a:latin typeface="+mn-ea"/>
              </a:rPr>
              <a:t>的</a:t>
            </a:r>
            <a:r>
              <a:rPr lang="zh-CN" altLang="en-US" sz="1600" b="1" dirty="0">
                <a:solidFill>
                  <a:srgbClr val="C00000"/>
                </a:solidFill>
                <a:latin typeface="+mn-ea"/>
              </a:rPr>
              <a:t>优势</a:t>
            </a:r>
            <a:r>
              <a:rPr lang="en-US" altLang="zh-CN" sz="1600" dirty="0">
                <a:latin typeface="+mn-ea"/>
              </a:rPr>
              <a:t>:</a:t>
            </a:r>
          </a:p>
          <a:p>
            <a:pPr marL="742950" lvl="1" indent="-285750" algn="just">
              <a:lnSpc>
                <a:spcPct val="130000"/>
              </a:lnSpc>
              <a:buFont typeface="Arial" panose="020B0604020202020204" pitchFamily="34" charset="0"/>
              <a:buChar char="•"/>
            </a:pPr>
            <a:r>
              <a:rPr lang="zh-CN" altLang="en-US" sz="1400" b="1" dirty="0">
                <a:solidFill>
                  <a:schemeClr val="tx1">
                    <a:lumMod val="95000"/>
                    <a:lumOff val="5000"/>
                  </a:schemeClr>
                </a:solidFill>
              </a:rPr>
              <a:t>便于授权管理，</a:t>
            </a:r>
            <a:r>
              <a:rPr lang="zh-CN" altLang="en-US" sz="1400" dirty="0">
                <a:solidFill>
                  <a:schemeClr val="tx1">
                    <a:lumMod val="95000"/>
                    <a:lumOff val="5000"/>
                  </a:schemeClr>
                </a:solidFill>
              </a:rPr>
              <a:t>如系统管理员需要修改系统设置等内容时，必须有几个不同角色的用户到场方能操作，从而保证了安全性。</a:t>
            </a:r>
          </a:p>
          <a:p>
            <a:pPr marL="742950" lvl="1" indent="-285750" algn="just">
              <a:lnSpc>
                <a:spcPct val="130000"/>
              </a:lnSpc>
              <a:buFont typeface="Arial" panose="020B0604020202020204" pitchFamily="34" charset="0"/>
              <a:buChar char="•"/>
            </a:pPr>
            <a:r>
              <a:rPr lang="zh-CN" altLang="en-US" sz="1400" b="1" dirty="0">
                <a:solidFill>
                  <a:schemeClr val="tx1">
                    <a:lumMod val="95000"/>
                    <a:lumOff val="5000"/>
                  </a:schemeClr>
                </a:solidFill>
              </a:rPr>
              <a:t>便于根据工作需要分级</a:t>
            </a:r>
            <a:r>
              <a:rPr lang="zh-CN" altLang="en-US" sz="1400" dirty="0">
                <a:solidFill>
                  <a:schemeClr val="tx1">
                    <a:lumMod val="95000"/>
                    <a:lumOff val="5000"/>
                  </a:schemeClr>
                </a:solidFill>
              </a:rPr>
              <a:t>，如企业财务部门与非财力部门的员工对企业财务的访问权就可由财务人员这个角色来区分。</a:t>
            </a:r>
          </a:p>
          <a:p>
            <a:pPr marL="742950" lvl="1" indent="-285750" algn="just">
              <a:lnSpc>
                <a:spcPct val="130000"/>
              </a:lnSpc>
              <a:buFont typeface="Arial" panose="020B0604020202020204" pitchFamily="34" charset="0"/>
              <a:buChar char="•"/>
            </a:pPr>
            <a:r>
              <a:rPr lang="zh-CN" altLang="en-US" sz="1400" b="1" dirty="0">
                <a:solidFill>
                  <a:schemeClr val="tx1">
                    <a:lumMod val="95000"/>
                    <a:lumOff val="5000"/>
                  </a:schemeClr>
                </a:solidFill>
              </a:rPr>
              <a:t>便于赋于最小特权</a:t>
            </a:r>
            <a:r>
              <a:rPr lang="zh-CN" altLang="en-US" sz="1400" dirty="0">
                <a:solidFill>
                  <a:schemeClr val="tx1">
                    <a:lumMod val="95000"/>
                    <a:lumOff val="5000"/>
                  </a:schemeClr>
                </a:solidFill>
              </a:rPr>
              <a:t>，如即使用户被赋于高级身份时也未必一定要使用，以便减少损失。只有必要时方能拥有特权。</a:t>
            </a:r>
          </a:p>
          <a:p>
            <a:pPr marL="742950" lvl="1" indent="-285750" algn="just">
              <a:lnSpc>
                <a:spcPct val="130000"/>
              </a:lnSpc>
              <a:buFont typeface="Arial" panose="020B0604020202020204" pitchFamily="34" charset="0"/>
              <a:buChar char="•"/>
            </a:pPr>
            <a:r>
              <a:rPr lang="zh-CN" altLang="en-US" sz="1400" b="1" dirty="0">
                <a:solidFill>
                  <a:schemeClr val="tx1">
                    <a:lumMod val="95000"/>
                    <a:lumOff val="5000"/>
                  </a:schemeClr>
                </a:solidFill>
              </a:rPr>
              <a:t>便于任务分担，</a:t>
            </a:r>
            <a:r>
              <a:rPr lang="zh-CN" altLang="en-US" sz="1400" dirty="0">
                <a:solidFill>
                  <a:schemeClr val="tx1">
                    <a:lumMod val="95000"/>
                    <a:lumOff val="5000"/>
                  </a:schemeClr>
                </a:solidFill>
              </a:rPr>
              <a:t>不同的角色完成不同的任务。</a:t>
            </a:r>
          </a:p>
          <a:p>
            <a:pPr marL="742950" lvl="1" indent="-285750" algn="just">
              <a:lnSpc>
                <a:spcPct val="130000"/>
              </a:lnSpc>
              <a:buFont typeface="Arial" panose="020B0604020202020204" pitchFamily="34" charset="0"/>
              <a:buChar char="•"/>
            </a:pPr>
            <a:r>
              <a:rPr lang="zh-CN" altLang="en-US" sz="1400" b="1" dirty="0">
                <a:solidFill>
                  <a:schemeClr val="tx1">
                    <a:lumMod val="95000"/>
                    <a:lumOff val="5000"/>
                  </a:schemeClr>
                </a:solidFill>
              </a:rPr>
              <a:t>便于文件分级管理</a:t>
            </a:r>
            <a:r>
              <a:rPr lang="zh-CN" altLang="en-US" sz="1400" dirty="0">
                <a:solidFill>
                  <a:schemeClr val="tx1">
                    <a:lumMod val="95000"/>
                    <a:lumOff val="5000"/>
                  </a:schemeClr>
                </a:solidFill>
              </a:rPr>
              <a:t>，文件本身也可分为不同的角色，如信件、账单等，由不同角色的用户拥有。</a:t>
            </a:r>
          </a:p>
        </p:txBody>
      </p:sp>
    </p:spTree>
    <p:extLst>
      <p:ext uri="{BB962C8B-B14F-4D97-AF65-F5344CB8AC3E}">
        <p14:creationId xmlns:p14="http://schemas.microsoft.com/office/powerpoint/2010/main" val="403606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989206" y="150310"/>
            <a:ext cx="2611244" cy="414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操作系统概述</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64330"/>
            <a:ext cx="2282190" cy="619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9D6954F7-8BB9-4ED4-A786-9EB1DAEBDBBA}"/>
              </a:ext>
            </a:extLst>
          </p:cNvPr>
          <p:cNvSpPr txBox="1"/>
          <p:nvPr/>
        </p:nvSpPr>
        <p:spPr>
          <a:xfrm>
            <a:off x="1053942" y="790493"/>
            <a:ext cx="6368415" cy="1649298"/>
          </a:xfrm>
          <a:prstGeom prst="rect">
            <a:avLst/>
          </a:prstGeom>
          <a:noFill/>
        </p:spPr>
        <p:txBody>
          <a:bodyPr wrap="square" rtlCol="0">
            <a:spAutoFit/>
          </a:bodyPr>
          <a:lstStyle/>
          <a:p>
            <a:pPr>
              <a:lnSpc>
                <a:spcPct val="150000"/>
              </a:lnSpc>
              <a:spcAft>
                <a:spcPts val="600"/>
              </a:spcAft>
            </a:pPr>
            <a:r>
              <a:rPr lang="zh-CN" altLang="en-US" b="1" dirty="0">
                <a:latin typeface="+mn-ea"/>
              </a:rPr>
              <a:t>什么是操作系统？</a:t>
            </a:r>
            <a:endParaRPr lang="en-US" altLang="zh-CN" b="1" dirty="0">
              <a:latin typeface="+mn-ea"/>
            </a:endParaRPr>
          </a:p>
          <a:p>
            <a:pPr marL="742950" lvl="1" indent="-285750">
              <a:lnSpc>
                <a:spcPct val="150000"/>
              </a:lnSpc>
              <a:buClr>
                <a:srgbClr val="C00000"/>
              </a:buClr>
              <a:buFont typeface="Wingdings" panose="05000000000000000000" pitchFamily="2" charset="2"/>
              <a:buChar char="p"/>
            </a:pPr>
            <a:r>
              <a:rPr lang="zh-CN" altLang="en-US" sz="1600" dirty="0">
                <a:latin typeface="+mn-ea"/>
              </a:rPr>
              <a:t>操作系统是控制其他程序运行，管理系统资源并为用户提供操作界面的</a:t>
            </a:r>
            <a:r>
              <a:rPr lang="zh-CN" altLang="en-US" sz="1600" b="1" dirty="0">
                <a:solidFill>
                  <a:srgbClr val="C00000"/>
                </a:solidFill>
                <a:latin typeface="+mn-ea"/>
              </a:rPr>
              <a:t>系统软件的集合</a:t>
            </a:r>
            <a:endParaRPr lang="en-US" altLang="zh-CN" sz="1600" b="1" dirty="0">
              <a:solidFill>
                <a:srgbClr val="C00000"/>
              </a:solidFill>
              <a:latin typeface="+mn-ea"/>
            </a:endParaRPr>
          </a:p>
          <a:p>
            <a:pPr marL="742950" lvl="1" indent="-285750">
              <a:lnSpc>
                <a:spcPct val="150000"/>
              </a:lnSpc>
              <a:buClr>
                <a:srgbClr val="C00000"/>
              </a:buClr>
              <a:buFont typeface="Wingdings" panose="05000000000000000000" pitchFamily="2" charset="2"/>
              <a:buChar char="p"/>
            </a:pPr>
            <a:r>
              <a:rPr lang="zh-CN" altLang="en-US" sz="1600" dirty="0">
                <a:latin typeface="+mn-ea"/>
              </a:rPr>
              <a:t>连接计算机硬件与上层软件和用户之间的</a:t>
            </a:r>
            <a:r>
              <a:rPr lang="zh-CN" altLang="en-US" sz="1600" b="1" dirty="0">
                <a:solidFill>
                  <a:srgbClr val="C00000"/>
                </a:solidFill>
                <a:latin typeface="+mn-ea"/>
              </a:rPr>
              <a:t>桥梁</a:t>
            </a:r>
          </a:p>
        </p:txBody>
      </p:sp>
      <p:sp>
        <p:nvSpPr>
          <p:cNvPr id="8" name="Text Box 9">
            <a:extLst>
              <a:ext uri="{FF2B5EF4-FFF2-40B4-BE49-F238E27FC236}">
                <a16:creationId xmlns:a16="http://schemas.microsoft.com/office/drawing/2014/main" id="{63BAE22B-C0DA-4C6F-8D6E-CAFC4AF7B91C}"/>
              </a:ext>
            </a:extLst>
          </p:cNvPr>
          <p:cNvSpPr txBox="1">
            <a:spLocks noChangeArrowheads="1"/>
          </p:cNvSpPr>
          <p:nvPr/>
        </p:nvSpPr>
        <p:spPr bwMode="auto">
          <a:xfrm>
            <a:off x="5056982" y="4253706"/>
            <a:ext cx="2873375" cy="488950"/>
          </a:xfrm>
          <a:prstGeom prst="rect">
            <a:avLst/>
          </a:prstGeom>
          <a:gradFill rotWithShape="0">
            <a:gsLst>
              <a:gs pos="0">
                <a:schemeClr val="bg1"/>
              </a:gs>
              <a:gs pos="100000">
                <a:schemeClr val="bg2"/>
              </a:gs>
            </a:gsLst>
            <a:path path="shape">
              <a:fillToRect l="50000" t="50000" r="50000" b="50000"/>
            </a:path>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bg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92" tIns="48246" rIns="96492" bIns="48246">
            <a:spAutoFit/>
            <a:flatTx/>
          </a:bodyPr>
          <a:lstStyle>
            <a:lvl1pPr defTabSz="965200">
              <a:defRPr>
                <a:solidFill>
                  <a:schemeClr val="tx1"/>
                </a:solidFill>
                <a:latin typeface="Arial" panose="020B0604020202020204" pitchFamily="34" charset="0"/>
                <a:ea typeface="宋体" panose="02010600030101010101" pitchFamily="2" charset="-122"/>
              </a:defRPr>
            </a:lvl1pPr>
            <a:lvl2pPr marL="482600" defTabSz="965200">
              <a:defRPr>
                <a:solidFill>
                  <a:schemeClr val="tx1"/>
                </a:solidFill>
                <a:latin typeface="Arial" panose="020B0604020202020204" pitchFamily="34" charset="0"/>
                <a:ea typeface="宋体" panose="02010600030101010101" pitchFamily="2" charset="-122"/>
              </a:defRPr>
            </a:lvl2pPr>
            <a:lvl3pPr marL="965200" defTabSz="965200">
              <a:defRPr>
                <a:solidFill>
                  <a:schemeClr val="tx1"/>
                </a:solidFill>
                <a:latin typeface="Arial" panose="020B0604020202020204" pitchFamily="34" charset="0"/>
                <a:ea typeface="宋体" panose="02010600030101010101" pitchFamily="2" charset="-122"/>
              </a:defRPr>
            </a:lvl3pPr>
            <a:lvl4pPr marL="1446213" defTabSz="965200">
              <a:defRPr>
                <a:solidFill>
                  <a:schemeClr val="tx1"/>
                </a:solidFill>
                <a:latin typeface="Arial" panose="020B0604020202020204" pitchFamily="34" charset="0"/>
                <a:ea typeface="宋体" panose="02010600030101010101" pitchFamily="2" charset="-122"/>
              </a:defRPr>
            </a:lvl4pPr>
            <a:lvl5pPr marL="1930400" defTabSz="965200">
              <a:defRPr>
                <a:solidFill>
                  <a:schemeClr val="tx1"/>
                </a:solidFill>
                <a:latin typeface="Arial" panose="020B0604020202020204" pitchFamily="34" charset="0"/>
                <a:ea typeface="宋体" panose="02010600030101010101" pitchFamily="2" charset="-122"/>
              </a:defRPr>
            </a:lvl5pPr>
            <a:lvl6pPr marL="23876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448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20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592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500" b="1">
                <a:solidFill>
                  <a:srgbClr val="000066"/>
                </a:solidFill>
                <a:latin typeface="Times New Roman" panose="02020603050405020304" pitchFamily="18" charset="0"/>
                <a:ea typeface="楷体_GB2312" pitchFamily="49" charset="-122"/>
              </a:rPr>
              <a:t>裸机</a:t>
            </a:r>
          </a:p>
        </p:txBody>
      </p:sp>
      <p:sp>
        <p:nvSpPr>
          <p:cNvPr id="9" name="Text Box 10">
            <a:extLst>
              <a:ext uri="{FF2B5EF4-FFF2-40B4-BE49-F238E27FC236}">
                <a16:creationId xmlns:a16="http://schemas.microsoft.com/office/drawing/2014/main" id="{784E96D5-4653-4FD9-8CF3-971AE7914482}"/>
              </a:ext>
            </a:extLst>
          </p:cNvPr>
          <p:cNvSpPr txBox="1">
            <a:spLocks noChangeArrowheads="1"/>
          </p:cNvSpPr>
          <p:nvPr/>
        </p:nvSpPr>
        <p:spPr bwMode="auto">
          <a:xfrm>
            <a:off x="5369720" y="3750469"/>
            <a:ext cx="2192337" cy="488950"/>
          </a:xfrm>
          <a:prstGeom prst="rect">
            <a:avLst/>
          </a:prstGeom>
          <a:gradFill rotWithShape="0">
            <a:gsLst>
              <a:gs pos="0">
                <a:schemeClr val="bg1"/>
              </a:gs>
              <a:gs pos="100000">
                <a:srgbClr val="993300"/>
              </a:gs>
            </a:gsLst>
            <a:path path="shape">
              <a:fillToRect l="50000" t="50000" r="50000" b="50000"/>
            </a:path>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rgbClr val="99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92" tIns="48246" rIns="96492" bIns="48246">
            <a:spAutoFit/>
            <a:flatTx/>
          </a:bodyPr>
          <a:lstStyle>
            <a:lvl1pPr defTabSz="965200">
              <a:defRPr>
                <a:solidFill>
                  <a:schemeClr val="tx1"/>
                </a:solidFill>
                <a:latin typeface="Arial" panose="020B0604020202020204" pitchFamily="34" charset="0"/>
                <a:ea typeface="宋体" panose="02010600030101010101" pitchFamily="2" charset="-122"/>
              </a:defRPr>
            </a:lvl1pPr>
            <a:lvl2pPr marL="482600" defTabSz="965200">
              <a:defRPr>
                <a:solidFill>
                  <a:schemeClr val="tx1"/>
                </a:solidFill>
                <a:latin typeface="Arial" panose="020B0604020202020204" pitchFamily="34" charset="0"/>
                <a:ea typeface="宋体" panose="02010600030101010101" pitchFamily="2" charset="-122"/>
              </a:defRPr>
            </a:lvl2pPr>
            <a:lvl3pPr marL="965200" defTabSz="965200">
              <a:defRPr>
                <a:solidFill>
                  <a:schemeClr val="tx1"/>
                </a:solidFill>
                <a:latin typeface="Arial" panose="020B0604020202020204" pitchFamily="34" charset="0"/>
                <a:ea typeface="宋体" panose="02010600030101010101" pitchFamily="2" charset="-122"/>
              </a:defRPr>
            </a:lvl3pPr>
            <a:lvl4pPr marL="1446213" defTabSz="965200">
              <a:defRPr>
                <a:solidFill>
                  <a:schemeClr val="tx1"/>
                </a:solidFill>
                <a:latin typeface="Arial" panose="020B0604020202020204" pitchFamily="34" charset="0"/>
                <a:ea typeface="宋体" panose="02010600030101010101" pitchFamily="2" charset="-122"/>
              </a:defRPr>
            </a:lvl4pPr>
            <a:lvl5pPr marL="1930400" defTabSz="965200">
              <a:defRPr>
                <a:solidFill>
                  <a:schemeClr val="tx1"/>
                </a:solidFill>
                <a:latin typeface="Arial" panose="020B0604020202020204" pitchFamily="34" charset="0"/>
                <a:ea typeface="宋体" panose="02010600030101010101" pitchFamily="2" charset="-122"/>
              </a:defRPr>
            </a:lvl5pPr>
            <a:lvl6pPr marL="23876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448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20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592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500" b="1" dirty="0">
                <a:solidFill>
                  <a:srgbClr val="000066"/>
                </a:solidFill>
                <a:latin typeface="Times New Roman" panose="02020603050405020304" pitchFamily="18" charset="0"/>
                <a:ea typeface="楷体_GB2312" pitchFamily="49" charset="-122"/>
              </a:rPr>
              <a:t>操作系统</a:t>
            </a:r>
          </a:p>
        </p:txBody>
      </p:sp>
      <p:sp>
        <p:nvSpPr>
          <p:cNvPr id="10" name="Text Box 11">
            <a:extLst>
              <a:ext uri="{FF2B5EF4-FFF2-40B4-BE49-F238E27FC236}">
                <a16:creationId xmlns:a16="http://schemas.microsoft.com/office/drawing/2014/main" id="{529D5C3A-A3DF-4E3C-BA9F-24DF96505691}"/>
              </a:ext>
            </a:extLst>
          </p:cNvPr>
          <p:cNvSpPr txBox="1">
            <a:spLocks noChangeArrowheads="1"/>
          </p:cNvSpPr>
          <p:nvPr/>
        </p:nvSpPr>
        <p:spPr bwMode="auto">
          <a:xfrm>
            <a:off x="5776120" y="3256756"/>
            <a:ext cx="1474787" cy="473075"/>
          </a:xfrm>
          <a:prstGeom prst="rect">
            <a:avLst/>
          </a:prstGeom>
          <a:gradFill rotWithShape="0">
            <a:gsLst>
              <a:gs pos="0">
                <a:schemeClr val="bg1"/>
              </a:gs>
              <a:gs pos="100000">
                <a:srgbClr val="0000FF"/>
              </a:gs>
            </a:gsLst>
            <a:path path="shape">
              <a:fillToRect l="50000" t="50000" r="50000" b="50000"/>
            </a:path>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92" tIns="48246" rIns="96492" bIns="48246">
            <a:spAutoFit/>
            <a:flatTx/>
          </a:bodyPr>
          <a:lstStyle>
            <a:lvl1pPr defTabSz="965200">
              <a:defRPr>
                <a:solidFill>
                  <a:schemeClr val="tx1"/>
                </a:solidFill>
                <a:latin typeface="Arial" panose="020B0604020202020204" pitchFamily="34" charset="0"/>
                <a:ea typeface="宋体" panose="02010600030101010101" pitchFamily="2" charset="-122"/>
              </a:defRPr>
            </a:lvl1pPr>
            <a:lvl2pPr marL="482600" defTabSz="965200">
              <a:defRPr>
                <a:solidFill>
                  <a:schemeClr val="tx1"/>
                </a:solidFill>
                <a:latin typeface="Arial" panose="020B0604020202020204" pitchFamily="34" charset="0"/>
                <a:ea typeface="宋体" panose="02010600030101010101" pitchFamily="2" charset="-122"/>
              </a:defRPr>
            </a:lvl2pPr>
            <a:lvl3pPr marL="965200" defTabSz="965200">
              <a:defRPr>
                <a:solidFill>
                  <a:schemeClr val="tx1"/>
                </a:solidFill>
                <a:latin typeface="Arial" panose="020B0604020202020204" pitchFamily="34" charset="0"/>
                <a:ea typeface="宋体" panose="02010600030101010101" pitchFamily="2" charset="-122"/>
              </a:defRPr>
            </a:lvl3pPr>
            <a:lvl4pPr marL="1446213" defTabSz="965200">
              <a:defRPr>
                <a:solidFill>
                  <a:schemeClr val="tx1"/>
                </a:solidFill>
                <a:latin typeface="Arial" panose="020B0604020202020204" pitchFamily="34" charset="0"/>
                <a:ea typeface="宋体" panose="02010600030101010101" pitchFamily="2" charset="-122"/>
              </a:defRPr>
            </a:lvl4pPr>
            <a:lvl5pPr marL="1930400" defTabSz="965200">
              <a:defRPr>
                <a:solidFill>
                  <a:schemeClr val="tx1"/>
                </a:solidFill>
                <a:latin typeface="Arial" panose="020B0604020202020204" pitchFamily="34" charset="0"/>
                <a:ea typeface="宋体" panose="02010600030101010101" pitchFamily="2" charset="-122"/>
              </a:defRPr>
            </a:lvl5pPr>
            <a:lvl6pPr marL="23876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448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20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59200" defTabSz="965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000066"/>
                </a:solidFill>
                <a:latin typeface="Times New Roman" panose="02020603050405020304" pitchFamily="18" charset="0"/>
                <a:ea typeface="楷体_GB2312" pitchFamily="49" charset="-122"/>
              </a:rPr>
              <a:t>应用程序</a:t>
            </a:r>
          </a:p>
        </p:txBody>
      </p:sp>
    </p:spTree>
    <p:extLst>
      <p:ext uri="{BB962C8B-B14F-4D97-AF65-F5344CB8AC3E}">
        <p14:creationId xmlns:p14="http://schemas.microsoft.com/office/powerpoint/2010/main" val="41980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192835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安全审计</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1960721"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998860" y="780225"/>
            <a:ext cx="2180109" cy="458908"/>
          </a:xfrm>
          <a:prstGeom prst="rect">
            <a:avLst/>
          </a:prstGeom>
          <a:noFill/>
        </p:spPr>
        <p:txBody>
          <a:bodyPr wrap="square" rtlCol="0">
            <a:spAutoFit/>
          </a:bodyPr>
          <a:lstStyle/>
          <a:p>
            <a:pPr>
              <a:lnSpc>
                <a:spcPct val="150000"/>
              </a:lnSpc>
              <a:spcAft>
                <a:spcPts val="600"/>
              </a:spcAft>
            </a:pPr>
            <a:r>
              <a:rPr lang="zh-CN" altLang="en-US" b="1" dirty="0">
                <a:latin typeface="+mn-ea"/>
              </a:rPr>
              <a:t>安全审计概述</a:t>
            </a:r>
            <a:endParaRPr lang="en-US" altLang="zh-CN" dirty="0">
              <a:latin typeface="+mn-ea"/>
            </a:endParaRPr>
          </a:p>
        </p:txBody>
      </p:sp>
      <p:sp>
        <p:nvSpPr>
          <p:cNvPr id="4" name="文本框 3">
            <a:extLst>
              <a:ext uri="{FF2B5EF4-FFF2-40B4-BE49-F238E27FC236}">
                <a16:creationId xmlns:a16="http://schemas.microsoft.com/office/drawing/2014/main" id="{C1F6EF2D-DAEE-44D9-9230-F9A89F68D5FE}"/>
              </a:ext>
            </a:extLst>
          </p:cNvPr>
          <p:cNvSpPr txBox="1"/>
          <p:nvPr/>
        </p:nvSpPr>
        <p:spPr>
          <a:xfrm>
            <a:off x="1063786" y="1319825"/>
            <a:ext cx="7115808" cy="1661609"/>
          </a:xfrm>
          <a:prstGeom prst="rect">
            <a:avLst/>
          </a:prstGeom>
          <a:noFill/>
        </p:spPr>
        <p:txBody>
          <a:bodyPr wrap="square" rtlCol="0">
            <a:spAutoFit/>
          </a:bodyPr>
          <a:lstStyle/>
          <a:p>
            <a:pPr marL="285750" indent="-285750">
              <a:lnSpc>
                <a:spcPct val="130000"/>
              </a:lnSpc>
              <a:buClr>
                <a:srgbClr val="C00000"/>
              </a:buClr>
              <a:buFont typeface="Wingdings" panose="05000000000000000000" pitchFamily="2" charset="2"/>
              <a:buChar char="p"/>
            </a:pPr>
            <a:r>
              <a:rPr lang="zh-CN" altLang="en-US" sz="1600" dirty="0">
                <a:latin typeface="+mn-ea"/>
              </a:rPr>
              <a:t>指对系统中有关安全的活动进行</a:t>
            </a:r>
            <a:r>
              <a:rPr lang="zh-CN" altLang="en-US" sz="1600" b="1" dirty="0">
                <a:solidFill>
                  <a:srgbClr val="C00000"/>
                </a:solidFill>
                <a:latin typeface="+mn-ea"/>
              </a:rPr>
              <a:t>记录、检查及审核</a:t>
            </a:r>
            <a:r>
              <a:rPr lang="zh-CN" altLang="en-US" sz="1600" dirty="0">
                <a:latin typeface="+mn-ea"/>
              </a:rPr>
              <a:t>。</a:t>
            </a:r>
            <a:endParaRPr lang="en-US" altLang="zh-CN" sz="1600" dirty="0">
              <a:latin typeface="+mn-ea"/>
            </a:endParaRPr>
          </a:p>
          <a:p>
            <a:pPr marL="285750" indent="-285750">
              <a:lnSpc>
                <a:spcPct val="130000"/>
              </a:lnSpc>
              <a:buClr>
                <a:srgbClr val="C00000"/>
              </a:buClr>
              <a:buFont typeface="Wingdings" panose="05000000000000000000" pitchFamily="2" charset="2"/>
              <a:buChar char="p"/>
            </a:pPr>
            <a:r>
              <a:rPr lang="zh-CN" altLang="en-US" sz="1600" dirty="0">
                <a:latin typeface="+mn-ea"/>
              </a:rPr>
              <a:t>主要目的就是检测和阻止非法用户对计算机系统的入侵，并记录显示用户的误操作。</a:t>
            </a:r>
            <a:endParaRPr lang="en-US" altLang="zh-CN" sz="1600" dirty="0">
              <a:latin typeface="+mn-ea"/>
            </a:endParaRPr>
          </a:p>
          <a:p>
            <a:pPr marL="285750" indent="-285750">
              <a:lnSpc>
                <a:spcPct val="130000"/>
              </a:lnSpc>
              <a:buClr>
                <a:srgbClr val="C00000"/>
              </a:buClr>
              <a:buFont typeface="Wingdings" panose="05000000000000000000" pitchFamily="2" charset="2"/>
              <a:buChar char="p"/>
            </a:pPr>
            <a:r>
              <a:rPr lang="zh-CN" altLang="en-US" sz="1600" dirty="0">
                <a:latin typeface="+mn-ea"/>
              </a:rPr>
              <a:t>审计作为一种</a:t>
            </a:r>
            <a:r>
              <a:rPr lang="zh-CN" altLang="en-US" sz="1600" b="1" dirty="0">
                <a:solidFill>
                  <a:srgbClr val="C00000"/>
                </a:solidFill>
                <a:latin typeface="+mn-ea"/>
              </a:rPr>
              <a:t>事后追查</a:t>
            </a:r>
            <a:r>
              <a:rPr lang="zh-CN" altLang="en-US" sz="1600" dirty="0">
                <a:latin typeface="+mn-ea"/>
              </a:rPr>
              <a:t>的手段来保证系统的安全，它对设计系统安全的操作做一个完整的记录。</a:t>
            </a:r>
            <a:endParaRPr lang="en-US" altLang="zh-CN" sz="1600" dirty="0">
              <a:latin typeface="+mn-ea"/>
            </a:endParaRPr>
          </a:p>
        </p:txBody>
      </p:sp>
    </p:spTree>
    <p:extLst>
      <p:ext uri="{BB962C8B-B14F-4D97-AF65-F5344CB8AC3E}">
        <p14:creationId xmlns:p14="http://schemas.microsoft.com/office/powerpoint/2010/main" val="43825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4889" y="150310"/>
            <a:ext cx="192835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安全审计</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50420"/>
            <a:ext cx="1960721" cy="201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0B9FAC5-97DF-439C-A8AD-CCB1D83372A6}"/>
              </a:ext>
            </a:extLst>
          </p:cNvPr>
          <p:cNvSpPr txBox="1"/>
          <p:nvPr/>
        </p:nvSpPr>
        <p:spPr>
          <a:xfrm>
            <a:off x="848841" y="592191"/>
            <a:ext cx="2180109" cy="458908"/>
          </a:xfrm>
          <a:prstGeom prst="rect">
            <a:avLst/>
          </a:prstGeom>
          <a:noFill/>
        </p:spPr>
        <p:txBody>
          <a:bodyPr wrap="square" rtlCol="0">
            <a:spAutoFit/>
          </a:bodyPr>
          <a:lstStyle/>
          <a:p>
            <a:pPr>
              <a:lnSpc>
                <a:spcPct val="150000"/>
              </a:lnSpc>
              <a:spcAft>
                <a:spcPts val="600"/>
              </a:spcAft>
            </a:pPr>
            <a:r>
              <a:rPr lang="zh-CN" altLang="en-US" b="1" dirty="0">
                <a:latin typeface="+mn-ea"/>
              </a:rPr>
              <a:t>安全审计内容</a:t>
            </a:r>
            <a:endParaRPr lang="en-US" altLang="zh-CN" dirty="0">
              <a:latin typeface="+mn-ea"/>
            </a:endParaRPr>
          </a:p>
        </p:txBody>
      </p:sp>
      <p:sp>
        <p:nvSpPr>
          <p:cNvPr id="4" name="文本框 3">
            <a:extLst>
              <a:ext uri="{FF2B5EF4-FFF2-40B4-BE49-F238E27FC236}">
                <a16:creationId xmlns:a16="http://schemas.microsoft.com/office/drawing/2014/main" id="{C1F6EF2D-DAEE-44D9-9230-F9A89F68D5FE}"/>
              </a:ext>
            </a:extLst>
          </p:cNvPr>
          <p:cNvSpPr txBox="1"/>
          <p:nvPr/>
        </p:nvSpPr>
        <p:spPr>
          <a:xfrm>
            <a:off x="978694" y="1051099"/>
            <a:ext cx="7316465" cy="4013791"/>
          </a:xfrm>
          <a:prstGeom prst="rect">
            <a:avLst/>
          </a:prstGeom>
          <a:noFill/>
        </p:spPr>
        <p:txBody>
          <a:bodyPr wrap="square" rtlCol="0">
            <a:spAutoFit/>
          </a:bodyPr>
          <a:lstStyle/>
          <a:p>
            <a:pPr>
              <a:lnSpc>
                <a:spcPct val="130000"/>
              </a:lnSpc>
            </a:pPr>
            <a:r>
              <a:rPr kumimoji="1" lang="zh-CN" altLang="en-US" sz="1600" b="1" dirty="0">
                <a:solidFill>
                  <a:srgbClr val="C00000"/>
                </a:solidFill>
                <a:latin typeface="+mn-ea"/>
              </a:rPr>
              <a:t>审计跟踪</a:t>
            </a:r>
            <a:r>
              <a:rPr kumimoji="1" lang="zh-CN" altLang="en-US" sz="1600" dirty="0">
                <a:latin typeface="+mn-ea"/>
              </a:rPr>
              <a:t>可以实现多种安全相关目标，包括个人职能、事件重建、入侵检测和故障分析。</a:t>
            </a:r>
            <a:r>
              <a:rPr lang="zh-CN" altLang="en-US" sz="1600" dirty="0">
                <a:latin typeface="+mn-ea"/>
              </a:rPr>
              <a:t> </a:t>
            </a:r>
          </a:p>
          <a:p>
            <a:pPr marL="0" lvl="1" indent="-381000">
              <a:lnSpc>
                <a:spcPct val="130000"/>
              </a:lnSpc>
              <a:buFont typeface="Wingdings" panose="05000000000000000000" pitchFamily="2" charset="2"/>
              <a:buChar char="p"/>
            </a:pPr>
            <a:r>
              <a:rPr kumimoji="1" lang="zh-CN" altLang="en-US" sz="1600" b="1" dirty="0">
                <a:solidFill>
                  <a:srgbClr val="C00000"/>
                </a:solidFill>
                <a:latin typeface="+mn-ea"/>
              </a:rPr>
              <a:t>个人职能</a:t>
            </a:r>
            <a:r>
              <a:rPr kumimoji="1" lang="zh-CN" altLang="en-US" sz="1600" dirty="0">
                <a:latin typeface="+mn-ea"/>
              </a:rPr>
              <a:t>（</a:t>
            </a:r>
            <a:r>
              <a:rPr kumimoji="1" lang="en-US" altLang="zh-CN" sz="1600" dirty="0">
                <a:latin typeface="+mn-ea"/>
              </a:rPr>
              <a:t>individual accountability</a:t>
            </a:r>
            <a:r>
              <a:rPr kumimoji="1" lang="zh-CN" altLang="en-US" sz="1600" dirty="0">
                <a:latin typeface="+mn-ea"/>
              </a:rPr>
              <a:t>）</a:t>
            </a:r>
            <a:endParaRPr lang="zh-CN" altLang="en-US" sz="1600" dirty="0">
              <a:latin typeface="+mn-ea"/>
            </a:endParaRPr>
          </a:p>
          <a:p>
            <a:pPr marL="457200" lvl="3" indent="-381000">
              <a:spcAft>
                <a:spcPts val="600"/>
              </a:spcAft>
            </a:pPr>
            <a:r>
              <a:rPr kumimoji="1" lang="en-US" altLang="zh-CN" sz="1600" dirty="0">
                <a:latin typeface="+mn-ea"/>
              </a:rPr>
              <a:t>	</a:t>
            </a:r>
            <a:r>
              <a:rPr kumimoji="1" lang="zh-CN" altLang="en-US" sz="1400" dirty="0">
                <a:latin typeface="+mn-ea"/>
              </a:rPr>
              <a:t>审计跟踪是管理人员用来维护个人职能的技术手段。如果用户被知道他们的行为活动被记录在审计日志中，相应的人员需要为自己的行为负责，他们就不太会违反安全策略和绕过安全控制措施</a:t>
            </a:r>
            <a:r>
              <a:rPr lang="zh-CN" altLang="en-US" sz="1400" dirty="0">
                <a:latin typeface="+mn-ea"/>
              </a:rPr>
              <a:t>。</a:t>
            </a:r>
          </a:p>
          <a:p>
            <a:pPr marL="0" lvl="1" indent="-381000">
              <a:lnSpc>
                <a:spcPct val="130000"/>
              </a:lnSpc>
              <a:buFont typeface="Wingdings" panose="05000000000000000000" pitchFamily="2" charset="2"/>
              <a:buChar char="p"/>
            </a:pPr>
            <a:r>
              <a:rPr kumimoji="1" lang="zh-CN" altLang="en-US" sz="1600" b="1" dirty="0">
                <a:solidFill>
                  <a:srgbClr val="C00000"/>
                </a:solidFill>
                <a:latin typeface="+mn-ea"/>
              </a:rPr>
              <a:t>事件重建</a:t>
            </a:r>
            <a:r>
              <a:rPr kumimoji="1" lang="zh-CN" altLang="en-US" sz="1600" dirty="0">
                <a:latin typeface="+mn-ea"/>
              </a:rPr>
              <a:t>（</a:t>
            </a:r>
            <a:r>
              <a:rPr kumimoji="1" lang="en-US" altLang="zh-CN" sz="1600" dirty="0">
                <a:latin typeface="+mn-ea"/>
              </a:rPr>
              <a:t>reconstruction of events</a:t>
            </a:r>
            <a:r>
              <a:rPr kumimoji="1" lang="zh-CN" altLang="en-US" sz="1600" dirty="0">
                <a:latin typeface="+mn-ea"/>
              </a:rPr>
              <a:t>）</a:t>
            </a:r>
          </a:p>
          <a:p>
            <a:pPr marL="457200" lvl="3" indent="-381000">
              <a:lnSpc>
                <a:spcPct val="130000"/>
              </a:lnSpc>
              <a:spcAft>
                <a:spcPts val="600"/>
              </a:spcAft>
            </a:pPr>
            <a:r>
              <a:rPr kumimoji="1" lang="en-US" altLang="zh-CN" sz="1400" dirty="0">
                <a:latin typeface="+mn-ea"/>
              </a:rPr>
              <a:t>       </a:t>
            </a:r>
            <a:r>
              <a:rPr kumimoji="1" lang="zh-CN" altLang="en-US" sz="1400" dirty="0">
                <a:latin typeface="+mn-ea"/>
              </a:rPr>
              <a:t>在发生故障后，审计跟踪可以用于重建事件和数据恢复。</a:t>
            </a:r>
          </a:p>
          <a:p>
            <a:pPr marL="0" lvl="1" indent="-381000">
              <a:lnSpc>
                <a:spcPct val="130000"/>
              </a:lnSpc>
              <a:buFont typeface="Wingdings" panose="05000000000000000000" pitchFamily="2" charset="2"/>
              <a:buChar char="p"/>
            </a:pPr>
            <a:r>
              <a:rPr kumimoji="1" lang="zh-CN" altLang="en-US" sz="1600" b="1" dirty="0">
                <a:solidFill>
                  <a:srgbClr val="C00000"/>
                </a:solidFill>
                <a:latin typeface="+mn-ea"/>
              </a:rPr>
              <a:t>入侵检测</a:t>
            </a:r>
            <a:r>
              <a:rPr kumimoji="1" lang="zh-CN" altLang="en-US" sz="1600" dirty="0">
                <a:latin typeface="+mn-ea"/>
              </a:rPr>
              <a:t>（</a:t>
            </a:r>
            <a:r>
              <a:rPr kumimoji="1" lang="en-US" altLang="zh-CN" sz="1600" dirty="0">
                <a:latin typeface="+mn-ea"/>
              </a:rPr>
              <a:t>intrusion detection</a:t>
            </a:r>
            <a:r>
              <a:rPr kumimoji="1" lang="zh-CN" altLang="en-US" sz="1600" dirty="0">
                <a:latin typeface="+mn-ea"/>
              </a:rPr>
              <a:t>）</a:t>
            </a:r>
            <a:endParaRPr lang="zh-CN" altLang="en-US" sz="1600" dirty="0">
              <a:latin typeface="+mn-ea"/>
            </a:endParaRPr>
          </a:p>
          <a:p>
            <a:pPr marL="457200" lvl="3" indent="-381000">
              <a:lnSpc>
                <a:spcPct val="130000"/>
              </a:lnSpc>
              <a:spcAft>
                <a:spcPts val="600"/>
              </a:spcAft>
            </a:pPr>
            <a:r>
              <a:rPr kumimoji="1" lang="en-US" altLang="zh-CN" sz="1400" dirty="0">
                <a:latin typeface="+mn-ea"/>
              </a:rPr>
              <a:t>	</a:t>
            </a:r>
            <a:r>
              <a:rPr kumimoji="1" lang="zh-CN" altLang="en-US" sz="1400" dirty="0">
                <a:latin typeface="+mn-ea"/>
              </a:rPr>
              <a:t>审计跟踪记录可以用来协助入侵检测工作。如果将审计的每一笔记录都进行上下文分析，就可以实时发现或是过后预防入侵检测活动。</a:t>
            </a:r>
            <a:endParaRPr kumimoji="1" lang="en-US" altLang="zh-CN" sz="1400" dirty="0">
              <a:latin typeface="+mn-ea"/>
            </a:endParaRPr>
          </a:p>
          <a:p>
            <a:pPr marL="0" lvl="1" indent="-381000">
              <a:lnSpc>
                <a:spcPct val="130000"/>
              </a:lnSpc>
              <a:buFont typeface="Wingdings" panose="05000000000000000000" pitchFamily="2" charset="2"/>
              <a:buChar char="p"/>
            </a:pPr>
            <a:r>
              <a:rPr kumimoji="1" lang="zh-CN" altLang="en-US" sz="1600" b="1" dirty="0">
                <a:solidFill>
                  <a:srgbClr val="C00000"/>
                </a:solidFill>
                <a:latin typeface="+mn-ea"/>
              </a:rPr>
              <a:t>故障分析</a:t>
            </a:r>
            <a:r>
              <a:rPr kumimoji="1" lang="zh-CN" altLang="en-US" sz="1600" dirty="0">
                <a:latin typeface="+mn-ea"/>
              </a:rPr>
              <a:t>（</a:t>
            </a:r>
            <a:r>
              <a:rPr kumimoji="1" lang="en-US" altLang="zh-CN" sz="1600" dirty="0">
                <a:latin typeface="+mn-ea"/>
              </a:rPr>
              <a:t>problem analysis</a:t>
            </a:r>
            <a:r>
              <a:rPr kumimoji="1" lang="zh-CN" altLang="en-US" sz="1600" dirty="0">
                <a:latin typeface="+mn-ea"/>
              </a:rPr>
              <a:t>）</a:t>
            </a:r>
          </a:p>
          <a:p>
            <a:pPr marL="457200" lvl="3" indent="-381000">
              <a:lnSpc>
                <a:spcPct val="130000"/>
              </a:lnSpc>
            </a:pPr>
            <a:r>
              <a:rPr kumimoji="1" lang="zh-CN" altLang="en-US" sz="1400" dirty="0">
                <a:latin typeface="+mn-ea"/>
              </a:rPr>
              <a:t>      审计跟踪可以用于实时审计或监控。</a:t>
            </a:r>
          </a:p>
        </p:txBody>
      </p:sp>
    </p:spTree>
    <p:extLst>
      <p:ext uri="{BB962C8B-B14F-4D97-AF65-F5344CB8AC3E}">
        <p14:creationId xmlns:p14="http://schemas.microsoft.com/office/powerpoint/2010/main" val="251630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686" y="450"/>
            <a:ext cx="3910314" cy="4561115"/>
          </a:xfrm>
          <a:prstGeom prst="rect">
            <a:avLst/>
          </a:prstGeom>
        </p:spPr>
      </p:pic>
      <p:sp>
        <p:nvSpPr>
          <p:cNvPr id="7" name="任意多边形: 形状 6"/>
          <p:cNvSpPr/>
          <p:nvPr/>
        </p:nvSpPr>
        <p:spPr>
          <a:xfrm flipH="1">
            <a:off x="0" y="1371737"/>
            <a:ext cx="191386" cy="2408275"/>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字魂36号-正文宋楷" panose="02000000000000000000" pitchFamily="2" charset="-122"/>
              <a:ea typeface="字魂36号-正文宋楷" panose="02000000000000000000" pitchFamily="2" charset="-122"/>
            </a:endParaRPr>
          </a:p>
        </p:txBody>
      </p:sp>
      <p:sp>
        <p:nvSpPr>
          <p:cNvPr id="8" name="矩形 7"/>
          <p:cNvSpPr/>
          <p:nvPr/>
        </p:nvSpPr>
        <p:spPr>
          <a:xfrm>
            <a:off x="682310" y="1682059"/>
            <a:ext cx="3571877" cy="70040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3300" b="0" i="0" u="none" strike="noStrike" kern="1200" cap="none" spc="0" normalizeH="0" baseline="0" noProof="0" dirty="0">
                <a:ln>
                  <a:noFill/>
                </a:ln>
                <a:solidFill>
                  <a:srgbClr val="000000">
                    <a:lumMod val="75000"/>
                    <a:lumOff val="25000"/>
                  </a:srgbClr>
                </a:solidFill>
                <a:effectLst/>
                <a:uLnTx/>
                <a:uFillTx/>
                <a:latin typeface="字魂36号-正文宋楷" panose="02000000000000000000" pitchFamily="2" charset="-122"/>
                <a:ea typeface="字魂36号-正文宋楷" panose="02000000000000000000" pitchFamily="2" charset="-122"/>
              </a:rPr>
              <a:t>THANKS</a:t>
            </a:r>
          </a:p>
        </p:txBody>
      </p:sp>
      <p:sp>
        <p:nvSpPr>
          <p:cNvPr id="9" name="矩形 8"/>
          <p:cNvSpPr/>
          <p:nvPr/>
        </p:nvSpPr>
        <p:spPr>
          <a:xfrm>
            <a:off x="632979" y="2265118"/>
            <a:ext cx="5553106" cy="75565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34AAD3"/>
                </a:solidFill>
                <a:effectLst/>
                <a:uLnTx/>
                <a:uFillTx/>
                <a:latin typeface="字魂36号-正文宋楷" panose="02000000000000000000" pitchFamily="2" charset="-122"/>
                <a:ea typeface="字魂36号-正文宋楷" panose="02000000000000000000" pitchFamily="2" charset="-122"/>
              </a:rPr>
              <a:t>感谢聆听</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989206" y="150310"/>
            <a:ext cx="2611244" cy="414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操作系统概述</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64330"/>
            <a:ext cx="2282190" cy="619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2FFE8B1-37AD-4176-A16F-53F1AC1991AC}"/>
              </a:ext>
            </a:extLst>
          </p:cNvPr>
          <p:cNvSpPr txBox="1"/>
          <p:nvPr/>
        </p:nvSpPr>
        <p:spPr>
          <a:xfrm>
            <a:off x="1318876" y="1206953"/>
            <a:ext cx="6318408" cy="2977354"/>
          </a:xfrm>
          <a:prstGeom prst="rect">
            <a:avLst/>
          </a:prstGeom>
          <a:noFill/>
        </p:spPr>
        <p:txBody>
          <a:bodyPr wrap="square" rtlCol="0">
            <a:spAutoFit/>
          </a:bodyPr>
          <a:lstStyle/>
          <a:p>
            <a:pPr marL="285750" indent="-285750">
              <a:lnSpc>
                <a:spcPct val="150000"/>
              </a:lnSpc>
              <a:buClr>
                <a:srgbClr val="C00000"/>
              </a:buClr>
              <a:buSzPct val="100000"/>
              <a:buFont typeface="Wingdings" panose="05000000000000000000" pitchFamily="2" charset="2"/>
              <a:buChar char="p"/>
            </a:pPr>
            <a:r>
              <a:rPr lang="zh-CN" altLang="en-US" sz="1600" dirty="0">
                <a:latin typeface="+mn-ea"/>
              </a:rPr>
              <a:t>用于与计算机硬件之间的</a:t>
            </a:r>
            <a:r>
              <a:rPr lang="zh-CN" altLang="en-US" sz="1600" b="1" dirty="0">
                <a:solidFill>
                  <a:srgbClr val="C00000"/>
                </a:solidFill>
                <a:latin typeface="+mn-ea"/>
              </a:rPr>
              <a:t>接口</a:t>
            </a:r>
            <a:endParaRPr lang="en-US" altLang="zh-CN" sz="1600" b="1" dirty="0">
              <a:solidFill>
                <a:srgbClr val="C00000"/>
              </a:solidFill>
              <a:latin typeface="+mn-ea"/>
            </a:endParaRPr>
          </a:p>
          <a:p>
            <a:pPr marL="285750" indent="-285750">
              <a:lnSpc>
                <a:spcPct val="150000"/>
              </a:lnSpc>
              <a:buClr>
                <a:srgbClr val="C00000"/>
              </a:buClr>
              <a:buSzPct val="100000"/>
              <a:buFont typeface="Wingdings" panose="05000000000000000000" pitchFamily="2" charset="2"/>
              <a:buChar char="p"/>
            </a:pPr>
            <a:r>
              <a:rPr lang="zh-CN" altLang="en-US" sz="1600" dirty="0">
                <a:latin typeface="+mn-ea"/>
              </a:rPr>
              <a:t>操作系统为用户提供了虚拟计算机，把硬件的复杂性与用户</a:t>
            </a:r>
            <a:r>
              <a:rPr lang="zh-CN" altLang="en-US" sz="1600" b="1" dirty="0">
                <a:solidFill>
                  <a:srgbClr val="C00000"/>
                </a:solidFill>
                <a:latin typeface="+mn-ea"/>
              </a:rPr>
              <a:t>隔离</a:t>
            </a:r>
            <a:endParaRPr lang="en-US" altLang="zh-CN" sz="1600" b="1" dirty="0">
              <a:solidFill>
                <a:srgbClr val="C00000"/>
              </a:solidFill>
              <a:latin typeface="+mn-ea"/>
            </a:endParaRPr>
          </a:p>
          <a:p>
            <a:pPr marL="285750" indent="-285750">
              <a:lnSpc>
                <a:spcPct val="150000"/>
              </a:lnSpc>
              <a:buClr>
                <a:srgbClr val="C00000"/>
              </a:buClr>
              <a:buSzPct val="100000"/>
              <a:buFont typeface="Wingdings" panose="05000000000000000000" pitchFamily="2" charset="2"/>
              <a:buChar char="p"/>
            </a:pPr>
            <a:r>
              <a:rPr lang="zh-CN" altLang="en-US" sz="1600" dirty="0">
                <a:latin typeface="+mn-ea"/>
              </a:rPr>
              <a:t>计算机系统的</a:t>
            </a:r>
            <a:r>
              <a:rPr lang="zh-CN" altLang="en-US" sz="1600" b="1" dirty="0">
                <a:solidFill>
                  <a:srgbClr val="C00000"/>
                </a:solidFill>
                <a:latin typeface="+mn-ea"/>
              </a:rPr>
              <a:t>资源管理者</a:t>
            </a:r>
            <a:endParaRPr lang="en-US" altLang="zh-CN" sz="1600" b="1" dirty="0">
              <a:solidFill>
                <a:srgbClr val="C00000"/>
              </a:solidFill>
              <a:latin typeface="+mn-ea"/>
            </a:endParaRPr>
          </a:p>
          <a:p>
            <a:pPr marL="742950" lvl="1" indent="-285750">
              <a:lnSpc>
                <a:spcPct val="140000"/>
              </a:lnSpc>
              <a:buFont typeface="Wingdings" panose="05000000000000000000" pitchFamily="2" charset="2"/>
              <a:buChar char="Ø"/>
            </a:pPr>
            <a:r>
              <a:rPr lang="en-US" altLang="zh-CN" sz="1400" dirty="0">
                <a:latin typeface="+mn-ea"/>
              </a:rPr>
              <a:t>CPU</a:t>
            </a:r>
            <a:r>
              <a:rPr lang="zh-CN" altLang="en-US" sz="1400" dirty="0">
                <a:latin typeface="+mn-ea"/>
              </a:rPr>
              <a:t>管理</a:t>
            </a:r>
            <a:endParaRPr lang="en-US" altLang="zh-CN" sz="1400" dirty="0">
              <a:latin typeface="+mn-ea"/>
            </a:endParaRPr>
          </a:p>
          <a:p>
            <a:pPr marL="742950" lvl="1" indent="-285750">
              <a:lnSpc>
                <a:spcPct val="140000"/>
              </a:lnSpc>
              <a:buFont typeface="Wingdings" panose="05000000000000000000" pitchFamily="2" charset="2"/>
              <a:buChar char="Ø"/>
            </a:pPr>
            <a:r>
              <a:rPr lang="zh-CN" altLang="en-US" sz="1400" dirty="0">
                <a:latin typeface="+mn-ea"/>
              </a:rPr>
              <a:t>存储管理</a:t>
            </a:r>
            <a:endParaRPr lang="en-US" altLang="zh-CN" sz="1400" dirty="0">
              <a:latin typeface="+mn-ea"/>
            </a:endParaRPr>
          </a:p>
          <a:p>
            <a:pPr marL="742950" lvl="1" indent="-285750">
              <a:lnSpc>
                <a:spcPct val="140000"/>
              </a:lnSpc>
              <a:buFont typeface="Wingdings" panose="05000000000000000000" pitchFamily="2" charset="2"/>
              <a:buChar char="Ø"/>
            </a:pPr>
            <a:r>
              <a:rPr lang="zh-CN" altLang="en-US" sz="1400" dirty="0">
                <a:latin typeface="+mn-ea"/>
              </a:rPr>
              <a:t>设备管理</a:t>
            </a:r>
            <a:endParaRPr lang="en-US" altLang="zh-CN" sz="1400" dirty="0">
              <a:latin typeface="+mn-ea"/>
            </a:endParaRPr>
          </a:p>
          <a:p>
            <a:pPr marL="742950" lvl="1" indent="-285750">
              <a:lnSpc>
                <a:spcPct val="140000"/>
              </a:lnSpc>
              <a:buFont typeface="Wingdings" panose="05000000000000000000" pitchFamily="2" charset="2"/>
              <a:buChar char="Ø"/>
            </a:pPr>
            <a:r>
              <a:rPr lang="zh-CN" altLang="en-US" sz="1400" dirty="0">
                <a:latin typeface="+mn-ea"/>
              </a:rPr>
              <a:t>文件管理</a:t>
            </a:r>
            <a:endParaRPr lang="en-US" altLang="zh-CN" sz="1400" dirty="0">
              <a:latin typeface="+mn-ea"/>
            </a:endParaRPr>
          </a:p>
          <a:p>
            <a:pPr marL="742950" lvl="1" indent="-285750">
              <a:lnSpc>
                <a:spcPct val="140000"/>
              </a:lnSpc>
              <a:buFont typeface="Wingdings" panose="05000000000000000000" pitchFamily="2" charset="2"/>
              <a:buChar char="Ø"/>
            </a:pPr>
            <a:r>
              <a:rPr lang="zh-CN" altLang="en-US" sz="1400" dirty="0">
                <a:latin typeface="+mn-ea"/>
              </a:rPr>
              <a:t>网络与通信管理</a:t>
            </a:r>
            <a:endParaRPr lang="en-US" altLang="zh-CN" sz="1400" dirty="0">
              <a:latin typeface="+mn-ea"/>
            </a:endParaRPr>
          </a:p>
          <a:p>
            <a:pPr marL="742950" lvl="1" indent="-285750">
              <a:lnSpc>
                <a:spcPct val="140000"/>
              </a:lnSpc>
              <a:buFont typeface="Wingdings" panose="05000000000000000000" pitchFamily="2" charset="2"/>
              <a:buChar char="Ø"/>
            </a:pPr>
            <a:r>
              <a:rPr lang="zh-CN" altLang="en-US" sz="1400" dirty="0">
                <a:latin typeface="+mn-ea"/>
              </a:rPr>
              <a:t>网络接口</a:t>
            </a:r>
          </a:p>
        </p:txBody>
      </p:sp>
      <p:sp>
        <p:nvSpPr>
          <p:cNvPr id="9" name="文本框 8">
            <a:extLst>
              <a:ext uri="{FF2B5EF4-FFF2-40B4-BE49-F238E27FC236}">
                <a16:creationId xmlns:a16="http://schemas.microsoft.com/office/drawing/2014/main" id="{6FAAC4F3-75B1-4CD1-8AE9-9C0465F37CCF}"/>
              </a:ext>
            </a:extLst>
          </p:cNvPr>
          <p:cNvSpPr txBox="1"/>
          <p:nvPr/>
        </p:nvSpPr>
        <p:spPr>
          <a:xfrm>
            <a:off x="1132523" y="793684"/>
            <a:ext cx="1987229" cy="369332"/>
          </a:xfrm>
          <a:prstGeom prst="rect">
            <a:avLst/>
          </a:prstGeom>
          <a:noFill/>
        </p:spPr>
        <p:txBody>
          <a:bodyPr wrap="square" rtlCol="0">
            <a:spAutoFit/>
          </a:bodyPr>
          <a:lstStyle/>
          <a:p>
            <a:r>
              <a:rPr lang="zh-CN" altLang="en-US" b="1" dirty="0"/>
              <a:t>操作系统的功能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989206" y="150310"/>
            <a:ext cx="2611244" cy="414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操作系统安全</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64330"/>
            <a:ext cx="2282190" cy="619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6D7E942-CF38-4F80-80EC-8D60016F2EDA}"/>
              </a:ext>
            </a:extLst>
          </p:cNvPr>
          <p:cNvSpPr txBox="1"/>
          <p:nvPr/>
        </p:nvSpPr>
        <p:spPr>
          <a:xfrm>
            <a:off x="1216343" y="1306504"/>
            <a:ext cx="6369790" cy="1895519"/>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sz="1600" b="1" dirty="0">
                <a:solidFill>
                  <a:srgbClr val="C00000"/>
                </a:solidFill>
                <a:latin typeface="+mn-ea"/>
              </a:rPr>
              <a:t>标识</a:t>
            </a:r>
            <a:r>
              <a:rPr lang="zh-CN" altLang="en-US" sz="1600" dirty="0">
                <a:latin typeface="+mn-ea"/>
              </a:rPr>
              <a:t>系统中的用户和进行身份</a:t>
            </a:r>
            <a:r>
              <a:rPr lang="zh-CN" altLang="en-US" sz="1600" b="1" dirty="0">
                <a:solidFill>
                  <a:srgbClr val="C00000"/>
                </a:solidFill>
                <a:latin typeface="+mn-ea"/>
              </a:rPr>
              <a:t>鉴别</a:t>
            </a:r>
            <a:endParaRPr lang="en-US" altLang="zh-CN" sz="1600" b="1" dirty="0">
              <a:solidFill>
                <a:srgbClr val="C00000"/>
              </a:solidFill>
              <a:latin typeface="+mn-ea"/>
            </a:endParaRPr>
          </a:p>
          <a:p>
            <a:pPr marL="285750" indent="-285750">
              <a:lnSpc>
                <a:spcPct val="150000"/>
              </a:lnSpc>
              <a:buClr>
                <a:srgbClr val="C00000"/>
              </a:buClr>
              <a:buFont typeface="Wingdings" panose="05000000000000000000" pitchFamily="2" charset="2"/>
              <a:buChar char="p"/>
            </a:pPr>
            <a:r>
              <a:rPr lang="zh-CN" altLang="en-US" sz="1600" dirty="0">
                <a:latin typeface="+mn-ea"/>
              </a:rPr>
              <a:t>依据系统安全策略对用户的操作进行</a:t>
            </a:r>
            <a:r>
              <a:rPr lang="zh-CN" altLang="en-US" sz="1600" b="1" dirty="0">
                <a:solidFill>
                  <a:srgbClr val="C00000"/>
                </a:solidFill>
                <a:latin typeface="+mn-ea"/>
              </a:rPr>
              <a:t>访问控制</a:t>
            </a:r>
            <a:r>
              <a:rPr lang="zh-CN" altLang="en-US" sz="1600" dirty="0">
                <a:latin typeface="+mn-ea"/>
              </a:rPr>
              <a:t>，防止用户和外来入侵者对计算机资源的非法访问</a:t>
            </a:r>
            <a:endParaRPr lang="en-US" altLang="zh-CN" sz="1600" dirty="0">
              <a:latin typeface="+mn-ea"/>
            </a:endParaRPr>
          </a:p>
          <a:p>
            <a:pPr marL="285750" indent="-285750">
              <a:lnSpc>
                <a:spcPct val="150000"/>
              </a:lnSpc>
              <a:buClr>
                <a:srgbClr val="C00000"/>
              </a:buClr>
              <a:buFont typeface="Wingdings" panose="05000000000000000000" pitchFamily="2" charset="2"/>
              <a:buChar char="p"/>
            </a:pPr>
            <a:r>
              <a:rPr lang="zh-CN" altLang="en-US" sz="1600" dirty="0">
                <a:latin typeface="+mn-ea"/>
              </a:rPr>
              <a:t>监督系统运行的安全性</a:t>
            </a:r>
            <a:endParaRPr lang="en-US" altLang="zh-CN" sz="1600" dirty="0">
              <a:latin typeface="+mn-ea"/>
            </a:endParaRPr>
          </a:p>
          <a:p>
            <a:pPr marL="285750" indent="-285750">
              <a:lnSpc>
                <a:spcPct val="150000"/>
              </a:lnSpc>
              <a:buClr>
                <a:srgbClr val="C00000"/>
              </a:buClr>
              <a:buFont typeface="Wingdings" panose="05000000000000000000" pitchFamily="2" charset="2"/>
              <a:buChar char="p"/>
            </a:pPr>
            <a:r>
              <a:rPr lang="zh-CN" altLang="en-US" sz="1600" dirty="0">
                <a:latin typeface="+mn-ea"/>
              </a:rPr>
              <a:t>保证系统自身的安全和完整性</a:t>
            </a:r>
          </a:p>
        </p:txBody>
      </p:sp>
      <p:sp>
        <p:nvSpPr>
          <p:cNvPr id="4" name="文本框 3">
            <a:extLst>
              <a:ext uri="{FF2B5EF4-FFF2-40B4-BE49-F238E27FC236}">
                <a16:creationId xmlns:a16="http://schemas.microsoft.com/office/drawing/2014/main" id="{B2CF0495-41E8-441B-8844-2B038411820F}"/>
              </a:ext>
            </a:extLst>
          </p:cNvPr>
          <p:cNvSpPr txBox="1"/>
          <p:nvPr/>
        </p:nvSpPr>
        <p:spPr>
          <a:xfrm>
            <a:off x="1050132" y="882289"/>
            <a:ext cx="2807494" cy="369332"/>
          </a:xfrm>
          <a:prstGeom prst="rect">
            <a:avLst/>
          </a:prstGeom>
          <a:noFill/>
        </p:spPr>
        <p:txBody>
          <a:bodyPr wrap="square" rtlCol="0">
            <a:spAutoFit/>
          </a:bodyPr>
          <a:lstStyle/>
          <a:p>
            <a:r>
              <a:rPr lang="zh-CN" altLang="en-US" b="1" dirty="0"/>
              <a:t>操作系统安全目标</a:t>
            </a:r>
          </a:p>
        </p:txBody>
      </p:sp>
    </p:spTree>
    <p:extLst>
      <p:ext uri="{BB962C8B-B14F-4D97-AF65-F5344CB8AC3E}">
        <p14:creationId xmlns:p14="http://schemas.microsoft.com/office/powerpoint/2010/main" val="251291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989206" y="150310"/>
            <a:ext cx="2611244" cy="414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操作系统安全</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64330"/>
            <a:ext cx="2282190" cy="619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6D7E942-CF38-4F80-80EC-8D60016F2EDA}"/>
              </a:ext>
            </a:extLst>
          </p:cNvPr>
          <p:cNvSpPr txBox="1"/>
          <p:nvPr/>
        </p:nvSpPr>
        <p:spPr>
          <a:xfrm>
            <a:off x="1223487" y="1313648"/>
            <a:ext cx="5611177" cy="1156855"/>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sz="1600" dirty="0">
                <a:latin typeface="+mn-ea"/>
              </a:rPr>
              <a:t>用户认证</a:t>
            </a:r>
            <a:endParaRPr lang="en-US" altLang="zh-CN" sz="1600" dirty="0">
              <a:latin typeface="+mn-ea"/>
            </a:endParaRPr>
          </a:p>
          <a:p>
            <a:pPr marL="285750" indent="-285750">
              <a:lnSpc>
                <a:spcPct val="150000"/>
              </a:lnSpc>
              <a:buClr>
                <a:srgbClr val="C00000"/>
              </a:buClr>
              <a:buFont typeface="Wingdings" panose="05000000000000000000" pitchFamily="2" charset="2"/>
              <a:buChar char="p"/>
            </a:pPr>
            <a:r>
              <a:rPr lang="zh-CN" altLang="en-US" sz="1600" dirty="0">
                <a:latin typeface="+mn-ea"/>
              </a:rPr>
              <a:t>访问控制</a:t>
            </a:r>
            <a:endParaRPr lang="en-US" altLang="zh-CN" sz="1600" dirty="0">
              <a:latin typeface="+mn-ea"/>
            </a:endParaRPr>
          </a:p>
          <a:p>
            <a:pPr marL="285750" indent="-285750">
              <a:lnSpc>
                <a:spcPct val="150000"/>
              </a:lnSpc>
              <a:buClr>
                <a:srgbClr val="C00000"/>
              </a:buClr>
              <a:buFont typeface="Wingdings" panose="05000000000000000000" pitchFamily="2" charset="2"/>
              <a:buChar char="p"/>
            </a:pPr>
            <a:r>
              <a:rPr lang="zh-CN" altLang="en-US" sz="1600" dirty="0">
                <a:latin typeface="+mn-ea"/>
              </a:rPr>
              <a:t>安全审计</a:t>
            </a:r>
          </a:p>
        </p:txBody>
      </p:sp>
      <p:sp>
        <p:nvSpPr>
          <p:cNvPr id="4" name="文本框 3">
            <a:extLst>
              <a:ext uri="{FF2B5EF4-FFF2-40B4-BE49-F238E27FC236}">
                <a16:creationId xmlns:a16="http://schemas.microsoft.com/office/drawing/2014/main" id="{B2CF0495-41E8-441B-8844-2B038411820F}"/>
              </a:ext>
            </a:extLst>
          </p:cNvPr>
          <p:cNvSpPr txBox="1"/>
          <p:nvPr/>
        </p:nvSpPr>
        <p:spPr>
          <a:xfrm>
            <a:off x="1050132" y="882289"/>
            <a:ext cx="2807494" cy="369332"/>
          </a:xfrm>
          <a:prstGeom prst="rect">
            <a:avLst/>
          </a:prstGeom>
          <a:noFill/>
        </p:spPr>
        <p:txBody>
          <a:bodyPr wrap="square" rtlCol="0">
            <a:spAutoFit/>
          </a:bodyPr>
          <a:lstStyle/>
          <a:p>
            <a:r>
              <a:rPr lang="zh-CN" altLang="en-US" b="1" dirty="0"/>
              <a:t>操作系统安全机制</a:t>
            </a:r>
          </a:p>
        </p:txBody>
      </p:sp>
      <p:pic>
        <p:nvPicPr>
          <p:cNvPr id="8" name="图片 7">
            <a:extLst>
              <a:ext uri="{FF2B5EF4-FFF2-40B4-BE49-F238E27FC236}">
                <a16:creationId xmlns:a16="http://schemas.microsoft.com/office/drawing/2014/main" id="{05BE8833-0666-4F96-A198-29C74CC49173}"/>
              </a:ext>
            </a:extLst>
          </p:cNvPr>
          <p:cNvPicPr/>
          <p:nvPr/>
        </p:nvPicPr>
        <p:blipFill>
          <a:blip r:embed="rId5">
            <a:extLst>
              <a:ext uri="{28A0092B-C50C-407E-A947-70E740481C1C}">
                <a14:useLocalDpi xmlns:a14="http://schemas.microsoft.com/office/drawing/2010/main" val="0"/>
              </a:ext>
            </a:extLst>
          </a:blip>
          <a:stretch>
            <a:fillRect/>
          </a:stretch>
        </p:blipFill>
        <p:spPr>
          <a:xfrm>
            <a:off x="2980268" y="2266195"/>
            <a:ext cx="5096932" cy="2525937"/>
          </a:xfrm>
          <a:prstGeom prst="rect">
            <a:avLst/>
          </a:prstGeom>
        </p:spPr>
      </p:pic>
    </p:spTree>
    <p:extLst>
      <p:ext uri="{BB962C8B-B14F-4D97-AF65-F5344CB8AC3E}">
        <p14:creationId xmlns:p14="http://schemas.microsoft.com/office/powerpoint/2010/main" val="264164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0656" y="124935"/>
            <a:ext cx="221119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用户认证</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a:off x="1132523" y="570522"/>
            <a:ext cx="22393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6D7E942-CF38-4F80-80EC-8D60016F2EDA}"/>
              </a:ext>
            </a:extLst>
          </p:cNvPr>
          <p:cNvSpPr txBox="1"/>
          <p:nvPr/>
        </p:nvSpPr>
        <p:spPr>
          <a:xfrm>
            <a:off x="1132523" y="1193166"/>
            <a:ext cx="6817677" cy="1526187"/>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sz="1600" dirty="0">
                <a:latin typeface="+mn-ea"/>
              </a:rPr>
              <a:t>用户认证包括：标识和鉴别</a:t>
            </a:r>
            <a:endParaRPr lang="en-US" altLang="zh-CN" sz="1600" dirty="0">
              <a:latin typeface="+mn-ea"/>
            </a:endParaRPr>
          </a:p>
          <a:p>
            <a:pPr marL="285750" indent="-285750">
              <a:lnSpc>
                <a:spcPct val="150000"/>
              </a:lnSpc>
              <a:buClr>
                <a:srgbClr val="C00000"/>
              </a:buClr>
              <a:buFont typeface="Wingdings" panose="05000000000000000000" pitchFamily="2" charset="2"/>
              <a:buChar char="p"/>
            </a:pPr>
            <a:r>
              <a:rPr lang="zh-CN" altLang="en-US" sz="1600" b="1" dirty="0">
                <a:solidFill>
                  <a:srgbClr val="C00000"/>
                </a:solidFill>
                <a:latin typeface="+mn-ea"/>
              </a:rPr>
              <a:t>标识</a:t>
            </a:r>
            <a:r>
              <a:rPr lang="en-US" altLang="zh-CN" sz="1600" dirty="0">
                <a:latin typeface="+mn-ea"/>
              </a:rPr>
              <a:t>(Identification)</a:t>
            </a:r>
            <a:r>
              <a:rPr lang="zh-CN" altLang="en-US" sz="1600" dirty="0">
                <a:latin typeface="+mn-ea"/>
              </a:rPr>
              <a:t>就是系统要标识用户的身份，并为每个用户取一个系统可以识别的内部名称（用户标识符）。</a:t>
            </a:r>
            <a:endParaRPr lang="en-US" altLang="zh-CN" sz="1400" dirty="0">
              <a:latin typeface="+mn-ea"/>
            </a:endParaRPr>
          </a:p>
          <a:p>
            <a:pPr marL="285750" indent="-285750">
              <a:lnSpc>
                <a:spcPct val="150000"/>
              </a:lnSpc>
              <a:buClr>
                <a:srgbClr val="C00000"/>
              </a:buClr>
              <a:buFont typeface="Wingdings" panose="05000000000000000000" pitchFamily="2" charset="2"/>
              <a:buChar char="p"/>
            </a:pPr>
            <a:r>
              <a:rPr lang="zh-CN" altLang="en-US" sz="1600" b="1" dirty="0">
                <a:solidFill>
                  <a:srgbClr val="C00000"/>
                </a:solidFill>
                <a:latin typeface="+mn-ea"/>
              </a:rPr>
              <a:t>鉴别</a:t>
            </a:r>
            <a:r>
              <a:rPr lang="en-US" altLang="zh-CN" sz="1600" dirty="0">
                <a:latin typeface="+mn-ea"/>
              </a:rPr>
              <a:t>(Authentication)</a:t>
            </a:r>
            <a:r>
              <a:rPr lang="zh-CN" altLang="en-US" sz="1600" dirty="0">
                <a:latin typeface="+mn-ea"/>
              </a:rPr>
              <a:t>主要用于识别用户的真实身份</a:t>
            </a:r>
            <a:endParaRPr lang="en-US" altLang="zh-CN" sz="1600" dirty="0">
              <a:latin typeface="+mn-ea"/>
            </a:endParaRPr>
          </a:p>
        </p:txBody>
      </p:sp>
      <p:sp>
        <p:nvSpPr>
          <p:cNvPr id="4" name="文本框 3">
            <a:extLst>
              <a:ext uri="{FF2B5EF4-FFF2-40B4-BE49-F238E27FC236}">
                <a16:creationId xmlns:a16="http://schemas.microsoft.com/office/drawing/2014/main" id="{B2CF0495-41E8-441B-8844-2B038411820F}"/>
              </a:ext>
            </a:extLst>
          </p:cNvPr>
          <p:cNvSpPr txBox="1"/>
          <p:nvPr/>
        </p:nvSpPr>
        <p:spPr>
          <a:xfrm>
            <a:off x="1048464" y="822287"/>
            <a:ext cx="2807494" cy="369332"/>
          </a:xfrm>
          <a:prstGeom prst="rect">
            <a:avLst/>
          </a:prstGeom>
          <a:noFill/>
        </p:spPr>
        <p:txBody>
          <a:bodyPr wrap="square" rtlCol="0">
            <a:spAutoFit/>
          </a:bodyPr>
          <a:lstStyle/>
          <a:p>
            <a:r>
              <a:rPr lang="zh-CN" altLang="en-US" b="1" dirty="0"/>
              <a:t>用户认证</a:t>
            </a:r>
          </a:p>
        </p:txBody>
      </p:sp>
      <p:pic>
        <p:nvPicPr>
          <p:cNvPr id="1028" name="Picture 4" descr="常见问题-在进行Windows登录时，提示密码不正确如何处理">
            <a:extLst>
              <a:ext uri="{FF2B5EF4-FFF2-40B4-BE49-F238E27FC236}">
                <a16:creationId xmlns:a16="http://schemas.microsoft.com/office/drawing/2014/main" id="{6BD24169-9449-468B-8F7C-C94115235CB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86" t="4691" r="6833" b="13802"/>
          <a:stretch/>
        </p:blipFill>
        <p:spPr bwMode="auto">
          <a:xfrm>
            <a:off x="5186160" y="2769027"/>
            <a:ext cx="2611168" cy="1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6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0656" y="124935"/>
            <a:ext cx="20611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用户认证</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132523" y="570522"/>
            <a:ext cx="2061175"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6D7E942-CF38-4F80-80EC-8D60016F2EDA}"/>
              </a:ext>
            </a:extLst>
          </p:cNvPr>
          <p:cNvSpPr txBox="1"/>
          <p:nvPr/>
        </p:nvSpPr>
        <p:spPr>
          <a:xfrm>
            <a:off x="1132523" y="1184484"/>
            <a:ext cx="7274877" cy="2341795"/>
          </a:xfrm>
          <a:prstGeom prst="rect">
            <a:avLst/>
          </a:prstGeom>
          <a:noFill/>
        </p:spPr>
        <p:txBody>
          <a:bodyPr wrap="square" rtlCol="0">
            <a:spAutoFit/>
          </a:bodyPr>
          <a:lstStyle/>
          <a:p>
            <a:pPr marL="285750" indent="-285750">
              <a:lnSpc>
                <a:spcPct val="150000"/>
              </a:lnSpc>
              <a:spcAft>
                <a:spcPts val="600"/>
              </a:spcAft>
              <a:buClr>
                <a:srgbClr val="C00000"/>
              </a:buClr>
              <a:buFont typeface="Wingdings" panose="05000000000000000000" pitchFamily="2" charset="2"/>
              <a:buChar char="p"/>
            </a:pPr>
            <a:r>
              <a:rPr lang="zh-CN" altLang="en-US" sz="1600" dirty="0">
                <a:latin typeface="+mn-ea"/>
              </a:rPr>
              <a:t>一般情况下，可以通过多个因素来共同鉴别用户身份的真伪。常用的三种是：</a:t>
            </a:r>
            <a:endParaRPr lang="en-US" altLang="zh-CN" sz="1600" dirty="0">
              <a:latin typeface="+mn-ea"/>
            </a:endParaRPr>
          </a:p>
          <a:p>
            <a:pPr marL="800100" lvl="1" indent="-342900">
              <a:lnSpc>
                <a:spcPct val="150000"/>
              </a:lnSpc>
              <a:buClr>
                <a:schemeClr val="tx1"/>
              </a:buClr>
              <a:buFont typeface="+mj-ea"/>
              <a:buAutoNum type="circleNumDbPlain"/>
            </a:pPr>
            <a:r>
              <a:rPr lang="zh-CN" altLang="en-US" sz="1600" b="1" dirty="0">
                <a:latin typeface="+mn-ea"/>
              </a:rPr>
              <a:t>用户所知道的</a:t>
            </a:r>
            <a:r>
              <a:rPr lang="en-US" altLang="zh-CN" sz="1600" dirty="0">
                <a:latin typeface="+mn-ea"/>
              </a:rPr>
              <a:t>(What you know)</a:t>
            </a:r>
            <a:r>
              <a:rPr lang="zh-CN" altLang="en-US" sz="1600" dirty="0">
                <a:latin typeface="+mn-ea"/>
              </a:rPr>
              <a:t>。如要求输入用户的姓名、口令或加密密钥等。</a:t>
            </a:r>
            <a:endParaRPr lang="en-US" altLang="zh-CN" sz="1600" dirty="0">
              <a:latin typeface="+mn-ea"/>
            </a:endParaRPr>
          </a:p>
          <a:p>
            <a:pPr marL="800100" lvl="1" indent="-342900">
              <a:lnSpc>
                <a:spcPct val="150000"/>
              </a:lnSpc>
              <a:buClr>
                <a:schemeClr val="tx1"/>
              </a:buClr>
              <a:buFont typeface="+mj-ea"/>
              <a:buAutoNum type="circleNumDbPlain"/>
            </a:pPr>
            <a:r>
              <a:rPr lang="zh-CN" altLang="en-US" sz="1600" b="1" dirty="0">
                <a:latin typeface="+mn-ea"/>
              </a:rPr>
              <a:t>用户所拥有的</a:t>
            </a:r>
            <a:r>
              <a:rPr lang="en-US" altLang="zh-CN" sz="1600" dirty="0">
                <a:latin typeface="+mn-ea"/>
              </a:rPr>
              <a:t>(What you possess)</a:t>
            </a:r>
            <a:r>
              <a:rPr lang="zh-CN" altLang="en-US" sz="1600" dirty="0">
                <a:latin typeface="+mn-ea"/>
              </a:rPr>
              <a:t>。如智能卡等物理识别设备</a:t>
            </a:r>
            <a:endParaRPr lang="en-US" altLang="zh-CN" sz="1600" dirty="0">
              <a:latin typeface="+mn-ea"/>
            </a:endParaRPr>
          </a:p>
          <a:p>
            <a:pPr marL="800100" lvl="1" indent="-342900">
              <a:lnSpc>
                <a:spcPct val="150000"/>
              </a:lnSpc>
              <a:buClr>
                <a:schemeClr val="tx1"/>
              </a:buClr>
              <a:buFont typeface="+mj-ea"/>
              <a:buAutoNum type="circleNumDbPlain"/>
            </a:pPr>
            <a:r>
              <a:rPr lang="zh-CN" altLang="en-US" sz="1600" b="1" dirty="0">
                <a:latin typeface="+mn-ea"/>
              </a:rPr>
              <a:t>用户本身的特征</a:t>
            </a:r>
            <a:r>
              <a:rPr lang="en-US" altLang="zh-CN" sz="1600" dirty="0">
                <a:latin typeface="+mn-ea"/>
              </a:rPr>
              <a:t>(What you </a:t>
            </a:r>
            <a:r>
              <a:rPr lang="en-US" altLang="zh-CN" sz="1600" dirty="0" err="1">
                <a:latin typeface="+mn-ea"/>
              </a:rPr>
              <a:t>beahve</a:t>
            </a:r>
            <a:r>
              <a:rPr lang="en-US" altLang="zh-CN" sz="1600" dirty="0">
                <a:latin typeface="+mn-ea"/>
              </a:rPr>
              <a:t>)</a:t>
            </a:r>
            <a:r>
              <a:rPr lang="zh-CN" altLang="en-US" sz="1600" dirty="0">
                <a:latin typeface="+mn-ea"/>
              </a:rPr>
              <a:t>。如用户的指纹、声音、视网膜等生理特征。</a:t>
            </a:r>
            <a:endParaRPr lang="en-US" altLang="zh-CN" sz="1600" dirty="0">
              <a:latin typeface="+mn-ea"/>
            </a:endParaRPr>
          </a:p>
        </p:txBody>
      </p:sp>
      <p:sp>
        <p:nvSpPr>
          <p:cNvPr id="4" name="文本框 3">
            <a:extLst>
              <a:ext uri="{FF2B5EF4-FFF2-40B4-BE49-F238E27FC236}">
                <a16:creationId xmlns:a16="http://schemas.microsoft.com/office/drawing/2014/main" id="{B2CF0495-41E8-441B-8844-2B038411820F}"/>
              </a:ext>
            </a:extLst>
          </p:cNvPr>
          <p:cNvSpPr txBox="1"/>
          <p:nvPr/>
        </p:nvSpPr>
        <p:spPr>
          <a:xfrm>
            <a:off x="1048464" y="815152"/>
            <a:ext cx="2807494" cy="369332"/>
          </a:xfrm>
          <a:prstGeom prst="rect">
            <a:avLst/>
          </a:prstGeom>
          <a:noFill/>
        </p:spPr>
        <p:txBody>
          <a:bodyPr wrap="square" rtlCol="0">
            <a:spAutoFit/>
          </a:bodyPr>
          <a:lstStyle/>
          <a:p>
            <a:r>
              <a:rPr lang="zh-CN" altLang="en-US" b="1" dirty="0"/>
              <a:t>用户认证策略</a:t>
            </a:r>
          </a:p>
        </p:txBody>
      </p:sp>
    </p:spTree>
    <p:extLst>
      <p:ext uri="{BB962C8B-B14F-4D97-AF65-F5344CB8AC3E}">
        <p14:creationId xmlns:p14="http://schemas.microsoft.com/office/powerpoint/2010/main" val="933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0656" y="124935"/>
            <a:ext cx="202545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a:off x="1132523" y="570522"/>
            <a:ext cx="202545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2CF0495-41E8-441B-8844-2B038411820F}"/>
              </a:ext>
            </a:extLst>
          </p:cNvPr>
          <p:cNvSpPr txBox="1"/>
          <p:nvPr/>
        </p:nvSpPr>
        <p:spPr>
          <a:xfrm>
            <a:off x="1053023" y="997061"/>
            <a:ext cx="1179531" cy="369332"/>
          </a:xfrm>
          <a:prstGeom prst="rect">
            <a:avLst/>
          </a:prstGeom>
          <a:noFill/>
        </p:spPr>
        <p:txBody>
          <a:bodyPr wrap="square" rtlCol="0">
            <a:spAutoFit/>
          </a:bodyPr>
          <a:lstStyle/>
          <a:p>
            <a:r>
              <a:rPr lang="zh-CN" altLang="en-US" b="1" dirty="0"/>
              <a:t>访问控制</a:t>
            </a:r>
          </a:p>
        </p:txBody>
      </p:sp>
      <p:sp>
        <p:nvSpPr>
          <p:cNvPr id="8" name="文本框 7">
            <a:extLst>
              <a:ext uri="{FF2B5EF4-FFF2-40B4-BE49-F238E27FC236}">
                <a16:creationId xmlns:a16="http://schemas.microsoft.com/office/drawing/2014/main" id="{D065BB73-29B1-4D53-A027-F6F59C36FECA}"/>
              </a:ext>
            </a:extLst>
          </p:cNvPr>
          <p:cNvSpPr txBox="1"/>
          <p:nvPr/>
        </p:nvSpPr>
        <p:spPr>
          <a:xfrm>
            <a:off x="1284516" y="1520632"/>
            <a:ext cx="6651572" cy="874407"/>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dirty="0">
                <a:latin typeface="+mn-ea"/>
              </a:rPr>
              <a:t>用户认证解决的是：“你是谁？你是否真的是你所声称的身份”</a:t>
            </a:r>
            <a:endParaRPr lang="en-US" altLang="zh-CN" dirty="0">
              <a:latin typeface="+mn-ea"/>
            </a:endParaRPr>
          </a:p>
          <a:p>
            <a:pPr marL="285750" indent="-285750">
              <a:lnSpc>
                <a:spcPct val="150000"/>
              </a:lnSpc>
              <a:buClr>
                <a:srgbClr val="C00000"/>
              </a:buClr>
              <a:buFont typeface="Wingdings" panose="05000000000000000000" pitchFamily="2" charset="2"/>
              <a:buChar char="p"/>
            </a:pPr>
            <a:r>
              <a:rPr lang="zh-CN" altLang="en-US" dirty="0">
                <a:solidFill>
                  <a:srgbClr val="C00000"/>
                </a:solidFill>
                <a:latin typeface="+mn-ea"/>
              </a:rPr>
              <a:t>访问控制技术解决的是</a:t>
            </a:r>
            <a:r>
              <a:rPr lang="zh-CN" altLang="en-US" dirty="0">
                <a:latin typeface="+mn-ea"/>
              </a:rPr>
              <a:t>：“你能做什么？你有什么权限？”。</a:t>
            </a:r>
          </a:p>
        </p:txBody>
      </p:sp>
    </p:spTree>
    <p:extLst>
      <p:ext uri="{BB962C8B-B14F-4D97-AF65-F5344CB8AC3E}">
        <p14:creationId xmlns:p14="http://schemas.microsoft.com/office/powerpoint/2010/main" val="269205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28" y="4330879"/>
            <a:ext cx="1422873" cy="81307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50"/>
            <a:ext cx="1284515" cy="769405"/>
          </a:xfrm>
          <a:prstGeom prst="rect">
            <a:avLst/>
          </a:prstGeom>
        </p:spPr>
      </p:pic>
      <p:sp>
        <p:nvSpPr>
          <p:cNvPr id="7" name="文本框 6"/>
          <p:cNvSpPr txBox="1"/>
          <p:nvPr/>
        </p:nvSpPr>
        <p:spPr>
          <a:xfrm>
            <a:off x="1160656" y="124935"/>
            <a:ext cx="207546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000000">
                    <a:lumMod val="75000"/>
                    <a:lumOff val="25000"/>
                  </a:srgbClr>
                </a:solidFill>
                <a:latin typeface="微软雅黑" panose="020B0503020204020204" charset="-122"/>
                <a:ea typeface="微软雅黑" panose="020B0503020204020204" charset="-122"/>
              </a:rPr>
              <a:t>访问控制</a:t>
            </a:r>
            <a:endParaRPr kumimoji="0" lang="zh-CN" sz="2000" b="1" i="0" u="none" strike="noStrike" kern="1200" cap="none" spc="30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cxnSp>
        <p:nvCxnSpPr>
          <p:cNvPr id="2" name="直接连接符 1"/>
          <p:cNvCxnSpPr>
            <a:cxnSpLocks/>
          </p:cNvCxnSpPr>
          <p:nvPr/>
        </p:nvCxnSpPr>
        <p:spPr>
          <a:xfrm>
            <a:off x="1132523" y="570522"/>
            <a:ext cx="210359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B06F221-2CCF-4249-8205-D3D9A178E918}"/>
              </a:ext>
            </a:extLst>
          </p:cNvPr>
          <p:cNvSpPr txBox="1"/>
          <p:nvPr/>
        </p:nvSpPr>
        <p:spPr>
          <a:xfrm>
            <a:off x="1040068" y="769855"/>
            <a:ext cx="7063864" cy="2387961"/>
          </a:xfrm>
          <a:prstGeom prst="rect">
            <a:avLst/>
          </a:prstGeom>
          <a:noFill/>
        </p:spPr>
        <p:txBody>
          <a:bodyPr wrap="square" rtlCol="0">
            <a:spAutoFit/>
          </a:bodyPr>
          <a:lstStyle/>
          <a:p>
            <a:pPr>
              <a:lnSpc>
                <a:spcPct val="150000"/>
              </a:lnSpc>
              <a:spcAft>
                <a:spcPts val="600"/>
              </a:spcAft>
            </a:pPr>
            <a:r>
              <a:rPr lang="zh-CN" altLang="en-US" b="1" dirty="0">
                <a:latin typeface="+mn-ea"/>
              </a:rPr>
              <a:t>什么是访问控制？</a:t>
            </a:r>
            <a:endParaRPr lang="en-US" altLang="zh-CN" b="1" dirty="0">
              <a:latin typeface="+mn-ea"/>
            </a:endParaRPr>
          </a:p>
          <a:p>
            <a:pPr marL="742950" lvl="1" indent="-285750">
              <a:lnSpc>
                <a:spcPct val="150000"/>
              </a:lnSpc>
              <a:buClr>
                <a:srgbClr val="C00000"/>
              </a:buClr>
              <a:buFont typeface="Wingdings" panose="05000000000000000000" pitchFamily="2" charset="2"/>
              <a:buChar char="p"/>
            </a:pPr>
            <a:r>
              <a:rPr lang="zh-CN" altLang="en-US" sz="1600" dirty="0">
                <a:latin typeface="+mn-ea"/>
              </a:rPr>
              <a:t>访问控制是在保障授权用户能获取所需资源的同时拒绝非授权用户的安全机制。</a:t>
            </a:r>
            <a:endParaRPr lang="en-US" altLang="zh-CN" sz="1600" dirty="0">
              <a:latin typeface="+mn-ea"/>
            </a:endParaRPr>
          </a:p>
          <a:p>
            <a:pPr marL="742950" lvl="1" indent="-285750">
              <a:lnSpc>
                <a:spcPct val="150000"/>
              </a:lnSpc>
              <a:buClr>
                <a:srgbClr val="C00000"/>
              </a:buClr>
              <a:buFont typeface="Wingdings" panose="05000000000000000000" pitchFamily="2" charset="2"/>
              <a:buChar char="p"/>
            </a:pPr>
            <a:r>
              <a:rPr lang="zh-CN" altLang="en-US" sz="1600" dirty="0">
                <a:latin typeface="+mn-ea"/>
              </a:rPr>
              <a:t>访问控制见根据预先设定的规则对用户访问某项资源（目标）进行控制，只有规则允许时菜能访问，违反预定的安全规则的访问行为将被拒绝</a:t>
            </a:r>
          </a:p>
        </p:txBody>
      </p:sp>
      <p:pic>
        <p:nvPicPr>
          <p:cNvPr id="9" name="Picture 4">
            <a:extLst>
              <a:ext uri="{FF2B5EF4-FFF2-40B4-BE49-F238E27FC236}">
                <a16:creationId xmlns:a16="http://schemas.microsoft.com/office/drawing/2014/main" id="{91CEA22A-A234-4779-AE57-4AC84EE4AD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1940" y="3001433"/>
            <a:ext cx="4590993" cy="173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29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1493</Words>
  <Application>Microsoft Office PowerPoint</Application>
  <PresentationFormat>全屏显示(16:9)</PresentationFormat>
  <Paragraphs>138</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微软雅黑</vt:lpstr>
      <vt:lpstr>字魂36号-正文宋楷</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wbloc tony</cp:lastModifiedBy>
  <cp:revision>73</cp:revision>
  <dcterms:created xsi:type="dcterms:W3CDTF">2019-06-19T02:08:00Z</dcterms:created>
  <dcterms:modified xsi:type="dcterms:W3CDTF">2020-07-27T03:32:46Z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