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5" r:id="rId3"/>
    <p:sldId id="266" r:id="rId4"/>
    <p:sldId id="267" r:id="rId5"/>
    <p:sldId id="268" r:id="rId6"/>
    <p:sldId id="273" r:id="rId7"/>
    <p:sldId id="274" r:id="rId8"/>
    <p:sldId id="275" r:id="rId9"/>
    <p:sldId id="269" r:id="rId10"/>
    <p:sldId id="276" r:id="rId11"/>
    <p:sldId id="277" r:id="rId12"/>
    <p:sldId id="278" r:id="rId13"/>
    <p:sldId id="279" r:id="rId14"/>
    <p:sldId id="280" r:id="rId15"/>
    <p:sldId id="281" r:id="rId16"/>
    <p:sldId id="284" r:id="rId17"/>
    <p:sldId id="285" r:id="rId18"/>
    <p:sldId id="283" r:id="rId19"/>
    <p:sldId id="259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736" y="424"/>
      </p:cViewPr>
      <p:guideLst>
        <p:guide orient="horz" pos="1648"/>
        <p:guide pos="28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2020/7/24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9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9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55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25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6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35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63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88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64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5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2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8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6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5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18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70007-71FB-4F5C-B8DC-B383F22FE1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2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550"/>
            <a:ext cx="8139178" cy="67449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5088"/>
            <a:ext cx="8139178" cy="713363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14506"/>
            <a:ext cx="8139178" cy="378066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1941550"/>
            <a:ext cx="8139178" cy="674493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57"/>
            <a:ext cx="8139178" cy="48608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972170"/>
            <a:ext cx="8139178" cy="3781678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2857047"/>
            <a:ext cx="8139178" cy="468716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384348"/>
            <a:ext cx="8139178" cy="808630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57"/>
            <a:ext cx="8139178" cy="48608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72170"/>
            <a:ext cx="3962432" cy="3780661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72170"/>
            <a:ext cx="3962432" cy="3780661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57"/>
            <a:ext cx="8139178" cy="48608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72170"/>
            <a:ext cx="3962432" cy="28580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342017"/>
            <a:ext cx="3962400" cy="3414773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72170"/>
            <a:ext cx="3962432" cy="28580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342017"/>
            <a:ext cx="3962432" cy="3414773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972170"/>
            <a:ext cx="3962432" cy="3780661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972170"/>
            <a:ext cx="3962432" cy="3780661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14506"/>
            <a:ext cx="713238" cy="404238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14500"/>
            <a:ext cx="7371076" cy="404238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24057"/>
            <a:ext cx="8139178" cy="48608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72170"/>
            <a:ext cx="8139178" cy="378066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4763208"/>
            <a:ext cx="2025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4763208"/>
            <a:ext cx="2970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4763208"/>
            <a:ext cx="2025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770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86" y="450"/>
            <a:ext cx="3910314" cy="4561115"/>
          </a:xfrm>
          <a:prstGeom prst="rect">
            <a:avLst/>
          </a:prstGeom>
        </p:spPr>
      </p:pic>
      <p:sp>
        <p:nvSpPr>
          <p:cNvPr id="7" name="任意多边形: 形状 6"/>
          <p:cNvSpPr/>
          <p:nvPr/>
        </p:nvSpPr>
        <p:spPr>
          <a:xfrm flipH="1">
            <a:off x="0" y="1371737"/>
            <a:ext cx="191386" cy="2408275"/>
          </a:xfrm>
          <a:custGeom>
            <a:avLst/>
            <a:gdLst>
              <a:gd name="connsiteX0" fmla="*/ 85062 w 255181"/>
              <a:gd name="connsiteY0" fmla="*/ 0 h 3211033"/>
              <a:gd name="connsiteX1" fmla="*/ 255181 w 255181"/>
              <a:gd name="connsiteY1" fmla="*/ 0 h 3211033"/>
              <a:gd name="connsiteX2" fmla="*/ 255181 w 255181"/>
              <a:gd name="connsiteY2" fmla="*/ 3211033 h 3211033"/>
              <a:gd name="connsiteX3" fmla="*/ 85062 w 255181"/>
              <a:gd name="connsiteY3" fmla="*/ 3211033 h 3211033"/>
              <a:gd name="connsiteX4" fmla="*/ 0 w 255181"/>
              <a:gd name="connsiteY4" fmla="*/ 3125971 h 3211033"/>
              <a:gd name="connsiteX5" fmla="*/ 0 w 255181"/>
              <a:gd name="connsiteY5" fmla="*/ 85062 h 3211033"/>
              <a:gd name="connsiteX6" fmla="*/ 85062 w 255181"/>
              <a:gd name="connsiteY6" fmla="*/ 0 h 32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181" h="3211033">
                <a:moveTo>
                  <a:pt x="85062" y="0"/>
                </a:moveTo>
                <a:lnTo>
                  <a:pt x="255181" y="0"/>
                </a:lnTo>
                <a:lnTo>
                  <a:pt x="255181" y="3211033"/>
                </a:lnTo>
                <a:lnTo>
                  <a:pt x="85062" y="3211033"/>
                </a:lnTo>
                <a:cubicBezTo>
                  <a:pt x="38084" y="3211033"/>
                  <a:pt x="0" y="3172949"/>
                  <a:pt x="0" y="3125971"/>
                </a:cubicBezTo>
                <a:lnTo>
                  <a:pt x="0" y="85062"/>
                </a:lnTo>
                <a:cubicBezTo>
                  <a:pt x="0" y="38084"/>
                  <a:pt x="38084" y="0"/>
                  <a:pt x="85062" y="0"/>
                </a:cubicBezTo>
                <a:close/>
              </a:path>
            </a:pathLst>
          </a:custGeom>
          <a:solidFill>
            <a:srgbClr val="34A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9449" y="1325824"/>
            <a:ext cx="3571877" cy="7004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647" y="1898406"/>
            <a:ext cx="5553106" cy="6980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rgbClr val="34AAD3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数据库与中间件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4AAD3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4897" y="2628403"/>
            <a:ext cx="4247798" cy="5645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</a:pPr>
            <a:r>
              <a:rPr kumimoji="1" lang="zh-CN" altLang="en-US" sz="135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西安电子科技大学</a:t>
            </a:r>
            <a:endParaRPr kumimoji="1" lang="en-US" altLang="zh-CN" sz="135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14000"/>
              </a:lnSpc>
            </a:pPr>
            <a:r>
              <a:rPr kumimoji="1" lang="zh-CN" altLang="en-US" sz="135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网络与信息安全学院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27162" y="1482421"/>
            <a:ext cx="137160" cy="131445"/>
          </a:xfrm>
          <a:prstGeom prst="chevron">
            <a:avLst/>
          </a:prstGeom>
          <a:solidFill>
            <a:srgbClr val="34A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  <p:bldP spid="10" grpId="0"/>
      <p:bldP spid="1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大数据平台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117EC9E-CC05-4F89-AFBF-741497FDE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85" y="1721312"/>
            <a:ext cx="4124141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52" tIns="40076" rIns="80152" bIns="40076"/>
          <a:lstStyle>
            <a:lvl1pPr marL="300038" indent="-300038" defTabSz="801688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7238" indent="-300038" defTabSz="801688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801688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801688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801688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801688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801688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801688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801688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20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</a:p>
          <a:p>
            <a:pPr lvl="1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有较强的容错性</a:t>
            </a:r>
            <a:endParaRPr lang="en-US" altLang="zh-CN" sz="1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可在</a:t>
            </a:r>
            <a:r>
              <a:rPr lang="en-US" altLang="zh-CN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平台上运行，减少总体成本</a:t>
            </a:r>
            <a:endParaRPr lang="en-US" altLang="zh-CN" sz="1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可扩展，能构建大规模的应用</a:t>
            </a:r>
            <a:endParaRPr lang="en-US" altLang="zh-CN" sz="1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：非结构化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基于分布式文件系统</a:t>
            </a:r>
            <a:r>
              <a:rPr lang="en-US" altLang="zh-CN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，保证数据安全</a:t>
            </a:r>
            <a:endParaRPr lang="en-US" altLang="zh-CN" sz="1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列式存储，节省存储空间</a:t>
            </a:r>
            <a:endParaRPr lang="en-US" altLang="zh-CN" sz="1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提供大数据量的高速读写操作</a:t>
            </a:r>
            <a:endParaRPr lang="en-US" altLang="zh-CN" sz="1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分布式关系型数据库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数据可保存在</a:t>
            </a:r>
            <a:r>
              <a:rPr lang="en-US" altLang="zh-CN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，可提供海量的数据存储</a:t>
            </a:r>
            <a:endParaRPr lang="en-US" altLang="zh-CN" sz="1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的查询语句，提供大数据的统计和分析操作，适合海量数据的批处理</a:t>
            </a:r>
            <a:endParaRPr lang="en-US" altLang="zh-CN" sz="1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实现大规划并行计算</a:t>
            </a:r>
          </a:p>
          <a:p>
            <a:pPr>
              <a:spcAft>
                <a:spcPts val="20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大规划并行计算引擎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777777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可将任务分布并行运行在一个集群服务器中</a:t>
            </a:r>
          </a:p>
        </p:txBody>
      </p:sp>
      <p:sp>
        <p:nvSpPr>
          <p:cNvPr id="9" name="矩形 73">
            <a:extLst>
              <a:ext uri="{FF2B5EF4-FFF2-40B4-BE49-F238E27FC236}">
                <a16:creationId xmlns:a16="http://schemas.microsoft.com/office/drawing/2014/main" id="{42494CBC-BE63-4B66-9C5D-5F414FE78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43" y="622702"/>
            <a:ext cx="8109912" cy="1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64" tIns="45635" rIns="91264" bIns="45635">
            <a:spAutoFit/>
          </a:bodyPr>
          <a:lstStyle/>
          <a:p>
            <a:pPr marL="342900" indent="-342900" eaLnBrk="0" hangingPunct="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提供了海量数据的分布式存储与处理的框架。基于服务器本地的计算与存储资源，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Hadoop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集群可以扩展到上千台服务器。同时，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在设计时充分考虑了硬件设备的不可靠因素，在软件层面提供数据和计算的高可靠保证。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F19C0D-10CA-48CB-A934-27EAACF1BD39}"/>
              </a:ext>
            </a:extLst>
          </p:cNvPr>
          <p:cNvSpPr/>
          <p:nvPr/>
        </p:nvSpPr>
        <p:spPr>
          <a:xfrm>
            <a:off x="4870603" y="1761498"/>
            <a:ext cx="4197356" cy="810252"/>
          </a:xfrm>
          <a:prstGeom prst="ellipse">
            <a:avLst/>
          </a:prstGeom>
          <a:solidFill>
            <a:srgbClr val="4BACC6">
              <a:lumMod val="40000"/>
              <a:lumOff val="60000"/>
            </a:srgbClr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Tx/>
              <a:buNone/>
              <a:defRPr/>
            </a:pPr>
            <a:endParaRPr lang="zh-CN" altLang="en-US" sz="1100" b="0" kern="0">
              <a:solidFill>
                <a:prstClr val="white"/>
              </a:solidFill>
              <a:latin typeface="Arial" panose="020B0604020202020204"/>
              <a:ea typeface="华文细黑" panose="02010600040101010101" pitchFamily="2" charset="-122"/>
            </a:endParaRPr>
          </a:p>
        </p:txBody>
      </p:sp>
      <p:sp>
        <p:nvSpPr>
          <p:cNvPr id="12" name="圆角矩形 76">
            <a:extLst>
              <a:ext uri="{FF2B5EF4-FFF2-40B4-BE49-F238E27FC236}">
                <a16:creationId xmlns:a16="http://schemas.microsoft.com/office/drawing/2014/main" id="{7BA7A92D-AA72-44CE-83E9-C88E22C16AE4}"/>
              </a:ext>
            </a:extLst>
          </p:cNvPr>
          <p:cNvSpPr/>
          <p:nvPr/>
        </p:nvSpPr>
        <p:spPr>
          <a:xfrm>
            <a:off x="5399813" y="2922489"/>
            <a:ext cx="864119" cy="390282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buClr>
                <a:srgbClr val="0000FF"/>
              </a:buClr>
              <a:defRPr/>
            </a:pPr>
            <a:r>
              <a:rPr lang="en-US" altLang="zh-CN" sz="1100" b="1" noProof="1">
                <a:solidFill>
                  <a:prstClr val="black"/>
                </a:solidFill>
                <a:latin typeface="Arial" panose="020B0604020202020204"/>
                <a:ea typeface="华文细黑" panose="02010600040101010101" pitchFamily="2" charset="-122"/>
                <a:sym typeface="+mn-ea"/>
              </a:rPr>
              <a:t>HBase</a:t>
            </a:r>
            <a:endParaRPr lang="zh-CN" altLang="en-US" sz="1100" b="1" noProof="1">
              <a:solidFill>
                <a:prstClr val="black"/>
              </a:solidFill>
              <a:latin typeface="Arial" panose="020B0604020202020204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13" name="圆角矩形 77">
            <a:extLst>
              <a:ext uri="{FF2B5EF4-FFF2-40B4-BE49-F238E27FC236}">
                <a16:creationId xmlns:a16="http://schemas.microsoft.com/office/drawing/2014/main" id="{F0A21FF9-BFA0-4B8C-88F7-915E45AB627A}"/>
              </a:ext>
            </a:extLst>
          </p:cNvPr>
          <p:cNvSpPr/>
          <p:nvPr/>
        </p:nvSpPr>
        <p:spPr>
          <a:xfrm>
            <a:off x="7548696" y="2922489"/>
            <a:ext cx="1010595" cy="376014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buClr>
                <a:srgbClr val="0000FF"/>
              </a:buClr>
              <a:defRPr/>
            </a:pPr>
            <a:r>
              <a:rPr lang="en-US" altLang="zh-CN" sz="1100" b="1" noProof="1">
                <a:solidFill>
                  <a:prstClr val="black"/>
                </a:solidFill>
                <a:latin typeface="Arial" panose="020B0604020202020204"/>
                <a:ea typeface="华文细黑" panose="02010600040101010101" pitchFamily="2" charset="-122"/>
                <a:sym typeface="+mn-ea"/>
              </a:rPr>
              <a:t>MapReduce</a:t>
            </a:r>
            <a:endParaRPr lang="zh-CN" altLang="en-US" sz="1100" b="1" noProof="1">
              <a:solidFill>
                <a:prstClr val="black"/>
              </a:solidFill>
              <a:latin typeface="Arial" panose="020B0604020202020204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14" name="圆角矩形 78">
            <a:extLst>
              <a:ext uri="{FF2B5EF4-FFF2-40B4-BE49-F238E27FC236}">
                <a16:creationId xmlns:a16="http://schemas.microsoft.com/office/drawing/2014/main" id="{438763C2-99A1-4621-A547-637BE104872D}"/>
              </a:ext>
            </a:extLst>
          </p:cNvPr>
          <p:cNvSpPr/>
          <p:nvPr/>
        </p:nvSpPr>
        <p:spPr>
          <a:xfrm>
            <a:off x="6499147" y="2915355"/>
            <a:ext cx="895763" cy="390282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buClr>
                <a:srgbClr val="0000FF"/>
              </a:buClr>
              <a:defRPr/>
            </a:pPr>
            <a:r>
              <a:rPr lang="en-US" altLang="zh-CN" sz="1100" b="1" noProof="1">
                <a:solidFill>
                  <a:prstClr val="black"/>
                </a:solidFill>
                <a:latin typeface="Arial" panose="020B0604020202020204"/>
                <a:ea typeface="华文细黑" panose="02010600040101010101" pitchFamily="2" charset="-122"/>
                <a:sym typeface="+mn-ea"/>
              </a:rPr>
              <a:t>Hive</a:t>
            </a:r>
            <a:endParaRPr lang="zh-CN" altLang="en-US" sz="1100" b="1" noProof="1">
              <a:solidFill>
                <a:prstClr val="black"/>
              </a:solidFill>
              <a:latin typeface="Arial" panose="020B0604020202020204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15" name="圆角矩形 79">
            <a:extLst>
              <a:ext uri="{FF2B5EF4-FFF2-40B4-BE49-F238E27FC236}">
                <a16:creationId xmlns:a16="http://schemas.microsoft.com/office/drawing/2014/main" id="{624A0893-6EA6-4C4B-B608-C0149DDD0F4B}"/>
              </a:ext>
            </a:extLst>
          </p:cNvPr>
          <p:cNvSpPr/>
          <p:nvPr/>
        </p:nvSpPr>
        <p:spPr>
          <a:xfrm>
            <a:off x="5074846" y="3350846"/>
            <a:ext cx="3819102" cy="503882"/>
          </a:xfrm>
          <a:prstGeom prst="roundRect">
            <a:avLst/>
          </a:prstGeom>
          <a:solidFill>
            <a:srgbClr val="EEECE1">
              <a:lumMod val="75000"/>
            </a:srgbClr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1100" b="1" noProof="1">
                <a:solidFill>
                  <a:prstClr val="black"/>
                </a:solidFill>
                <a:latin typeface="Arial" panose="020B0604020202020204"/>
                <a:ea typeface="华文细黑" panose="02010600040101010101" pitchFamily="2" charset="-122"/>
                <a:sym typeface="+mn-ea"/>
              </a:rPr>
              <a:t>HDFS</a:t>
            </a:r>
            <a:endParaRPr lang="zh-CN" altLang="en-US" sz="1100" b="1" noProof="1">
              <a:solidFill>
                <a:prstClr val="black"/>
              </a:solidFill>
              <a:latin typeface="Arial" panose="020B0604020202020204"/>
              <a:ea typeface="华文细黑" panose="02010600040101010101" pitchFamily="2" charset="-122"/>
              <a:sym typeface="+mn-ea"/>
            </a:endParaRPr>
          </a:p>
        </p:txBody>
      </p:sp>
      <p:grpSp>
        <p:nvGrpSpPr>
          <p:cNvPr id="16" name="组合 68">
            <a:extLst>
              <a:ext uri="{FF2B5EF4-FFF2-40B4-BE49-F238E27FC236}">
                <a16:creationId xmlns:a16="http://schemas.microsoft.com/office/drawing/2014/main" id="{E08FD763-FAC3-4628-A55C-42FD3FFA9C09}"/>
              </a:ext>
            </a:extLst>
          </p:cNvPr>
          <p:cNvGrpSpPr>
            <a:grpSpLocks/>
          </p:cNvGrpSpPr>
          <p:nvPr/>
        </p:nvGrpSpPr>
        <p:grpSpPr bwMode="auto">
          <a:xfrm>
            <a:off x="5174820" y="3405116"/>
            <a:ext cx="502331" cy="395341"/>
            <a:chOff x="3073251" y="5157192"/>
            <a:chExt cx="1080120" cy="79208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28CB8F4-C3BB-494C-8188-F5EEA9BA28E3}"/>
                </a:ext>
              </a:extLst>
            </p:cNvPr>
            <p:cNvSpPr/>
            <p:nvPr/>
          </p:nvSpPr>
          <p:spPr>
            <a:xfrm>
              <a:off x="3073251" y="5157192"/>
              <a:ext cx="1080120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black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18" name="圆角矩形 82">
              <a:extLst>
                <a:ext uri="{FF2B5EF4-FFF2-40B4-BE49-F238E27FC236}">
                  <a16:creationId xmlns:a16="http://schemas.microsoft.com/office/drawing/2014/main" id="{E8F050C6-DE25-4FBA-ACB8-454A8CFADE94}"/>
                </a:ext>
              </a:extLst>
            </p:cNvPr>
            <p:cNvSpPr/>
            <p:nvPr/>
          </p:nvSpPr>
          <p:spPr>
            <a:xfrm>
              <a:off x="3088076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19" name="圆角矩形 83">
              <a:extLst>
                <a:ext uri="{FF2B5EF4-FFF2-40B4-BE49-F238E27FC236}">
                  <a16:creationId xmlns:a16="http://schemas.microsoft.com/office/drawing/2014/main" id="{808C7169-E630-4E87-8A2E-013441305488}"/>
                </a:ext>
              </a:extLst>
            </p:cNvPr>
            <p:cNvSpPr/>
            <p:nvPr/>
          </p:nvSpPr>
          <p:spPr>
            <a:xfrm>
              <a:off x="3346457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20" name="圆角矩形 84">
              <a:extLst>
                <a:ext uri="{FF2B5EF4-FFF2-40B4-BE49-F238E27FC236}">
                  <a16:creationId xmlns:a16="http://schemas.microsoft.com/office/drawing/2014/main" id="{7DA7A2E7-FCED-439E-90A3-5D3979F36663}"/>
                </a:ext>
              </a:extLst>
            </p:cNvPr>
            <p:cNvSpPr/>
            <p:nvPr/>
          </p:nvSpPr>
          <p:spPr>
            <a:xfrm>
              <a:off x="3088076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21" name="圆角矩形 85">
              <a:extLst>
                <a:ext uri="{FF2B5EF4-FFF2-40B4-BE49-F238E27FC236}">
                  <a16:creationId xmlns:a16="http://schemas.microsoft.com/office/drawing/2014/main" id="{6A28D528-2CC0-4DE1-927E-3EC72DAAA688}"/>
                </a:ext>
              </a:extLst>
            </p:cNvPr>
            <p:cNvSpPr/>
            <p:nvPr/>
          </p:nvSpPr>
          <p:spPr>
            <a:xfrm>
              <a:off x="3346457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22" name="圆角矩形 86">
              <a:extLst>
                <a:ext uri="{FF2B5EF4-FFF2-40B4-BE49-F238E27FC236}">
                  <a16:creationId xmlns:a16="http://schemas.microsoft.com/office/drawing/2014/main" id="{044F9952-408A-4A64-A771-88A40600149B}"/>
                </a:ext>
              </a:extLst>
            </p:cNvPr>
            <p:cNvSpPr/>
            <p:nvPr/>
          </p:nvSpPr>
          <p:spPr>
            <a:xfrm>
              <a:off x="3088076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23" name="圆角矩形 87">
              <a:extLst>
                <a:ext uri="{FF2B5EF4-FFF2-40B4-BE49-F238E27FC236}">
                  <a16:creationId xmlns:a16="http://schemas.microsoft.com/office/drawing/2014/main" id="{537EAE7A-0FAC-4D97-A5B7-2B2948645806}"/>
                </a:ext>
              </a:extLst>
            </p:cNvPr>
            <p:cNvSpPr/>
            <p:nvPr/>
          </p:nvSpPr>
          <p:spPr>
            <a:xfrm>
              <a:off x="3346457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24" name="圆角矩形 88">
              <a:extLst>
                <a:ext uri="{FF2B5EF4-FFF2-40B4-BE49-F238E27FC236}">
                  <a16:creationId xmlns:a16="http://schemas.microsoft.com/office/drawing/2014/main" id="{EF6AEDE9-FB22-4218-BC3D-E32DA90484EF}"/>
                </a:ext>
              </a:extLst>
            </p:cNvPr>
            <p:cNvSpPr/>
            <p:nvPr/>
          </p:nvSpPr>
          <p:spPr>
            <a:xfrm>
              <a:off x="3634489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25" name="圆角矩形 89">
              <a:extLst>
                <a:ext uri="{FF2B5EF4-FFF2-40B4-BE49-F238E27FC236}">
                  <a16:creationId xmlns:a16="http://schemas.microsoft.com/office/drawing/2014/main" id="{7C8FA2FD-CA96-4F50-845C-ADD2DFEBD198}"/>
                </a:ext>
              </a:extLst>
            </p:cNvPr>
            <p:cNvSpPr/>
            <p:nvPr/>
          </p:nvSpPr>
          <p:spPr>
            <a:xfrm>
              <a:off x="3892871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26" name="圆角矩形 90">
              <a:extLst>
                <a:ext uri="{FF2B5EF4-FFF2-40B4-BE49-F238E27FC236}">
                  <a16:creationId xmlns:a16="http://schemas.microsoft.com/office/drawing/2014/main" id="{AE48AE8F-50AA-4651-90C3-8333F251C2B5}"/>
                </a:ext>
              </a:extLst>
            </p:cNvPr>
            <p:cNvSpPr/>
            <p:nvPr/>
          </p:nvSpPr>
          <p:spPr>
            <a:xfrm>
              <a:off x="3634489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27" name="圆角矩形 91">
              <a:extLst>
                <a:ext uri="{FF2B5EF4-FFF2-40B4-BE49-F238E27FC236}">
                  <a16:creationId xmlns:a16="http://schemas.microsoft.com/office/drawing/2014/main" id="{07B71269-C3E2-4F08-B22B-DC4707766537}"/>
                </a:ext>
              </a:extLst>
            </p:cNvPr>
            <p:cNvSpPr/>
            <p:nvPr/>
          </p:nvSpPr>
          <p:spPr>
            <a:xfrm>
              <a:off x="3892871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28" name="圆角矩形 92">
              <a:extLst>
                <a:ext uri="{FF2B5EF4-FFF2-40B4-BE49-F238E27FC236}">
                  <a16:creationId xmlns:a16="http://schemas.microsoft.com/office/drawing/2014/main" id="{7C46A667-B8AE-4E24-ADAA-85E86AAE9FB9}"/>
                </a:ext>
              </a:extLst>
            </p:cNvPr>
            <p:cNvSpPr/>
            <p:nvPr/>
          </p:nvSpPr>
          <p:spPr>
            <a:xfrm>
              <a:off x="3634489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29" name="圆角矩形 93">
              <a:extLst>
                <a:ext uri="{FF2B5EF4-FFF2-40B4-BE49-F238E27FC236}">
                  <a16:creationId xmlns:a16="http://schemas.microsoft.com/office/drawing/2014/main" id="{A2C84224-5DE8-41B9-B4AE-9FE8934C7BF2}"/>
                </a:ext>
              </a:extLst>
            </p:cNvPr>
            <p:cNvSpPr/>
            <p:nvPr/>
          </p:nvSpPr>
          <p:spPr>
            <a:xfrm>
              <a:off x="3892871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组合 82">
            <a:extLst>
              <a:ext uri="{FF2B5EF4-FFF2-40B4-BE49-F238E27FC236}">
                <a16:creationId xmlns:a16="http://schemas.microsoft.com/office/drawing/2014/main" id="{4B2FF99F-2047-4F82-A446-893001F1408D}"/>
              </a:ext>
            </a:extLst>
          </p:cNvPr>
          <p:cNvGrpSpPr>
            <a:grpSpLocks/>
          </p:cNvGrpSpPr>
          <p:nvPr/>
        </p:nvGrpSpPr>
        <p:grpSpPr bwMode="auto">
          <a:xfrm>
            <a:off x="5850760" y="3412246"/>
            <a:ext cx="502777" cy="385407"/>
            <a:chOff x="3073251" y="5157192"/>
            <a:chExt cx="1080120" cy="79208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D53CF68-5973-41E9-BD9D-627A607262B4}"/>
                </a:ext>
              </a:extLst>
            </p:cNvPr>
            <p:cNvSpPr/>
            <p:nvPr/>
          </p:nvSpPr>
          <p:spPr>
            <a:xfrm>
              <a:off x="3073251" y="5157192"/>
              <a:ext cx="1080120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black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32" name="圆角矩形 96">
              <a:extLst>
                <a:ext uri="{FF2B5EF4-FFF2-40B4-BE49-F238E27FC236}">
                  <a16:creationId xmlns:a16="http://schemas.microsoft.com/office/drawing/2014/main" id="{A88CE0EA-2F63-40C0-8470-FE6C1011AC75}"/>
                </a:ext>
              </a:extLst>
            </p:cNvPr>
            <p:cNvSpPr/>
            <p:nvPr/>
          </p:nvSpPr>
          <p:spPr>
            <a:xfrm>
              <a:off x="3088076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33" name="圆角矩形 97">
              <a:extLst>
                <a:ext uri="{FF2B5EF4-FFF2-40B4-BE49-F238E27FC236}">
                  <a16:creationId xmlns:a16="http://schemas.microsoft.com/office/drawing/2014/main" id="{C3223AE3-A897-481C-A717-C9EDA0EB5737}"/>
                </a:ext>
              </a:extLst>
            </p:cNvPr>
            <p:cNvSpPr/>
            <p:nvPr/>
          </p:nvSpPr>
          <p:spPr>
            <a:xfrm>
              <a:off x="3346457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34" name="圆角矩形 98">
              <a:extLst>
                <a:ext uri="{FF2B5EF4-FFF2-40B4-BE49-F238E27FC236}">
                  <a16:creationId xmlns:a16="http://schemas.microsoft.com/office/drawing/2014/main" id="{8D9CE5E2-1AE1-42AA-8641-6944FDBB3692}"/>
                </a:ext>
              </a:extLst>
            </p:cNvPr>
            <p:cNvSpPr/>
            <p:nvPr/>
          </p:nvSpPr>
          <p:spPr>
            <a:xfrm>
              <a:off x="3088076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35" name="圆角矩形 99">
              <a:extLst>
                <a:ext uri="{FF2B5EF4-FFF2-40B4-BE49-F238E27FC236}">
                  <a16:creationId xmlns:a16="http://schemas.microsoft.com/office/drawing/2014/main" id="{6DE40BF7-0352-43C7-BFFF-6545A8B155A6}"/>
                </a:ext>
              </a:extLst>
            </p:cNvPr>
            <p:cNvSpPr/>
            <p:nvPr/>
          </p:nvSpPr>
          <p:spPr>
            <a:xfrm>
              <a:off x="3346457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36" name="圆角矩形 100">
              <a:extLst>
                <a:ext uri="{FF2B5EF4-FFF2-40B4-BE49-F238E27FC236}">
                  <a16:creationId xmlns:a16="http://schemas.microsoft.com/office/drawing/2014/main" id="{BEB52425-1601-4C8E-A978-36493BBCFB3A}"/>
                </a:ext>
              </a:extLst>
            </p:cNvPr>
            <p:cNvSpPr/>
            <p:nvPr/>
          </p:nvSpPr>
          <p:spPr>
            <a:xfrm>
              <a:off x="3088076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37" name="圆角矩形 101">
              <a:extLst>
                <a:ext uri="{FF2B5EF4-FFF2-40B4-BE49-F238E27FC236}">
                  <a16:creationId xmlns:a16="http://schemas.microsoft.com/office/drawing/2014/main" id="{A073C532-5A6F-4463-8D23-F88F01A56839}"/>
                </a:ext>
              </a:extLst>
            </p:cNvPr>
            <p:cNvSpPr/>
            <p:nvPr/>
          </p:nvSpPr>
          <p:spPr>
            <a:xfrm>
              <a:off x="3346457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38" name="圆角矩形 102">
              <a:extLst>
                <a:ext uri="{FF2B5EF4-FFF2-40B4-BE49-F238E27FC236}">
                  <a16:creationId xmlns:a16="http://schemas.microsoft.com/office/drawing/2014/main" id="{1B93BBCA-E968-480C-A92B-952CF2CD293A}"/>
                </a:ext>
              </a:extLst>
            </p:cNvPr>
            <p:cNvSpPr/>
            <p:nvPr/>
          </p:nvSpPr>
          <p:spPr>
            <a:xfrm>
              <a:off x="3634489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39" name="圆角矩形 103">
              <a:extLst>
                <a:ext uri="{FF2B5EF4-FFF2-40B4-BE49-F238E27FC236}">
                  <a16:creationId xmlns:a16="http://schemas.microsoft.com/office/drawing/2014/main" id="{6D6320D2-A05A-4FC3-8EAB-58109E3CE738}"/>
                </a:ext>
              </a:extLst>
            </p:cNvPr>
            <p:cNvSpPr/>
            <p:nvPr/>
          </p:nvSpPr>
          <p:spPr>
            <a:xfrm>
              <a:off x="3892871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40" name="圆角矩形 104">
              <a:extLst>
                <a:ext uri="{FF2B5EF4-FFF2-40B4-BE49-F238E27FC236}">
                  <a16:creationId xmlns:a16="http://schemas.microsoft.com/office/drawing/2014/main" id="{A111DEFB-A7B5-4A98-AF17-B2D0F01FCFE4}"/>
                </a:ext>
              </a:extLst>
            </p:cNvPr>
            <p:cNvSpPr/>
            <p:nvPr/>
          </p:nvSpPr>
          <p:spPr>
            <a:xfrm>
              <a:off x="3634489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41" name="圆角矩形 105">
              <a:extLst>
                <a:ext uri="{FF2B5EF4-FFF2-40B4-BE49-F238E27FC236}">
                  <a16:creationId xmlns:a16="http://schemas.microsoft.com/office/drawing/2014/main" id="{2D697CF7-BBFB-4FFA-B2BD-B3BD33F0E3D9}"/>
                </a:ext>
              </a:extLst>
            </p:cNvPr>
            <p:cNvSpPr/>
            <p:nvPr/>
          </p:nvSpPr>
          <p:spPr>
            <a:xfrm>
              <a:off x="3892871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42" name="圆角矩形 106">
              <a:extLst>
                <a:ext uri="{FF2B5EF4-FFF2-40B4-BE49-F238E27FC236}">
                  <a16:creationId xmlns:a16="http://schemas.microsoft.com/office/drawing/2014/main" id="{D4BEC892-AAF2-4419-8967-CE74CD67162E}"/>
                </a:ext>
              </a:extLst>
            </p:cNvPr>
            <p:cNvSpPr/>
            <p:nvPr/>
          </p:nvSpPr>
          <p:spPr>
            <a:xfrm>
              <a:off x="3634489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43" name="圆角矩形 107">
              <a:extLst>
                <a:ext uri="{FF2B5EF4-FFF2-40B4-BE49-F238E27FC236}">
                  <a16:creationId xmlns:a16="http://schemas.microsoft.com/office/drawing/2014/main" id="{3D6D6394-CA1C-41B1-9024-A103617747CB}"/>
                </a:ext>
              </a:extLst>
            </p:cNvPr>
            <p:cNvSpPr/>
            <p:nvPr/>
          </p:nvSpPr>
          <p:spPr>
            <a:xfrm>
              <a:off x="3892871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</p:grpSp>
      <p:grpSp>
        <p:nvGrpSpPr>
          <p:cNvPr id="44" name="组合 96">
            <a:extLst>
              <a:ext uri="{FF2B5EF4-FFF2-40B4-BE49-F238E27FC236}">
                <a16:creationId xmlns:a16="http://schemas.microsoft.com/office/drawing/2014/main" id="{F91A2FA0-D9B7-4219-9BBB-12A75535CE03}"/>
              </a:ext>
            </a:extLst>
          </p:cNvPr>
          <p:cNvGrpSpPr>
            <a:grpSpLocks/>
          </p:cNvGrpSpPr>
          <p:nvPr/>
        </p:nvGrpSpPr>
        <p:grpSpPr bwMode="auto">
          <a:xfrm>
            <a:off x="8307679" y="3412246"/>
            <a:ext cx="502777" cy="370734"/>
            <a:chOff x="3073251" y="5157192"/>
            <a:chExt cx="1080120" cy="79208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FAFABB7-4708-452D-9F47-4C9DDD7A4380}"/>
                </a:ext>
              </a:extLst>
            </p:cNvPr>
            <p:cNvSpPr/>
            <p:nvPr/>
          </p:nvSpPr>
          <p:spPr>
            <a:xfrm>
              <a:off x="3073251" y="5157192"/>
              <a:ext cx="1080120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black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46" name="圆角矩形 110">
              <a:extLst>
                <a:ext uri="{FF2B5EF4-FFF2-40B4-BE49-F238E27FC236}">
                  <a16:creationId xmlns:a16="http://schemas.microsoft.com/office/drawing/2014/main" id="{F171F968-CD1A-490E-915B-6019E05ED158}"/>
                </a:ext>
              </a:extLst>
            </p:cNvPr>
            <p:cNvSpPr/>
            <p:nvPr/>
          </p:nvSpPr>
          <p:spPr>
            <a:xfrm>
              <a:off x="3088076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47" name="圆角矩形 111">
              <a:extLst>
                <a:ext uri="{FF2B5EF4-FFF2-40B4-BE49-F238E27FC236}">
                  <a16:creationId xmlns:a16="http://schemas.microsoft.com/office/drawing/2014/main" id="{FEC070D7-80D8-4BA2-8F90-6FA97BEC4193}"/>
                </a:ext>
              </a:extLst>
            </p:cNvPr>
            <p:cNvSpPr/>
            <p:nvPr/>
          </p:nvSpPr>
          <p:spPr>
            <a:xfrm>
              <a:off x="3346457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48" name="圆角矩形 112">
              <a:extLst>
                <a:ext uri="{FF2B5EF4-FFF2-40B4-BE49-F238E27FC236}">
                  <a16:creationId xmlns:a16="http://schemas.microsoft.com/office/drawing/2014/main" id="{C5055D2E-67FE-4F85-8259-A01A902D079F}"/>
                </a:ext>
              </a:extLst>
            </p:cNvPr>
            <p:cNvSpPr/>
            <p:nvPr/>
          </p:nvSpPr>
          <p:spPr>
            <a:xfrm>
              <a:off x="3088076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49" name="圆角矩形 113">
              <a:extLst>
                <a:ext uri="{FF2B5EF4-FFF2-40B4-BE49-F238E27FC236}">
                  <a16:creationId xmlns:a16="http://schemas.microsoft.com/office/drawing/2014/main" id="{7832382D-46B8-42D4-A185-B32AAC4B56D5}"/>
                </a:ext>
              </a:extLst>
            </p:cNvPr>
            <p:cNvSpPr/>
            <p:nvPr/>
          </p:nvSpPr>
          <p:spPr>
            <a:xfrm>
              <a:off x="3346457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50" name="圆角矩形 114">
              <a:extLst>
                <a:ext uri="{FF2B5EF4-FFF2-40B4-BE49-F238E27FC236}">
                  <a16:creationId xmlns:a16="http://schemas.microsoft.com/office/drawing/2014/main" id="{F6951A2A-B61A-485B-9B7A-C9E2A39B45D8}"/>
                </a:ext>
              </a:extLst>
            </p:cNvPr>
            <p:cNvSpPr/>
            <p:nvPr/>
          </p:nvSpPr>
          <p:spPr>
            <a:xfrm>
              <a:off x="3088076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51" name="圆角矩形 115">
              <a:extLst>
                <a:ext uri="{FF2B5EF4-FFF2-40B4-BE49-F238E27FC236}">
                  <a16:creationId xmlns:a16="http://schemas.microsoft.com/office/drawing/2014/main" id="{2DD69C07-E94C-4595-9BF8-6C9CE43D19CC}"/>
                </a:ext>
              </a:extLst>
            </p:cNvPr>
            <p:cNvSpPr/>
            <p:nvPr/>
          </p:nvSpPr>
          <p:spPr>
            <a:xfrm>
              <a:off x="3346457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52" name="圆角矩形 116">
              <a:extLst>
                <a:ext uri="{FF2B5EF4-FFF2-40B4-BE49-F238E27FC236}">
                  <a16:creationId xmlns:a16="http://schemas.microsoft.com/office/drawing/2014/main" id="{5A4BCF4B-030F-470E-A195-C7FCC96C0988}"/>
                </a:ext>
              </a:extLst>
            </p:cNvPr>
            <p:cNvSpPr/>
            <p:nvPr/>
          </p:nvSpPr>
          <p:spPr>
            <a:xfrm>
              <a:off x="3634489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53" name="圆角矩形 117">
              <a:extLst>
                <a:ext uri="{FF2B5EF4-FFF2-40B4-BE49-F238E27FC236}">
                  <a16:creationId xmlns:a16="http://schemas.microsoft.com/office/drawing/2014/main" id="{1C37333E-43C7-4A3E-BDF6-DA405522F8DE}"/>
                </a:ext>
              </a:extLst>
            </p:cNvPr>
            <p:cNvSpPr/>
            <p:nvPr/>
          </p:nvSpPr>
          <p:spPr>
            <a:xfrm>
              <a:off x="3892871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54" name="圆角矩形 118">
              <a:extLst>
                <a:ext uri="{FF2B5EF4-FFF2-40B4-BE49-F238E27FC236}">
                  <a16:creationId xmlns:a16="http://schemas.microsoft.com/office/drawing/2014/main" id="{F642B8B0-25C9-427C-BF0B-79033CE5FD88}"/>
                </a:ext>
              </a:extLst>
            </p:cNvPr>
            <p:cNvSpPr/>
            <p:nvPr/>
          </p:nvSpPr>
          <p:spPr>
            <a:xfrm>
              <a:off x="3634489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55" name="圆角矩形 119">
              <a:extLst>
                <a:ext uri="{FF2B5EF4-FFF2-40B4-BE49-F238E27FC236}">
                  <a16:creationId xmlns:a16="http://schemas.microsoft.com/office/drawing/2014/main" id="{49BBD77A-E043-4E72-83BD-A9B348B6EC39}"/>
                </a:ext>
              </a:extLst>
            </p:cNvPr>
            <p:cNvSpPr/>
            <p:nvPr/>
          </p:nvSpPr>
          <p:spPr>
            <a:xfrm>
              <a:off x="3892871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56" name="圆角矩形 120">
              <a:extLst>
                <a:ext uri="{FF2B5EF4-FFF2-40B4-BE49-F238E27FC236}">
                  <a16:creationId xmlns:a16="http://schemas.microsoft.com/office/drawing/2014/main" id="{737945C9-6ADD-4497-87FA-31E56B90AEC9}"/>
                </a:ext>
              </a:extLst>
            </p:cNvPr>
            <p:cNvSpPr/>
            <p:nvPr/>
          </p:nvSpPr>
          <p:spPr>
            <a:xfrm>
              <a:off x="3634489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57" name="圆角矩形 121">
              <a:extLst>
                <a:ext uri="{FF2B5EF4-FFF2-40B4-BE49-F238E27FC236}">
                  <a16:creationId xmlns:a16="http://schemas.microsoft.com/office/drawing/2014/main" id="{44C4E3C0-7796-4C88-8243-3A4C79FA37DD}"/>
                </a:ext>
              </a:extLst>
            </p:cNvPr>
            <p:cNvSpPr/>
            <p:nvPr/>
          </p:nvSpPr>
          <p:spPr>
            <a:xfrm>
              <a:off x="3892871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</p:grpSp>
      <p:grpSp>
        <p:nvGrpSpPr>
          <p:cNvPr id="58" name="组合 110">
            <a:extLst>
              <a:ext uri="{FF2B5EF4-FFF2-40B4-BE49-F238E27FC236}">
                <a16:creationId xmlns:a16="http://schemas.microsoft.com/office/drawing/2014/main" id="{A38973EA-A59C-420D-8415-ED4F912BC087}"/>
              </a:ext>
            </a:extLst>
          </p:cNvPr>
          <p:cNvGrpSpPr>
            <a:grpSpLocks/>
          </p:cNvGrpSpPr>
          <p:nvPr/>
        </p:nvGrpSpPr>
        <p:grpSpPr bwMode="auto">
          <a:xfrm>
            <a:off x="7612774" y="3419197"/>
            <a:ext cx="502331" cy="385407"/>
            <a:chOff x="3073251" y="5157192"/>
            <a:chExt cx="1080120" cy="79208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7FCACB7-358B-47B9-88D1-58B9FE9D432C}"/>
                </a:ext>
              </a:extLst>
            </p:cNvPr>
            <p:cNvSpPr/>
            <p:nvPr/>
          </p:nvSpPr>
          <p:spPr>
            <a:xfrm>
              <a:off x="3073251" y="5157192"/>
              <a:ext cx="1080120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black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0" name="圆角矩形 124">
              <a:extLst>
                <a:ext uri="{FF2B5EF4-FFF2-40B4-BE49-F238E27FC236}">
                  <a16:creationId xmlns:a16="http://schemas.microsoft.com/office/drawing/2014/main" id="{F4E5E3FA-D27A-45E0-8CCE-73DEABF70FFB}"/>
                </a:ext>
              </a:extLst>
            </p:cNvPr>
            <p:cNvSpPr/>
            <p:nvPr/>
          </p:nvSpPr>
          <p:spPr>
            <a:xfrm>
              <a:off x="3088076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1" name="圆角矩形 125">
              <a:extLst>
                <a:ext uri="{FF2B5EF4-FFF2-40B4-BE49-F238E27FC236}">
                  <a16:creationId xmlns:a16="http://schemas.microsoft.com/office/drawing/2014/main" id="{0CFDD246-97AA-4B09-A35D-9BE2191E1450}"/>
                </a:ext>
              </a:extLst>
            </p:cNvPr>
            <p:cNvSpPr/>
            <p:nvPr/>
          </p:nvSpPr>
          <p:spPr>
            <a:xfrm>
              <a:off x="3346457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2" name="圆角矩形 126">
              <a:extLst>
                <a:ext uri="{FF2B5EF4-FFF2-40B4-BE49-F238E27FC236}">
                  <a16:creationId xmlns:a16="http://schemas.microsoft.com/office/drawing/2014/main" id="{8A997FC0-7E06-432D-9A38-5F6EBF50E195}"/>
                </a:ext>
              </a:extLst>
            </p:cNvPr>
            <p:cNvSpPr/>
            <p:nvPr/>
          </p:nvSpPr>
          <p:spPr>
            <a:xfrm>
              <a:off x="3088076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3" name="圆角矩形 127">
              <a:extLst>
                <a:ext uri="{FF2B5EF4-FFF2-40B4-BE49-F238E27FC236}">
                  <a16:creationId xmlns:a16="http://schemas.microsoft.com/office/drawing/2014/main" id="{E178DBF8-A3B6-46C4-AAB3-4F97C082E2F6}"/>
                </a:ext>
              </a:extLst>
            </p:cNvPr>
            <p:cNvSpPr/>
            <p:nvPr/>
          </p:nvSpPr>
          <p:spPr>
            <a:xfrm>
              <a:off x="3346457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4" name="圆角矩形 128">
              <a:extLst>
                <a:ext uri="{FF2B5EF4-FFF2-40B4-BE49-F238E27FC236}">
                  <a16:creationId xmlns:a16="http://schemas.microsoft.com/office/drawing/2014/main" id="{86238B66-D71D-4980-B32D-0F672809031E}"/>
                </a:ext>
              </a:extLst>
            </p:cNvPr>
            <p:cNvSpPr/>
            <p:nvPr/>
          </p:nvSpPr>
          <p:spPr>
            <a:xfrm>
              <a:off x="3088076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5" name="圆角矩形 129">
              <a:extLst>
                <a:ext uri="{FF2B5EF4-FFF2-40B4-BE49-F238E27FC236}">
                  <a16:creationId xmlns:a16="http://schemas.microsoft.com/office/drawing/2014/main" id="{2DD422C2-604E-479D-AB56-EB2110354646}"/>
                </a:ext>
              </a:extLst>
            </p:cNvPr>
            <p:cNvSpPr/>
            <p:nvPr/>
          </p:nvSpPr>
          <p:spPr>
            <a:xfrm>
              <a:off x="3346457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6" name="圆角矩形 130">
              <a:extLst>
                <a:ext uri="{FF2B5EF4-FFF2-40B4-BE49-F238E27FC236}">
                  <a16:creationId xmlns:a16="http://schemas.microsoft.com/office/drawing/2014/main" id="{F94253B8-7568-4894-BACE-E83EC1A2B2CC}"/>
                </a:ext>
              </a:extLst>
            </p:cNvPr>
            <p:cNvSpPr/>
            <p:nvPr/>
          </p:nvSpPr>
          <p:spPr>
            <a:xfrm>
              <a:off x="3634489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7" name="圆角矩形 131">
              <a:extLst>
                <a:ext uri="{FF2B5EF4-FFF2-40B4-BE49-F238E27FC236}">
                  <a16:creationId xmlns:a16="http://schemas.microsoft.com/office/drawing/2014/main" id="{3464524B-8EE2-4824-9C2C-4375D6CA3212}"/>
                </a:ext>
              </a:extLst>
            </p:cNvPr>
            <p:cNvSpPr/>
            <p:nvPr/>
          </p:nvSpPr>
          <p:spPr>
            <a:xfrm>
              <a:off x="3892871" y="5171478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8" name="圆角矩形 132">
              <a:extLst>
                <a:ext uri="{FF2B5EF4-FFF2-40B4-BE49-F238E27FC236}">
                  <a16:creationId xmlns:a16="http://schemas.microsoft.com/office/drawing/2014/main" id="{FF02D750-AEE2-4EAE-876A-B3C1DCF2D2A0}"/>
                </a:ext>
              </a:extLst>
            </p:cNvPr>
            <p:cNvSpPr/>
            <p:nvPr/>
          </p:nvSpPr>
          <p:spPr>
            <a:xfrm>
              <a:off x="3634489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9" name="圆角矩形 133">
              <a:extLst>
                <a:ext uri="{FF2B5EF4-FFF2-40B4-BE49-F238E27FC236}">
                  <a16:creationId xmlns:a16="http://schemas.microsoft.com/office/drawing/2014/main" id="{C70207F6-FC0F-4C68-B16B-0C6BAF433DD3}"/>
                </a:ext>
              </a:extLst>
            </p:cNvPr>
            <p:cNvSpPr/>
            <p:nvPr/>
          </p:nvSpPr>
          <p:spPr>
            <a:xfrm>
              <a:off x="3892871" y="5431803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70" name="圆角矩形 134">
              <a:extLst>
                <a:ext uri="{FF2B5EF4-FFF2-40B4-BE49-F238E27FC236}">
                  <a16:creationId xmlns:a16="http://schemas.microsoft.com/office/drawing/2014/main" id="{D683AE17-E878-480D-91D4-9911B2026B93}"/>
                </a:ext>
              </a:extLst>
            </p:cNvPr>
            <p:cNvSpPr/>
            <p:nvPr/>
          </p:nvSpPr>
          <p:spPr>
            <a:xfrm>
              <a:off x="3634489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71" name="圆角矩形 135">
              <a:extLst>
                <a:ext uri="{FF2B5EF4-FFF2-40B4-BE49-F238E27FC236}">
                  <a16:creationId xmlns:a16="http://schemas.microsoft.com/office/drawing/2014/main" id="{959B708A-FC35-4A3F-A504-D1D55F75F2FA}"/>
                </a:ext>
              </a:extLst>
            </p:cNvPr>
            <p:cNvSpPr/>
            <p:nvPr/>
          </p:nvSpPr>
          <p:spPr>
            <a:xfrm>
              <a:off x="3892871" y="5703241"/>
              <a:ext cx="216024" cy="21588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Tx/>
                <a:buNone/>
                <a:defRPr/>
              </a:pPr>
              <a:endParaRPr lang="zh-CN" altLang="en-US" sz="1100" b="0" kern="0">
                <a:solidFill>
                  <a:prstClr val="white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</p:grpSp>
      <p:pic>
        <p:nvPicPr>
          <p:cNvPr id="72" name="Picture 2" descr="Hadoop">
            <a:extLst>
              <a:ext uri="{FF2B5EF4-FFF2-40B4-BE49-F238E27FC236}">
                <a16:creationId xmlns:a16="http://schemas.microsoft.com/office/drawing/2014/main" id="{07EE7843-3A6E-4005-ACFC-A1B936EE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447" y="3895639"/>
            <a:ext cx="1870575" cy="59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上箭头 137">
            <a:extLst>
              <a:ext uri="{FF2B5EF4-FFF2-40B4-BE49-F238E27FC236}">
                <a16:creationId xmlns:a16="http://schemas.microsoft.com/office/drawing/2014/main" id="{90E4AE93-B62E-4038-8624-E6D3C3494733}"/>
              </a:ext>
            </a:extLst>
          </p:cNvPr>
          <p:cNvSpPr/>
          <p:nvPr/>
        </p:nvSpPr>
        <p:spPr>
          <a:xfrm>
            <a:off x="5557582" y="2499046"/>
            <a:ext cx="471458" cy="405126"/>
          </a:xfrm>
          <a:prstGeom prst="upArrow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Tx/>
              <a:buNone/>
              <a:defRPr/>
            </a:pPr>
            <a:endParaRPr lang="zh-CN" altLang="en-US" sz="1100" b="0" kern="0">
              <a:solidFill>
                <a:prstClr val="black"/>
              </a:solidFill>
              <a:latin typeface="Arial" panose="020B0604020202020204"/>
              <a:ea typeface="华文细黑" panose="02010600040101010101" pitchFamily="2" charset="-122"/>
            </a:endParaRPr>
          </a:p>
        </p:txBody>
      </p:sp>
      <p:sp>
        <p:nvSpPr>
          <p:cNvPr id="74" name="上箭头 138">
            <a:extLst>
              <a:ext uri="{FF2B5EF4-FFF2-40B4-BE49-F238E27FC236}">
                <a16:creationId xmlns:a16="http://schemas.microsoft.com/office/drawing/2014/main" id="{936ADF97-0C25-4846-9246-4F94B7CC957F}"/>
              </a:ext>
            </a:extLst>
          </p:cNvPr>
          <p:cNvSpPr/>
          <p:nvPr/>
        </p:nvSpPr>
        <p:spPr>
          <a:xfrm>
            <a:off x="6699394" y="2503866"/>
            <a:ext cx="471458" cy="405126"/>
          </a:xfrm>
          <a:prstGeom prst="upArrow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Tx/>
              <a:buNone/>
              <a:defRPr/>
            </a:pPr>
            <a:endParaRPr lang="zh-CN" altLang="en-US" sz="1100" b="0" kern="0">
              <a:solidFill>
                <a:prstClr val="black"/>
              </a:solidFill>
              <a:latin typeface="Arial" panose="020B0604020202020204"/>
              <a:ea typeface="华文细黑" panose="02010600040101010101" pitchFamily="2" charset="-122"/>
            </a:endParaRPr>
          </a:p>
        </p:txBody>
      </p:sp>
      <p:sp>
        <p:nvSpPr>
          <p:cNvPr id="75" name="上箭头 139">
            <a:extLst>
              <a:ext uri="{FF2B5EF4-FFF2-40B4-BE49-F238E27FC236}">
                <a16:creationId xmlns:a16="http://schemas.microsoft.com/office/drawing/2014/main" id="{E5CF35AE-D849-41BC-A380-A9BC9B761772}"/>
              </a:ext>
            </a:extLst>
          </p:cNvPr>
          <p:cNvSpPr/>
          <p:nvPr/>
        </p:nvSpPr>
        <p:spPr>
          <a:xfrm>
            <a:off x="7757320" y="2497493"/>
            <a:ext cx="471458" cy="405126"/>
          </a:xfrm>
          <a:prstGeom prst="upArrow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Tx/>
              <a:buNone/>
              <a:defRPr/>
            </a:pPr>
            <a:endParaRPr lang="zh-CN" altLang="en-US" sz="1100" b="0" kern="0">
              <a:solidFill>
                <a:prstClr val="black"/>
              </a:solidFill>
              <a:latin typeface="Arial" panose="020B0604020202020204"/>
              <a:ea typeface="华文细黑" panose="02010600040101010101" pitchFamily="2" charset="-122"/>
            </a:endParaRPr>
          </a:p>
        </p:txBody>
      </p:sp>
      <p:sp>
        <p:nvSpPr>
          <p:cNvPr id="76" name="圆角矩形 140">
            <a:extLst>
              <a:ext uri="{FF2B5EF4-FFF2-40B4-BE49-F238E27FC236}">
                <a16:creationId xmlns:a16="http://schemas.microsoft.com/office/drawing/2014/main" id="{14D30ACA-EF6B-4B6B-B1F8-4845B4EB85FC}"/>
              </a:ext>
            </a:extLst>
          </p:cNvPr>
          <p:cNvSpPr/>
          <p:nvPr/>
        </p:nvSpPr>
        <p:spPr>
          <a:xfrm>
            <a:off x="5511006" y="1958634"/>
            <a:ext cx="848623" cy="424569"/>
          </a:xfrm>
          <a:prstGeom prst="round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Tx/>
              <a:buNone/>
              <a:defRPr/>
            </a:pPr>
            <a:r>
              <a:rPr lang="zh-CN" altLang="en-US" sz="1100" b="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快速的数据读取</a:t>
            </a:r>
          </a:p>
        </p:txBody>
      </p:sp>
      <p:sp>
        <p:nvSpPr>
          <p:cNvPr id="77" name="圆角矩形 141">
            <a:extLst>
              <a:ext uri="{FF2B5EF4-FFF2-40B4-BE49-F238E27FC236}">
                <a16:creationId xmlns:a16="http://schemas.microsoft.com/office/drawing/2014/main" id="{52B5C19F-611B-4128-ACEF-FBF539E3C3FA}"/>
              </a:ext>
            </a:extLst>
          </p:cNvPr>
          <p:cNvSpPr/>
          <p:nvPr/>
        </p:nvSpPr>
        <p:spPr>
          <a:xfrm>
            <a:off x="6560086" y="1959534"/>
            <a:ext cx="848623" cy="424570"/>
          </a:xfrm>
          <a:prstGeom prst="round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Tx/>
              <a:buNone/>
              <a:defRPr/>
            </a:pPr>
            <a:r>
              <a:rPr lang="zh-CN" altLang="en-US" sz="1100" b="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大数据存储统计</a:t>
            </a:r>
          </a:p>
        </p:txBody>
      </p:sp>
      <p:sp>
        <p:nvSpPr>
          <p:cNvPr id="78" name="圆角矩形 142">
            <a:extLst>
              <a:ext uri="{FF2B5EF4-FFF2-40B4-BE49-F238E27FC236}">
                <a16:creationId xmlns:a16="http://schemas.microsoft.com/office/drawing/2014/main" id="{AA40E28D-1F3F-4A8D-AAF3-5EF05127BB87}"/>
              </a:ext>
            </a:extLst>
          </p:cNvPr>
          <p:cNvSpPr/>
          <p:nvPr/>
        </p:nvSpPr>
        <p:spPr>
          <a:xfrm>
            <a:off x="7548697" y="1963966"/>
            <a:ext cx="848623" cy="413679"/>
          </a:xfrm>
          <a:prstGeom prst="roundRect">
            <a:avLst/>
          </a:prstGeom>
          <a:solidFill>
            <a:srgbClr val="C0504D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Tx/>
              <a:buNone/>
              <a:defRPr/>
            </a:pPr>
            <a:r>
              <a:rPr lang="zh-CN" altLang="en-US" sz="1100" b="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复杂计算并行处理</a:t>
            </a:r>
          </a:p>
        </p:txBody>
      </p:sp>
    </p:spTree>
    <p:extLst>
      <p:ext uri="{BB962C8B-B14F-4D97-AF65-F5344CB8AC3E}">
        <p14:creationId xmlns:p14="http://schemas.microsoft.com/office/powerpoint/2010/main" val="38573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大数据平台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中间件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5BAED0E-E4FC-4B0E-91BE-0B18A9617920}"/>
              </a:ext>
            </a:extLst>
          </p:cNvPr>
          <p:cNvSpPr/>
          <p:nvPr/>
        </p:nvSpPr>
        <p:spPr>
          <a:xfrm>
            <a:off x="989206" y="700280"/>
            <a:ext cx="7413859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中间件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(Middleware)</a:t>
            </a:r>
            <a:r>
              <a:rPr lang="zh-CN" altLang="en-US" sz="1600" dirty="0">
                <a:latin typeface="+mn-ea"/>
              </a:rPr>
              <a:t>是一种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软件</a:t>
            </a:r>
            <a:r>
              <a:rPr lang="zh-CN" altLang="en-US" sz="1600" dirty="0">
                <a:latin typeface="+mn-ea"/>
              </a:rPr>
              <a:t>，处于系统软件（操作系统和网络软件）与应用软件之间，它能使处于应用层中的各应用成分之间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实现跨网络的协同工作</a:t>
            </a:r>
            <a:r>
              <a:rPr lang="zh-CN" altLang="en-US" sz="1600" dirty="0">
                <a:latin typeface="+mn-ea"/>
              </a:rPr>
              <a:t>（也就是互操作），这时允许各应用软件之下所涉及的“系统结构、操作系统、通信协议、数据库和其它应用服务”各不相同。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A03E4F4-7068-452A-BB85-3CF622AF5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011" y="2282051"/>
            <a:ext cx="4396164" cy="286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62" y="4347558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6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中间件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0335551-9E49-42A8-8622-F809E17965FC}"/>
              </a:ext>
            </a:extLst>
          </p:cNvPr>
          <p:cNvSpPr txBox="1"/>
          <p:nvPr/>
        </p:nvSpPr>
        <p:spPr>
          <a:xfrm>
            <a:off x="925543" y="667789"/>
            <a:ext cx="138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消息中间件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6429A1-E68D-4240-BEDE-61D99E02A751}"/>
              </a:ext>
            </a:extLst>
          </p:cNvPr>
          <p:cNvSpPr txBox="1"/>
          <p:nvPr/>
        </p:nvSpPr>
        <p:spPr>
          <a:xfrm>
            <a:off x="1043243" y="989917"/>
            <a:ext cx="7057514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rgbClr val="C00000"/>
                </a:solidFill>
              </a:rPr>
              <a:t>消息队列中间件</a:t>
            </a:r>
            <a:r>
              <a:rPr lang="en-US" altLang="zh-CN" sz="1600" b="1" dirty="0">
                <a:solidFill>
                  <a:srgbClr val="C00000"/>
                </a:solidFill>
              </a:rPr>
              <a:t>(MOM)</a:t>
            </a:r>
            <a:r>
              <a:rPr lang="zh-CN" altLang="en-US" sz="1600" dirty="0"/>
              <a:t> 为分布式系统中创建、发送、接收消息提供了一套可靠通用的方法，实现了可靠的、高效的、实时的跨平台数据传输。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主要用于</a:t>
            </a:r>
            <a:r>
              <a:rPr lang="zh-CN" altLang="en-US" sz="1600" b="1" dirty="0">
                <a:solidFill>
                  <a:srgbClr val="C00000"/>
                </a:solidFill>
              </a:rPr>
              <a:t>解决应用耦合，异步消息，流量削锋，日志处理，分布式事务等问题</a:t>
            </a:r>
            <a:r>
              <a:rPr lang="zh-CN" altLang="en-US" sz="1600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896D7D-A02A-4AA6-8F13-6804D3111701}"/>
              </a:ext>
            </a:extLst>
          </p:cNvPr>
          <p:cNvSpPr/>
          <p:nvPr/>
        </p:nvSpPr>
        <p:spPr>
          <a:xfrm>
            <a:off x="802012" y="2495267"/>
            <a:ext cx="1206925" cy="67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818E7D-BFE2-423E-B512-2A29A9DE0322}"/>
              </a:ext>
            </a:extLst>
          </p:cNvPr>
          <p:cNvSpPr/>
          <p:nvPr/>
        </p:nvSpPr>
        <p:spPr>
          <a:xfrm>
            <a:off x="2718094" y="2500618"/>
            <a:ext cx="1206925" cy="67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  <a:r>
              <a:rPr lang="zh-CN" altLang="en-US" sz="1600" dirty="0"/>
              <a:t>系统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A2749F-9536-4431-A65B-844A77300CDF}"/>
              </a:ext>
            </a:extLst>
          </p:cNvPr>
          <p:cNvCxnSpPr>
            <a:cxnSpLocks/>
          </p:cNvCxnSpPr>
          <p:nvPr/>
        </p:nvCxnSpPr>
        <p:spPr>
          <a:xfrm>
            <a:off x="2014111" y="2845378"/>
            <a:ext cx="7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E653C17A-612F-42D2-93D1-B5E212837E39}"/>
              </a:ext>
            </a:extLst>
          </p:cNvPr>
          <p:cNvSpPr txBox="1"/>
          <p:nvPr/>
        </p:nvSpPr>
        <p:spPr>
          <a:xfrm>
            <a:off x="1992648" y="2597659"/>
            <a:ext cx="709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/>
              <a:t>Oneway</a:t>
            </a:r>
            <a:endParaRPr lang="zh-CN" altLang="en-US" sz="9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58A813A-4507-4DA4-8967-2C0C97CE3A07}"/>
              </a:ext>
            </a:extLst>
          </p:cNvPr>
          <p:cNvCxnSpPr>
            <a:cxnSpLocks/>
          </p:cNvCxnSpPr>
          <p:nvPr/>
        </p:nvCxnSpPr>
        <p:spPr>
          <a:xfrm>
            <a:off x="2010672" y="3701881"/>
            <a:ext cx="7099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CE4E4A3-89E6-4C07-93D3-92C1A04DD362}"/>
              </a:ext>
            </a:extLst>
          </p:cNvPr>
          <p:cNvSpPr/>
          <p:nvPr/>
        </p:nvSpPr>
        <p:spPr>
          <a:xfrm>
            <a:off x="792808" y="3384628"/>
            <a:ext cx="1206925" cy="67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系统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E14F3D-101B-4C3F-8C40-614137B8E132}"/>
              </a:ext>
            </a:extLst>
          </p:cNvPr>
          <p:cNvSpPr/>
          <p:nvPr/>
        </p:nvSpPr>
        <p:spPr>
          <a:xfrm>
            <a:off x="2718094" y="3387589"/>
            <a:ext cx="1206925" cy="67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  <a:r>
              <a:rPr lang="zh-CN" altLang="en-US" sz="1600" dirty="0"/>
              <a:t>系统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9E0F23F-F69A-41AD-9E75-B2BE1CD2FB08}"/>
              </a:ext>
            </a:extLst>
          </p:cNvPr>
          <p:cNvSpPr txBox="1"/>
          <p:nvPr/>
        </p:nvSpPr>
        <p:spPr>
          <a:xfrm>
            <a:off x="2010672" y="3537127"/>
            <a:ext cx="7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Request</a:t>
            </a:r>
          </a:p>
          <a:p>
            <a:pPr algn="ctr"/>
            <a:r>
              <a:rPr lang="en-US" altLang="zh-CN" sz="900" dirty="0"/>
              <a:t>Response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03051D9-A95A-418F-BE44-2515DDAC5DB0}"/>
              </a:ext>
            </a:extLst>
          </p:cNvPr>
          <p:cNvCxnSpPr>
            <a:cxnSpLocks/>
          </p:cNvCxnSpPr>
          <p:nvPr/>
        </p:nvCxnSpPr>
        <p:spPr>
          <a:xfrm>
            <a:off x="4126613" y="2175561"/>
            <a:ext cx="0" cy="210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1BDE6D4-ED59-4298-BD9F-2E7D5DAA2757}"/>
              </a:ext>
            </a:extLst>
          </p:cNvPr>
          <p:cNvSpPr/>
          <p:nvPr/>
        </p:nvSpPr>
        <p:spPr>
          <a:xfrm>
            <a:off x="4272872" y="2454110"/>
            <a:ext cx="1206925" cy="67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系统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B3165B-7FD4-4B6F-BCB0-7DE7825F6A44}"/>
              </a:ext>
            </a:extLst>
          </p:cNvPr>
          <p:cNvSpPr/>
          <p:nvPr/>
        </p:nvSpPr>
        <p:spPr>
          <a:xfrm>
            <a:off x="7202673" y="2458882"/>
            <a:ext cx="1206925" cy="67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  <a:r>
              <a:rPr lang="zh-CN" altLang="en-US" sz="1600" dirty="0"/>
              <a:t>系统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7400F54-E3C2-468A-88B7-8DED258BA1C4}"/>
              </a:ext>
            </a:extLst>
          </p:cNvPr>
          <p:cNvCxnSpPr>
            <a:stCxn id="17" idx="3"/>
            <a:endCxn id="23" idx="2"/>
          </p:cNvCxnSpPr>
          <p:nvPr/>
        </p:nvCxnSpPr>
        <p:spPr>
          <a:xfrm flipV="1">
            <a:off x="5479797" y="2785335"/>
            <a:ext cx="565131" cy="5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58E6AB30-3911-458A-A59F-1383BFD8EDA3}"/>
              </a:ext>
            </a:extLst>
          </p:cNvPr>
          <p:cNvSpPr txBox="1"/>
          <p:nvPr/>
        </p:nvSpPr>
        <p:spPr>
          <a:xfrm>
            <a:off x="5490704" y="2561844"/>
            <a:ext cx="496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send</a:t>
            </a:r>
            <a:endParaRPr lang="zh-CN" altLang="en-US" sz="9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9C8F81B-9EF5-40EA-B2FE-5A3E3FC8FDE6}"/>
              </a:ext>
            </a:extLst>
          </p:cNvPr>
          <p:cNvSpPr/>
          <p:nvPr/>
        </p:nvSpPr>
        <p:spPr>
          <a:xfrm>
            <a:off x="4302270" y="3387589"/>
            <a:ext cx="1206925" cy="67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系统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3D9273-4E00-4296-BDE1-4E5C1AD86C58}"/>
              </a:ext>
            </a:extLst>
          </p:cNvPr>
          <p:cNvSpPr/>
          <p:nvPr/>
        </p:nvSpPr>
        <p:spPr>
          <a:xfrm>
            <a:off x="7182590" y="3387589"/>
            <a:ext cx="1206925" cy="67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  <a:r>
              <a:rPr lang="zh-CN" altLang="en-US" sz="1600" dirty="0"/>
              <a:t>系统</a:t>
            </a:r>
          </a:p>
        </p:txBody>
      </p:sp>
      <p:sp>
        <p:nvSpPr>
          <p:cNvPr id="23" name="流程图: 磁盘 22">
            <a:extLst>
              <a:ext uri="{FF2B5EF4-FFF2-40B4-BE49-F238E27FC236}">
                <a16:creationId xmlns:a16="http://schemas.microsoft.com/office/drawing/2014/main" id="{54B9333D-49A6-48F5-AE45-AA74005E4804}"/>
              </a:ext>
            </a:extLst>
          </p:cNvPr>
          <p:cNvSpPr/>
          <p:nvPr/>
        </p:nvSpPr>
        <p:spPr>
          <a:xfrm>
            <a:off x="6044928" y="2380736"/>
            <a:ext cx="638961" cy="80919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MOM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78B4C563-4BB8-43B5-8E15-9F519F0277A5}"/>
              </a:ext>
            </a:extLst>
          </p:cNvPr>
          <p:cNvSpPr txBox="1"/>
          <p:nvPr/>
        </p:nvSpPr>
        <p:spPr>
          <a:xfrm>
            <a:off x="6620992" y="2535038"/>
            <a:ext cx="638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receive</a:t>
            </a:r>
            <a:endParaRPr lang="zh-CN" altLang="en-US" sz="9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13F153C-96DE-4B54-AA2F-FB11525EF731}"/>
              </a:ext>
            </a:extLst>
          </p:cNvPr>
          <p:cNvCxnSpPr>
            <a:cxnSpLocks/>
            <a:stCxn id="23" idx="4"/>
            <a:endCxn id="18" idx="1"/>
          </p:cNvCxnSpPr>
          <p:nvPr/>
        </p:nvCxnSpPr>
        <p:spPr>
          <a:xfrm>
            <a:off x="6683889" y="2785335"/>
            <a:ext cx="518784" cy="10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E06F30-FBDD-43E5-AF7F-D5C26E65BDAF}"/>
              </a:ext>
            </a:extLst>
          </p:cNvPr>
          <p:cNvCxnSpPr>
            <a:cxnSpLocks/>
          </p:cNvCxnSpPr>
          <p:nvPr/>
        </p:nvCxnSpPr>
        <p:spPr>
          <a:xfrm>
            <a:off x="5544489" y="3588062"/>
            <a:ext cx="496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4">
            <a:extLst>
              <a:ext uri="{FF2B5EF4-FFF2-40B4-BE49-F238E27FC236}">
                <a16:creationId xmlns:a16="http://schemas.microsoft.com/office/drawing/2014/main" id="{D322C582-E05F-4978-9B36-276BBA7C7DCE}"/>
              </a:ext>
            </a:extLst>
          </p:cNvPr>
          <p:cNvSpPr txBox="1"/>
          <p:nvPr/>
        </p:nvSpPr>
        <p:spPr>
          <a:xfrm>
            <a:off x="5544489" y="3354431"/>
            <a:ext cx="496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send</a:t>
            </a:r>
            <a:endParaRPr lang="zh-CN" altLang="en-US" sz="900" dirty="0"/>
          </a:p>
        </p:txBody>
      </p:sp>
      <p:sp>
        <p:nvSpPr>
          <p:cNvPr id="28" name="流程图: 磁盘 27">
            <a:extLst>
              <a:ext uri="{FF2B5EF4-FFF2-40B4-BE49-F238E27FC236}">
                <a16:creationId xmlns:a16="http://schemas.microsoft.com/office/drawing/2014/main" id="{A7868297-E66B-47C9-8DCA-918658EE1121}"/>
              </a:ext>
            </a:extLst>
          </p:cNvPr>
          <p:cNvSpPr/>
          <p:nvPr/>
        </p:nvSpPr>
        <p:spPr>
          <a:xfrm>
            <a:off x="6044928" y="3324731"/>
            <a:ext cx="638961" cy="80919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MOM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3AC7DCA5-1B91-48C8-993B-0FADE0D51F44}"/>
              </a:ext>
            </a:extLst>
          </p:cNvPr>
          <p:cNvSpPr txBox="1"/>
          <p:nvPr/>
        </p:nvSpPr>
        <p:spPr>
          <a:xfrm>
            <a:off x="6620992" y="3384628"/>
            <a:ext cx="638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receive</a:t>
            </a:r>
            <a:endParaRPr lang="zh-CN" altLang="en-US" sz="9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93BADAB-3A79-44A9-AABC-EEEE79354597}"/>
              </a:ext>
            </a:extLst>
          </p:cNvPr>
          <p:cNvCxnSpPr>
            <a:cxnSpLocks/>
          </p:cNvCxnSpPr>
          <p:nvPr/>
        </p:nvCxnSpPr>
        <p:spPr>
          <a:xfrm>
            <a:off x="6696617" y="3588062"/>
            <a:ext cx="496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197369-F79C-41EE-8650-1407F701D32B}"/>
              </a:ext>
            </a:extLst>
          </p:cNvPr>
          <p:cNvCxnSpPr>
            <a:cxnSpLocks/>
          </p:cNvCxnSpPr>
          <p:nvPr/>
        </p:nvCxnSpPr>
        <p:spPr>
          <a:xfrm>
            <a:off x="5544489" y="3876094"/>
            <a:ext cx="496969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9">
            <a:extLst>
              <a:ext uri="{FF2B5EF4-FFF2-40B4-BE49-F238E27FC236}">
                <a16:creationId xmlns:a16="http://schemas.microsoft.com/office/drawing/2014/main" id="{56DD8DCE-E5C9-4AD2-B2E0-0D34056E4A4B}"/>
              </a:ext>
            </a:extLst>
          </p:cNvPr>
          <p:cNvSpPr txBox="1"/>
          <p:nvPr/>
        </p:nvSpPr>
        <p:spPr>
          <a:xfrm>
            <a:off x="5470673" y="3642463"/>
            <a:ext cx="567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receive</a:t>
            </a:r>
            <a:endParaRPr lang="zh-CN" altLang="en-US" sz="900" dirty="0"/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5A4695CB-CE4A-45F7-BF83-81929C162A4F}"/>
              </a:ext>
            </a:extLst>
          </p:cNvPr>
          <p:cNvSpPr txBox="1"/>
          <p:nvPr/>
        </p:nvSpPr>
        <p:spPr>
          <a:xfrm>
            <a:off x="6696617" y="3714471"/>
            <a:ext cx="496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send</a:t>
            </a:r>
            <a:endParaRPr lang="zh-CN" altLang="en-US" sz="9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190843E-1B0C-4007-8753-5C7B56BE4E08}"/>
              </a:ext>
            </a:extLst>
          </p:cNvPr>
          <p:cNvCxnSpPr>
            <a:cxnSpLocks/>
          </p:cNvCxnSpPr>
          <p:nvPr/>
        </p:nvCxnSpPr>
        <p:spPr>
          <a:xfrm>
            <a:off x="6696617" y="3876094"/>
            <a:ext cx="496969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内容占位符 2">
            <a:extLst>
              <a:ext uri="{FF2B5EF4-FFF2-40B4-BE49-F238E27FC236}">
                <a16:creationId xmlns:a16="http://schemas.microsoft.com/office/drawing/2014/main" id="{58D1418C-D0BC-46EC-8587-4BDBCCA8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694" y="4123640"/>
            <a:ext cx="3320714" cy="99525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耦合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-&gt;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松耦合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同步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-&gt;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异步化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直接请求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-&gt; 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缓冲压力</a:t>
            </a:r>
          </a:p>
        </p:txBody>
      </p:sp>
    </p:spTree>
    <p:extLst>
      <p:ext uri="{BB962C8B-B14F-4D97-AF65-F5344CB8AC3E}">
        <p14:creationId xmlns:p14="http://schemas.microsoft.com/office/powerpoint/2010/main" val="42418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6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中间件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C302BF3-B4C8-4578-9480-5DDAB34AB32F}"/>
              </a:ext>
            </a:extLst>
          </p:cNvPr>
          <p:cNvSpPr txBox="1"/>
          <p:nvPr/>
        </p:nvSpPr>
        <p:spPr>
          <a:xfrm>
            <a:off x="921829" y="1151731"/>
            <a:ext cx="555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常见消息中间件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164441-B666-45DF-88F5-11A408EBBB4B}"/>
              </a:ext>
            </a:extLst>
          </p:cNvPr>
          <p:cNvSpPr txBox="1"/>
          <p:nvPr/>
        </p:nvSpPr>
        <p:spPr>
          <a:xfrm>
            <a:off x="1132524" y="1605745"/>
            <a:ext cx="350685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+mn-ea"/>
              </a:rPr>
              <a:t>ZeroMQ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RabbitMQ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 err="1">
                <a:latin typeface="+mn-ea"/>
              </a:rPr>
              <a:t>AcitveMQ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Kafka</a:t>
            </a:r>
            <a:endParaRPr lang="zh-CN" altLang="en-US" dirty="0">
              <a:latin typeface="+mn-ea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BB8C3B08-772A-4CDE-A8B7-83952CAF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2218" y="2799423"/>
            <a:ext cx="3453064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bbitMQ">
            <a:extLst>
              <a:ext uri="{FF2B5EF4-FFF2-40B4-BE49-F238E27FC236}">
                <a16:creationId xmlns:a16="http://schemas.microsoft.com/office/drawing/2014/main" id="{F87D362F-331F-496C-A752-5594E713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2218" y="1990073"/>
            <a:ext cx="3332183" cy="617129"/>
          </a:xfrm>
          <a:prstGeom prst="rect">
            <a:avLst/>
          </a:prstGeom>
          <a:noFill/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2AE7658-48A2-4C1F-B805-C0CD6F70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9815" y="3991769"/>
            <a:ext cx="34023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ZeroMQ">
            <a:extLst>
              <a:ext uri="{FF2B5EF4-FFF2-40B4-BE49-F238E27FC236}">
                <a16:creationId xmlns:a16="http://schemas.microsoft.com/office/drawing/2014/main" id="{0AD664F8-BB7E-4585-86C4-97EAF4539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320" y="848987"/>
            <a:ext cx="2888864" cy="9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6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中间件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0335551-9E49-42A8-8622-F809E17965FC}"/>
              </a:ext>
            </a:extLst>
          </p:cNvPr>
          <p:cNvSpPr txBox="1"/>
          <p:nvPr/>
        </p:nvSpPr>
        <p:spPr>
          <a:xfrm>
            <a:off x="989206" y="793224"/>
            <a:ext cx="138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分布式缓存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DBD834-7E5D-4303-AF7D-1A94F0764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64" y="309562"/>
            <a:ext cx="33528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87A36B-FEE4-4096-85DD-F4D2BB8457BE}"/>
              </a:ext>
            </a:extLst>
          </p:cNvPr>
          <p:cNvSpPr txBox="1"/>
          <p:nvPr/>
        </p:nvSpPr>
        <p:spPr>
          <a:xfrm>
            <a:off x="974311" y="1242897"/>
            <a:ext cx="432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分布式缓存指缓存部署在多个服务器组成的集群中，以</a:t>
            </a:r>
            <a:r>
              <a:rPr lang="zh-CN" altLang="en-US" b="1" dirty="0">
                <a:solidFill>
                  <a:srgbClr val="C00000"/>
                </a:solidFill>
              </a:rPr>
              <a:t>集群</a:t>
            </a:r>
            <a:r>
              <a:rPr lang="zh-CN" altLang="en-US" dirty="0"/>
              <a:t>方式提供</a:t>
            </a:r>
            <a:r>
              <a:rPr lang="zh-CN" altLang="en-US" b="1" dirty="0">
                <a:solidFill>
                  <a:srgbClr val="C00000"/>
                </a:solidFill>
              </a:rPr>
              <a:t>缓存服务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401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6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中间件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0335551-9E49-42A8-8622-F809E17965FC}"/>
              </a:ext>
            </a:extLst>
          </p:cNvPr>
          <p:cNvSpPr txBox="1"/>
          <p:nvPr/>
        </p:nvSpPr>
        <p:spPr>
          <a:xfrm>
            <a:off x="989205" y="793224"/>
            <a:ext cx="17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分布式缓存系统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F2DEBA-694E-4904-BFA9-DD21B4F90479}"/>
              </a:ext>
            </a:extLst>
          </p:cNvPr>
          <p:cNvSpPr txBox="1"/>
          <p:nvPr/>
        </p:nvSpPr>
        <p:spPr>
          <a:xfrm>
            <a:off x="1144023" y="1185925"/>
            <a:ext cx="311221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Memcached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Redis</a:t>
            </a:r>
          </a:p>
        </p:txBody>
      </p:sp>
      <p:pic>
        <p:nvPicPr>
          <p:cNvPr id="18438" name="Picture 6" descr="Memcached Logo PNG Transparent &amp; SVG Vector - Freebie Supply">
            <a:extLst>
              <a:ext uri="{FF2B5EF4-FFF2-40B4-BE49-F238E27FC236}">
                <a16:creationId xmlns:a16="http://schemas.microsoft.com/office/drawing/2014/main" id="{89C871B4-6B75-4869-8840-C97BE38CC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r="9495"/>
          <a:stretch/>
        </p:blipFill>
        <p:spPr bwMode="auto">
          <a:xfrm>
            <a:off x="4768254" y="601019"/>
            <a:ext cx="2021306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EASILY DEPLOY REDIS BACKED WEB APPS WITH DOCKER - IEEE AlexSB">
            <a:extLst>
              <a:ext uri="{FF2B5EF4-FFF2-40B4-BE49-F238E27FC236}">
                <a16:creationId xmlns:a16="http://schemas.microsoft.com/office/drawing/2014/main" id="{57210F97-F5BF-4D7A-A0CD-9F9B6100F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2" t="14489" r="33116" b="16280"/>
          <a:stretch/>
        </p:blipFill>
        <p:spPr bwMode="auto">
          <a:xfrm>
            <a:off x="4931885" y="2564226"/>
            <a:ext cx="1934678" cy="197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2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6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中间件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0335551-9E49-42A8-8622-F809E17965FC}"/>
              </a:ext>
            </a:extLst>
          </p:cNvPr>
          <p:cNvSpPr txBox="1"/>
          <p:nvPr/>
        </p:nvSpPr>
        <p:spPr>
          <a:xfrm>
            <a:off x="989206" y="793224"/>
            <a:ext cx="138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分布式缓存</a:t>
            </a:r>
          </a:p>
        </p:txBody>
      </p:sp>
    </p:spTree>
    <p:extLst>
      <p:ext uri="{BB962C8B-B14F-4D97-AF65-F5344CB8AC3E}">
        <p14:creationId xmlns:p14="http://schemas.microsoft.com/office/powerpoint/2010/main" val="232995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609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安全问题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0335551-9E49-42A8-8622-F809E17965FC}"/>
              </a:ext>
            </a:extLst>
          </p:cNvPr>
          <p:cNvSpPr txBox="1"/>
          <p:nvPr/>
        </p:nvSpPr>
        <p:spPr>
          <a:xfrm>
            <a:off x="796843" y="802849"/>
            <a:ext cx="138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消息中间件</a:t>
            </a:r>
          </a:p>
        </p:txBody>
      </p:sp>
    </p:spTree>
    <p:extLst>
      <p:ext uri="{BB962C8B-B14F-4D97-AF65-F5344CB8AC3E}">
        <p14:creationId xmlns:p14="http://schemas.microsoft.com/office/powerpoint/2010/main" val="420908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86" y="450"/>
            <a:ext cx="3910314" cy="4561115"/>
          </a:xfrm>
          <a:prstGeom prst="rect">
            <a:avLst/>
          </a:prstGeom>
        </p:spPr>
      </p:pic>
      <p:sp>
        <p:nvSpPr>
          <p:cNvPr id="7" name="任意多边形: 形状 6"/>
          <p:cNvSpPr/>
          <p:nvPr/>
        </p:nvSpPr>
        <p:spPr>
          <a:xfrm flipH="1">
            <a:off x="0" y="1371737"/>
            <a:ext cx="191386" cy="2408275"/>
          </a:xfrm>
          <a:custGeom>
            <a:avLst/>
            <a:gdLst>
              <a:gd name="connsiteX0" fmla="*/ 85062 w 255181"/>
              <a:gd name="connsiteY0" fmla="*/ 0 h 3211033"/>
              <a:gd name="connsiteX1" fmla="*/ 255181 w 255181"/>
              <a:gd name="connsiteY1" fmla="*/ 0 h 3211033"/>
              <a:gd name="connsiteX2" fmla="*/ 255181 w 255181"/>
              <a:gd name="connsiteY2" fmla="*/ 3211033 h 3211033"/>
              <a:gd name="connsiteX3" fmla="*/ 85062 w 255181"/>
              <a:gd name="connsiteY3" fmla="*/ 3211033 h 3211033"/>
              <a:gd name="connsiteX4" fmla="*/ 0 w 255181"/>
              <a:gd name="connsiteY4" fmla="*/ 3125971 h 3211033"/>
              <a:gd name="connsiteX5" fmla="*/ 0 w 255181"/>
              <a:gd name="connsiteY5" fmla="*/ 85062 h 3211033"/>
              <a:gd name="connsiteX6" fmla="*/ 85062 w 255181"/>
              <a:gd name="connsiteY6" fmla="*/ 0 h 32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181" h="3211033">
                <a:moveTo>
                  <a:pt x="85062" y="0"/>
                </a:moveTo>
                <a:lnTo>
                  <a:pt x="255181" y="0"/>
                </a:lnTo>
                <a:lnTo>
                  <a:pt x="255181" y="3211033"/>
                </a:lnTo>
                <a:lnTo>
                  <a:pt x="85062" y="3211033"/>
                </a:lnTo>
                <a:cubicBezTo>
                  <a:pt x="38084" y="3211033"/>
                  <a:pt x="0" y="3172949"/>
                  <a:pt x="0" y="3125971"/>
                </a:cubicBezTo>
                <a:lnTo>
                  <a:pt x="0" y="85062"/>
                </a:lnTo>
                <a:cubicBezTo>
                  <a:pt x="0" y="38084"/>
                  <a:pt x="38084" y="0"/>
                  <a:pt x="85062" y="0"/>
                </a:cubicBezTo>
                <a:close/>
              </a:path>
            </a:pathLst>
          </a:custGeom>
          <a:solidFill>
            <a:srgbClr val="34A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2310" y="1682059"/>
            <a:ext cx="3571877" cy="7004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THANKS</a:t>
            </a:r>
          </a:p>
        </p:txBody>
      </p:sp>
      <p:sp>
        <p:nvSpPr>
          <p:cNvPr id="9" name="矩形 8"/>
          <p:cNvSpPr/>
          <p:nvPr/>
        </p:nvSpPr>
        <p:spPr>
          <a:xfrm>
            <a:off x="632979" y="2265118"/>
            <a:ext cx="5553106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4AAD3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kumimoji="0" lang="zh-CN" sz="20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9D29DFCE-CB38-4C00-8A53-275B71912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40" y="714190"/>
            <a:ext cx="7231741" cy="365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1C39F"/>
                    </a:gs>
                    <a:gs pos="35001">
                      <a:srgbClr val="F0EBD5"/>
                    </a:gs>
                    <a:gs pos="100000">
                      <a:srgbClr val="FFEFD1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130622" tIns="65311" rIns="130622" bIns="65311"/>
          <a:lstStyle>
            <a:lvl1pPr algn="l" defTabSz="1306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52463" algn="l" defTabSz="1306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6513" algn="l" defTabSz="1306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58975" algn="l" defTabSz="1306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13025" algn="l" defTabSz="1306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702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274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846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41825" defTabSz="1306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b="1" dirty="0">
                <a:latin typeface="+mn-ea"/>
                <a:ea typeface="+mn-ea"/>
              </a:rPr>
              <a:t>数据库（</a:t>
            </a:r>
            <a:r>
              <a:rPr lang="en-US" altLang="zh-CN" sz="1600" b="1" dirty="0" err="1">
                <a:latin typeface="+mn-ea"/>
                <a:ea typeface="+mn-ea"/>
                <a:cs typeface="Times New Roman" panose="02020603050405020304" pitchFamily="18" charset="0"/>
              </a:rPr>
              <a:t>DataBase</a:t>
            </a:r>
            <a:r>
              <a:rPr lang="zh-CN" altLang="en-US" sz="1600" b="1" dirty="0">
                <a:latin typeface="+mn-ea"/>
                <a:ea typeface="+mn-ea"/>
              </a:rPr>
              <a:t>，</a:t>
            </a:r>
            <a:r>
              <a:rPr lang="en-US" altLang="zh-CN" sz="1600" b="1" dirty="0">
                <a:latin typeface="+mn-ea"/>
                <a:ea typeface="+mn-ea"/>
                <a:cs typeface="Times New Roman" panose="02020603050405020304" pitchFamily="18" charset="0"/>
              </a:rPr>
              <a:t>DB</a:t>
            </a:r>
            <a:r>
              <a:rPr lang="zh-CN" altLang="en-US" sz="1600" b="1" dirty="0">
                <a:latin typeface="+mn-ea"/>
                <a:ea typeface="+mn-ea"/>
              </a:rPr>
              <a:t>）</a:t>
            </a:r>
            <a:endParaRPr lang="en-US" altLang="zh-CN" sz="1600" b="1" dirty="0">
              <a:latin typeface="+mn-ea"/>
              <a:ea typeface="+mn-ea"/>
            </a:endParaRPr>
          </a:p>
          <a:p>
            <a:pPr marL="995363" lvl="1" indent="-342900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n-ea"/>
                <a:ea typeface="+mn-ea"/>
              </a:rPr>
              <a:t>长期存储在计算机内的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  <a:ea typeface="+mn-ea"/>
              </a:rPr>
              <a:t>有组织的、可共享</a:t>
            </a:r>
            <a:r>
              <a:rPr lang="zh-CN" altLang="en-US" sz="1600" dirty="0">
                <a:latin typeface="+mn-ea"/>
                <a:ea typeface="+mn-ea"/>
              </a:rPr>
              <a:t>的相关数据集合。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n-ea"/>
                <a:ea typeface="+mn-ea"/>
              </a:rPr>
              <a:t>2. </a:t>
            </a:r>
            <a:r>
              <a:rPr lang="zh-CN" altLang="en-US" sz="1600" b="1" dirty="0">
                <a:latin typeface="+mn-ea"/>
                <a:ea typeface="+mn-ea"/>
              </a:rPr>
              <a:t>数据库管理系统</a:t>
            </a:r>
            <a:r>
              <a:rPr lang="en-US" altLang="zh-CN" sz="1600" b="1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+mn-ea"/>
                <a:ea typeface="+mn-ea"/>
                <a:cs typeface="Times New Roman" panose="02020603050405020304" pitchFamily="18" charset="0"/>
              </a:rPr>
              <a:t>DataBase</a:t>
            </a:r>
            <a:r>
              <a:rPr lang="en-US" altLang="zh-CN" sz="1600" b="1" dirty="0">
                <a:latin typeface="+mn-ea"/>
                <a:ea typeface="+mn-ea"/>
                <a:cs typeface="Times New Roman" panose="02020603050405020304" pitchFamily="18" charset="0"/>
              </a:rPr>
              <a:t> Management System</a:t>
            </a:r>
            <a:r>
              <a:rPr lang="zh-CN" altLang="en-US" sz="1600" b="1" dirty="0">
                <a:latin typeface="+mn-ea"/>
                <a:ea typeface="+mn-ea"/>
              </a:rPr>
              <a:t>，</a:t>
            </a:r>
            <a:r>
              <a:rPr lang="en-US" altLang="zh-CN" sz="1600" b="1" dirty="0">
                <a:latin typeface="+mn-ea"/>
                <a:ea typeface="+mn-ea"/>
                <a:cs typeface="Times New Roman" panose="02020603050405020304" pitchFamily="18" charset="0"/>
              </a:rPr>
              <a:t>DBMS)</a:t>
            </a:r>
          </a:p>
          <a:p>
            <a:pPr marL="938213" lvl="1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n-ea"/>
                <a:ea typeface="+mn-ea"/>
              </a:rPr>
              <a:t>对数据库进行管理的软件系统。数据库的一切操作，如查询、更新、插入、删除以及各种控制，都是通过</a:t>
            </a:r>
            <a:r>
              <a:rPr lang="en-US" altLang="zh-CN" sz="1600" dirty="0">
                <a:latin typeface="+mn-ea"/>
                <a:ea typeface="+mn-ea"/>
                <a:cs typeface="Times New Roman" panose="02020603050405020304" pitchFamily="18" charset="0"/>
              </a:rPr>
              <a:t>DBMS</a:t>
            </a:r>
            <a:r>
              <a:rPr lang="zh-CN" altLang="en-US" sz="1600" dirty="0">
                <a:latin typeface="+mn-ea"/>
                <a:ea typeface="+mn-ea"/>
              </a:rPr>
              <a:t>进行的。</a:t>
            </a:r>
          </a:p>
          <a:p>
            <a:pPr marL="938213" lvl="1" indent="-285750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n-ea"/>
                <a:ea typeface="+mn-ea"/>
                <a:cs typeface="Times New Roman" panose="02020603050405020304" pitchFamily="18" charset="0"/>
              </a:rPr>
              <a:t>DBMS</a:t>
            </a:r>
            <a:r>
              <a:rPr lang="zh-CN" altLang="en-US" sz="1600" dirty="0">
                <a:latin typeface="+mn-ea"/>
                <a:ea typeface="+mn-ea"/>
              </a:rPr>
              <a:t>是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  <a:ea typeface="+mn-ea"/>
              </a:rPr>
              <a:t>介于用户（或应用程序）和操作系统之间</a:t>
            </a:r>
            <a:r>
              <a:rPr lang="zh-CN" altLang="en-US" sz="1600" dirty="0">
                <a:latin typeface="+mn-ea"/>
                <a:ea typeface="+mn-ea"/>
              </a:rPr>
              <a:t>的软件。借助于操作系统实现对数据的存储和管理，使数据能被各种不同的用户所共享，</a:t>
            </a:r>
            <a:r>
              <a:rPr lang="en-US" altLang="zh-CN" sz="1600" dirty="0">
                <a:latin typeface="+mn-ea"/>
                <a:ea typeface="+mn-ea"/>
                <a:cs typeface="Times New Roman" panose="02020603050405020304" pitchFamily="18" charset="0"/>
              </a:rPr>
              <a:t>DBMS</a:t>
            </a:r>
            <a:r>
              <a:rPr lang="zh-CN" altLang="en-US" sz="1600" dirty="0">
                <a:latin typeface="+mn-ea"/>
                <a:ea typeface="+mn-ea"/>
              </a:rPr>
              <a:t>提供给用户可使用的数据库语言。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n-ea"/>
                <a:ea typeface="+mn-ea"/>
              </a:rPr>
              <a:t>3. </a:t>
            </a:r>
            <a:r>
              <a:rPr lang="zh-CN" altLang="en-US" sz="1600" b="1" dirty="0">
                <a:latin typeface="+mn-ea"/>
                <a:ea typeface="+mn-ea"/>
              </a:rPr>
              <a:t>数据库系统（</a:t>
            </a:r>
            <a:r>
              <a:rPr lang="en-US" altLang="zh-CN" sz="1600" b="1" dirty="0" err="1">
                <a:latin typeface="+mn-ea"/>
                <a:ea typeface="+mn-ea"/>
              </a:rPr>
              <a:t>DataBase</a:t>
            </a:r>
            <a:r>
              <a:rPr lang="en-US" altLang="zh-CN" sz="1600" b="1" dirty="0">
                <a:latin typeface="+mn-ea"/>
                <a:ea typeface="+mn-ea"/>
              </a:rPr>
              <a:t> System</a:t>
            </a:r>
            <a:r>
              <a:rPr lang="zh-CN" altLang="en-US" sz="1600" b="1" dirty="0">
                <a:latin typeface="+mn-ea"/>
                <a:ea typeface="+mn-ea"/>
              </a:rPr>
              <a:t>，</a:t>
            </a:r>
            <a:r>
              <a:rPr lang="en-US" altLang="zh-CN" sz="1600" b="1" dirty="0">
                <a:latin typeface="+mn-ea"/>
                <a:ea typeface="+mn-ea"/>
              </a:rPr>
              <a:t>DBS</a:t>
            </a:r>
            <a:r>
              <a:rPr lang="zh-CN" altLang="en-US" sz="1600" b="1" dirty="0">
                <a:latin typeface="+mn-ea"/>
                <a:ea typeface="+mn-ea"/>
              </a:rPr>
              <a:t>）</a:t>
            </a:r>
            <a:endParaRPr lang="en-US" altLang="zh-CN" sz="1600" b="1" dirty="0">
              <a:latin typeface="+mn-ea"/>
              <a:ea typeface="+mn-ea"/>
            </a:endParaRPr>
          </a:p>
          <a:p>
            <a:pPr marL="938213" lvl="1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n-ea"/>
                <a:ea typeface="+mn-ea"/>
              </a:rPr>
              <a:t>由</a:t>
            </a:r>
            <a:r>
              <a:rPr lang="en-US" altLang="zh-CN" sz="1600" dirty="0">
                <a:latin typeface="+mn-ea"/>
                <a:ea typeface="+mn-ea"/>
              </a:rPr>
              <a:t>DB</a:t>
            </a:r>
            <a:r>
              <a:rPr lang="zh-CN" altLang="en-US" sz="1600" dirty="0">
                <a:latin typeface="+mn-ea"/>
                <a:ea typeface="+mn-ea"/>
              </a:rPr>
              <a:t>、</a:t>
            </a:r>
            <a:r>
              <a:rPr lang="en-US" altLang="zh-CN" sz="1600" dirty="0">
                <a:latin typeface="+mn-ea"/>
                <a:ea typeface="+mn-ea"/>
              </a:rPr>
              <a:t>DBMS</a:t>
            </a:r>
            <a:r>
              <a:rPr lang="zh-CN" altLang="en-US" sz="1600" dirty="0">
                <a:latin typeface="+mn-ea"/>
                <a:ea typeface="+mn-ea"/>
              </a:rPr>
              <a:t>、应用程序、数据库管理员、用户等构成的人</a:t>
            </a:r>
            <a:r>
              <a:rPr lang="zh-CN" altLang="en-US" sz="1600" dirty="0">
                <a:latin typeface="+mn-ea"/>
                <a:ea typeface="+mn-ea"/>
                <a:cs typeface="Times New Roman" panose="02020603050405020304" pitchFamily="18" charset="0"/>
              </a:rPr>
              <a:t>－</a:t>
            </a:r>
            <a:r>
              <a:rPr lang="zh-CN" altLang="en-US" sz="1600" dirty="0">
                <a:latin typeface="+mn-ea"/>
                <a:ea typeface="+mn-ea"/>
              </a:rPr>
              <a:t>机系统</a:t>
            </a:r>
            <a:r>
              <a:rPr lang="zh-CN" altLang="en-US" sz="1600" b="1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kumimoji="0" lang="zh-CN" sz="20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2FD58E2-3577-4A90-9961-DA0E118421CD}"/>
              </a:ext>
            </a:extLst>
          </p:cNvPr>
          <p:cNvSpPr txBox="1"/>
          <p:nvPr/>
        </p:nvSpPr>
        <p:spPr>
          <a:xfrm>
            <a:off x="1243391" y="1321361"/>
            <a:ext cx="6657217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数据模型（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Data Model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）是现实世界数据特征的抽象。</a:t>
            </a:r>
            <a:r>
              <a:rPr lang="zh-CN" altLang="en-US" sz="1600" dirty="0">
                <a:latin typeface="+mn-ea"/>
              </a:rPr>
              <a:t>数据模型从本质上来说，是数据间相互联系或者说约束条件的描述。数据模型正是从一般抽象的层面上模拟和描述了数据库系统的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静态特征、动态行为和约束条件。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DA5C89-1971-4DBF-BA59-2CBEBC9F33D5}"/>
              </a:ext>
            </a:extLst>
          </p:cNvPr>
          <p:cNvSpPr txBox="1"/>
          <p:nvPr/>
        </p:nvSpPr>
        <p:spPr>
          <a:xfrm>
            <a:off x="1076029" y="952029"/>
            <a:ext cx="183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2090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5384F01-F12C-4BD4-8A23-6F954E3EDA9F}"/>
              </a:ext>
            </a:extLst>
          </p:cNvPr>
          <p:cNvSpPr txBox="1"/>
          <p:nvPr/>
        </p:nvSpPr>
        <p:spPr>
          <a:xfrm>
            <a:off x="989205" y="769855"/>
            <a:ext cx="196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数据模型分类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4A8294-6EBC-4F3A-9012-A1C09A619BAC}"/>
              </a:ext>
            </a:extLst>
          </p:cNvPr>
          <p:cNvSpPr/>
          <p:nvPr/>
        </p:nvSpPr>
        <p:spPr>
          <a:xfrm>
            <a:off x="1284516" y="1183875"/>
            <a:ext cx="6121400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数据模型的好坏，直接影响数据库的性能。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数据模型的选择，是设计数据库的一项首要任务。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常用的三种数据模型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层次模型（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Hierarchical Model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“树结构”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网状模型（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Network Model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:“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图结构”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关系模型（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Relational Model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“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二维表” </a:t>
            </a:r>
          </a:p>
        </p:txBody>
      </p:sp>
    </p:spTree>
    <p:extLst>
      <p:ext uri="{BB962C8B-B14F-4D97-AF65-F5344CB8AC3E}">
        <p14:creationId xmlns:p14="http://schemas.microsoft.com/office/powerpoint/2010/main" val="47989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589725D-BD07-4655-AA69-DA72A8809933}"/>
              </a:ext>
            </a:extLst>
          </p:cNvPr>
          <p:cNvSpPr/>
          <p:nvPr/>
        </p:nvSpPr>
        <p:spPr>
          <a:xfrm>
            <a:off x="1134060" y="1127991"/>
            <a:ext cx="6587068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n-ea"/>
              </a:rPr>
              <a:t>用树型（层次）结构表示实体类型及实体间联系的数据模型称为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层次数据模型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(hierarchical data model)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现实世界中，许多实体之间的联系都表现出一种很自然的层次关系，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如家族关系，行政机构等。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F547C5-F753-4E53-B67B-8AE457750675}"/>
              </a:ext>
            </a:extLst>
          </p:cNvPr>
          <p:cNvSpPr txBox="1"/>
          <p:nvPr/>
        </p:nvSpPr>
        <p:spPr>
          <a:xfrm>
            <a:off x="921472" y="758659"/>
            <a:ext cx="150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1. </a:t>
            </a:r>
            <a:r>
              <a:rPr lang="zh-CN" altLang="en-US" b="1" dirty="0">
                <a:latin typeface="+mn-ea"/>
              </a:rPr>
              <a:t>层次模型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44A7E00B-563D-4823-AD7F-CA72D0987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27" y="2880926"/>
            <a:ext cx="5245100" cy="18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589725D-BD07-4655-AA69-DA72A8809933}"/>
              </a:ext>
            </a:extLst>
          </p:cNvPr>
          <p:cNvSpPr/>
          <p:nvPr/>
        </p:nvSpPr>
        <p:spPr>
          <a:xfrm>
            <a:off x="1134060" y="1127991"/>
            <a:ext cx="6587068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16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有向图（网络结构）表示实体及实体之间联系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的数据模型称为网状数据模型（</a:t>
            </a: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network data model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）。有向图中的结点是记录类型，箭头表示从箭尾的记录类型到箭头的记录类型间联系。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F547C5-F753-4E53-B67B-8AE457750675}"/>
              </a:ext>
            </a:extLst>
          </p:cNvPr>
          <p:cNvSpPr txBox="1"/>
          <p:nvPr/>
        </p:nvSpPr>
        <p:spPr>
          <a:xfrm>
            <a:off x="921472" y="758659"/>
            <a:ext cx="150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2. </a:t>
            </a:r>
            <a:r>
              <a:rPr lang="zh-CN" altLang="en-US" b="1" dirty="0">
                <a:latin typeface="+mn-ea"/>
              </a:rPr>
              <a:t>网状模型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2647CCDC-DF4E-4A77-AAD7-F89DC380EBBC}"/>
              </a:ext>
            </a:extLst>
          </p:cNvPr>
          <p:cNvGrpSpPr>
            <a:grpSpLocks/>
          </p:cNvGrpSpPr>
          <p:nvPr/>
        </p:nvGrpSpPr>
        <p:grpSpPr bwMode="auto">
          <a:xfrm>
            <a:off x="1969787" y="2937933"/>
            <a:ext cx="1526946" cy="1655465"/>
            <a:chOff x="0" y="0"/>
            <a:chExt cx="1080" cy="1872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64E7EB1C-29E3-42BA-958C-F014771FD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学生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E7C7660-428E-4785-BE25-6679191E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课程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05AE3E2-847D-4233-8141-8B8474161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" y="468"/>
              <a:ext cx="0" cy="93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084C6FC8-7BF4-475B-9014-7963DACAB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" y="624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14" name="Text Box 9">
            <a:extLst>
              <a:ext uri="{FF2B5EF4-FFF2-40B4-BE49-F238E27FC236}">
                <a16:creationId xmlns:a16="http://schemas.microsoft.com/office/drawing/2014/main" id="{85C55FF2-6D97-4E21-AD46-A6E196DDB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160" y="3189141"/>
            <a:ext cx="2771775" cy="128945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一个学生可以选修多门课程，一门课程可以由多个学生选修</a:t>
            </a:r>
          </a:p>
        </p:txBody>
      </p:sp>
    </p:spTree>
    <p:extLst>
      <p:ext uri="{BB962C8B-B14F-4D97-AF65-F5344CB8AC3E}">
        <p14:creationId xmlns:p14="http://schemas.microsoft.com/office/powerpoint/2010/main" val="378128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589725D-BD07-4655-AA69-DA72A8809933}"/>
              </a:ext>
            </a:extLst>
          </p:cNvPr>
          <p:cNvSpPr/>
          <p:nvPr/>
        </p:nvSpPr>
        <p:spPr>
          <a:xfrm>
            <a:off x="1134060" y="1183875"/>
            <a:ext cx="6587068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n-ea"/>
              </a:rPr>
              <a:t>是“二维表框架”组成的集合，每个二维表又可称为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关系</a:t>
            </a:r>
            <a:r>
              <a:rPr lang="zh-CN" altLang="en-US" sz="1600" dirty="0">
                <a:latin typeface="+mn-ea"/>
              </a:rPr>
              <a:t>，所以关系模型是“关系框架”的集合。</a:t>
            </a:r>
            <a:endParaRPr lang="en-US" altLang="zh-CN" sz="1600" dirty="0">
              <a:latin typeface="+mn-ea"/>
            </a:endParaRP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n-ea"/>
              </a:rPr>
              <a:t>与层次模型、网状模型不同，它建立在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严格的数学概念</a:t>
            </a:r>
            <a:r>
              <a:rPr lang="zh-CN" altLang="en-US" sz="1600" dirty="0">
                <a:latin typeface="+mn-ea"/>
              </a:rPr>
              <a:t>之上的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F547C5-F753-4E53-B67B-8AE457750675}"/>
              </a:ext>
            </a:extLst>
          </p:cNvPr>
          <p:cNvSpPr txBox="1"/>
          <p:nvPr/>
        </p:nvSpPr>
        <p:spPr>
          <a:xfrm>
            <a:off x="921472" y="758659"/>
            <a:ext cx="150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3. </a:t>
            </a:r>
            <a:r>
              <a:rPr lang="zh-CN" altLang="en-US" b="1" dirty="0">
                <a:latin typeface="+mn-ea"/>
              </a:rPr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val="12053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83" y="4403204"/>
            <a:ext cx="1295517" cy="740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7F547C5-F753-4E53-B67B-8AE457750675}"/>
              </a:ext>
            </a:extLst>
          </p:cNvPr>
          <p:cNvSpPr txBox="1"/>
          <p:nvPr/>
        </p:nvSpPr>
        <p:spPr>
          <a:xfrm>
            <a:off x="921472" y="758659"/>
            <a:ext cx="150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3. </a:t>
            </a:r>
            <a:r>
              <a:rPr lang="zh-CN" altLang="en-US" b="1" dirty="0">
                <a:latin typeface="+mn-ea"/>
              </a:rPr>
              <a:t>关系模型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E903ACD4-E5DF-40D0-8305-235DCC37CFBA}"/>
              </a:ext>
            </a:extLst>
          </p:cNvPr>
          <p:cNvSpPr txBox="1">
            <a:spLocks/>
          </p:cNvSpPr>
          <p:nvPr/>
        </p:nvSpPr>
        <p:spPr>
          <a:xfrm>
            <a:off x="8689552" y="5619656"/>
            <a:ext cx="1217000" cy="27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BBD26-7966-43B9-8650-501680394BF8}" type="slidenum">
              <a:rPr lang="en-US" altLang="zh-CN" sz="500" smtClean="0">
                <a:solidFill>
                  <a:schemeClr val="tx1"/>
                </a:solidFill>
                <a:latin typeface="+mn-ea"/>
              </a:rPr>
              <a:pPr/>
              <a:t>8</a:t>
            </a:fld>
            <a:endParaRPr lang="en-US" altLang="zh-CN" sz="5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 Box 259">
            <a:extLst>
              <a:ext uri="{FF2B5EF4-FFF2-40B4-BE49-F238E27FC236}">
                <a16:creationId xmlns:a16="http://schemas.microsoft.com/office/drawing/2014/main" id="{5517A65F-C78F-4198-8FE6-B3DD8BC5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523" y="1742803"/>
            <a:ext cx="6395540" cy="30777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87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72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Students</a:t>
            </a:r>
            <a:r>
              <a:rPr lang="zh-CN" altLang="en-US" sz="1400" b="1" dirty="0">
                <a:latin typeface="+mn-ea"/>
                <a:ea typeface="+mn-ea"/>
              </a:rPr>
              <a:t>表</a:t>
            </a:r>
          </a:p>
        </p:txBody>
      </p:sp>
      <p:sp>
        <p:nvSpPr>
          <p:cNvPr id="10" name="AutoShape 251">
            <a:extLst>
              <a:ext uri="{FF2B5EF4-FFF2-40B4-BE49-F238E27FC236}">
                <a16:creationId xmlns:a16="http://schemas.microsoft.com/office/drawing/2014/main" id="{94E04FF2-877D-424B-B80C-3E5F286D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823" y="1181880"/>
            <a:ext cx="1735095" cy="369179"/>
          </a:xfrm>
          <a:prstGeom prst="wedgeRectCallout">
            <a:avLst>
              <a:gd name="adj1" fmla="val -74981"/>
              <a:gd name="adj2" fmla="val 234023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5" tIns="45718" rIns="91435" bIns="45718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87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72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10000"/>
              </a:spcBef>
            </a:pPr>
            <a:r>
              <a:rPr kumimoji="0" lang="zh-CN" altLang="en-US" sz="1400" dirty="0">
                <a:latin typeface="+mn-ea"/>
                <a:ea typeface="+mn-ea"/>
              </a:rPr>
              <a:t>属性名</a:t>
            </a:r>
            <a:r>
              <a:rPr kumimoji="0" lang="en-US" altLang="zh-CN" sz="1400" dirty="0">
                <a:latin typeface="+mn-ea"/>
                <a:ea typeface="+mn-ea"/>
              </a:rPr>
              <a:t>(</a:t>
            </a:r>
            <a:r>
              <a:rPr kumimoji="0" lang="zh-CN" altLang="en-US" sz="1400" dirty="0">
                <a:latin typeface="+mn-ea"/>
                <a:ea typeface="+mn-ea"/>
              </a:rPr>
              <a:t>字段名</a:t>
            </a:r>
            <a:r>
              <a:rPr kumimoji="0" lang="en-US" altLang="zh-CN" sz="1400" dirty="0">
                <a:latin typeface="+mn-ea"/>
                <a:ea typeface="+mn-ea"/>
              </a:rPr>
              <a:t>)</a:t>
            </a:r>
          </a:p>
        </p:txBody>
      </p:sp>
      <p:sp>
        <p:nvSpPr>
          <p:cNvPr id="11" name="AutoShape 252">
            <a:extLst>
              <a:ext uri="{FF2B5EF4-FFF2-40B4-BE49-F238E27FC236}">
                <a16:creationId xmlns:a16="http://schemas.microsoft.com/office/drawing/2014/main" id="{BA9A0586-035E-4BA6-95CF-2814199C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094" y="4612154"/>
            <a:ext cx="1976177" cy="322396"/>
          </a:xfrm>
          <a:prstGeom prst="wedgeRectCallout">
            <a:avLst>
              <a:gd name="adj1" fmla="val -50819"/>
              <a:gd name="adj2" fmla="val -199213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87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72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10000"/>
              </a:spcBef>
            </a:pPr>
            <a:r>
              <a:rPr kumimoji="0" lang="zh-CN" altLang="en-US" sz="1400" dirty="0">
                <a:latin typeface="+mn-ea"/>
                <a:ea typeface="+mn-ea"/>
              </a:rPr>
              <a:t>属性值</a:t>
            </a:r>
            <a:r>
              <a:rPr kumimoji="0" lang="en-US" altLang="zh-CN" sz="1400" dirty="0">
                <a:latin typeface="+mn-ea"/>
                <a:ea typeface="+mn-ea"/>
              </a:rPr>
              <a:t>(</a:t>
            </a:r>
            <a:r>
              <a:rPr kumimoji="0" lang="zh-CN" altLang="en-US" sz="1400" dirty="0">
                <a:latin typeface="+mn-ea"/>
                <a:ea typeface="+mn-ea"/>
              </a:rPr>
              <a:t>字段值</a:t>
            </a:r>
            <a:r>
              <a:rPr kumimoji="0" lang="en-US" altLang="zh-CN" sz="14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12" name="Group 256">
            <a:extLst>
              <a:ext uri="{FF2B5EF4-FFF2-40B4-BE49-F238E27FC236}">
                <a16:creationId xmlns:a16="http://schemas.microsoft.com/office/drawing/2014/main" id="{C4F27D26-9176-4A32-88C4-263708CB393C}"/>
              </a:ext>
            </a:extLst>
          </p:cNvPr>
          <p:cNvGrpSpPr>
            <a:grpSpLocks/>
          </p:cNvGrpSpPr>
          <p:nvPr/>
        </p:nvGrpSpPr>
        <p:grpSpPr bwMode="auto">
          <a:xfrm>
            <a:off x="1127262" y="2038689"/>
            <a:ext cx="6400801" cy="2297016"/>
            <a:chOff x="816" y="1392"/>
            <a:chExt cx="6533" cy="2887"/>
          </a:xfrm>
        </p:grpSpPr>
        <p:sp>
          <p:nvSpPr>
            <p:cNvPr id="13" name="Rectangle 171">
              <a:extLst>
                <a:ext uri="{FF2B5EF4-FFF2-40B4-BE49-F238E27FC236}">
                  <a16:creationId xmlns:a16="http://schemas.microsoft.com/office/drawing/2014/main" id="{EF8FF7AF-9CBD-4FB0-A80F-A88FF348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221"/>
              <a:ext cx="750" cy="352"/>
            </a:xfrm>
            <a:prstGeom prst="rect">
              <a:avLst/>
            </a:prstGeom>
            <a:solidFill>
              <a:srgbClr val="FFCCCC"/>
            </a:solidFill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9" tIns="65765" rIns="131529" bIns="65765" anchor="ctr"/>
            <a:lstStyle/>
            <a:p>
              <a:endParaRPr lang="zh-CN" altLang="en-US" sz="1000">
                <a:latin typeface="+mn-ea"/>
              </a:endParaRPr>
            </a:p>
          </p:txBody>
        </p:sp>
        <p:sp>
          <p:nvSpPr>
            <p:cNvPr id="14" name="Rectangle 173">
              <a:extLst>
                <a:ext uri="{FF2B5EF4-FFF2-40B4-BE49-F238E27FC236}">
                  <a16:creationId xmlns:a16="http://schemas.microsoft.com/office/drawing/2014/main" id="{F1DDF834-7553-49C0-A644-3D42117A3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221"/>
              <a:ext cx="964" cy="352"/>
            </a:xfrm>
            <a:prstGeom prst="rect">
              <a:avLst/>
            </a:prstGeom>
            <a:solidFill>
              <a:srgbClr val="FFCCCC"/>
            </a:solidFill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9" tIns="65765" rIns="131529" bIns="65765" anchor="ctr"/>
            <a:lstStyle/>
            <a:p>
              <a:endParaRPr lang="zh-CN" altLang="en-US" sz="1000">
                <a:latin typeface="+mn-ea"/>
              </a:endParaRPr>
            </a:p>
          </p:txBody>
        </p:sp>
        <p:sp>
          <p:nvSpPr>
            <p:cNvPr id="15" name="Rectangle 175">
              <a:extLst>
                <a:ext uri="{FF2B5EF4-FFF2-40B4-BE49-F238E27FC236}">
                  <a16:creationId xmlns:a16="http://schemas.microsoft.com/office/drawing/2014/main" id="{226B4B43-BB86-41E0-BAAA-220D7447A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" y="3221"/>
              <a:ext cx="1112" cy="352"/>
            </a:xfrm>
            <a:prstGeom prst="rect">
              <a:avLst/>
            </a:prstGeom>
            <a:solidFill>
              <a:srgbClr val="FFCCCC"/>
            </a:solidFill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9" tIns="65765" rIns="131529" bIns="65765" anchor="ctr"/>
            <a:lstStyle/>
            <a:p>
              <a:endParaRPr lang="zh-CN" altLang="en-US" sz="1000">
                <a:latin typeface="+mn-ea"/>
              </a:endParaRPr>
            </a:p>
          </p:txBody>
        </p:sp>
        <p:sp>
          <p:nvSpPr>
            <p:cNvPr id="16" name="Rectangle 177">
              <a:extLst>
                <a:ext uri="{FF2B5EF4-FFF2-40B4-BE49-F238E27FC236}">
                  <a16:creationId xmlns:a16="http://schemas.microsoft.com/office/drawing/2014/main" id="{D2EB6B18-5F8A-432A-982F-3926F87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" y="3221"/>
              <a:ext cx="1112" cy="352"/>
            </a:xfrm>
            <a:prstGeom prst="rect">
              <a:avLst/>
            </a:prstGeom>
            <a:solidFill>
              <a:srgbClr val="FFCCCC"/>
            </a:solidFill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9" tIns="65765" rIns="131529" bIns="65765" anchor="ctr"/>
            <a:lstStyle/>
            <a:p>
              <a:endParaRPr lang="zh-CN" altLang="en-US" sz="1000">
                <a:latin typeface="+mn-ea"/>
              </a:endParaRPr>
            </a:p>
          </p:txBody>
        </p:sp>
        <p:sp>
          <p:nvSpPr>
            <p:cNvPr id="17" name="Rectangle 169">
              <a:extLst>
                <a:ext uri="{FF2B5EF4-FFF2-40B4-BE49-F238E27FC236}">
                  <a16:creationId xmlns:a16="http://schemas.microsoft.com/office/drawing/2014/main" id="{8B61CD5F-44B7-44F7-835E-E85607051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221"/>
              <a:ext cx="667" cy="352"/>
            </a:xfrm>
            <a:prstGeom prst="rect">
              <a:avLst/>
            </a:prstGeom>
            <a:solidFill>
              <a:srgbClr val="FFCCCC"/>
            </a:solidFill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9" tIns="65765" rIns="131529" bIns="65765" anchor="ctr"/>
            <a:lstStyle/>
            <a:p>
              <a:endParaRPr lang="zh-CN" altLang="en-US" sz="1000">
                <a:latin typeface="+mn-ea"/>
              </a:endParaRPr>
            </a:p>
          </p:txBody>
        </p:sp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058B5DE9-66D6-409A-92D8-5D329CAF7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3221"/>
              <a:ext cx="489" cy="35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2" tIns="65762" rIns="131522" bIns="65762"/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58788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827213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>
                  <a:latin typeface="+mn-ea"/>
                  <a:ea typeface="+mn-ea"/>
                </a:rPr>
                <a:t>男</a:t>
              </a:r>
            </a:p>
          </p:txBody>
        </p:sp>
        <p:sp>
          <p:nvSpPr>
            <p:cNvPr id="19" name="Rectangle 167">
              <a:extLst>
                <a:ext uri="{FF2B5EF4-FFF2-40B4-BE49-F238E27FC236}">
                  <a16:creationId xmlns:a16="http://schemas.microsoft.com/office/drawing/2014/main" id="{EB75B28C-C32B-4F5F-A718-612139D95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3221"/>
              <a:ext cx="964" cy="352"/>
            </a:xfrm>
            <a:prstGeom prst="rect">
              <a:avLst/>
            </a:prstGeom>
            <a:solidFill>
              <a:srgbClr val="FFCCCC"/>
            </a:solidFill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9" tIns="65765" rIns="131529" bIns="65765" anchor="ctr"/>
            <a:lstStyle/>
            <a:p>
              <a:endParaRPr lang="zh-CN" altLang="en-US" sz="1000">
                <a:latin typeface="+mn-ea"/>
              </a:endParaRPr>
            </a:p>
          </p:txBody>
        </p:sp>
        <p:sp>
          <p:nvSpPr>
            <p:cNvPr id="20" name="Rectangle 46">
              <a:extLst>
                <a:ext uri="{FF2B5EF4-FFF2-40B4-BE49-F238E27FC236}">
                  <a16:creationId xmlns:a16="http://schemas.microsoft.com/office/drawing/2014/main" id="{B5F9D6B7-DB02-4A96-8FFD-BDA0633FD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221"/>
              <a:ext cx="786" cy="35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2" tIns="65762" rIns="131522" bIns="65762"/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58788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827213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>
                  <a:latin typeface="+mn-ea"/>
                  <a:ea typeface="+mn-ea"/>
                </a:rPr>
                <a:t>张智忠</a:t>
              </a:r>
            </a:p>
          </p:txBody>
        </p:sp>
        <p:grpSp>
          <p:nvGrpSpPr>
            <p:cNvPr id="21" name="Group 86">
              <a:extLst>
                <a:ext uri="{FF2B5EF4-FFF2-40B4-BE49-F238E27FC236}">
                  <a16:creationId xmlns:a16="http://schemas.microsoft.com/office/drawing/2014/main" id="{9C0FFF5A-DC65-403F-900D-BC750555F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392"/>
              <a:ext cx="964" cy="418"/>
              <a:chOff x="0" y="0"/>
              <a:chExt cx="468" cy="484"/>
            </a:xfrm>
          </p:grpSpPr>
          <p:sp>
            <p:nvSpPr>
              <p:cNvPr id="171" name="Rectangle 5">
                <a:extLst>
                  <a:ext uri="{FF2B5EF4-FFF2-40B4-BE49-F238E27FC236}">
                    <a16:creationId xmlns:a16="http://schemas.microsoft.com/office/drawing/2014/main" id="{2AD42187-09C5-43FC-99D5-D6B9BF95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382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100" b="1">
                    <a:latin typeface="+mn-ea"/>
                    <a:ea typeface="+mn-ea"/>
                  </a:rPr>
                  <a:t>学号</a:t>
                </a:r>
                <a:endParaRPr lang="zh-CN" altLang="en-US" sz="1100" b="1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1100" b="1">
                  <a:latin typeface="+mn-ea"/>
                  <a:ea typeface="+mn-ea"/>
                </a:endParaRPr>
              </a:p>
            </p:txBody>
          </p:sp>
          <p:sp>
            <p:nvSpPr>
              <p:cNvPr id="172" name="Rectangle 85">
                <a:extLst>
                  <a:ext uri="{FF2B5EF4-FFF2-40B4-BE49-F238E27FC236}">
                    <a16:creationId xmlns:a16="http://schemas.microsoft.com/office/drawing/2014/main" id="{AF2D7930-4FFD-42B0-B036-04C72670B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4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22" name="Group 88">
              <a:extLst>
                <a:ext uri="{FF2B5EF4-FFF2-40B4-BE49-F238E27FC236}">
                  <a16:creationId xmlns:a16="http://schemas.microsoft.com/office/drawing/2014/main" id="{E244596A-6389-4712-A2BA-BABE1EEA5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1392"/>
              <a:ext cx="964" cy="418"/>
              <a:chOff x="468" y="0"/>
              <a:chExt cx="468" cy="484"/>
            </a:xfrm>
          </p:grpSpPr>
          <p:sp>
            <p:nvSpPr>
              <p:cNvPr id="169" name="Rectangle 6">
                <a:extLst>
                  <a:ext uri="{FF2B5EF4-FFF2-40B4-BE49-F238E27FC236}">
                    <a16:creationId xmlns:a16="http://schemas.microsoft.com/office/drawing/2014/main" id="{00197DEC-811B-4DCF-8804-073454778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" y="0"/>
                <a:ext cx="382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 b="1">
                    <a:latin typeface="+mn-ea"/>
                    <a:ea typeface="+mn-ea"/>
                  </a:rPr>
                  <a:t>姓名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70" name="Rectangle 87">
                <a:extLst>
                  <a:ext uri="{FF2B5EF4-FFF2-40B4-BE49-F238E27FC236}">
                    <a16:creationId xmlns:a16="http://schemas.microsoft.com/office/drawing/2014/main" id="{4D74B034-BD8B-4FC4-A883-9E3B8E841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0"/>
                <a:ext cx="468" cy="4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438A36A0-BB66-4FE7-BC02-AF76F6720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1392"/>
              <a:ext cx="623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82"/>
                      </a:gs>
                      <a:gs pos="13000">
                        <a:srgbClr val="0047FF"/>
                      </a:gs>
                      <a:gs pos="28000">
                        <a:srgbClr val="000082"/>
                      </a:gs>
                      <a:gs pos="42999">
                        <a:srgbClr val="0047FF"/>
                      </a:gs>
                      <a:gs pos="58000">
                        <a:srgbClr val="000082"/>
                      </a:gs>
                      <a:gs pos="72000">
                        <a:srgbClr val="0047FF"/>
                      </a:gs>
                      <a:gs pos="87000">
                        <a:srgbClr val="000082"/>
                      </a:gs>
                      <a:gs pos="100000">
                        <a:srgbClr val="0047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2" tIns="65762" rIns="131522" bIns="65762"/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58788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827213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b="1">
                  <a:latin typeface="+mn-ea"/>
                  <a:ea typeface="+mn-ea"/>
                </a:rPr>
                <a:t>性别</a:t>
              </a:r>
            </a:p>
            <a:p>
              <a:pPr eaLnBrk="0" hangingPunct="0"/>
              <a:endParaRPr lang="en-US" altLang="zh-CN" sz="1100">
                <a:latin typeface="+mn-ea"/>
                <a:ea typeface="+mn-ea"/>
              </a:endParaRPr>
            </a:p>
          </p:txBody>
        </p:sp>
        <p:sp>
          <p:nvSpPr>
            <p:cNvPr id="24" name="Rectangle 89">
              <a:extLst>
                <a:ext uri="{FF2B5EF4-FFF2-40B4-BE49-F238E27FC236}">
                  <a16:creationId xmlns:a16="http://schemas.microsoft.com/office/drawing/2014/main" id="{CC514A03-2CF2-4666-A855-15AF0E2DC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392"/>
              <a:ext cx="667" cy="41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82"/>
                      </a:gs>
                      <a:gs pos="13000">
                        <a:srgbClr val="0047FF"/>
                      </a:gs>
                      <a:gs pos="28000">
                        <a:srgbClr val="000082"/>
                      </a:gs>
                      <a:gs pos="42999">
                        <a:srgbClr val="0047FF"/>
                      </a:gs>
                      <a:gs pos="58000">
                        <a:srgbClr val="000082"/>
                      </a:gs>
                      <a:gs pos="72000">
                        <a:srgbClr val="0047FF"/>
                      </a:gs>
                      <a:gs pos="87000">
                        <a:srgbClr val="000082"/>
                      </a:gs>
                      <a:gs pos="100000">
                        <a:srgbClr val="0047FF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9" tIns="65765" rIns="131529" bIns="65765" anchor="ctr"/>
            <a:lstStyle/>
            <a:p>
              <a:endParaRPr lang="zh-CN" altLang="en-US" sz="1000">
                <a:latin typeface="+mn-ea"/>
              </a:endParaRPr>
            </a:p>
          </p:txBody>
        </p:sp>
        <p:grpSp>
          <p:nvGrpSpPr>
            <p:cNvPr id="25" name="Group 92">
              <a:extLst>
                <a:ext uri="{FF2B5EF4-FFF2-40B4-BE49-F238E27FC236}">
                  <a16:creationId xmlns:a16="http://schemas.microsoft.com/office/drawing/2014/main" id="{3C279800-C2F1-4C72-94EE-C4A918777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" y="1392"/>
              <a:ext cx="750" cy="418"/>
              <a:chOff x="1260" y="0"/>
              <a:chExt cx="364" cy="484"/>
            </a:xfrm>
          </p:grpSpPr>
          <p:sp>
            <p:nvSpPr>
              <p:cNvPr id="167" name="Rectangle 8">
                <a:extLst>
                  <a:ext uri="{FF2B5EF4-FFF2-40B4-BE49-F238E27FC236}">
                    <a16:creationId xmlns:a16="http://schemas.microsoft.com/office/drawing/2014/main" id="{4AD7168C-F8DA-4912-9CF7-4777D9CB1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0"/>
                <a:ext cx="278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 b="1">
                    <a:latin typeface="+mn-ea"/>
                    <a:ea typeface="+mn-ea"/>
                  </a:rPr>
                  <a:t>党员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68" name="Rectangle 91">
                <a:extLst>
                  <a:ext uri="{FF2B5EF4-FFF2-40B4-BE49-F238E27FC236}">
                    <a16:creationId xmlns:a16="http://schemas.microsoft.com/office/drawing/2014/main" id="{1706987D-540E-421B-A1E0-56A3ABFF8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0"/>
                <a:ext cx="364" cy="4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26" name="Group 94">
              <a:extLst>
                <a:ext uri="{FF2B5EF4-FFF2-40B4-BE49-F238E27FC236}">
                  <a16:creationId xmlns:a16="http://schemas.microsoft.com/office/drawing/2014/main" id="{0F185827-BD4A-43D3-8F1F-1391055E53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392"/>
              <a:ext cx="964" cy="418"/>
              <a:chOff x="1624" y="0"/>
              <a:chExt cx="468" cy="484"/>
            </a:xfrm>
          </p:grpSpPr>
          <p:sp>
            <p:nvSpPr>
              <p:cNvPr id="165" name="Rectangle 9">
                <a:extLst>
                  <a:ext uri="{FF2B5EF4-FFF2-40B4-BE49-F238E27FC236}">
                    <a16:creationId xmlns:a16="http://schemas.microsoft.com/office/drawing/2014/main" id="{3EE0B2F6-A2F2-41C4-B928-DCAC74053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0"/>
                <a:ext cx="382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 b="1">
                    <a:latin typeface="+mn-ea"/>
                    <a:ea typeface="+mn-ea"/>
                  </a:rPr>
                  <a:t>专业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66" name="Rectangle 93">
                <a:extLst>
                  <a:ext uri="{FF2B5EF4-FFF2-40B4-BE49-F238E27FC236}">
                    <a16:creationId xmlns:a16="http://schemas.microsoft.com/office/drawing/2014/main" id="{81882935-3571-44ED-B69A-639295F1B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0"/>
                <a:ext cx="468" cy="4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27" name="Group 96">
              <a:extLst>
                <a:ext uri="{FF2B5EF4-FFF2-40B4-BE49-F238E27FC236}">
                  <a16:creationId xmlns:a16="http://schemas.microsoft.com/office/drawing/2014/main" id="{0FC0F36E-8D38-4FFC-92E8-AC6B847D6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5" y="1392"/>
              <a:ext cx="1112" cy="418"/>
              <a:chOff x="2092" y="0"/>
              <a:chExt cx="540" cy="484"/>
            </a:xfrm>
          </p:grpSpPr>
          <p:sp>
            <p:nvSpPr>
              <p:cNvPr id="163" name="Rectangle 10">
                <a:extLst>
                  <a:ext uri="{FF2B5EF4-FFF2-40B4-BE49-F238E27FC236}">
                    <a16:creationId xmlns:a16="http://schemas.microsoft.com/office/drawing/2014/main" id="{4EDAA0BD-CDA8-41D9-9EDE-052DC2AE9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" y="0"/>
                <a:ext cx="454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 defTabSz="11477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 defTabSz="11477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 defTabSz="11477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 defTabSz="11477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 defTabSz="11477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defTabSz="11477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defTabSz="11477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defTabSz="11477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defTabSz="114776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050" b="1">
                    <a:latin typeface="+mn-ea"/>
                    <a:ea typeface="+mn-ea"/>
                  </a:rPr>
                  <a:t>出生年月</a:t>
                </a:r>
              </a:p>
              <a:p>
                <a:pPr eaLnBrk="0" hangingPunct="0"/>
                <a:endParaRPr lang="en-US" altLang="zh-CN" sz="1050">
                  <a:latin typeface="+mn-ea"/>
                  <a:ea typeface="+mn-ea"/>
                </a:endParaRPr>
              </a:p>
            </p:txBody>
          </p:sp>
          <p:sp>
            <p:nvSpPr>
              <p:cNvPr id="164" name="Rectangle 95">
                <a:extLst>
                  <a:ext uri="{FF2B5EF4-FFF2-40B4-BE49-F238E27FC236}">
                    <a16:creationId xmlns:a16="http://schemas.microsoft.com/office/drawing/2014/main" id="{6A3CFED5-51B9-4946-81D6-5E40ABEE1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0"/>
                <a:ext cx="540" cy="4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28" name="Group 98">
              <a:extLst>
                <a:ext uri="{FF2B5EF4-FFF2-40B4-BE49-F238E27FC236}">
                  <a16:creationId xmlns:a16="http://schemas.microsoft.com/office/drawing/2014/main" id="{8C28FA50-F554-4446-82A1-6FF0B7C99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7" y="1392"/>
              <a:ext cx="1112" cy="418"/>
              <a:chOff x="2632" y="0"/>
              <a:chExt cx="540" cy="484"/>
            </a:xfrm>
          </p:grpSpPr>
          <p:sp>
            <p:nvSpPr>
              <p:cNvPr id="161" name="Rectangle 11">
                <a:extLst>
                  <a:ext uri="{FF2B5EF4-FFF2-40B4-BE49-F238E27FC236}">
                    <a16:creationId xmlns:a16="http://schemas.microsoft.com/office/drawing/2014/main" id="{8F953FBB-404D-4378-BFB2-001F32012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0"/>
                <a:ext cx="454" cy="4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 b="1">
                    <a:latin typeface="+mn-ea"/>
                    <a:ea typeface="+mn-ea"/>
                  </a:rPr>
                  <a:t>助学金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62" name="Rectangle 97">
                <a:extLst>
                  <a:ext uri="{FF2B5EF4-FFF2-40B4-BE49-F238E27FC236}">
                    <a16:creationId xmlns:a16="http://schemas.microsoft.com/office/drawing/2014/main" id="{5FDD62B2-7386-4C5C-AEF5-F3A84A592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0"/>
                <a:ext cx="540" cy="4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29" name="Group 102">
              <a:extLst>
                <a:ext uri="{FF2B5EF4-FFF2-40B4-BE49-F238E27FC236}">
                  <a16:creationId xmlns:a16="http://schemas.microsoft.com/office/drawing/2014/main" id="{DD68D85C-6499-4683-B1D8-A8F7D0258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810"/>
              <a:ext cx="964" cy="353"/>
              <a:chOff x="0" y="484"/>
              <a:chExt cx="468" cy="408"/>
            </a:xfrm>
          </p:grpSpPr>
          <p:sp>
            <p:nvSpPr>
              <p:cNvPr id="159" name="Rectangle 13">
                <a:extLst>
                  <a:ext uri="{FF2B5EF4-FFF2-40B4-BE49-F238E27FC236}">
                    <a16:creationId xmlns:a16="http://schemas.microsoft.com/office/drawing/2014/main" id="{0FDFFC8C-DC98-4BFC-AF70-12C615E67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484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100" dirty="0">
                    <a:latin typeface="+mn-ea"/>
                    <a:ea typeface="+mn-ea"/>
                    <a:cs typeface="Times New Roman" panose="02020603050405020304" pitchFamily="18" charset="0"/>
                  </a:rPr>
                  <a:t>990001</a:t>
                </a:r>
              </a:p>
              <a:p>
                <a:pPr algn="just" eaLnBrk="0" hangingPunct="0"/>
                <a:endParaRPr lang="en-US" altLang="zh-CN" sz="1100" dirty="0">
                  <a:latin typeface="+mn-ea"/>
                  <a:ea typeface="+mn-ea"/>
                </a:endParaRPr>
              </a:p>
            </p:txBody>
          </p:sp>
          <p:sp>
            <p:nvSpPr>
              <p:cNvPr id="160" name="Rectangle 101">
                <a:extLst>
                  <a:ext uri="{FF2B5EF4-FFF2-40B4-BE49-F238E27FC236}">
                    <a16:creationId xmlns:a16="http://schemas.microsoft.com/office/drawing/2014/main" id="{68D5117B-54D1-49A8-BDAB-13CB41442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4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30" name="Group 104">
              <a:extLst>
                <a:ext uri="{FF2B5EF4-FFF2-40B4-BE49-F238E27FC236}">
                  <a16:creationId xmlns:a16="http://schemas.microsoft.com/office/drawing/2014/main" id="{8558FB30-7DCA-4051-8DC7-0A03EB965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1810"/>
              <a:ext cx="964" cy="353"/>
              <a:chOff x="468" y="484"/>
              <a:chExt cx="468" cy="408"/>
            </a:xfrm>
          </p:grpSpPr>
          <p:sp>
            <p:nvSpPr>
              <p:cNvPr id="157" name="Rectangle 14">
                <a:extLst>
                  <a:ext uri="{FF2B5EF4-FFF2-40B4-BE49-F238E27FC236}">
                    <a16:creationId xmlns:a16="http://schemas.microsoft.com/office/drawing/2014/main" id="{7C58D440-B1B7-4E82-9F0D-C88B779E5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" y="484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 dirty="0">
                    <a:latin typeface="+mn-ea"/>
                    <a:ea typeface="+mn-ea"/>
                  </a:rPr>
                  <a:t>王涛</a:t>
                </a:r>
                <a:endParaRPr lang="zh-CN" altLang="en-US" sz="11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 dirty="0">
                  <a:latin typeface="+mn-ea"/>
                  <a:ea typeface="+mn-ea"/>
                </a:endParaRPr>
              </a:p>
            </p:txBody>
          </p:sp>
          <p:sp>
            <p:nvSpPr>
              <p:cNvPr id="158" name="Rectangle 103">
                <a:extLst>
                  <a:ext uri="{FF2B5EF4-FFF2-40B4-BE49-F238E27FC236}">
                    <a16:creationId xmlns:a16="http://schemas.microsoft.com/office/drawing/2014/main" id="{0F780FC2-D940-4E85-B1B4-F5FE780E4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484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31" name="Group 106">
              <a:extLst>
                <a:ext uri="{FF2B5EF4-FFF2-40B4-BE49-F238E27FC236}">
                  <a16:creationId xmlns:a16="http://schemas.microsoft.com/office/drawing/2014/main" id="{2B5BA8AF-F564-4939-B009-F9F439C61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1810"/>
              <a:ext cx="667" cy="353"/>
              <a:chOff x="936" y="484"/>
              <a:chExt cx="324" cy="408"/>
            </a:xfrm>
          </p:grpSpPr>
          <p:sp>
            <p:nvSpPr>
              <p:cNvPr id="155" name="Rectangle 15">
                <a:extLst>
                  <a:ext uri="{FF2B5EF4-FFF2-40B4-BE49-F238E27FC236}">
                    <a16:creationId xmlns:a16="http://schemas.microsoft.com/office/drawing/2014/main" id="{0BF3A394-B566-49C6-A968-6138D881A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" y="484"/>
                <a:ext cx="23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男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56" name="Rectangle 105">
                <a:extLst>
                  <a:ext uri="{FF2B5EF4-FFF2-40B4-BE49-F238E27FC236}">
                    <a16:creationId xmlns:a16="http://schemas.microsoft.com/office/drawing/2014/main" id="{88DCD3BF-3B3B-47F9-80D0-33CA86EF1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484"/>
                <a:ext cx="32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32" name="Group 108">
              <a:extLst>
                <a:ext uri="{FF2B5EF4-FFF2-40B4-BE49-F238E27FC236}">
                  <a16:creationId xmlns:a16="http://schemas.microsoft.com/office/drawing/2014/main" id="{3D6DE132-C602-4246-BDC9-C56EAF6F6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" y="1810"/>
              <a:ext cx="750" cy="353"/>
              <a:chOff x="1260" y="484"/>
              <a:chExt cx="364" cy="408"/>
            </a:xfrm>
          </p:grpSpPr>
          <p:sp>
            <p:nvSpPr>
              <p:cNvPr id="153" name="Rectangle 16">
                <a:extLst>
                  <a:ext uri="{FF2B5EF4-FFF2-40B4-BE49-F238E27FC236}">
                    <a16:creationId xmlns:a16="http://schemas.microsoft.com/office/drawing/2014/main" id="{33DF440D-B0AC-4985-A574-C86D1DD39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484"/>
                <a:ext cx="27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No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54" name="Rectangle 107">
                <a:extLst>
                  <a:ext uri="{FF2B5EF4-FFF2-40B4-BE49-F238E27FC236}">
                    <a16:creationId xmlns:a16="http://schemas.microsoft.com/office/drawing/2014/main" id="{D0242474-3D9D-400E-9568-5EDAFB3E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484"/>
                <a:ext cx="36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33" name="Group 110">
              <a:extLst>
                <a:ext uri="{FF2B5EF4-FFF2-40B4-BE49-F238E27FC236}">
                  <a16:creationId xmlns:a16="http://schemas.microsoft.com/office/drawing/2014/main" id="{9D5FF236-6BC9-4A8F-98B9-28C3E2B6A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810"/>
              <a:ext cx="964" cy="353"/>
              <a:chOff x="1624" y="484"/>
              <a:chExt cx="468" cy="408"/>
            </a:xfrm>
          </p:grpSpPr>
          <p:sp>
            <p:nvSpPr>
              <p:cNvPr id="151" name="Rectangle 17">
                <a:extLst>
                  <a:ext uri="{FF2B5EF4-FFF2-40B4-BE49-F238E27FC236}">
                    <a16:creationId xmlns:a16="http://schemas.microsoft.com/office/drawing/2014/main" id="{AAE5EDD7-2E3A-4DF1-A99B-6772453E3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484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物理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52" name="Rectangle 109">
                <a:extLst>
                  <a:ext uri="{FF2B5EF4-FFF2-40B4-BE49-F238E27FC236}">
                    <a16:creationId xmlns:a16="http://schemas.microsoft.com/office/drawing/2014/main" id="{8BA30D5D-F1BA-45CC-B4F1-FCA208C61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484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34" name="Group 112">
              <a:extLst>
                <a:ext uri="{FF2B5EF4-FFF2-40B4-BE49-F238E27FC236}">
                  <a16:creationId xmlns:a16="http://schemas.microsoft.com/office/drawing/2014/main" id="{A8C5670D-AEE0-40AD-9801-DF95CA293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5" y="1810"/>
              <a:ext cx="1112" cy="353"/>
              <a:chOff x="2092" y="484"/>
              <a:chExt cx="540" cy="408"/>
            </a:xfrm>
          </p:grpSpPr>
          <p:sp>
            <p:nvSpPr>
              <p:cNvPr id="149" name="Rectangle 18">
                <a:extLst>
                  <a:ext uri="{FF2B5EF4-FFF2-40B4-BE49-F238E27FC236}">
                    <a16:creationId xmlns:a16="http://schemas.microsoft.com/office/drawing/2014/main" id="{32FA74C7-F90E-443C-A8AC-DA2DD421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" y="484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82-01-21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50" name="Rectangle 111">
                <a:extLst>
                  <a:ext uri="{FF2B5EF4-FFF2-40B4-BE49-F238E27FC236}">
                    <a16:creationId xmlns:a16="http://schemas.microsoft.com/office/drawing/2014/main" id="{21D15BED-287E-40AE-8F33-3CD7D7C4E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484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35" name="Group 114">
              <a:extLst>
                <a:ext uri="{FF2B5EF4-FFF2-40B4-BE49-F238E27FC236}">
                  <a16:creationId xmlns:a16="http://schemas.microsoft.com/office/drawing/2014/main" id="{38BDFA3B-F563-44A5-8733-C7912909A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7" y="1810"/>
              <a:ext cx="1112" cy="353"/>
              <a:chOff x="2632" y="484"/>
              <a:chExt cx="540" cy="408"/>
            </a:xfrm>
          </p:grpSpPr>
          <p:sp>
            <p:nvSpPr>
              <p:cNvPr id="147" name="Rectangle 19">
                <a:extLst>
                  <a:ext uri="{FF2B5EF4-FFF2-40B4-BE49-F238E27FC236}">
                    <a16:creationId xmlns:a16="http://schemas.microsoft.com/office/drawing/2014/main" id="{54838704-0DBC-4B7C-92A7-0BA2E441B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84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￥</a:t>
                </a:r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160.00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48" name="Rectangle 113">
                <a:extLst>
                  <a:ext uri="{FF2B5EF4-FFF2-40B4-BE49-F238E27FC236}">
                    <a16:creationId xmlns:a16="http://schemas.microsoft.com/office/drawing/2014/main" id="{4AD94658-2E31-4846-A8F0-404E518E8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484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36" name="Group 118">
              <a:extLst>
                <a:ext uri="{FF2B5EF4-FFF2-40B4-BE49-F238E27FC236}">
                  <a16:creationId xmlns:a16="http://schemas.microsoft.com/office/drawing/2014/main" id="{875904E9-F1AE-4992-B6B8-94B656E4B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163"/>
              <a:ext cx="964" cy="353"/>
              <a:chOff x="0" y="892"/>
              <a:chExt cx="468" cy="408"/>
            </a:xfrm>
          </p:grpSpPr>
          <p:sp>
            <p:nvSpPr>
              <p:cNvPr id="145" name="Rectangle 21">
                <a:extLst>
                  <a:ext uri="{FF2B5EF4-FFF2-40B4-BE49-F238E27FC236}">
                    <a16:creationId xmlns:a16="http://schemas.microsoft.com/office/drawing/2014/main" id="{FF3EB97C-44DD-4560-A034-7A34EE54D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892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100" dirty="0">
                    <a:latin typeface="+mn-ea"/>
                    <a:ea typeface="+mn-ea"/>
                    <a:cs typeface="Times New Roman" panose="02020603050405020304" pitchFamily="18" charset="0"/>
                  </a:rPr>
                  <a:t>990002</a:t>
                </a:r>
              </a:p>
              <a:p>
                <a:pPr algn="just" eaLnBrk="0" hangingPunct="0"/>
                <a:endParaRPr lang="en-US" altLang="zh-CN" sz="1100" dirty="0">
                  <a:latin typeface="+mn-ea"/>
                  <a:ea typeface="+mn-ea"/>
                </a:endParaRPr>
              </a:p>
            </p:txBody>
          </p:sp>
          <p:sp>
            <p:nvSpPr>
              <p:cNvPr id="146" name="Rectangle 117">
                <a:extLst>
                  <a:ext uri="{FF2B5EF4-FFF2-40B4-BE49-F238E27FC236}">
                    <a16:creationId xmlns:a16="http://schemas.microsoft.com/office/drawing/2014/main" id="{8DAA453B-D42C-4994-8683-4163D1A06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92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37" name="Group 120">
              <a:extLst>
                <a:ext uri="{FF2B5EF4-FFF2-40B4-BE49-F238E27FC236}">
                  <a16:creationId xmlns:a16="http://schemas.microsoft.com/office/drawing/2014/main" id="{B5B7DB5A-5F4D-4897-BADA-0B8A59D2A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163"/>
              <a:ext cx="964" cy="353"/>
              <a:chOff x="468" y="892"/>
              <a:chExt cx="468" cy="408"/>
            </a:xfrm>
          </p:grpSpPr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54C30B17-1344-416F-9D4D-38DF5F56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" y="892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庄前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44" name="Rectangle 119">
                <a:extLst>
                  <a:ext uri="{FF2B5EF4-FFF2-40B4-BE49-F238E27FC236}">
                    <a16:creationId xmlns:a16="http://schemas.microsoft.com/office/drawing/2014/main" id="{8C814608-383B-45D3-8CEC-322EFBFB5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892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38" name="Group 122">
              <a:extLst>
                <a:ext uri="{FF2B5EF4-FFF2-40B4-BE49-F238E27FC236}">
                  <a16:creationId xmlns:a16="http://schemas.microsoft.com/office/drawing/2014/main" id="{C14F41BB-5117-414F-9F5C-48C8EBB41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2163"/>
              <a:ext cx="667" cy="353"/>
              <a:chOff x="936" y="892"/>
              <a:chExt cx="324" cy="408"/>
            </a:xfrm>
          </p:grpSpPr>
          <p:sp>
            <p:nvSpPr>
              <p:cNvPr id="141" name="Rectangle 23">
                <a:extLst>
                  <a:ext uri="{FF2B5EF4-FFF2-40B4-BE49-F238E27FC236}">
                    <a16:creationId xmlns:a16="http://schemas.microsoft.com/office/drawing/2014/main" id="{1E06BCDA-9BFE-4320-A003-104CB183F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" y="892"/>
                <a:ext cx="23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女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42" name="Rectangle 121">
                <a:extLst>
                  <a:ext uri="{FF2B5EF4-FFF2-40B4-BE49-F238E27FC236}">
                    <a16:creationId xmlns:a16="http://schemas.microsoft.com/office/drawing/2014/main" id="{C3907BC0-6C99-4997-9A2F-722525D20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892"/>
                <a:ext cx="32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39" name="Group 124">
              <a:extLst>
                <a:ext uri="{FF2B5EF4-FFF2-40B4-BE49-F238E27FC236}">
                  <a16:creationId xmlns:a16="http://schemas.microsoft.com/office/drawing/2014/main" id="{F4CDF793-7A94-44FC-8B7C-7EA32A381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" y="2163"/>
              <a:ext cx="750" cy="353"/>
              <a:chOff x="1260" y="892"/>
              <a:chExt cx="364" cy="408"/>
            </a:xfrm>
          </p:grpSpPr>
          <p:sp>
            <p:nvSpPr>
              <p:cNvPr id="139" name="Rectangle 24">
                <a:extLst>
                  <a:ext uri="{FF2B5EF4-FFF2-40B4-BE49-F238E27FC236}">
                    <a16:creationId xmlns:a16="http://schemas.microsoft.com/office/drawing/2014/main" id="{0D5E333F-CF66-453B-A34E-49B9127F7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892"/>
                <a:ext cx="27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Yes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40" name="Rectangle 123">
                <a:extLst>
                  <a:ext uri="{FF2B5EF4-FFF2-40B4-BE49-F238E27FC236}">
                    <a16:creationId xmlns:a16="http://schemas.microsoft.com/office/drawing/2014/main" id="{F9BC8516-1B28-4188-80B0-44CCEE921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892"/>
                <a:ext cx="36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40" name="Group 126">
              <a:extLst>
                <a:ext uri="{FF2B5EF4-FFF2-40B4-BE49-F238E27FC236}">
                  <a16:creationId xmlns:a16="http://schemas.microsoft.com/office/drawing/2014/main" id="{7F32D8F6-5345-4B8E-A274-30645A7C6B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2163"/>
              <a:ext cx="964" cy="353"/>
              <a:chOff x="1624" y="892"/>
              <a:chExt cx="468" cy="408"/>
            </a:xfrm>
          </p:grpSpPr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7DF57E6A-AD27-4AE1-B16C-943DAC817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892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物理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38" name="Rectangle 125">
                <a:extLst>
                  <a:ext uri="{FF2B5EF4-FFF2-40B4-BE49-F238E27FC236}">
                    <a16:creationId xmlns:a16="http://schemas.microsoft.com/office/drawing/2014/main" id="{00C0FF2F-AE0E-45DA-9972-7CBC4B94E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892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41" name="Group 128">
              <a:extLst>
                <a:ext uri="{FF2B5EF4-FFF2-40B4-BE49-F238E27FC236}">
                  <a16:creationId xmlns:a16="http://schemas.microsoft.com/office/drawing/2014/main" id="{55F52EA8-FD4B-4BFF-BB01-6BF9E7775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5" y="2163"/>
              <a:ext cx="1112" cy="353"/>
              <a:chOff x="2092" y="892"/>
              <a:chExt cx="540" cy="408"/>
            </a:xfrm>
          </p:grpSpPr>
          <p:sp>
            <p:nvSpPr>
              <p:cNvPr id="135" name="Rectangle 26">
                <a:extLst>
                  <a:ext uri="{FF2B5EF4-FFF2-40B4-BE49-F238E27FC236}">
                    <a16:creationId xmlns:a16="http://schemas.microsoft.com/office/drawing/2014/main" id="{AFF5C3A5-A43D-4843-995D-1957FF914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" y="892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82-09-21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36" name="Rectangle 127">
                <a:extLst>
                  <a:ext uri="{FF2B5EF4-FFF2-40B4-BE49-F238E27FC236}">
                    <a16:creationId xmlns:a16="http://schemas.microsoft.com/office/drawing/2014/main" id="{114EDB3D-3EB7-4AB8-86B7-513D1FB4E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892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42" name="Group 130">
              <a:extLst>
                <a:ext uri="{FF2B5EF4-FFF2-40B4-BE49-F238E27FC236}">
                  <a16:creationId xmlns:a16="http://schemas.microsoft.com/office/drawing/2014/main" id="{55E7956F-FBF2-431B-9415-33F2EE153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7" y="2163"/>
              <a:ext cx="1112" cy="353"/>
              <a:chOff x="2632" y="892"/>
              <a:chExt cx="540" cy="408"/>
            </a:xfrm>
          </p:grpSpPr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A042C768-59DF-4DA9-B9BD-F9DC87744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892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￥</a:t>
                </a:r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200.00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34" name="Rectangle 129">
                <a:extLst>
                  <a:ext uri="{FF2B5EF4-FFF2-40B4-BE49-F238E27FC236}">
                    <a16:creationId xmlns:a16="http://schemas.microsoft.com/office/drawing/2014/main" id="{6A3DE7B6-F335-4FD6-83E6-CE5E5E3AD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892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43" name="Group 134">
              <a:extLst>
                <a:ext uri="{FF2B5EF4-FFF2-40B4-BE49-F238E27FC236}">
                  <a16:creationId xmlns:a16="http://schemas.microsoft.com/office/drawing/2014/main" id="{F4290F58-95BD-4AFC-AADF-A2C225C44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516"/>
              <a:ext cx="964" cy="352"/>
              <a:chOff x="0" y="1300"/>
              <a:chExt cx="468" cy="408"/>
            </a:xfrm>
          </p:grpSpPr>
          <p:sp>
            <p:nvSpPr>
              <p:cNvPr id="131" name="Rectangle 29">
                <a:extLst>
                  <a:ext uri="{FF2B5EF4-FFF2-40B4-BE49-F238E27FC236}">
                    <a16:creationId xmlns:a16="http://schemas.microsoft.com/office/drawing/2014/main" id="{15AE44BB-DD9C-4300-96E9-F23BFF56A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300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990101</a:t>
                </a:r>
              </a:p>
              <a:p>
                <a:pPr algn="just"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32" name="Rectangle 133">
                <a:extLst>
                  <a:ext uri="{FF2B5EF4-FFF2-40B4-BE49-F238E27FC236}">
                    <a16:creationId xmlns:a16="http://schemas.microsoft.com/office/drawing/2014/main" id="{C437A184-4BAD-47EA-AD66-752697584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00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44" name="Group 136">
              <a:extLst>
                <a:ext uri="{FF2B5EF4-FFF2-40B4-BE49-F238E27FC236}">
                  <a16:creationId xmlns:a16="http://schemas.microsoft.com/office/drawing/2014/main" id="{D8A4166C-83CB-4A37-A43A-CBAF307A4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516"/>
              <a:ext cx="964" cy="352"/>
              <a:chOff x="468" y="1300"/>
              <a:chExt cx="468" cy="408"/>
            </a:xfrm>
          </p:grpSpPr>
          <p:sp>
            <p:nvSpPr>
              <p:cNvPr id="129" name="Rectangle 30">
                <a:extLst>
                  <a:ext uri="{FF2B5EF4-FFF2-40B4-BE49-F238E27FC236}">
                    <a16:creationId xmlns:a16="http://schemas.microsoft.com/office/drawing/2014/main" id="{BCC312A1-875C-4497-96D7-820BC7233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" y="1300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丁保华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30" name="Rectangle 135">
                <a:extLst>
                  <a:ext uri="{FF2B5EF4-FFF2-40B4-BE49-F238E27FC236}">
                    <a16:creationId xmlns:a16="http://schemas.microsoft.com/office/drawing/2014/main" id="{B669BF34-3D7A-449C-B9D6-4219C9CE3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300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45" name="Group 138">
              <a:extLst>
                <a:ext uri="{FF2B5EF4-FFF2-40B4-BE49-F238E27FC236}">
                  <a16:creationId xmlns:a16="http://schemas.microsoft.com/office/drawing/2014/main" id="{8A828935-6133-4332-A856-AE3F4D0BE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2516"/>
              <a:ext cx="667" cy="352"/>
              <a:chOff x="936" y="1300"/>
              <a:chExt cx="324" cy="408"/>
            </a:xfrm>
          </p:grpSpPr>
          <p:sp>
            <p:nvSpPr>
              <p:cNvPr id="127" name="Rectangle 31">
                <a:extLst>
                  <a:ext uri="{FF2B5EF4-FFF2-40B4-BE49-F238E27FC236}">
                    <a16:creationId xmlns:a16="http://schemas.microsoft.com/office/drawing/2014/main" id="{058CD7D8-62CE-403F-9716-F6CC2995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" y="1300"/>
                <a:ext cx="23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男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28" name="Rectangle 137">
                <a:extLst>
                  <a:ext uri="{FF2B5EF4-FFF2-40B4-BE49-F238E27FC236}">
                    <a16:creationId xmlns:a16="http://schemas.microsoft.com/office/drawing/2014/main" id="{D5B362D3-B1AC-4649-8BA5-D1FAD4532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1300"/>
                <a:ext cx="32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46" name="Group 140">
              <a:extLst>
                <a:ext uri="{FF2B5EF4-FFF2-40B4-BE49-F238E27FC236}">
                  <a16:creationId xmlns:a16="http://schemas.microsoft.com/office/drawing/2014/main" id="{B49F2034-5758-47ED-86B6-D226AB02E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" y="2516"/>
              <a:ext cx="750" cy="352"/>
              <a:chOff x="1260" y="1300"/>
              <a:chExt cx="364" cy="408"/>
            </a:xfrm>
          </p:grpSpPr>
          <p:sp>
            <p:nvSpPr>
              <p:cNvPr id="125" name="Rectangle 32">
                <a:extLst>
                  <a:ext uri="{FF2B5EF4-FFF2-40B4-BE49-F238E27FC236}">
                    <a16:creationId xmlns:a16="http://schemas.microsoft.com/office/drawing/2014/main" id="{957071E4-1EC9-4CC5-A070-9DF146539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300"/>
                <a:ext cx="27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No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26" name="Rectangle 139">
                <a:extLst>
                  <a:ext uri="{FF2B5EF4-FFF2-40B4-BE49-F238E27FC236}">
                    <a16:creationId xmlns:a16="http://schemas.microsoft.com/office/drawing/2014/main" id="{F404D438-9F5F-43B9-A16A-C12BD411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300"/>
                <a:ext cx="36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47" name="Group 142">
              <a:extLst>
                <a:ext uri="{FF2B5EF4-FFF2-40B4-BE49-F238E27FC236}">
                  <a16:creationId xmlns:a16="http://schemas.microsoft.com/office/drawing/2014/main" id="{C9553817-4269-484B-902B-87FEEAFCB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2516"/>
              <a:ext cx="964" cy="352"/>
              <a:chOff x="1624" y="1300"/>
              <a:chExt cx="468" cy="408"/>
            </a:xfrm>
          </p:grpSpPr>
          <p:sp>
            <p:nvSpPr>
              <p:cNvPr id="123" name="Rectangle 33">
                <a:extLst>
                  <a:ext uri="{FF2B5EF4-FFF2-40B4-BE49-F238E27FC236}">
                    <a16:creationId xmlns:a16="http://schemas.microsoft.com/office/drawing/2014/main" id="{1E370F14-9ED5-4968-BFEF-C9F07D7CD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1300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数学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24" name="Rectangle 141">
                <a:extLst>
                  <a:ext uri="{FF2B5EF4-FFF2-40B4-BE49-F238E27FC236}">
                    <a16:creationId xmlns:a16="http://schemas.microsoft.com/office/drawing/2014/main" id="{D2378ECA-0B75-4E34-BAA4-BE297E5A8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1300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48" name="Group 144">
              <a:extLst>
                <a:ext uri="{FF2B5EF4-FFF2-40B4-BE49-F238E27FC236}">
                  <a16:creationId xmlns:a16="http://schemas.microsoft.com/office/drawing/2014/main" id="{7738D75E-0694-4BF4-8760-5F3661BF8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5" y="2516"/>
              <a:ext cx="1112" cy="352"/>
              <a:chOff x="2092" y="1300"/>
              <a:chExt cx="540" cy="408"/>
            </a:xfrm>
          </p:grpSpPr>
          <p:sp>
            <p:nvSpPr>
              <p:cNvPr id="121" name="Rectangle 34">
                <a:extLst>
                  <a:ext uri="{FF2B5EF4-FFF2-40B4-BE49-F238E27FC236}">
                    <a16:creationId xmlns:a16="http://schemas.microsoft.com/office/drawing/2014/main" id="{581C3611-D521-4BA4-AC7E-1EC334484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" y="1300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81-04-18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22" name="Rectangle 143">
                <a:extLst>
                  <a:ext uri="{FF2B5EF4-FFF2-40B4-BE49-F238E27FC236}">
                    <a16:creationId xmlns:a16="http://schemas.microsoft.com/office/drawing/2014/main" id="{C599B136-EBB6-4518-AB69-4A2AEF1A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00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49" name="Group 146">
              <a:extLst>
                <a:ext uri="{FF2B5EF4-FFF2-40B4-BE49-F238E27FC236}">
                  <a16:creationId xmlns:a16="http://schemas.microsoft.com/office/drawing/2014/main" id="{4730F12A-DCDE-4530-BABD-1C342F6B0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7" y="2516"/>
              <a:ext cx="1112" cy="352"/>
              <a:chOff x="2632" y="1300"/>
              <a:chExt cx="540" cy="408"/>
            </a:xfrm>
          </p:grpSpPr>
          <p:sp>
            <p:nvSpPr>
              <p:cNvPr id="119" name="Rectangle 35">
                <a:extLst>
                  <a:ext uri="{FF2B5EF4-FFF2-40B4-BE49-F238E27FC236}">
                    <a16:creationId xmlns:a16="http://schemas.microsoft.com/office/drawing/2014/main" id="{6554BB3A-23E4-48E0-91F6-A9692C21A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1300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￥</a:t>
                </a:r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180.00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20" name="Rectangle 145">
                <a:extLst>
                  <a:ext uri="{FF2B5EF4-FFF2-40B4-BE49-F238E27FC236}">
                    <a16:creationId xmlns:a16="http://schemas.microsoft.com/office/drawing/2014/main" id="{FFF45FBB-DB2D-4F2D-B58D-5B1208B71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300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50" name="Group 150">
              <a:extLst>
                <a:ext uri="{FF2B5EF4-FFF2-40B4-BE49-F238E27FC236}">
                  <a16:creationId xmlns:a16="http://schemas.microsoft.com/office/drawing/2014/main" id="{236BEE03-6D22-4112-8935-B349016B1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868"/>
              <a:ext cx="964" cy="353"/>
              <a:chOff x="0" y="1708"/>
              <a:chExt cx="468" cy="408"/>
            </a:xfrm>
          </p:grpSpPr>
          <p:sp>
            <p:nvSpPr>
              <p:cNvPr id="117" name="Rectangle 37">
                <a:extLst>
                  <a:ext uri="{FF2B5EF4-FFF2-40B4-BE49-F238E27FC236}">
                    <a16:creationId xmlns:a16="http://schemas.microsoft.com/office/drawing/2014/main" id="{CD330AB9-A584-4294-AE6F-83A8A55FA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708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990102</a:t>
                </a:r>
              </a:p>
              <a:p>
                <a:pPr algn="just"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18" name="Rectangle 149">
                <a:extLst>
                  <a:ext uri="{FF2B5EF4-FFF2-40B4-BE49-F238E27FC236}">
                    <a16:creationId xmlns:a16="http://schemas.microsoft.com/office/drawing/2014/main" id="{F3CF11E7-44BB-473E-A5E5-8B17ADA2B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708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51" name="Group 152">
              <a:extLst>
                <a:ext uri="{FF2B5EF4-FFF2-40B4-BE49-F238E27FC236}">
                  <a16:creationId xmlns:a16="http://schemas.microsoft.com/office/drawing/2014/main" id="{9E942C34-D7C3-4304-8B5E-5A25DA324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868"/>
              <a:ext cx="964" cy="353"/>
              <a:chOff x="468" y="1708"/>
              <a:chExt cx="468" cy="408"/>
            </a:xfrm>
          </p:grpSpPr>
          <p:sp>
            <p:nvSpPr>
              <p:cNvPr id="115" name="Rectangle 38">
                <a:extLst>
                  <a:ext uri="{FF2B5EF4-FFF2-40B4-BE49-F238E27FC236}">
                    <a16:creationId xmlns:a16="http://schemas.microsoft.com/office/drawing/2014/main" id="{8AFC0678-C6EF-449E-B6A1-130FFFE91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" y="1708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姜沛棋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16" name="Rectangle 151">
                <a:extLst>
                  <a:ext uri="{FF2B5EF4-FFF2-40B4-BE49-F238E27FC236}">
                    <a16:creationId xmlns:a16="http://schemas.microsoft.com/office/drawing/2014/main" id="{7E2DC506-4D2D-4E85-BA76-2CDA5CDD9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708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52" name="Group 154">
              <a:extLst>
                <a:ext uri="{FF2B5EF4-FFF2-40B4-BE49-F238E27FC236}">
                  <a16:creationId xmlns:a16="http://schemas.microsoft.com/office/drawing/2014/main" id="{6C3ECA65-D09C-46A4-8CE2-2E65F390A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2868"/>
              <a:ext cx="667" cy="353"/>
              <a:chOff x="936" y="1708"/>
              <a:chExt cx="324" cy="408"/>
            </a:xfrm>
          </p:grpSpPr>
          <p:sp>
            <p:nvSpPr>
              <p:cNvPr id="113" name="Rectangle 39">
                <a:extLst>
                  <a:ext uri="{FF2B5EF4-FFF2-40B4-BE49-F238E27FC236}">
                    <a16:creationId xmlns:a16="http://schemas.microsoft.com/office/drawing/2014/main" id="{C410AEF6-F16A-41E2-AD44-CEB7E9FA0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" y="1708"/>
                <a:ext cx="23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女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14" name="Rectangle 153">
                <a:extLst>
                  <a:ext uri="{FF2B5EF4-FFF2-40B4-BE49-F238E27FC236}">
                    <a16:creationId xmlns:a16="http://schemas.microsoft.com/office/drawing/2014/main" id="{234F2B94-DC65-41C7-8A3A-5B9A75511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1708"/>
                <a:ext cx="32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53" name="Group 156">
              <a:extLst>
                <a:ext uri="{FF2B5EF4-FFF2-40B4-BE49-F238E27FC236}">
                  <a16:creationId xmlns:a16="http://schemas.microsoft.com/office/drawing/2014/main" id="{5563BAD8-8C10-479D-B9A4-4174F75BA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" y="2868"/>
              <a:ext cx="750" cy="353"/>
              <a:chOff x="1260" y="1708"/>
              <a:chExt cx="364" cy="408"/>
            </a:xfrm>
          </p:grpSpPr>
          <p:sp>
            <p:nvSpPr>
              <p:cNvPr id="111" name="Rectangle 40">
                <a:extLst>
                  <a:ext uri="{FF2B5EF4-FFF2-40B4-BE49-F238E27FC236}">
                    <a16:creationId xmlns:a16="http://schemas.microsoft.com/office/drawing/2014/main" id="{02D6DD5C-82F0-4CB3-9402-D4682307B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708"/>
                <a:ext cx="27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No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12" name="Rectangle 155">
                <a:extLst>
                  <a:ext uri="{FF2B5EF4-FFF2-40B4-BE49-F238E27FC236}">
                    <a16:creationId xmlns:a16="http://schemas.microsoft.com/office/drawing/2014/main" id="{D84DF8D8-4D8F-4538-AD2F-08A7F5AD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708"/>
                <a:ext cx="36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54" name="Group 158">
              <a:extLst>
                <a:ext uri="{FF2B5EF4-FFF2-40B4-BE49-F238E27FC236}">
                  <a16:creationId xmlns:a16="http://schemas.microsoft.com/office/drawing/2014/main" id="{49E8F6E8-3919-44D1-A8EE-387A17022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2868"/>
              <a:ext cx="964" cy="353"/>
              <a:chOff x="1624" y="1708"/>
              <a:chExt cx="468" cy="408"/>
            </a:xfrm>
          </p:grpSpPr>
          <p:sp>
            <p:nvSpPr>
              <p:cNvPr id="109" name="Rectangle 41">
                <a:extLst>
                  <a:ext uri="{FF2B5EF4-FFF2-40B4-BE49-F238E27FC236}">
                    <a16:creationId xmlns:a16="http://schemas.microsoft.com/office/drawing/2014/main" id="{CF06B86A-1BBB-49FF-925A-68CC309AA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1708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数学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10" name="Rectangle 157">
                <a:extLst>
                  <a:ext uri="{FF2B5EF4-FFF2-40B4-BE49-F238E27FC236}">
                    <a16:creationId xmlns:a16="http://schemas.microsoft.com/office/drawing/2014/main" id="{ACCE2DC7-628C-4D78-AFAB-41760A13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1708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55" name="Group 160">
              <a:extLst>
                <a:ext uri="{FF2B5EF4-FFF2-40B4-BE49-F238E27FC236}">
                  <a16:creationId xmlns:a16="http://schemas.microsoft.com/office/drawing/2014/main" id="{7E0CDA2E-CEBC-40D7-BF3F-0C1E1554F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5" y="2868"/>
              <a:ext cx="1112" cy="353"/>
              <a:chOff x="2092" y="1708"/>
              <a:chExt cx="540" cy="408"/>
            </a:xfrm>
          </p:grpSpPr>
          <p:sp>
            <p:nvSpPr>
              <p:cNvPr id="107" name="Rectangle 42">
                <a:extLst>
                  <a:ext uri="{FF2B5EF4-FFF2-40B4-BE49-F238E27FC236}">
                    <a16:creationId xmlns:a16="http://schemas.microsoft.com/office/drawing/2014/main" id="{946E6992-EA3F-413E-B938-B62B31445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" y="1708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81-12-02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08" name="Rectangle 159">
                <a:extLst>
                  <a:ext uri="{FF2B5EF4-FFF2-40B4-BE49-F238E27FC236}">
                    <a16:creationId xmlns:a16="http://schemas.microsoft.com/office/drawing/2014/main" id="{B577F76D-C715-4AC5-9042-2F68094BD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708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56" name="Group 162">
              <a:extLst>
                <a:ext uri="{FF2B5EF4-FFF2-40B4-BE49-F238E27FC236}">
                  <a16:creationId xmlns:a16="http://schemas.microsoft.com/office/drawing/2014/main" id="{7847922F-AE09-4ED0-B41F-5EBB342ABD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7" y="2868"/>
              <a:ext cx="1112" cy="353"/>
              <a:chOff x="2632" y="1708"/>
              <a:chExt cx="540" cy="408"/>
            </a:xfrm>
          </p:grpSpPr>
          <p:sp>
            <p:nvSpPr>
              <p:cNvPr id="105" name="Rectangle 43">
                <a:extLst>
                  <a:ext uri="{FF2B5EF4-FFF2-40B4-BE49-F238E27FC236}">
                    <a16:creationId xmlns:a16="http://schemas.microsoft.com/office/drawing/2014/main" id="{0681739D-CBE4-4380-B63F-73DF59606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1708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￥</a:t>
                </a:r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280.00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06" name="Rectangle 161">
                <a:extLst>
                  <a:ext uri="{FF2B5EF4-FFF2-40B4-BE49-F238E27FC236}">
                    <a16:creationId xmlns:a16="http://schemas.microsoft.com/office/drawing/2014/main" id="{D5353D22-1200-444E-AD22-19119B269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708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sp>
          <p:nvSpPr>
            <p:cNvPr id="57" name="Rectangle 165">
              <a:extLst>
                <a:ext uri="{FF2B5EF4-FFF2-40B4-BE49-F238E27FC236}">
                  <a16:creationId xmlns:a16="http://schemas.microsoft.com/office/drawing/2014/main" id="{E9AD37F3-CA19-4BD1-8269-A3FEC0AD7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21"/>
              <a:ext cx="964" cy="352"/>
            </a:xfrm>
            <a:prstGeom prst="rect">
              <a:avLst/>
            </a:prstGeom>
            <a:solidFill>
              <a:srgbClr val="FFCCCC"/>
            </a:solidFill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9" tIns="65765" rIns="131529" bIns="65765" anchor="ctr"/>
            <a:lstStyle/>
            <a:p>
              <a:endParaRPr lang="zh-CN" altLang="en-US" sz="1000">
                <a:latin typeface="+mn-ea"/>
              </a:endParaRPr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94C7B201-32A5-4EE0-A52E-B9DDC040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3221"/>
              <a:ext cx="572" cy="35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2" tIns="65762" rIns="131522" bIns="65762"/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58788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827213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100">
                  <a:latin typeface="+mn-ea"/>
                  <a:ea typeface="+mn-ea"/>
                  <a:cs typeface="Times New Roman" panose="02020603050405020304" pitchFamily="18" charset="0"/>
                </a:rPr>
                <a:t>No</a:t>
              </a:r>
              <a:endParaRPr lang="en-US" altLang="zh-CN" sz="1100">
                <a:latin typeface="+mn-ea"/>
                <a:ea typeface="+mn-ea"/>
              </a:endParaRPr>
            </a:p>
          </p:txBody>
        </p:sp>
        <p:sp>
          <p:nvSpPr>
            <p:cNvPr id="59" name="Rectangle 49">
              <a:extLst>
                <a:ext uri="{FF2B5EF4-FFF2-40B4-BE49-F238E27FC236}">
                  <a16:creationId xmlns:a16="http://schemas.microsoft.com/office/drawing/2014/main" id="{F94772B0-10A9-4750-B158-B9BB1571B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3221"/>
              <a:ext cx="786" cy="35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2" tIns="65762" rIns="131522" bIns="65762"/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58788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827213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>
                  <a:latin typeface="+mn-ea"/>
                  <a:ea typeface="+mn-ea"/>
                </a:rPr>
                <a:t>数学</a:t>
              </a:r>
            </a:p>
          </p:txBody>
        </p:sp>
        <p:sp>
          <p:nvSpPr>
            <p:cNvPr id="60" name="Rectangle 50">
              <a:extLst>
                <a:ext uri="{FF2B5EF4-FFF2-40B4-BE49-F238E27FC236}">
                  <a16:creationId xmlns:a16="http://schemas.microsoft.com/office/drawing/2014/main" id="{B6EC2C1C-F8A4-4C3F-AF3F-CB44FE2AA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3221"/>
              <a:ext cx="934" cy="35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2" tIns="65762" rIns="131522" bIns="65762"/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58788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827213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100">
                  <a:latin typeface="+mn-ea"/>
                  <a:ea typeface="+mn-ea"/>
                  <a:cs typeface="Times New Roman" panose="02020603050405020304" pitchFamily="18" charset="0"/>
                </a:rPr>
                <a:t>80-08-06</a:t>
              </a:r>
              <a:endParaRPr lang="en-US" altLang="zh-CN" sz="1100">
                <a:latin typeface="+mn-ea"/>
                <a:ea typeface="+mn-ea"/>
              </a:endParaRPr>
            </a:p>
          </p:txBody>
        </p:sp>
        <p:sp>
          <p:nvSpPr>
            <p:cNvPr id="61" name="Rectangle 51">
              <a:extLst>
                <a:ext uri="{FF2B5EF4-FFF2-40B4-BE49-F238E27FC236}">
                  <a16:creationId xmlns:a16="http://schemas.microsoft.com/office/drawing/2014/main" id="{984DC63A-9D7C-4697-BAD3-347D7A1B2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" y="3221"/>
              <a:ext cx="934" cy="35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2" tIns="65762" rIns="131522" bIns="65762"/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58788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827213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>
                  <a:latin typeface="+mn-ea"/>
                  <a:ea typeface="+mn-ea"/>
                </a:rPr>
                <a:t>￥</a:t>
              </a:r>
              <a:r>
                <a:rPr lang="en-US" altLang="zh-CN" sz="1100">
                  <a:latin typeface="+mn-ea"/>
                  <a:ea typeface="+mn-ea"/>
                  <a:cs typeface="Times New Roman" panose="02020603050405020304" pitchFamily="18" charset="0"/>
                </a:rPr>
                <a:t>240.00</a:t>
              </a:r>
              <a:endParaRPr lang="en-US" altLang="zh-CN" sz="1100">
                <a:latin typeface="+mn-ea"/>
                <a:ea typeface="+mn-ea"/>
              </a:endParaRPr>
            </a:p>
          </p:txBody>
        </p:sp>
        <p:grpSp>
          <p:nvGrpSpPr>
            <p:cNvPr id="62" name="Group 182">
              <a:extLst>
                <a:ext uri="{FF2B5EF4-FFF2-40B4-BE49-F238E27FC236}">
                  <a16:creationId xmlns:a16="http://schemas.microsoft.com/office/drawing/2014/main" id="{FC565651-73B6-4CA5-A94C-669D167F1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573"/>
              <a:ext cx="964" cy="353"/>
              <a:chOff x="0" y="2524"/>
              <a:chExt cx="468" cy="408"/>
            </a:xfrm>
          </p:grpSpPr>
          <p:sp>
            <p:nvSpPr>
              <p:cNvPr id="103" name="Rectangle 53">
                <a:extLst>
                  <a:ext uri="{FF2B5EF4-FFF2-40B4-BE49-F238E27FC236}">
                    <a16:creationId xmlns:a16="http://schemas.microsoft.com/office/drawing/2014/main" id="{917A4E2C-79B5-47E9-991A-3EEBC910E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524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990201</a:t>
                </a:r>
              </a:p>
              <a:p>
                <a:pPr algn="just"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04" name="Rectangle 181">
                <a:extLst>
                  <a:ext uri="{FF2B5EF4-FFF2-40B4-BE49-F238E27FC236}">
                    <a16:creationId xmlns:a16="http://schemas.microsoft.com/office/drawing/2014/main" id="{4C19B1B3-1275-4F6E-89C0-8496CB787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24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63" name="Group 184">
              <a:extLst>
                <a:ext uri="{FF2B5EF4-FFF2-40B4-BE49-F238E27FC236}">
                  <a16:creationId xmlns:a16="http://schemas.microsoft.com/office/drawing/2014/main" id="{C1D93A00-7DF8-4430-AF2A-A8F4713D9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3573"/>
              <a:ext cx="964" cy="353"/>
              <a:chOff x="468" y="2524"/>
              <a:chExt cx="468" cy="408"/>
            </a:xfrm>
          </p:grpSpPr>
          <p:sp>
            <p:nvSpPr>
              <p:cNvPr id="101" name="Rectangle 54">
                <a:extLst>
                  <a:ext uri="{FF2B5EF4-FFF2-40B4-BE49-F238E27FC236}">
                    <a16:creationId xmlns:a16="http://schemas.microsoft.com/office/drawing/2014/main" id="{41E41F4D-5256-4F06-B83D-8EC902F6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" y="2524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程玲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02" name="Rectangle 183">
                <a:extLst>
                  <a:ext uri="{FF2B5EF4-FFF2-40B4-BE49-F238E27FC236}">
                    <a16:creationId xmlns:a16="http://schemas.microsoft.com/office/drawing/2014/main" id="{E591B84F-BF72-4DE5-A8DA-516D7ADD6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2524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64" name="Group 186">
              <a:extLst>
                <a:ext uri="{FF2B5EF4-FFF2-40B4-BE49-F238E27FC236}">
                  <a16:creationId xmlns:a16="http://schemas.microsoft.com/office/drawing/2014/main" id="{F2FCB459-B562-4FD7-99FB-FB7227183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3573"/>
              <a:ext cx="667" cy="353"/>
              <a:chOff x="936" y="2524"/>
              <a:chExt cx="324" cy="408"/>
            </a:xfrm>
          </p:grpSpPr>
          <p:sp>
            <p:nvSpPr>
              <p:cNvPr id="99" name="Rectangle 55">
                <a:extLst>
                  <a:ext uri="{FF2B5EF4-FFF2-40B4-BE49-F238E27FC236}">
                    <a16:creationId xmlns:a16="http://schemas.microsoft.com/office/drawing/2014/main" id="{1772AAC2-DDD2-40F6-8FB8-DADC11EA6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" y="2524"/>
                <a:ext cx="23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女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100" name="Rectangle 185">
                <a:extLst>
                  <a:ext uri="{FF2B5EF4-FFF2-40B4-BE49-F238E27FC236}">
                    <a16:creationId xmlns:a16="http://schemas.microsoft.com/office/drawing/2014/main" id="{EBD9B713-A49F-496D-85F4-957E9A00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524"/>
                <a:ext cx="32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65" name="Group 188">
              <a:extLst>
                <a:ext uri="{FF2B5EF4-FFF2-40B4-BE49-F238E27FC236}">
                  <a16:creationId xmlns:a16="http://schemas.microsoft.com/office/drawing/2014/main" id="{EE326B1F-7355-4EC0-86BA-4C7C91A44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" y="3573"/>
              <a:ext cx="750" cy="353"/>
              <a:chOff x="1260" y="2524"/>
              <a:chExt cx="364" cy="408"/>
            </a:xfrm>
          </p:grpSpPr>
          <p:sp>
            <p:nvSpPr>
              <p:cNvPr id="97" name="Rectangle 56">
                <a:extLst>
                  <a:ext uri="{FF2B5EF4-FFF2-40B4-BE49-F238E27FC236}">
                    <a16:creationId xmlns:a16="http://schemas.microsoft.com/office/drawing/2014/main" id="{E1BDA255-4CDA-41A1-AF8D-909AB8B42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2524"/>
                <a:ext cx="27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Yes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98" name="Rectangle 187">
                <a:extLst>
                  <a:ext uri="{FF2B5EF4-FFF2-40B4-BE49-F238E27FC236}">
                    <a16:creationId xmlns:a16="http://schemas.microsoft.com/office/drawing/2014/main" id="{9250A12E-CBF0-463A-B2E9-B04F91B06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2524"/>
                <a:ext cx="36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66" name="Group 190">
              <a:extLst>
                <a:ext uri="{FF2B5EF4-FFF2-40B4-BE49-F238E27FC236}">
                  <a16:creationId xmlns:a16="http://schemas.microsoft.com/office/drawing/2014/main" id="{74A76D25-07F0-4452-8F17-3AF9EEBDE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3573"/>
              <a:ext cx="964" cy="353"/>
              <a:chOff x="1624" y="2524"/>
              <a:chExt cx="468" cy="408"/>
            </a:xfrm>
          </p:grpSpPr>
          <p:sp>
            <p:nvSpPr>
              <p:cNvPr id="95" name="Rectangle 57">
                <a:extLst>
                  <a:ext uri="{FF2B5EF4-FFF2-40B4-BE49-F238E27FC236}">
                    <a16:creationId xmlns:a16="http://schemas.microsoft.com/office/drawing/2014/main" id="{8F29B5EB-D312-4F48-956C-DF0B0B73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2524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计算机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96" name="Rectangle 189">
                <a:extLst>
                  <a:ext uri="{FF2B5EF4-FFF2-40B4-BE49-F238E27FC236}">
                    <a16:creationId xmlns:a16="http://schemas.microsoft.com/office/drawing/2014/main" id="{7B04F13A-B9DD-4F4F-A6BE-28734B4D7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524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67" name="Group 192">
              <a:extLst>
                <a:ext uri="{FF2B5EF4-FFF2-40B4-BE49-F238E27FC236}">
                  <a16:creationId xmlns:a16="http://schemas.microsoft.com/office/drawing/2014/main" id="{437D4A23-D9EC-468B-A6E5-EDC30B17C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5" y="3573"/>
              <a:ext cx="1112" cy="353"/>
              <a:chOff x="2092" y="2524"/>
              <a:chExt cx="540" cy="408"/>
            </a:xfrm>
          </p:grpSpPr>
          <p:sp>
            <p:nvSpPr>
              <p:cNvPr id="93" name="Rectangle 58">
                <a:extLst>
                  <a:ext uri="{FF2B5EF4-FFF2-40B4-BE49-F238E27FC236}">
                    <a16:creationId xmlns:a16="http://schemas.microsoft.com/office/drawing/2014/main" id="{64AFD681-735D-4DE2-B5DB-2ED2343F1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" y="2524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82-11-14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94" name="Rectangle 191">
                <a:extLst>
                  <a:ext uri="{FF2B5EF4-FFF2-40B4-BE49-F238E27FC236}">
                    <a16:creationId xmlns:a16="http://schemas.microsoft.com/office/drawing/2014/main" id="{C402834F-5AB6-4017-BA8C-00925C271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524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68" name="Group 194">
              <a:extLst>
                <a:ext uri="{FF2B5EF4-FFF2-40B4-BE49-F238E27FC236}">
                  <a16:creationId xmlns:a16="http://schemas.microsoft.com/office/drawing/2014/main" id="{14F54F74-1E83-4F02-AD1E-C12FD305C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7" y="3573"/>
              <a:ext cx="1112" cy="353"/>
              <a:chOff x="2632" y="2524"/>
              <a:chExt cx="540" cy="408"/>
            </a:xfrm>
          </p:grpSpPr>
          <p:sp>
            <p:nvSpPr>
              <p:cNvPr id="91" name="Rectangle 59">
                <a:extLst>
                  <a:ext uri="{FF2B5EF4-FFF2-40B4-BE49-F238E27FC236}">
                    <a16:creationId xmlns:a16="http://schemas.microsoft.com/office/drawing/2014/main" id="{E65EE7F9-2AD0-4524-995A-3056DD235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524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￥</a:t>
                </a:r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200.00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92" name="Rectangle 193">
                <a:extLst>
                  <a:ext uri="{FF2B5EF4-FFF2-40B4-BE49-F238E27FC236}">
                    <a16:creationId xmlns:a16="http://schemas.microsoft.com/office/drawing/2014/main" id="{6C3FD189-0310-4CA3-B40A-DABB55D11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524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69" name="Group 198">
              <a:extLst>
                <a:ext uri="{FF2B5EF4-FFF2-40B4-BE49-F238E27FC236}">
                  <a16:creationId xmlns:a16="http://schemas.microsoft.com/office/drawing/2014/main" id="{B002FF23-E5B5-4C8C-B6CE-14BAD0469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926"/>
              <a:ext cx="964" cy="353"/>
              <a:chOff x="0" y="2932"/>
              <a:chExt cx="468" cy="408"/>
            </a:xfrm>
          </p:grpSpPr>
          <p:sp>
            <p:nvSpPr>
              <p:cNvPr id="89" name="Rectangle 61">
                <a:extLst>
                  <a:ext uri="{FF2B5EF4-FFF2-40B4-BE49-F238E27FC236}">
                    <a16:creationId xmlns:a16="http://schemas.microsoft.com/office/drawing/2014/main" id="{0E5B5894-AE4B-4C39-913F-FC93246C9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932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990202</a:t>
                </a:r>
              </a:p>
              <a:p>
                <a:pPr algn="just"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90" name="Rectangle 197">
                <a:extLst>
                  <a:ext uri="{FF2B5EF4-FFF2-40B4-BE49-F238E27FC236}">
                    <a16:creationId xmlns:a16="http://schemas.microsoft.com/office/drawing/2014/main" id="{CE1964CE-6811-4C8F-9257-72A0DF588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32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70" name="Group 200">
              <a:extLst>
                <a:ext uri="{FF2B5EF4-FFF2-40B4-BE49-F238E27FC236}">
                  <a16:creationId xmlns:a16="http://schemas.microsoft.com/office/drawing/2014/main" id="{6F05E2D8-747E-430F-92DB-64025FE51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3926"/>
              <a:ext cx="964" cy="353"/>
              <a:chOff x="468" y="2932"/>
              <a:chExt cx="468" cy="408"/>
            </a:xfrm>
          </p:grpSpPr>
          <p:sp>
            <p:nvSpPr>
              <p:cNvPr id="87" name="Rectangle 62">
                <a:extLst>
                  <a:ext uri="{FF2B5EF4-FFF2-40B4-BE49-F238E27FC236}">
                    <a16:creationId xmlns:a16="http://schemas.microsoft.com/office/drawing/2014/main" id="{354592FA-A50D-4F2A-ADB6-E02F71636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" y="2932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黎敏艳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88" name="Rectangle 199">
                <a:extLst>
                  <a:ext uri="{FF2B5EF4-FFF2-40B4-BE49-F238E27FC236}">
                    <a16:creationId xmlns:a16="http://schemas.microsoft.com/office/drawing/2014/main" id="{B7A77768-5A1B-48E4-B762-566978128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2932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71" name="Group 202">
              <a:extLst>
                <a:ext uri="{FF2B5EF4-FFF2-40B4-BE49-F238E27FC236}">
                  <a16:creationId xmlns:a16="http://schemas.microsoft.com/office/drawing/2014/main" id="{C532D313-FB36-4064-8C09-2E18C94C0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3926"/>
              <a:ext cx="667" cy="353"/>
              <a:chOff x="936" y="2932"/>
              <a:chExt cx="324" cy="408"/>
            </a:xfrm>
          </p:grpSpPr>
          <p:sp>
            <p:nvSpPr>
              <p:cNvPr id="85" name="Rectangle 63">
                <a:extLst>
                  <a:ext uri="{FF2B5EF4-FFF2-40B4-BE49-F238E27FC236}">
                    <a16:creationId xmlns:a16="http://schemas.microsoft.com/office/drawing/2014/main" id="{2205CECE-20E3-4A88-A919-B02C6AB53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" y="2932"/>
                <a:ext cx="23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女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86" name="Rectangle 201">
                <a:extLst>
                  <a:ext uri="{FF2B5EF4-FFF2-40B4-BE49-F238E27FC236}">
                    <a16:creationId xmlns:a16="http://schemas.microsoft.com/office/drawing/2014/main" id="{BD038E77-4C4A-4D34-819D-91B7BF917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932"/>
                <a:ext cx="32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72" name="Group 204">
              <a:extLst>
                <a:ext uri="{FF2B5EF4-FFF2-40B4-BE49-F238E27FC236}">
                  <a16:creationId xmlns:a16="http://schemas.microsoft.com/office/drawing/2014/main" id="{6C144C2A-C819-42E0-B41E-3F39B9EAB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" y="3926"/>
              <a:ext cx="750" cy="353"/>
              <a:chOff x="1260" y="2932"/>
              <a:chExt cx="364" cy="408"/>
            </a:xfrm>
          </p:grpSpPr>
          <p:sp>
            <p:nvSpPr>
              <p:cNvPr id="83" name="Rectangle 64">
                <a:extLst>
                  <a:ext uri="{FF2B5EF4-FFF2-40B4-BE49-F238E27FC236}">
                    <a16:creationId xmlns:a16="http://schemas.microsoft.com/office/drawing/2014/main" id="{5CA27565-B93B-407E-940B-590144F1E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2932"/>
                <a:ext cx="27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Yes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84" name="Rectangle 203">
                <a:extLst>
                  <a:ext uri="{FF2B5EF4-FFF2-40B4-BE49-F238E27FC236}">
                    <a16:creationId xmlns:a16="http://schemas.microsoft.com/office/drawing/2014/main" id="{A855FA47-F7FF-4B75-B695-289FB0C77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2932"/>
                <a:ext cx="364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73" name="Group 206">
              <a:extLst>
                <a:ext uri="{FF2B5EF4-FFF2-40B4-BE49-F238E27FC236}">
                  <a16:creationId xmlns:a16="http://schemas.microsoft.com/office/drawing/2014/main" id="{6A0E8D52-2EFA-4615-A516-4092C4D42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3926"/>
              <a:ext cx="964" cy="353"/>
              <a:chOff x="1624" y="2932"/>
              <a:chExt cx="468" cy="408"/>
            </a:xfrm>
          </p:grpSpPr>
          <p:sp>
            <p:nvSpPr>
              <p:cNvPr id="81" name="Rectangle 65">
                <a:extLst>
                  <a:ext uri="{FF2B5EF4-FFF2-40B4-BE49-F238E27FC236}">
                    <a16:creationId xmlns:a16="http://schemas.microsoft.com/office/drawing/2014/main" id="{58893160-B463-4A88-9E4F-56AA38C3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2932"/>
                <a:ext cx="38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计算机</a:t>
                </a:r>
                <a:endParaRPr lang="zh-CN" altLang="en-US" sz="11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82" name="Rectangle 205">
                <a:extLst>
                  <a:ext uri="{FF2B5EF4-FFF2-40B4-BE49-F238E27FC236}">
                    <a16:creationId xmlns:a16="http://schemas.microsoft.com/office/drawing/2014/main" id="{2641378D-EF22-4185-90FE-48A039E1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2932"/>
                <a:ext cx="468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74" name="Group 208">
              <a:extLst>
                <a:ext uri="{FF2B5EF4-FFF2-40B4-BE49-F238E27FC236}">
                  <a16:creationId xmlns:a16="http://schemas.microsoft.com/office/drawing/2014/main" id="{78B4848B-A4E3-45C2-9845-8885CC8280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5" y="3926"/>
              <a:ext cx="1112" cy="353"/>
              <a:chOff x="2092" y="2932"/>
              <a:chExt cx="540" cy="408"/>
            </a:xfrm>
          </p:grpSpPr>
          <p:sp>
            <p:nvSpPr>
              <p:cNvPr id="79" name="Rectangle 66">
                <a:extLst>
                  <a:ext uri="{FF2B5EF4-FFF2-40B4-BE49-F238E27FC236}">
                    <a16:creationId xmlns:a16="http://schemas.microsoft.com/office/drawing/2014/main" id="{90D59042-8236-4D9D-A1B5-D64B5D891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" y="2932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83-02-21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80" name="Rectangle 207">
                <a:extLst>
                  <a:ext uri="{FF2B5EF4-FFF2-40B4-BE49-F238E27FC236}">
                    <a16:creationId xmlns:a16="http://schemas.microsoft.com/office/drawing/2014/main" id="{F87A6037-6D55-4BA3-9841-2B907B30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932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grpSp>
          <p:nvGrpSpPr>
            <p:cNvPr id="75" name="Group 210">
              <a:extLst>
                <a:ext uri="{FF2B5EF4-FFF2-40B4-BE49-F238E27FC236}">
                  <a16:creationId xmlns:a16="http://schemas.microsoft.com/office/drawing/2014/main" id="{72440556-B512-40EC-B173-7D1871860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7" y="3926"/>
              <a:ext cx="1112" cy="353"/>
              <a:chOff x="2632" y="2932"/>
              <a:chExt cx="540" cy="408"/>
            </a:xfrm>
          </p:grpSpPr>
          <p:sp>
            <p:nvSpPr>
              <p:cNvPr id="77" name="Rectangle 67">
                <a:extLst>
                  <a:ext uri="{FF2B5EF4-FFF2-40B4-BE49-F238E27FC236}">
                    <a16:creationId xmlns:a16="http://schemas.microsoft.com/office/drawing/2014/main" id="{24DA119D-3A04-46BA-8395-BC379FE0B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932"/>
                <a:ext cx="45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2" tIns="65762" rIns="131522" bIns="65762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58788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827213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100">
                    <a:latin typeface="+mn-ea"/>
                    <a:ea typeface="+mn-ea"/>
                  </a:rPr>
                  <a:t>￥</a:t>
                </a:r>
                <a:r>
                  <a:rPr lang="en-US" altLang="zh-CN" sz="1100">
                    <a:latin typeface="+mn-ea"/>
                    <a:ea typeface="+mn-ea"/>
                    <a:cs typeface="Times New Roman" panose="02020603050405020304" pitchFamily="18" charset="0"/>
                  </a:rPr>
                  <a:t>160.00</a:t>
                </a:r>
              </a:p>
              <a:p>
                <a:pPr eaLnBrk="0" hangingPunct="0"/>
                <a:endParaRPr lang="en-US" altLang="zh-CN" sz="1100">
                  <a:latin typeface="+mn-ea"/>
                  <a:ea typeface="+mn-ea"/>
                </a:endParaRPr>
              </a:p>
            </p:txBody>
          </p:sp>
          <p:sp>
            <p:nvSpPr>
              <p:cNvPr id="78" name="Rectangle 209">
                <a:extLst>
                  <a:ext uri="{FF2B5EF4-FFF2-40B4-BE49-F238E27FC236}">
                    <a16:creationId xmlns:a16="http://schemas.microsoft.com/office/drawing/2014/main" id="{70275B4A-E53F-4CAF-AA6D-E530D3904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932"/>
                <a:ext cx="540" cy="4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31529" tIns="65765" rIns="131529" bIns="65765" anchor="ctr"/>
              <a:lstStyle/>
              <a:p>
                <a:endParaRPr lang="zh-CN" altLang="en-US" sz="1000">
                  <a:latin typeface="+mn-ea"/>
                </a:endParaRPr>
              </a:p>
            </p:txBody>
          </p:sp>
        </p:grpSp>
        <p:sp>
          <p:nvSpPr>
            <p:cNvPr id="76" name="Rectangle 45">
              <a:extLst>
                <a:ext uri="{FF2B5EF4-FFF2-40B4-BE49-F238E27FC236}">
                  <a16:creationId xmlns:a16="http://schemas.microsoft.com/office/drawing/2014/main" id="{A2C958BF-C1B3-4E09-91A1-EFF6A9734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3221"/>
              <a:ext cx="786" cy="35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1522" tIns="65762" rIns="131522" bIns="65762"/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58788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827213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100">
                  <a:latin typeface="+mn-ea"/>
                  <a:ea typeface="+mn-ea"/>
                  <a:cs typeface="Times New Roman" panose="02020603050405020304" pitchFamily="18" charset="0"/>
                </a:rPr>
                <a:t>990103</a:t>
              </a:r>
              <a:endParaRPr lang="en-US" altLang="zh-CN" sz="1100">
                <a:latin typeface="+mn-ea"/>
                <a:ea typeface="+mn-ea"/>
              </a:endParaRPr>
            </a:p>
          </p:txBody>
        </p:sp>
      </p:grpSp>
      <p:sp>
        <p:nvSpPr>
          <p:cNvPr id="173" name="AutoShape 254">
            <a:extLst>
              <a:ext uri="{FF2B5EF4-FFF2-40B4-BE49-F238E27FC236}">
                <a16:creationId xmlns:a16="http://schemas.microsoft.com/office/drawing/2014/main" id="{B28C4C20-9104-43D8-9B0F-30639006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015" y="2932989"/>
            <a:ext cx="999100" cy="323413"/>
          </a:xfrm>
          <a:prstGeom prst="wedgeRectCallout">
            <a:avLst>
              <a:gd name="adj1" fmla="val -85384"/>
              <a:gd name="adj2" fmla="val 173898"/>
            </a:avLst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87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72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10000"/>
              </a:spcBef>
            </a:pPr>
            <a:r>
              <a:rPr kumimoji="0" lang="zh-CN" altLang="en-US" sz="1400" b="1">
                <a:latin typeface="+mn-ea"/>
                <a:ea typeface="+mn-ea"/>
              </a:rPr>
              <a:t>记录 </a:t>
            </a:r>
          </a:p>
        </p:txBody>
      </p:sp>
      <p:sp>
        <p:nvSpPr>
          <p:cNvPr id="174" name="AutoShape 257">
            <a:extLst>
              <a:ext uri="{FF2B5EF4-FFF2-40B4-BE49-F238E27FC236}">
                <a16:creationId xmlns:a16="http://schemas.microsoft.com/office/drawing/2014/main" id="{1EB4A6CD-730E-49E1-A3AE-1DF387857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267" y="1268756"/>
            <a:ext cx="2837351" cy="341719"/>
          </a:xfrm>
          <a:prstGeom prst="wedgeRectCallout">
            <a:avLst>
              <a:gd name="adj1" fmla="val -51880"/>
              <a:gd name="adj2" fmla="val 261606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87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72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10000"/>
              </a:spcBef>
            </a:pPr>
            <a:r>
              <a:rPr kumimoji="0" lang="zh-CN" altLang="en-US" sz="1400" dirty="0">
                <a:latin typeface="+mn-ea"/>
                <a:ea typeface="+mn-ea"/>
              </a:rPr>
              <a:t>关键字唯一确定一条记录</a:t>
            </a:r>
            <a:r>
              <a:rPr kumimoji="0" lang="zh-CN" altLang="en-US" sz="1400" b="1" dirty="0">
                <a:latin typeface="+mn-ea"/>
                <a:ea typeface="+mn-ea"/>
              </a:rPr>
              <a:t>  </a:t>
            </a:r>
          </a:p>
        </p:txBody>
      </p:sp>
      <p:sp>
        <p:nvSpPr>
          <p:cNvPr id="175" name="Text Box 258">
            <a:extLst>
              <a:ext uri="{FF2B5EF4-FFF2-40B4-BE49-F238E27FC236}">
                <a16:creationId xmlns:a16="http://schemas.microsoft.com/office/drawing/2014/main" id="{9156E2A3-2710-40A1-94B6-DADAC10F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38" y="4623862"/>
            <a:ext cx="2115263" cy="36932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rgbClr val="66FFFF"/>
            </a:contourClr>
          </a:sp3d>
          <a:extLst>
            <a:ext uri="{91240B29-F687-4F45-9708-019B960494DF}">
              <a14:hiddenLine xmlns:a14="http://schemas.microsoft.com/office/drawing/2010/main" w="12700">
                <a:noFill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>
            <a:spAutoFit/>
            <a:flatTx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87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72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0" lang="zh-CN" altLang="en-US" sz="1800" b="1">
                <a:latin typeface="+mn-ea"/>
                <a:ea typeface="+mn-ea"/>
              </a:rPr>
              <a:t>关系（二维表）</a:t>
            </a:r>
            <a:endParaRPr kumimoji="0" lang="zh-CN" altLang="en-US" sz="1400"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6" name="AutoShape 430">
            <a:extLst>
              <a:ext uri="{FF2B5EF4-FFF2-40B4-BE49-F238E27FC236}">
                <a16:creationId xmlns:a16="http://schemas.microsoft.com/office/drawing/2014/main" id="{B5DECBC4-8DB9-41F0-A34C-4919817F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322" y="4468875"/>
            <a:ext cx="1892727" cy="369179"/>
          </a:xfrm>
          <a:prstGeom prst="wedgeRectCallout">
            <a:avLst>
              <a:gd name="adj1" fmla="val -50856"/>
              <a:gd name="adj2" fmla="val -167907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87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721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600" dirty="0">
                <a:latin typeface="+mn-ea"/>
                <a:ea typeface="+mn-ea"/>
              </a:rPr>
              <a:t>值域：</a:t>
            </a:r>
            <a:r>
              <a:rPr kumimoji="0" lang="en-US" altLang="zh-CN" sz="1600" dirty="0">
                <a:latin typeface="+mn-ea"/>
                <a:ea typeface="+mn-ea"/>
              </a:rPr>
              <a:t>{</a:t>
            </a:r>
            <a:r>
              <a:rPr kumimoji="0" lang="zh-CN" altLang="en-US" sz="1600" dirty="0">
                <a:latin typeface="+mn-ea"/>
                <a:ea typeface="+mn-ea"/>
              </a:rPr>
              <a:t>男，女</a:t>
            </a:r>
            <a:r>
              <a:rPr kumimoji="0" lang="en-US" altLang="zh-CN" sz="1600" b="1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0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  <p:bldP spid="173" grpId="0" animBg="1" autoUpdateAnimBg="0"/>
      <p:bldP spid="174" grpId="0" animBg="1" autoUpdateAnimBg="0"/>
      <p:bldP spid="175" grpId="0" animBg="1" autoUpdateAnimBg="0"/>
      <p:bldP spid="17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28" y="4330879"/>
            <a:ext cx="1422873" cy="813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0"/>
            <a:ext cx="1284515" cy="76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206" y="150310"/>
            <a:ext cx="19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大数据平台</a:t>
            </a:r>
          </a:p>
        </p:txBody>
      </p:sp>
      <p:cxnSp>
        <p:nvCxnSpPr>
          <p:cNvPr id="2" name="直接连接符 1"/>
          <p:cNvCxnSpPr>
            <a:cxnSpLocks/>
          </p:cNvCxnSpPr>
          <p:nvPr/>
        </p:nvCxnSpPr>
        <p:spPr>
          <a:xfrm flipV="1">
            <a:off x="1132523" y="564330"/>
            <a:ext cx="1724977" cy="6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71CB25F-3BBB-42C4-B49E-4E68A9ACCA1C}"/>
              </a:ext>
            </a:extLst>
          </p:cNvPr>
          <p:cNvGrpSpPr/>
          <p:nvPr/>
        </p:nvGrpSpPr>
        <p:grpSpPr>
          <a:xfrm>
            <a:off x="5942870" y="1905887"/>
            <a:ext cx="2989371" cy="2936676"/>
            <a:chOff x="3563888" y="1134976"/>
            <a:chExt cx="3888432" cy="3384376"/>
          </a:xfrm>
        </p:grpSpPr>
        <p:sp>
          <p:nvSpPr>
            <p:cNvPr id="19" name="圆角矩形 7">
              <a:extLst>
                <a:ext uri="{FF2B5EF4-FFF2-40B4-BE49-F238E27FC236}">
                  <a16:creationId xmlns:a16="http://schemas.microsoft.com/office/drawing/2014/main" id="{B64CDF6B-1944-4E0A-A5B9-E8F8793DFE42}"/>
                </a:ext>
              </a:extLst>
            </p:cNvPr>
            <p:cNvSpPr/>
            <p:nvPr/>
          </p:nvSpPr>
          <p:spPr>
            <a:xfrm>
              <a:off x="3995936" y="1556792"/>
              <a:ext cx="1296144" cy="1080120"/>
            </a:xfrm>
            <a:prstGeom prst="roundRect">
              <a:avLst/>
            </a:prstGeom>
            <a:ln/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Volume</a:t>
              </a:r>
              <a:endParaRPr lang="zh-CN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圆角矩形 8">
              <a:extLst>
                <a:ext uri="{FF2B5EF4-FFF2-40B4-BE49-F238E27FC236}">
                  <a16:creationId xmlns:a16="http://schemas.microsoft.com/office/drawing/2014/main" id="{334255E3-69F9-4235-A9AA-A2711A9CEE0C}"/>
                </a:ext>
              </a:extLst>
            </p:cNvPr>
            <p:cNvSpPr/>
            <p:nvPr/>
          </p:nvSpPr>
          <p:spPr>
            <a:xfrm>
              <a:off x="3995936" y="2964272"/>
              <a:ext cx="1296144" cy="1080120"/>
            </a:xfrm>
            <a:prstGeom prst="roundRect">
              <a:avLst/>
            </a:prstGeom>
            <a:ln/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Velocity</a:t>
              </a:r>
              <a:endParaRPr lang="zh-CN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圆角矩形 9">
              <a:extLst>
                <a:ext uri="{FF2B5EF4-FFF2-40B4-BE49-F238E27FC236}">
                  <a16:creationId xmlns:a16="http://schemas.microsoft.com/office/drawing/2014/main" id="{5678890A-76E5-4F24-BC24-CA51803A67D8}"/>
                </a:ext>
              </a:extLst>
            </p:cNvPr>
            <p:cNvSpPr/>
            <p:nvPr/>
          </p:nvSpPr>
          <p:spPr>
            <a:xfrm>
              <a:off x="5749280" y="2964272"/>
              <a:ext cx="1296144" cy="1080120"/>
            </a:xfrm>
            <a:prstGeom prst="roundRect">
              <a:avLst/>
            </a:prstGeom>
            <a:ln/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圆角矩形 10">
              <a:extLst>
                <a:ext uri="{FF2B5EF4-FFF2-40B4-BE49-F238E27FC236}">
                  <a16:creationId xmlns:a16="http://schemas.microsoft.com/office/drawing/2014/main" id="{5838B3CE-DBB2-4CD5-BD5E-A0572773E121}"/>
                </a:ext>
              </a:extLst>
            </p:cNvPr>
            <p:cNvSpPr/>
            <p:nvPr/>
          </p:nvSpPr>
          <p:spPr>
            <a:xfrm>
              <a:off x="5749280" y="1570844"/>
              <a:ext cx="1296144" cy="1080120"/>
            </a:xfrm>
            <a:prstGeom prst="roundRect">
              <a:avLst/>
            </a:prstGeom>
            <a:ln/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Variety</a:t>
              </a:r>
              <a:endParaRPr lang="zh-CN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3BA85B0-B8FB-4834-AC27-02DD7A1E6230}"/>
                </a:ext>
              </a:extLst>
            </p:cNvPr>
            <p:cNvGrpSpPr/>
            <p:nvPr/>
          </p:nvGrpSpPr>
          <p:grpSpPr>
            <a:xfrm>
              <a:off x="3563888" y="1134976"/>
              <a:ext cx="3888432" cy="3384376"/>
              <a:chOff x="3563888" y="1124744"/>
              <a:chExt cx="3888432" cy="3384376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26B9A05-5BC4-4B7A-BC5E-7386D1231790}"/>
                  </a:ext>
                </a:extLst>
              </p:cNvPr>
              <p:cNvCxnSpPr/>
              <p:nvPr/>
            </p:nvCxnSpPr>
            <p:spPr>
              <a:xfrm>
                <a:off x="5508104" y="1124744"/>
                <a:ext cx="0" cy="338437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AEED2062-E214-4DDF-B4CC-F9F6F2A2C70E}"/>
                  </a:ext>
                </a:extLst>
              </p:cNvPr>
              <p:cNvCxnSpPr/>
              <p:nvPr/>
            </p:nvCxnSpPr>
            <p:spPr>
              <a:xfrm flipH="1">
                <a:off x="3563888" y="2780928"/>
                <a:ext cx="3888432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Picture 1" descr="C:\Users\ibm\AppData\Roaming\Tencent\Users\45857885\QQ\WinTemp\RichOle\3(7Y$P52FVF{%3[X2]4LHH2.jpg">
            <a:extLst>
              <a:ext uri="{FF2B5EF4-FFF2-40B4-BE49-F238E27FC236}">
                <a16:creationId xmlns:a16="http://schemas.microsoft.com/office/drawing/2014/main" id="{8A6C771E-A38A-47EC-8A6D-AAEBD6D65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"/>
          <a:stretch/>
        </p:blipFill>
        <p:spPr bwMode="auto">
          <a:xfrm>
            <a:off x="510143" y="1992583"/>
            <a:ext cx="5432726" cy="3000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F1CD42-A6EA-46B5-8D0A-E5E2B9E9AB82}"/>
              </a:ext>
            </a:extLst>
          </p:cNvPr>
          <p:cNvSpPr txBox="1"/>
          <p:nvPr/>
        </p:nvSpPr>
        <p:spPr>
          <a:xfrm>
            <a:off x="989205" y="618355"/>
            <a:ext cx="657899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大数据</a:t>
            </a:r>
            <a:r>
              <a:rPr lang="zh-CN" altLang="en-US" dirty="0">
                <a:latin typeface="+mn-ea"/>
              </a:rPr>
              <a:t>指的是在传统数据处理应用软件不足以处理的大或复杂的数据集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n-ea"/>
              </a:rPr>
              <a:t>大数据的</a:t>
            </a:r>
            <a:r>
              <a:rPr lang="en-US" altLang="zh-CN" b="1" dirty="0">
                <a:latin typeface="+mn-ea"/>
              </a:rPr>
              <a:t>4V</a:t>
            </a:r>
            <a:r>
              <a:rPr lang="zh-CN" altLang="en-US" b="1" dirty="0">
                <a:latin typeface="+mn-ea"/>
              </a:rPr>
              <a:t>特性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3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1029</Words>
  <Application>Microsoft Office PowerPoint</Application>
  <PresentationFormat>全屏显示(16:9)</PresentationFormat>
  <Paragraphs>199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楷体_GB2312</vt:lpstr>
      <vt:lpstr>微软雅黑</vt:lpstr>
      <vt:lpstr>字魂36号-正文宋楷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wbloc tony</cp:lastModifiedBy>
  <cp:revision>95</cp:revision>
  <dcterms:created xsi:type="dcterms:W3CDTF">2019-06-19T02:08:00Z</dcterms:created>
  <dcterms:modified xsi:type="dcterms:W3CDTF">2020-07-24T12:32:28Z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