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9"/>
  </p:notesMasterIdLst>
  <p:handoutMasterIdLst>
    <p:handoutMasterId r:id="rId30"/>
  </p:handoutMasterIdLst>
  <p:sldIdLst>
    <p:sldId id="257" r:id="rId2"/>
    <p:sldId id="265" r:id="rId3"/>
    <p:sldId id="273" r:id="rId4"/>
    <p:sldId id="274" r:id="rId5"/>
    <p:sldId id="266" r:id="rId6"/>
    <p:sldId id="267" r:id="rId7"/>
    <p:sldId id="268" r:id="rId8"/>
    <p:sldId id="272" r:id="rId9"/>
    <p:sldId id="269" r:id="rId10"/>
    <p:sldId id="270" r:id="rId11"/>
    <p:sldId id="271" r:id="rId12"/>
    <p:sldId id="276" r:id="rId13"/>
    <p:sldId id="275" r:id="rId14"/>
    <p:sldId id="277" r:id="rId15"/>
    <p:sldId id="282" r:id="rId16"/>
    <p:sldId id="280" r:id="rId17"/>
    <p:sldId id="281" r:id="rId18"/>
    <p:sldId id="279" r:id="rId19"/>
    <p:sldId id="283" r:id="rId20"/>
    <p:sldId id="285" r:id="rId21"/>
    <p:sldId id="292" r:id="rId22"/>
    <p:sldId id="286" r:id="rId23"/>
    <p:sldId id="287" r:id="rId24"/>
    <p:sldId id="288" r:id="rId25"/>
    <p:sldId id="290" r:id="rId26"/>
    <p:sldId id="289" r:id="rId27"/>
    <p:sldId id="25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7" userDrawn="1">
          <p15:clr>
            <a:srgbClr val="A4A3A4"/>
          </p15:clr>
        </p15:guide>
        <p15:guide id="2"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81796" autoAdjust="0"/>
  </p:normalViewPr>
  <p:slideViewPr>
    <p:cSldViewPr snapToGrid="0">
      <p:cViewPr varScale="1">
        <p:scale>
          <a:sx n="59" d="100"/>
          <a:sy n="59" d="100"/>
        </p:scale>
        <p:origin x="400" y="52"/>
      </p:cViewPr>
      <p:guideLst>
        <p:guide orient="horz" pos="2197"/>
        <p:guide pos="3861"/>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2020/12/6</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2020/12/6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170" rtl="0" eaLnBrk="1" latinLnBrk="0" hangingPunct="1">
      <a:defRPr sz="2133" kern="1200">
        <a:solidFill>
          <a:schemeClr val="tx1"/>
        </a:solidFill>
        <a:latin typeface="微软雅黑" panose="020B0503020204020204" charset="-122"/>
        <a:ea typeface="微软雅黑" panose="020B0503020204020204" charset="-122"/>
        <a:cs typeface="+mn-cs"/>
      </a:defRPr>
    </a:lvl1pPr>
    <a:lvl2pPr marL="609585" algn="l" defTabSz="1219170" rtl="0" eaLnBrk="1" latinLnBrk="0" hangingPunct="1">
      <a:defRPr sz="1600" kern="1200">
        <a:solidFill>
          <a:schemeClr val="tx1"/>
        </a:solidFill>
        <a:latin typeface="微软雅黑" panose="020B0503020204020204" charset="-122"/>
        <a:ea typeface="微软雅黑" panose="020B0503020204020204" charset="-122"/>
        <a:cs typeface="+mn-cs"/>
      </a:defRPr>
    </a:lvl2pPr>
    <a:lvl3pPr marL="1219170" algn="l" defTabSz="1219170" rtl="0" eaLnBrk="1" latinLnBrk="0" hangingPunct="1">
      <a:defRPr sz="1600" kern="1200">
        <a:solidFill>
          <a:schemeClr val="tx1"/>
        </a:solidFill>
        <a:latin typeface="微软雅黑" panose="020B0503020204020204" charset="-122"/>
        <a:ea typeface="微软雅黑" panose="020B0503020204020204" charset="-122"/>
        <a:cs typeface="+mn-cs"/>
      </a:defRPr>
    </a:lvl3pPr>
    <a:lvl4pPr marL="1828754" algn="l" defTabSz="1219170" rtl="0" eaLnBrk="1" latinLnBrk="0" hangingPunct="1">
      <a:defRPr sz="1600" kern="1200">
        <a:solidFill>
          <a:schemeClr val="tx1"/>
        </a:solidFill>
        <a:latin typeface="微软雅黑" panose="020B0503020204020204" charset="-122"/>
        <a:ea typeface="微软雅黑" panose="020B0503020204020204" charset="-122"/>
        <a:cs typeface="+mn-cs"/>
      </a:defRPr>
    </a:lvl4pPr>
    <a:lvl5pPr marL="2438339" algn="l" defTabSz="1219170" rtl="0" eaLnBrk="1" latinLnBrk="0" hangingPunct="1">
      <a:defRPr sz="1600" kern="1200">
        <a:solidFill>
          <a:schemeClr val="tx1"/>
        </a:solidFill>
        <a:latin typeface="微软雅黑" panose="020B0503020204020204" charset="-122"/>
        <a:ea typeface="微软雅黑" panose="020B0503020204020204" charset="-122"/>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10</a:t>
            </a:fld>
            <a:endParaRPr lang="zh-CN" altLang="en-US"/>
          </a:p>
        </p:txBody>
      </p:sp>
    </p:spTree>
    <p:extLst>
      <p:ext uri="{BB962C8B-B14F-4D97-AF65-F5344CB8AC3E}">
        <p14:creationId xmlns:p14="http://schemas.microsoft.com/office/powerpoint/2010/main" val="982999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11</a:t>
            </a:fld>
            <a:endParaRPr lang="zh-CN" altLang="en-US"/>
          </a:p>
        </p:txBody>
      </p:sp>
    </p:spTree>
    <p:extLst>
      <p:ext uri="{BB962C8B-B14F-4D97-AF65-F5344CB8AC3E}">
        <p14:creationId xmlns:p14="http://schemas.microsoft.com/office/powerpoint/2010/main" val="1579018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12</a:t>
            </a:fld>
            <a:endParaRPr lang="zh-CN" altLang="en-US"/>
          </a:p>
        </p:txBody>
      </p:sp>
    </p:spTree>
    <p:extLst>
      <p:ext uri="{BB962C8B-B14F-4D97-AF65-F5344CB8AC3E}">
        <p14:creationId xmlns:p14="http://schemas.microsoft.com/office/powerpoint/2010/main" val="1106149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13</a:t>
            </a:fld>
            <a:endParaRPr lang="zh-CN" altLang="en-US"/>
          </a:p>
        </p:txBody>
      </p:sp>
    </p:spTree>
    <p:extLst>
      <p:ext uri="{BB962C8B-B14F-4D97-AF65-F5344CB8AC3E}">
        <p14:creationId xmlns:p14="http://schemas.microsoft.com/office/powerpoint/2010/main" val="3030011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14</a:t>
            </a:fld>
            <a:endParaRPr lang="zh-CN" altLang="en-US"/>
          </a:p>
        </p:txBody>
      </p:sp>
    </p:spTree>
    <p:extLst>
      <p:ext uri="{BB962C8B-B14F-4D97-AF65-F5344CB8AC3E}">
        <p14:creationId xmlns:p14="http://schemas.microsoft.com/office/powerpoint/2010/main" val="3075020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15</a:t>
            </a:fld>
            <a:endParaRPr lang="zh-CN" altLang="en-US"/>
          </a:p>
        </p:txBody>
      </p:sp>
    </p:spTree>
    <p:extLst>
      <p:ext uri="{BB962C8B-B14F-4D97-AF65-F5344CB8AC3E}">
        <p14:creationId xmlns:p14="http://schemas.microsoft.com/office/powerpoint/2010/main" val="1846111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16</a:t>
            </a:fld>
            <a:endParaRPr lang="zh-CN" altLang="en-US"/>
          </a:p>
        </p:txBody>
      </p:sp>
    </p:spTree>
    <p:extLst>
      <p:ext uri="{BB962C8B-B14F-4D97-AF65-F5344CB8AC3E}">
        <p14:creationId xmlns:p14="http://schemas.microsoft.com/office/powerpoint/2010/main" val="76075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17</a:t>
            </a:fld>
            <a:endParaRPr lang="zh-CN" altLang="en-US"/>
          </a:p>
        </p:txBody>
      </p:sp>
    </p:spTree>
    <p:extLst>
      <p:ext uri="{BB962C8B-B14F-4D97-AF65-F5344CB8AC3E}">
        <p14:creationId xmlns:p14="http://schemas.microsoft.com/office/powerpoint/2010/main" val="1783029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18</a:t>
            </a:fld>
            <a:endParaRPr lang="zh-CN" altLang="en-US"/>
          </a:p>
        </p:txBody>
      </p:sp>
    </p:spTree>
    <p:extLst>
      <p:ext uri="{BB962C8B-B14F-4D97-AF65-F5344CB8AC3E}">
        <p14:creationId xmlns:p14="http://schemas.microsoft.com/office/powerpoint/2010/main" val="71968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a:t>
            </a:r>
            <a:r>
              <a:rPr lang="zh-CN" altLang="en-US" dirty="0"/>
              <a:t>及时性</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从一个漏洞发现到攻击代码实现，到蠕虫病毒产生，几年前可能是几个月甚至半年多，而现在几周甚至一天就可以完成</a:t>
            </a:r>
          </a:p>
          <a:p>
            <a:r>
              <a:rPr lang="en-US" altLang="zh-CN" dirty="0"/>
              <a:t>【</a:t>
            </a:r>
            <a:r>
              <a:rPr lang="zh-CN" altLang="en-US" dirty="0"/>
              <a:t>严密性</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由于补丁是厂商为了修补第</a:t>
            </a:r>
            <a:r>
              <a:rPr lang="en-US" altLang="zh-CN" sz="1600" dirty="0"/>
              <a:t>3</a:t>
            </a:r>
            <a:r>
              <a:rPr lang="zh-CN" altLang="en-US" sz="1600" dirty="0"/>
              <a:t>方发现的漏洞而进行的程序更改，迫于用户的压力，厂商一般会尽快发布补丁，而为了尽早的发布补丁，补丁的测试就会减少，因此补丁的兼容性很容易出问题</a:t>
            </a:r>
          </a:p>
          <a:p>
            <a:r>
              <a:rPr lang="en-US" altLang="zh-CN" dirty="0"/>
              <a:t>【</a:t>
            </a:r>
            <a:r>
              <a:rPr lang="zh-CN" altLang="en-US" dirty="0"/>
              <a:t>持续性</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补丁管理工作不是一蹴而就的，而是一个长期的，持续性的工作。因为随着漏洞的不断被发现，补丁也就会持续不断地发布</a:t>
            </a:r>
          </a:p>
        </p:txBody>
      </p:sp>
      <p:sp>
        <p:nvSpPr>
          <p:cNvPr id="4" name="灯片编号占位符 3"/>
          <p:cNvSpPr>
            <a:spLocks noGrp="1"/>
          </p:cNvSpPr>
          <p:nvPr>
            <p:ph type="sldNum" sz="quarter" idx="5"/>
          </p:nvPr>
        </p:nvSpPr>
        <p:spPr/>
        <p:txBody>
          <a:bodyPr/>
          <a:lstStyle/>
          <a:p>
            <a:fld id="{14670007-71FB-4F5C-B8DC-B383F22FE197}" type="slidenum">
              <a:rPr lang="zh-CN" altLang="en-US" smtClean="0"/>
              <a:t>19</a:t>
            </a:fld>
            <a:endParaRPr lang="zh-CN" altLang="en-US"/>
          </a:p>
        </p:txBody>
      </p:sp>
    </p:spTree>
    <p:extLst>
      <p:ext uri="{BB962C8B-B14F-4D97-AF65-F5344CB8AC3E}">
        <p14:creationId xmlns:p14="http://schemas.microsoft.com/office/powerpoint/2010/main" val="1027881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20</a:t>
            </a:fld>
            <a:endParaRPr lang="zh-CN" altLang="en-US"/>
          </a:p>
        </p:txBody>
      </p:sp>
    </p:spTree>
    <p:extLst>
      <p:ext uri="{BB962C8B-B14F-4D97-AF65-F5344CB8AC3E}">
        <p14:creationId xmlns:p14="http://schemas.microsoft.com/office/powerpoint/2010/main" val="4163142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21</a:t>
            </a:fld>
            <a:endParaRPr lang="zh-CN" altLang="en-US"/>
          </a:p>
        </p:txBody>
      </p:sp>
    </p:spTree>
    <p:extLst>
      <p:ext uri="{BB962C8B-B14F-4D97-AF65-F5344CB8AC3E}">
        <p14:creationId xmlns:p14="http://schemas.microsoft.com/office/powerpoint/2010/main" val="1884891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nSpc>
                <a:spcPct val="150000"/>
              </a:lnSpc>
              <a:buFontTx/>
              <a:buNone/>
            </a:pPr>
            <a:r>
              <a:rPr lang="zh-CN" altLang="en-US" sz="1600" dirty="0">
                <a:latin typeface="微软雅黑" panose="020B0503020204020204" pitchFamily="34" charset="-122"/>
              </a:rPr>
              <a:t>常用的软件补丁网站有：</a:t>
            </a:r>
          </a:p>
          <a:p>
            <a:pPr>
              <a:lnSpc>
                <a:spcPct val="150000"/>
              </a:lnSpc>
            </a:pPr>
            <a:r>
              <a:rPr lang="en-US" altLang="zh-CN" sz="1600" u="sng" dirty="0">
                <a:latin typeface="微软雅黑" panose="020B0503020204020204" pitchFamily="34" charset="-122"/>
              </a:rPr>
              <a:t>http://www.microsoft.com/technet/security </a:t>
            </a:r>
            <a:r>
              <a:rPr lang="zh-CN" altLang="en-US" sz="1600" dirty="0">
                <a:latin typeface="微软雅黑" panose="020B0503020204020204" pitchFamily="34" charset="-122"/>
              </a:rPr>
              <a:t>微软的安全补丁网站</a:t>
            </a:r>
            <a:r>
              <a:rPr lang="en-US" altLang="zh-CN" sz="1600" dirty="0">
                <a:latin typeface="微软雅黑" panose="020B0503020204020204" pitchFamily="34" charset="-122"/>
              </a:rPr>
              <a:t>,</a:t>
            </a:r>
            <a:r>
              <a:rPr lang="zh-CN" altLang="en-US" sz="1600" dirty="0">
                <a:latin typeface="微软雅黑" panose="020B0503020204020204" pitchFamily="34" charset="-122"/>
              </a:rPr>
              <a:t>上面列有漏洞的简要描述、受影响系统和补丁地址。</a:t>
            </a:r>
            <a:r>
              <a:rPr lang="en-US" altLang="zh-CN" sz="1600" dirty="0">
                <a:latin typeface="微软雅黑" panose="020B0503020204020204" pitchFamily="34" charset="-122"/>
              </a:rPr>
              <a:t>2003</a:t>
            </a:r>
            <a:r>
              <a:rPr lang="zh-CN" altLang="en-US" sz="1600" dirty="0">
                <a:latin typeface="微软雅黑" panose="020B0503020204020204" pitchFamily="34" charset="-122"/>
              </a:rPr>
              <a:t>年</a:t>
            </a:r>
            <a:r>
              <a:rPr lang="en-US" altLang="zh-CN" sz="1600" dirty="0">
                <a:latin typeface="微软雅黑" panose="020B0503020204020204" pitchFamily="34" charset="-122"/>
              </a:rPr>
              <a:t>10</a:t>
            </a:r>
            <a:r>
              <a:rPr lang="zh-CN" altLang="en-US" sz="1600" dirty="0">
                <a:latin typeface="微软雅黑" panose="020B0503020204020204" pitchFamily="34" charset="-122"/>
              </a:rPr>
              <a:t>月份以前，微软每周三发布补丁，现在微软在每月第二个星期二在太平洋时间上午十点到十一点发布补丁。</a:t>
            </a:r>
          </a:p>
          <a:p>
            <a:pPr>
              <a:lnSpc>
                <a:spcPct val="150000"/>
              </a:lnSpc>
            </a:pPr>
            <a:r>
              <a:rPr lang="en-US" altLang="zh-CN" sz="1600" u="sng" dirty="0">
                <a:latin typeface="微软雅黑" panose="020B0503020204020204" pitchFamily="34" charset="-122"/>
              </a:rPr>
              <a:t>http://sunsolve.sun.com/pub-cgi/show.pl?target=patchpage </a:t>
            </a:r>
            <a:r>
              <a:rPr lang="en-US" altLang="zh-CN" sz="1600" dirty="0">
                <a:latin typeface="微软雅黑" panose="020B0503020204020204" pitchFamily="34" charset="-122"/>
              </a:rPr>
              <a:t>Sun</a:t>
            </a:r>
            <a:r>
              <a:rPr lang="zh-CN" altLang="en-US" sz="1600" dirty="0">
                <a:latin typeface="微软雅黑" panose="020B0503020204020204" pitchFamily="34" charset="-122"/>
              </a:rPr>
              <a:t>的安全补丁网站，上面有</a:t>
            </a:r>
            <a:r>
              <a:rPr lang="en-US" altLang="zh-CN" sz="1600" dirty="0">
                <a:latin typeface="微软雅黑" panose="020B0503020204020204" pitchFamily="34" charset="-122"/>
              </a:rPr>
              <a:t>Sun</a:t>
            </a:r>
            <a:r>
              <a:rPr lang="zh-CN" altLang="en-US" sz="1600" dirty="0">
                <a:latin typeface="微软雅黑" panose="020B0503020204020204" pitchFamily="34" charset="-122"/>
              </a:rPr>
              <a:t>提高的补丁管理工具和最新的补丁列表。</a:t>
            </a:r>
          </a:p>
          <a:p>
            <a:pPr>
              <a:lnSpc>
                <a:spcPct val="150000"/>
              </a:lnSpc>
            </a:pPr>
            <a:r>
              <a:rPr lang="en-US" altLang="zh-CN" sz="1600" u="sng" dirty="0">
                <a:latin typeface="微软雅黑" panose="020B0503020204020204" pitchFamily="34" charset="-122"/>
              </a:rPr>
              <a:t>http://metalink.oracle.com/ </a:t>
            </a:r>
            <a:r>
              <a:rPr lang="en-US" altLang="zh-CN" sz="1600" dirty="0">
                <a:latin typeface="微软雅黑" panose="020B0503020204020204" pitchFamily="34" charset="-122"/>
              </a:rPr>
              <a:t>Oracle</a:t>
            </a:r>
            <a:r>
              <a:rPr lang="zh-CN" altLang="en-US" sz="1600" dirty="0">
                <a:latin typeface="微软雅黑" panose="020B0503020204020204" pitchFamily="34" charset="-122"/>
              </a:rPr>
              <a:t>的安全补丁网站，必须是注册用户才可以下载补丁。</a:t>
            </a:r>
          </a:p>
          <a:p>
            <a:pPr>
              <a:lnSpc>
                <a:spcPct val="150000"/>
              </a:lnSpc>
            </a:pPr>
            <a:r>
              <a:rPr lang="zh-CN" altLang="en-US" sz="1600" dirty="0">
                <a:latin typeface="微软雅黑" panose="020B0503020204020204" pitchFamily="34" charset="-122"/>
              </a:rPr>
              <a:t>其他产品补丁可以到相应的厂商网站去查找和下载。 </a:t>
            </a:r>
          </a:p>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22</a:t>
            </a:fld>
            <a:endParaRPr lang="zh-CN" altLang="en-US"/>
          </a:p>
        </p:txBody>
      </p:sp>
    </p:spTree>
    <p:extLst>
      <p:ext uri="{BB962C8B-B14F-4D97-AF65-F5344CB8AC3E}">
        <p14:creationId xmlns:p14="http://schemas.microsoft.com/office/powerpoint/2010/main" val="4071844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23</a:t>
            </a:fld>
            <a:endParaRPr lang="zh-CN" altLang="en-US"/>
          </a:p>
        </p:txBody>
      </p:sp>
    </p:spTree>
    <p:extLst>
      <p:ext uri="{BB962C8B-B14F-4D97-AF65-F5344CB8AC3E}">
        <p14:creationId xmlns:p14="http://schemas.microsoft.com/office/powerpoint/2010/main" val="1616231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24</a:t>
            </a:fld>
            <a:endParaRPr lang="zh-CN" altLang="en-US"/>
          </a:p>
        </p:txBody>
      </p:sp>
    </p:spTree>
    <p:extLst>
      <p:ext uri="{BB962C8B-B14F-4D97-AF65-F5344CB8AC3E}">
        <p14:creationId xmlns:p14="http://schemas.microsoft.com/office/powerpoint/2010/main" val="1830989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25</a:t>
            </a:fld>
            <a:endParaRPr lang="zh-CN" altLang="en-US"/>
          </a:p>
        </p:txBody>
      </p:sp>
    </p:spTree>
    <p:extLst>
      <p:ext uri="{BB962C8B-B14F-4D97-AF65-F5344CB8AC3E}">
        <p14:creationId xmlns:p14="http://schemas.microsoft.com/office/powerpoint/2010/main" val="3467186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最后一页</a:t>
            </a:r>
          </a:p>
        </p:txBody>
      </p:sp>
      <p:sp>
        <p:nvSpPr>
          <p:cNvPr id="4" name="灯片编号占位符 3"/>
          <p:cNvSpPr>
            <a:spLocks noGrp="1"/>
          </p:cNvSpPr>
          <p:nvPr>
            <p:ph type="sldNum" sz="quarter" idx="5"/>
          </p:nvPr>
        </p:nvSpPr>
        <p:spPr/>
        <p:txBody>
          <a:bodyPr/>
          <a:lstStyle/>
          <a:p>
            <a:fld id="{14670007-71FB-4F5C-B8DC-B383F22FE197}" type="slidenum">
              <a:rPr lang="zh-CN" altLang="en-US" smtClean="0"/>
              <a:t>26</a:t>
            </a:fld>
            <a:endParaRPr lang="zh-CN" altLang="en-US"/>
          </a:p>
        </p:txBody>
      </p:sp>
    </p:spTree>
    <p:extLst>
      <p:ext uri="{BB962C8B-B14F-4D97-AF65-F5344CB8AC3E}">
        <p14:creationId xmlns:p14="http://schemas.microsoft.com/office/powerpoint/2010/main" val="20129158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3</a:t>
            </a:fld>
            <a:endParaRPr lang="zh-CN" altLang="en-US"/>
          </a:p>
        </p:txBody>
      </p:sp>
    </p:spTree>
    <p:extLst>
      <p:ext uri="{BB962C8B-B14F-4D97-AF65-F5344CB8AC3E}">
        <p14:creationId xmlns:p14="http://schemas.microsoft.com/office/powerpoint/2010/main" val="3715181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4</a:t>
            </a:fld>
            <a:endParaRPr lang="zh-CN" altLang="en-US"/>
          </a:p>
        </p:txBody>
      </p:sp>
    </p:spTree>
    <p:extLst>
      <p:ext uri="{BB962C8B-B14F-4D97-AF65-F5344CB8AC3E}">
        <p14:creationId xmlns:p14="http://schemas.microsoft.com/office/powerpoint/2010/main" val="3999887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5</a:t>
            </a:fld>
            <a:endParaRPr lang="zh-CN" altLang="en-US"/>
          </a:p>
        </p:txBody>
      </p:sp>
    </p:spTree>
    <p:extLst>
      <p:ext uri="{BB962C8B-B14F-4D97-AF65-F5344CB8AC3E}">
        <p14:creationId xmlns:p14="http://schemas.microsoft.com/office/powerpoint/2010/main" val="1827119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图片截自： 国家信息安全漏洞共享平台（</a:t>
            </a:r>
            <a:r>
              <a:rPr lang="en-US" altLang="zh-CN" dirty="0"/>
              <a:t>CNVD</a:t>
            </a:r>
            <a:r>
              <a:rPr lang="zh-CN" altLang="en-US" dirty="0"/>
              <a:t>）</a:t>
            </a:r>
            <a:r>
              <a:rPr lang="en-US" altLang="zh-CN" dirty="0"/>
              <a:t>2020</a:t>
            </a:r>
            <a:r>
              <a:rPr lang="zh-CN" altLang="en-US" dirty="0"/>
              <a:t>年</a:t>
            </a:r>
            <a:r>
              <a:rPr lang="en-US" altLang="zh-CN" dirty="0"/>
              <a:t>7</a:t>
            </a:r>
            <a:r>
              <a:rPr lang="zh-CN" altLang="en-US" dirty="0"/>
              <a:t>月</a:t>
            </a:r>
            <a:r>
              <a:rPr lang="en-US" altLang="zh-CN" dirty="0"/>
              <a:t>21</a:t>
            </a:r>
            <a:r>
              <a:rPr lang="zh-CN" altLang="en-US" dirty="0"/>
              <a:t>报告的</a:t>
            </a:r>
            <a:r>
              <a:rPr lang="en-US" altLang="zh-CN" dirty="0"/>
              <a:t>MYSQL</a:t>
            </a:r>
            <a:r>
              <a:rPr lang="zh-CN" altLang="en-US" dirty="0"/>
              <a:t>存在的漏洞</a:t>
            </a:r>
          </a:p>
        </p:txBody>
      </p:sp>
      <p:sp>
        <p:nvSpPr>
          <p:cNvPr id="4" name="灯片编号占位符 3"/>
          <p:cNvSpPr>
            <a:spLocks noGrp="1"/>
          </p:cNvSpPr>
          <p:nvPr>
            <p:ph type="sldNum" sz="quarter" idx="5"/>
          </p:nvPr>
        </p:nvSpPr>
        <p:spPr/>
        <p:txBody>
          <a:bodyPr/>
          <a:lstStyle/>
          <a:p>
            <a:fld id="{14670007-71FB-4F5C-B8DC-B383F22FE197}" type="slidenum">
              <a:rPr lang="zh-CN" altLang="en-US" smtClean="0"/>
              <a:t>6</a:t>
            </a:fld>
            <a:endParaRPr lang="zh-CN" altLang="en-US"/>
          </a:p>
        </p:txBody>
      </p:sp>
    </p:spTree>
    <p:extLst>
      <p:ext uri="{BB962C8B-B14F-4D97-AF65-F5344CB8AC3E}">
        <p14:creationId xmlns:p14="http://schemas.microsoft.com/office/powerpoint/2010/main" val="654224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7</a:t>
            </a:fld>
            <a:endParaRPr lang="zh-CN" altLang="en-US"/>
          </a:p>
        </p:txBody>
      </p:sp>
    </p:spTree>
    <p:extLst>
      <p:ext uri="{BB962C8B-B14F-4D97-AF65-F5344CB8AC3E}">
        <p14:creationId xmlns:p14="http://schemas.microsoft.com/office/powerpoint/2010/main" val="1283297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70007-71FB-4F5C-B8DC-B383F22FE197}" type="slidenum">
              <a:rPr lang="zh-CN" altLang="en-US" smtClean="0"/>
              <a:t>8</a:t>
            </a:fld>
            <a:endParaRPr lang="zh-CN" altLang="en-US"/>
          </a:p>
        </p:txBody>
      </p:sp>
    </p:spTree>
    <p:extLst>
      <p:ext uri="{BB962C8B-B14F-4D97-AF65-F5344CB8AC3E}">
        <p14:creationId xmlns:p14="http://schemas.microsoft.com/office/powerpoint/2010/main" val="3023087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670007-71FB-4F5C-B8DC-B383F22FE197}" type="slidenum">
              <a:rPr lang="zh-CN" altLang="en-US" smtClean="0"/>
              <a:t>9</a:t>
            </a:fld>
            <a:endParaRPr lang="zh-CN" altLang="en-US"/>
          </a:p>
        </p:txBody>
      </p:sp>
    </p:spTree>
    <p:extLst>
      <p:ext uri="{BB962C8B-B14F-4D97-AF65-F5344CB8AC3E}">
        <p14:creationId xmlns:p14="http://schemas.microsoft.com/office/powerpoint/2010/main" val="3507737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25717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83384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301094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227"/>
            <a:ext cx="5283243" cy="5040881"/>
          </a:xfrm>
        </p:spPr>
        <p:txBody>
          <a:bodyPr vert="horz" lIns="101600" tIns="0" rIns="82550" bIns="0" rtlCol="0">
            <a:noAutofit/>
          </a:bodyPr>
          <a:lstStyle>
            <a:lvl1pPr marL="0" marR="0" lvl="0" indent="0" algn="l" defTabSz="1219170" rtl="0" eaLnBrk="1" fontAlgn="auto" latinLnBrk="0" hangingPunct="1">
              <a:lnSpc>
                <a:spcPct val="130000"/>
              </a:lnSpc>
              <a:spcBef>
                <a:spcPts val="0"/>
              </a:spcBef>
              <a:spcAft>
                <a:spcPts val="1333"/>
              </a:spcAft>
              <a:buFont typeface="Arial" panose="020B0604020202020204" pitchFamily="34" charset="0"/>
              <a:buNone/>
              <a:defRPr kumimoji="0" lang="zh-CN" altLang="en-US" sz="1600" b="0" i="0" u="none" strike="noStrike" kern="1200" cap="none" spc="200" normalizeH="0" baseline="0" noProof="1" dirty="0">
                <a:solidFill>
                  <a:schemeClr val="tx1">
                    <a:lumMod val="75000"/>
                    <a:lumOff val="25000"/>
                  </a:schemeClr>
                </a:solidFill>
                <a:uFillTx/>
                <a:latin typeface="+mn-lt"/>
                <a:ea typeface="微软雅黑" panose="020B0503020204020204" pitchFamily="34" charset="-122"/>
                <a:cs typeface="+mn-cs"/>
                <a:sym typeface="+mn-ea"/>
              </a:defRPr>
            </a:lvl1pPr>
            <a:lvl2pPr marL="685783" marR="0" lvl="1" indent="-228594" algn="l" defTabSz="1219170" rtl="0" eaLnBrk="1" fontAlgn="auto" latinLnBrk="0" hangingPunct="1">
              <a:lnSpc>
                <a:spcPct val="130000"/>
              </a:lnSpc>
              <a:spcBef>
                <a:spcPts val="0"/>
              </a:spcBef>
              <a:spcAft>
                <a:spcPts val="1333"/>
              </a:spcAft>
              <a:buFont typeface="Arial" panose="020B0604020202020204" pitchFamily="34" charset="0"/>
              <a:buChar char="•"/>
              <a:tabLst>
                <a:tab pos="2146246" algn="l"/>
              </a:tabLst>
              <a:defRPr kumimoji="0" lang="zh-CN" altLang="en-US" sz="1600" b="0" i="0" u="none" strike="noStrike" kern="1200" cap="none" spc="200" normalizeH="0" baseline="0" noProof="1" dirty="0">
                <a:solidFill>
                  <a:schemeClr val="tx1"/>
                </a:solidFill>
                <a:uFillTx/>
                <a:latin typeface="+mn-lt"/>
                <a:ea typeface="+mn-ea"/>
                <a:cs typeface="+mn-cs"/>
                <a:sym typeface="+mn-ea"/>
              </a:defRPr>
            </a:lvl2pPr>
            <a:lvl3pPr marL="1142971" marR="0" lvl="2" indent="-228594" algn="l" defTabSz="121917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tx1"/>
                </a:solidFill>
                <a:uFillTx/>
                <a:latin typeface="+mn-lt"/>
                <a:ea typeface="+mn-ea"/>
                <a:cs typeface="+mn-cs"/>
                <a:sym typeface="+mn-ea"/>
              </a:defRPr>
            </a:lvl3pPr>
            <a:lvl4pPr marL="1600160" marR="0" lvl="3" indent="-228594" algn="l" defTabSz="121917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tx1"/>
                </a:solidFill>
                <a:uFillTx/>
                <a:latin typeface="+mn-lt"/>
                <a:ea typeface="+mn-ea"/>
                <a:cs typeface="+mn-cs"/>
                <a:sym typeface="+mn-ea"/>
              </a:defRPr>
            </a:lvl4pPr>
            <a:lvl5pPr marL="2057349" marR="0" lvl="4" indent="-228594" algn="l" defTabSz="121917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227"/>
            <a:ext cx="5283243" cy="5040881"/>
          </a:xfrm>
        </p:spPr>
        <p:txBody>
          <a:bodyPr vert="horz" lIns="101600" tIns="0" rIns="82550" bIns="0" rtlCol="0">
            <a:normAutofit/>
          </a:bodyPr>
          <a:lstStyle>
            <a:lvl1pPr marL="228594" marR="0" lvl="0" indent="-228594" algn="l" defTabSz="121917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tx1">
                    <a:lumMod val="75000"/>
                    <a:lumOff val="25000"/>
                  </a:schemeClr>
                </a:solidFill>
                <a:uFillTx/>
                <a:latin typeface="+mn-lt"/>
                <a:ea typeface="微软雅黑" panose="020B0503020204020204" pitchFamily="34"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2020/12/6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1" y="952676"/>
            <a:ext cx="10852237" cy="504088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3" y="2588734"/>
            <a:ext cx="10852237" cy="899324"/>
          </a:xfrm>
        </p:spPr>
        <p:txBody>
          <a:bodyPr vert="horz" lIns="101600" tIns="38100" rIns="25400" bIns="38100" rtlCol="0" anchor="t" anchorCtr="0">
            <a:noAutofit/>
          </a:bodyPr>
          <a:lstStyle>
            <a:lvl1pPr marL="0" marR="0" algn="ctr" defTabSz="1219170" rtl="0" eaLnBrk="1" fontAlgn="auto" latinLnBrk="0" hangingPunct="1">
              <a:lnSpc>
                <a:spcPct val="100000"/>
              </a:lnSpc>
              <a:buNone/>
              <a:defRPr kumimoji="0" lang="zh-CN" altLang="en-US" sz="5400" b="0" i="0" u="none" strike="noStrike" kern="1200" cap="none" spc="8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111463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92210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04548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644071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748249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24449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2020/12/6</a:t>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00891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EFD9D74-47D9-4702-A33C-335B63B48DBF}" type="datetimeFigureOut">
              <a:rPr lang="zh-CN" altLang="en-US" smtClean="0"/>
              <a:t>2020/12/6</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396348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760FBDFE-C587-4B4C-A407-44438C67B59E}" type="datetimeFigureOut">
              <a:rPr lang="zh-CN" altLang="en-US" smtClean="0"/>
              <a:pPr/>
              <a:t>2020/12/6</a:t>
            </a:fld>
            <a:endParaRPr lang="zh-CN"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49AE70B2-8BF9-45C0-BB95-33D1B9D3A854}" type="slidenum">
              <a:rPr lang="zh-CN" altLang="en-US" smtClean="0"/>
              <a:pPr/>
              <a:t>‹#›</a:t>
            </a:fld>
            <a:endParaRPr lang="zh-CN" altLang="en-US" dirty="0"/>
          </a:p>
        </p:txBody>
      </p:sp>
    </p:spTree>
    <p:extLst>
      <p:ext uri="{BB962C8B-B14F-4D97-AF65-F5344CB8AC3E}">
        <p14:creationId xmlns:p14="http://schemas.microsoft.com/office/powerpoint/2010/main" val="168825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6"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www.x-scan.apponic.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nmap.com/" TargetMode="External"/><Relationship Id="rId5" Type="http://schemas.openxmlformats.org/officeDocument/2006/relationships/hyperlink" Target="http://www.nessus.org/" TargetMode="Externa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248" y="601"/>
            <a:ext cx="5213752" cy="6081487"/>
          </a:xfrm>
          <a:prstGeom prst="rect">
            <a:avLst/>
          </a:prstGeom>
        </p:spPr>
      </p:pic>
      <p:sp>
        <p:nvSpPr>
          <p:cNvPr id="7" name="任意多边形: 形状 6"/>
          <p:cNvSpPr/>
          <p:nvPr/>
        </p:nvSpPr>
        <p:spPr>
          <a:xfrm flipH="1">
            <a:off x="0" y="1828984"/>
            <a:ext cx="255181" cy="3211033"/>
          </a:xfrm>
          <a:custGeom>
            <a:avLst/>
            <a:gdLst>
              <a:gd name="connsiteX0" fmla="*/ 85062 w 255181"/>
              <a:gd name="connsiteY0" fmla="*/ 0 h 3211033"/>
              <a:gd name="connsiteX1" fmla="*/ 255181 w 255181"/>
              <a:gd name="connsiteY1" fmla="*/ 0 h 3211033"/>
              <a:gd name="connsiteX2" fmla="*/ 255181 w 255181"/>
              <a:gd name="connsiteY2" fmla="*/ 3211033 h 3211033"/>
              <a:gd name="connsiteX3" fmla="*/ 85062 w 255181"/>
              <a:gd name="connsiteY3" fmla="*/ 3211033 h 3211033"/>
              <a:gd name="connsiteX4" fmla="*/ 0 w 255181"/>
              <a:gd name="connsiteY4" fmla="*/ 3125971 h 3211033"/>
              <a:gd name="connsiteX5" fmla="*/ 0 w 255181"/>
              <a:gd name="connsiteY5" fmla="*/ 85062 h 3211033"/>
              <a:gd name="connsiteX6" fmla="*/ 85062 w 255181"/>
              <a:gd name="connsiteY6" fmla="*/ 0 h 321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181" h="3211033">
                <a:moveTo>
                  <a:pt x="85062" y="0"/>
                </a:moveTo>
                <a:lnTo>
                  <a:pt x="255181" y="0"/>
                </a:lnTo>
                <a:lnTo>
                  <a:pt x="255181" y="3211033"/>
                </a:lnTo>
                <a:lnTo>
                  <a:pt x="85062" y="3211033"/>
                </a:lnTo>
                <a:cubicBezTo>
                  <a:pt x="38084" y="3211033"/>
                  <a:pt x="0" y="3172949"/>
                  <a:pt x="0" y="3125971"/>
                </a:cubicBezTo>
                <a:lnTo>
                  <a:pt x="0" y="85062"/>
                </a:lnTo>
                <a:cubicBezTo>
                  <a:pt x="0" y="38084"/>
                  <a:pt x="38084" y="0"/>
                  <a:pt x="85062" y="0"/>
                </a:cubicBezTo>
                <a:close/>
              </a:path>
            </a:pathLst>
          </a:custGeom>
          <a:solidFill>
            <a:srgbClr val="34A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800">
              <a:solidFill>
                <a:srgbClr val="FFFFFF"/>
              </a:solidFill>
              <a:latin typeface="字魂36号-正文宋楷" panose="02000000000000000000" pitchFamily="2" charset="-122"/>
              <a:ea typeface="字魂36号-正文宋楷" panose="02000000000000000000" pitchFamily="2" charset="-122"/>
            </a:endParaRPr>
          </a:p>
        </p:txBody>
      </p:sp>
      <p:sp>
        <p:nvSpPr>
          <p:cNvPr id="8" name="矩形 7"/>
          <p:cNvSpPr/>
          <p:nvPr/>
        </p:nvSpPr>
        <p:spPr>
          <a:xfrm>
            <a:off x="865933" y="1767765"/>
            <a:ext cx="4762503" cy="835998"/>
          </a:xfrm>
          <a:prstGeom prst="rect">
            <a:avLst/>
          </a:prstGeom>
        </p:spPr>
        <p:txBody>
          <a:bodyPr wrap="square">
            <a:spAutoFit/>
            <a:scene3d>
              <a:camera prst="orthographicFront"/>
              <a:lightRig rig="threePt" dir="t"/>
            </a:scene3d>
            <a:sp3d contourW="12700"/>
          </a:bodyPr>
          <a:lstStyle/>
          <a:p>
            <a:pPr>
              <a:lnSpc>
                <a:spcPct val="120000"/>
              </a:lnSpc>
              <a:defRPr/>
            </a:pPr>
            <a:endParaRPr lang="zh-CN" altLang="en-US" sz="4400" dirty="0">
              <a:solidFill>
                <a:srgbClr val="000000">
                  <a:lumMod val="75000"/>
                  <a:lumOff val="25000"/>
                </a:srgbClr>
              </a:solidFill>
              <a:latin typeface="字魂36号-正文宋楷" panose="02000000000000000000" pitchFamily="2" charset="-122"/>
              <a:ea typeface="字魂36号-正文宋楷" panose="02000000000000000000" pitchFamily="2" charset="-122"/>
            </a:endParaRPr>
          </a:p>
        </p:txBody>
      </p:sp>
      <p:sp>
        <p:nvSpPr>
          <p:cNvPr id="9" name="矩形 8"/>
          <p:cNvSpPr/>
          <p:nvPr/>
        </p:nvSpPr>
        <p:spPr>
          <a:xfrm>
            <a:off x="852863" y="2531208"/>
            <a:ext cx="7404141" cy="1790042"/>
          </a:xfrm>
          <a:prstGeom prst="rect">
            <a:avLst/>
          </a:prstGeom>
        </p:spPr>
        <p:txBody>
          <a:bodyPr wrap="square">
            <a:spAutoFit/>
            <a:scene3d>
              <a:camera prst="orthographicFront"/>
              <a:lightRig rig="threePt" dir="t"/>
            </a:scene3d>
            <a:sp3d contourW="12700"/>
          </a:bodyPr>
          <a:lstStyle/>
          <a:p>
            <a:pPr>
              <a:lnSpc>
                <a:spcPct val="120000"/>
              </a:lnSpc>
              <a:defRPr/>
            </a:pPr>
            <a:r>
              <a:rPr lang="zh-CN" altLang="en-US" sz="4800" b="1" dirty="0">
                <a:solidFill>
                  <a:srgbClr val="34AAD3"/>
                </a:solidFill>
                <a:latin typeface="字魂36号-正文宋楷" panose="02000000000000000000" pitchFamily="2" charset="-122"/>
                <a:ea typeface="字魂36号-正文宋楷" panose="02000000000000000000" pitchFamily="2" charset="-122"/>
              </a:rPr>
              <a:t>漏洞与补丁管理</a:t>
            </a:r>
            <a:endParaRPr lang="en-US" altLang="zh-CN" sz="4800" b="1" dirty="0">
              <a:solidFill>
                <a:srgbClr val="34AAD3"/>
              </a:solidFill>
              <a:latin typeface="字魂36号-正文宋楷" panose="02000000000000000000" pitchFamily="2" charset="-122"/>
              <a:ea typeface="字魂36号-正文宋楷" panose="02000000000000000000" pitchFamily="2" charset="-122"/>
            </a:endParaRPr>
          </a:p>
          <a:p>
            <a:pPr>
              <a:lnSpc>
                <a:spcPct val="120000"/>
              </a:lnSpc>
              <a:defRPr/>
            </a:pPr>
            <a:endParaRPr lang="zh-CN" altLang="en-US" sz="4800" b="1" dirty="0">
              <a:solidFill>
                <a:srgbClr val="34AAD3"/>
              </a:solidFill>
              <a:latin typeface="字魂36号-正文宋楷" panose="02000000000000000000" pitchFamily="2" charset="-122"/>
              <a:ea typeface="字魂36号-正文宋楷" panose="02000000000000000000" pitchFamily="2" charset="-122"/>
            </a:endParaRPr>
          </a:p>
        </p:txBody>
      </p:sp>
      <p:sp>
        <p:nvSpPr>
          <p:cNvPr id="10" name="文本框 9"/>
          <p:cNvSpPr txBox="1"/>
          <p:nvPr/>
        </p:nvSpPr>
        <p:spPr>
          <a:xfrm>
            <a:off x="979863" y="3504538"/>
            <a:ext cx="5663731" cy="699935"/>
          </a:xfrm>
          <a:prstGeom prst="rect">
            <a:avLst/>
          </a:prstGeom>
          <a:noFill/>
        </p:spPr>
        <p:txBody>
          <a:bodyPr wrap="square" rtlCol="0">
            <a:spAutoFit/>
            <a:scene3d>
              <a:camera prst="orthographicFront"/>
              <a:lightRig rig="threePt" dir="t"/>
            </a:scene3d>
            <a:sp3d contourW="12700"/>
          </a:bodyPr>
          <a:lstStyle/>
          <a:p>
            <a:pPr lvl="0">
              <a:lnSpc>
                <a:spcPct val="114000"/>
              </a:lnSpc>
            </a:pPr>
            <a:r>
              <a:rPr kumimoji="1" lang="zh-CN" altLang="en-US" sz="1800" b="1" dirty="0">
                <a:solidFill>
                  <a:sysClr val="windowText" lastClr="000000">
                    <a:lumMod val="50000"/>
                    <a:lumOff val="50000"/>
                  </a:sysClr>
                </a:solidFill>
                <a:latin typeface="微软雅黑" panose="020B0503020204020204" charset="-122"/>
                <a:ea typeface="微软雅黑" panose="020B0503020204020204" charset="-122"/>
                <a:cs typeface="微软雅黑" panose="020B0503020204020204" charset="-122"/>
                <a:sym typeface="+mn-ea"/>
              </a:rPr>
              <a:t>西安电子科技大学</a:t>
            </a:r>
            <a:endParaRPr kumimoji="1" lang="en-US" altLang="zh-CN" sz="1800" b="1" dirty="0">
              <a:latin typeface="微软雅黑" panose="020B0503020204020204" charset="-122"/>
              <a:ea typeface="微软雅黑" panose="020B0503020204020204" charset="-122"/>
              <a:cs typeface="微软雅黑" panose="020B0503020204020204" charset="-122"/>
            </a:endParaRPr>
          </a:p>
          <a:p>
            <a:pPr lvl="0">
              <a:lnSpc>
                <a:spcPct val="114000"/>
              </a:lnSpc>
            </a:pPr>
            <a:r>
              <a:rPr kumimoji="1" lang="zh-CN" altLang="en-US" sz="1800" b="1" dirty="0">
                <a:solidFill>
                  <a:sysClr val="windowText" lastClr="000000">
                    <a:lumMod val="50000"/>
                    <a:lumOff val="50000"/>
                  </a:sysClr>
                </a:solidFill>
                <a:latin typeface="微软雅黑" panose="020B0503020204020204" charset="-122"/>
                <a:ea typeface="微软雅黑" panose="020B0503020204020204" charset="-122"/>
                <a:cs typeface="微软雅黑" panose="020B0503020204020204" charset="-122"/>
                <a:sym typeface="+mn-ea"/>
              </a:rPr>
              <a:t>网络与信息安全学院</a:t>
            </a:r>
            <a:endParaRPr lang="en-US" altLang="zh-CN" sz="1400" b="1" dirty="0">
              <a:solidFill>
                <a:srgbClr val="FFFFFF">
                  <a:lumMod val="50000"/>
                </a:srgbClr>
              </a:solidFill>
              <a:latin typeface="微软雅黑" panose="020B0503020204020204" charset="-122"/>
              <a:ea typeface="微软雅黑" panose="020B0503020204020204" charset="-122"/>
              <a:cs typeface="微软雅黑" panose="020B0503020204020204" charset="-122"/>
            </a:endParaRPr>
          </a:p>
        </p:txBody>
      </p:sp>
      <p:sp>
        <p:nvSpPr>
          <p:cNvPr id="12" name="燕尾形 11"/>
          <p:cNvSpPr/>
          <p:nvPr/>
        </p:nvSpPr>
        <p:spPr>
          <a:xfrm>
            <a:off x="36216" y="1976562"/>
            <a:ext cx="182880" cy="175260"/>
          </a:xfrm>
          <a:prstGeom prst="chevron">
            <a:avLst/>
          </a:prstGeom>
          <a:solidFill>
            <a:srgbClr val="34A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3">
              <a:solidFill>
                <a:prstClr val="black"/>
              </a:solidFill>
              <a:latin typeface="字魂36号-正文宋楷" panose="02000000000000000000" pitchFamily="2" charset="-122"/>
              <a:ea typeface="字魂36号-正文宋楷" panose="02000000000000000000" pitchFamily="2"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p:bldP spid="10" grpId="0"/>
      <p:bldP spid="1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2" y="155649"/>
            <a:ext cx="3272513"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漏洞信息的发布</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D32D1D6-64C6-4ECD-A369-92BCAC8F8BB1}"/>
              </a:ext>
            </a:extLst>
          </p:cNvPr>
          <p:cNvSpPr txBox="1"/>
          <p:nvPr/>
        </p:nvSpPr>
        <p:spPr>
          <a:xfrm>
            <a:off x="1105116" y="889715"/>
            <a:ext cx="9381714" cy="2539285"/>
          </a:xfrm>
          <a:prstGeom prst="rect">
            <a:avLst/>
          </a:prstGeom>
          <a:noFill/>
        </p:spPr>
        <p:txBody>
          <a:bodyPr wrap="square" rtlCol="0">
            <a:spAutoFit/>
          </a:bodyPr>
          <a:lstStyle/>
          <a:p>
            <a:pPr>
              <a:lnSpc>
                <a:spcPct val="130000"/>
              </a:lnSpc>
            </a:pPr>
            <a:r>
              <a:rPr lang="en-US" altLang="zh-CN" sz="2400" b="1" dirty="0">
                <a:ea typeface="微软雅黑" panose="020B0503020204020204" pitchFamily="34" charset="-122"/>
              </a:rPr>
              <a:t>5. CNVD</a:t>
            </a:r>
          </a:p>
          <a:p>
            <a:pPr marL="800100" lvl="1" indent="-342900">
              <a:lnSpc>
                <a:spcPct val="130000"/>
              </a:lnSpc>
              <a:buFont typeface="Arial" panose="020B0604020202020204" pitchFamily="34" charset="0"/>
              <a:buChar char="•"/>
            </a:pPr>
            <a:r>
              <a:rPr lang="zh-CN" altLang="en-US" sz="2000" b="1" dirty="0">
                <a:solidFill>
                  <a:srgbClr val="C00000"/>
                </a:solidFill>
                <a:ea typeface="微软雅黑" panose="020B0503020204020204" pitchFamily="34" charset="-122"/>
              </a:rPr>
              <a:t>国家信息安全漏洞共享平台</a:t>
            </a:r>
            <a:r>
              <a:rPr lang="zh-CN" altLang="en-US" sz="2000" dirty="0">
                <a:ea typeface="微软雅黑" panose="020B0503020204020204" pitchFamily="34" charset="-122"/>
              </a:rPr>
              <a:t>（</a:t>
            </a:r>
            <a:r>
              <a:rPr lang="en-US" altLang="zh-CN" sz="2000" dirty="0">
                <a:ea typeface="微软雅黑" panose="020B0503020204020204" pitchFamily="34" charset="-122"/>
              </a:rPr>
              <a:t>China National Vulnerability Database</a:t>
            </a:r>
            <a:r>
              <a:rPr lang="zh-CN" altLang="en-US" sz="2000" dirty="0">
                <a:ea typeface="微软雅黑" panose="020B0503020204020204" pitchFamily="34" charset="-122"/>
              </a:rPr>
              <a:t>，简称</a:t>
            </a:r>
            <a:r>
              <a:rPr lang="en-US" altLang="zh-CN" sz="2000" dirty="0">
                <a:ea typeface="微软雅黑" panose="020B0503020204020204" pitchFamily="34" charset="-122"/>
              </a:rPr>
              <a:t>CNVD</a:t>
            </a:r>
            <a:r>
              <a:rPr lang="zh-CN" altLang="en-US" sz="2000" dirty="0">
                <a:ea typeface="微软雅黑" panose="020B0503020204020204" pitchFamily="34" charset="-122"/>
              </a:rPr>
              <a:t>）是由国家计算机网络应急技术处理协调中心（中文简称国家互联应急中心，英文简称</a:t>
            </a:r>
            <a:r>
              <a:rPr lang="en-US" altLang="zh-CN" sz="2000" dirty="0">
                <a:ea typeface="微软雅黑" panose="020B0503020204020204" pitchFamily="34" charset="-122"/>
              </a:rPr>
              <a:t>CNCERT</a:t>
            </a:r>
            <a:r>
              <a:rPr lang="zh-CN" altLang="en-US" sz="2000" dirty="0">
                <a:ea typeface="微软雅黑" panose="020B0503020204020204" pitchFamily="34" charset="-122"/>
              </a:rPr>
              <a:t>）联合国内重要信息系统单位、基础电信运营商、网络安全厂商、软件厂商和互联网企业建立的国家网络安全漏洞库。</a:t>
            </a:r>
            <a:endParaRPr lang="en-US" altLang="zh-CN" sz="2000" dirty="0">
              <a:ea typeface="微软雅黑" panose="020B0503020204020204" pitchFamily="34" charset="-122"/>
            </a:endParaRPr>
          </a:p>
          <a:p>
            <a:pPr marL="800100" lvl="1" indent="-342900">
              <a:lnSpc>
                <a:spcPct val="130000"/>
              </a:lnSpc>
              <a:buFont typeface="Arial" panose="020B0604020202020204" pitchFamily="34" charset="0"/>
              <a:buChar char="•"/>
            </a:pPr>
            <a:r>
              <a:rPr lang="zh-CN" altLang="en-US" sz="2000" dirty="0">
                <a:ea typeface="微软雅黑" panose="020B0503020204020204" pitchFamily="34" charset="-122"/>
              </a:rPr>
              <a:t>网址是 </a:t>
            </a:r>
            <a:r>
              <a:rPr lang="en-US" altLang="zh-CN" sz="2000" dirty="0">
                <a:ea typeface="微软雅黑" panose="020B0503020204020204" pitchFamily="34" charset="-122"/>
              </a:rPr>
              <a:t>www.cnvd.org.cn</a:t>
            </a:r>
          </a:p>
        </p:txBody>
      </p:sp>
      <p:pic>
        <p:nvPicPr>
          <p:cNvPr id="9" name="图片 8">
            <a:extLst>
              <a:ext uri="{FF2B5EF4-FFF2-40B4-BE49-F238E27FC236}">
                <a16:creationId xmlns:a16="http://schemas.microsoft.com/office/drawing/2014/main" id="{0B7761FB-371E-4283-B3C3-A77DF320E095}"/>
              </a:ext>
            </a:extLst>
          </p:cNvPr>
          <p:cNvPicPr>
            <a:picLocks noChangeAspect="1"/>
          </p:cNvPicPr>
          <p:nvPr/>
        </p:nvPicPr>
        <p:blipFill>
          <a:blip r:embed="rId5"/>
          <a:stretch>
            <a:fillRect/>
          </a:stretch>
        </p:blipFill>
        <p:spPr>
          <a:xfrm>
            <a:off x="1318941" y="4256314"/>
            <a:ext cx="9381715" cy="2060238"/>
          </a:xfrm>
          <a:prstGeom prst="rect">
            <a:avLst/>
          </a:prstGeom>
        </p:spPr>
      </p:pic>
    </p:spTree>
    <p:extLst>
      <p:ext uri="{BB962C8B-B14F-4D97-AF65-F5344CB8AC3E}">
        <p14:creationId xmlns:p14="http://schemas.microsoft.com/office/powerpoint/2010/main" val="40749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漏洞扫描</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C330593-22FC-4143-837F-296D84BD36DB}"/>
              </a:ext>
            </a:extLst>
          </p:cNvPr>
          <p:cNvSpPr txBox="1"/>
          <p:nvPr/>
        </p:nvSpPr>
        <p:spPr>
          <a:xfrm>
            <a:off x="1264533" y="1052979"/>
            <a:ext cx="9978887" cy="2746393"/>
          </a:xfrm>
          <a:prstGeom prst="rect">
            <a:avLst/>
          </a:prstGeom>
          <a:noFill/>
        </p:spPr>
        <p:txBody>
          <a:bodyPr wrap="square" rtlCol="0">
            <a:spAutoFit/>
          </a:bodyPr>
          <a:lstStyle/>
          <a:p>
            <a:pPr>
              <a:lnSpc>
                <a:spcPct val="150000"/>
              </a:lnSpc>
              <a:spcAft>
                <a:spcPts val="800"/>
              </a:spcAft>
            </a:pPr>
            <a:r>
              <a:rPr lang="zh-CN" altLang="en-US" sz="2400" b="1" dirty="0">
                <a:latin typeface="微软雅黑" panose="020B0503020204020204" pitchFamily="34" charset="-122"/>
                <a:ea typeface="微软雅黑" panose="020B0503020204020204" pitchFamily="34" charset="-122"/>
              </a:rPr>
              <a:t>漏洞扫描概念</a:t>
            </a:r>
            <a:endParaRPr lang="en-US" altLang="zh-CN" sz="2400" b="1" dirty="0">
              <a:latin typeface="微软雅黑" panose="020B0503020204020204" pitchFamily="34" charset="-122"/>
              <a:ea typeface="微软雅黑" panose="020B0503020204020204" pitchFamily="34" charset="-122"/>
            </a:endParaRPr>
          </a:p>
          <a:p>
            <a:pPr marL="990575" lvl="1" indent="-380990">
              <a:lnSpc>
                <a:spcPct val="150000"/>
              </a:lnSpc>
              <a:spcAft>
                <a:spcPts val="800"/>
              </a:spcAft>
              <a:buFont typeface="Wingdings" panose="05000000000000000000" pitchFamily="2" charset="2"/>
              <a:buChar char="p"/>
            </a:pPr>
            <a:r>
              <a:rPr lang="zh-CN" altLang="en-US" sz="2000" b="1" dirty="0">
                <a:solidFill>
                  <a:srgbClr val="C00000"/>
                </a:solidFill>
                <a:latin typeface="微软雅黑" panose="020B0503020204020204" pitchFamily="34" charset="-122"/>
                <a:ea typeface="微软雅黑" panose="020B0503020204020204" pitchFamily="34" charset="-122"/>
              </a:rPr>
              <a:t>通过扫描的手段</a:t>
            </a:r>
            <a:r>
              <a:rPr lang="zh-CN" altLang="en-US" sz="2000" dirty="0">
                <a:latin typeface="微软雅黑" panose="020B0503020204020204" pitchFamily="34" charset="-122"/>
                <a:ea typeface="微软雅黑" panose="020B0503020204020204" pitchFamily="34" charset="-122"/>
              </a:rPr>
              <a:t>对指定的远程或本地计算机系统的安全脆弱性进行检测，发现可利用的漏洞的一种安全检测（渗透攻击）行为</a:t>
            </a:r>
            <a:endParaRPr lang="en-US" altLang="zh-CN" sz="2000" dirty="0">
              <a:latin typeface="微软雅黑" panose="020B0503020204020204" pitchFamily="34" charset="-122"/>
              <a:ea typeface="微软雅黑" panose="020B0503020204020204" pitchFamily="34" charset="-122"/>
            </a:endParaRPr>
          </a:p>
          <a:p>
            <a:pPr marL="990575" lvl="1" indent="-380990">
              <a:lnSpc>
                <a:spcPct val="150000"/>
              </a:lnSpc>
              <a:spcAft>
                <a:spcPts val="800"/>
              </a:spcAft>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可以被用来进行模拟攻击实验和安全审计</a:t>
            </a:r>
          </a:p>
          <a:p>
            <a:pPr marL="990575" lvl="1" indent="-380990">
              <a:lnSpc>
                <a:spcPct val="150000"/>
              </a:lnSpc>
              <a:spcAft>
                <a:spcPts val="800"/>
              </a:spcAft>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漏洞扫描就是一种</a:t>
            </a:r>
            <a:r>
              <a:rPr lang="zh-CN" altLang="en-US" sz="2000" b="1" dirty="0">
                <a:solidFill>
                  <a:srgbClr val="C00000"/>
                </a:solidFill>
                <a:latin typeface="微软雅黑" panose="020B0503020204020204" pitchFamily="34" charset="-122"/>
                <a:ea typeface="微软雅黑" panose="020B0503020204020204" pitchFamily="34" charset="-122"/>
              </a:rPr>
              <a:t>主动的防范措施</a:t>
            </a:r>
            <a:r>
              <a:rPr lang="zh-CN" altLang="en-US" sz="2000" dirty="0">
                <a:latin typeface="微软雅黑" panose="020B0503020204020204" pitchFamily="34" charset="-122"/>
                <a:ea typeface="微软雅黑" panose="020B0503020204020204" pitchFamily="34" charset="-122"/>
              </a:rPr>
              <a:t>，可以有效避免黑客攻击行为 </a:t>
            </a:r>
          </a:p>
        </p:txBody>
      </p:sp>
    </p:spTree>
    <p:extLst>
      <p:ext uri="{BB962C8B-B14F-4D97-AF65-F5344CB8AC3E}">
        <p14:creationId xmlns:p14="http://schemas.microsoft.com/office/powerpoint/2010/main" val="377185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
            <a:extLst>
              <a:ext uri="{FF2B5EF4-FFF2-40B4-BE49-F238E27FC236}">
                <a16:creationId xmlns:a16="http://schemas.microsoft.com/office/drawing/2014/main" id="{5396C9CF-3B18-4701-A2C5-6F7D45DFD0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12" r="996"/>
          <a:stretch/>
        </p:blipFill>
        <p:spPr bwMode="auto">
          <a:xfrm rot="19810007">
            <a:off x="141966" y="1492650"/>
            <a:ext cx="8012908" cy="3413767"/>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pitchFamily="34" charset="-122"/>
                <a:ea typeface="微软雅黑" panose="020B0503020204020204" pitchFamily="34" charset="-122"/>
              </a:rPr>
              <a:t>漏洞扫描</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C330593-22FC-4143-837F-296D84BD36DB}"/>
              </a:ext>
            </a:extLst>
          </p:cNvPr>
          <p:cNvSpPr txBox="1"/>
          <p:nvPr/>
        </p:nvSpPr>
        <p:spPr>
          <a:xfrm>
            <a:off x="856345" y="1001632"/>
            <a:ext cx="9978887" cy="753348"/>
          </a:xfrm>
          <a:prstGeom prst="rect">
            <a:avLst/>
          </a:prstGeom>
          <a:noFill/>
        </p:spPr>
        <p:txBody>
          <a:bodyPr wrap="square" rtlCol="0">
            <a:spAutoFit/>
          </a:bodyPr>
          <a:lstStyle/>
          <a:p>
            <a:pPr>
              <a:lnSpc>
                <a:spcPct val="150000"/>
              </a:lnSpc>
            </a:pPr>
            <a:r>
              <a:rPr lang="zh-CN" altLang="en-US" sz="3200" b="1" dirty="0">
                <a:latin typeface="微软雅黑" panose="020B0503020204020204" pitchFamily="34" charset="-122"/>
                <a:ea typeface="微软雅黑" panose="020B0503020204020204" pitchFamily="34" charset="-122"/>
              </a:rPr>
              <a:t>漏洞扫描步骤</a:t>
            </a:r>
            <a:endParaRPr lang="en-US" altLang="zh-CN" sz="3200" b="1" dirty="0">
              <a:latin typeface="微软雅黑" panose="020B0503020204020204" pitchFamily="34" charset="-122"/>
              <a:ea typeface="微软雅黑" panose="020B0503020204020204" pitchFamily="34" charset="-122"/>
            </a:endParaRPr>
          </a:p>
        </p:txBody>
      </p:sp>
      <p:grpSp>
        <p:nvGrpSpPr>
          <p:cNvPr id="18" name="Group 4">
            <a:extLst>
              <a:ext uri="{FF2B5EF4-FFF2-40B4-BE49-F238E27FC236}">
                <a16:creationId xmlns:a16="http://schemas.microsoft.com/office/drawing/2014/main" id="{0B9D9707-64DC-4953-95A0-A908148CA183}"/>
              </a:ext>
            </a:extLst>
          </p:cNvPr>
          <p:cNvGrpSpPr>
            <a:grpSpLocks/>
          </p:cNvGrpSpPr>
          <p:nvPr/>
        </p:nvGrpSpPr>
        <p:grpSpPr bwMode="auto">
          <a:xfrm>
            <a:off x="1510798" y="4258454"/>
            <a:ext cx="8236855" cy="1515533"/>
            <a:chOff x="743" y="2754"/>
            <a:chExt cx="4036" cy="716"/>
          </a:xfrm>
        </p:grpSpPr>
        <p:sp>
          <p:nvSpPr>
            <p:cNvPr id="19" name="Rectangle 5">
              <a:extLst>
                <a:ext uri="{FF2B5EF4-FFF2-40B4-BE49-F238E27FC236}">
                  <a16:creationId xmlns:a16="http://schemas.microsoft.com/office/drawing/2014/main" id="{4C4C6A6D-90F2-4643-9C26-152CF5726782}"/>
                </a:ext>
              </a:extLst>
            </p:cNvPr>
            <p:cNvSpPr>
              <a:spLocks noChangeArrowheads="1"/>
            </p:cNvSpPr>
            <p:nvPr/>
          </p:nvSpPr>
          <p:spPr bwMode="auto">
            <a:xfrm>
              <a:off x="743" y="2754"/>
              <a:ext cx="1496" cy="363"/>
            </a:xfrm>
            <a:prstGeom prst="rect">
              <a:avLst/>
            </a:prstGeom>
            <a:gradFill rotWithShape="1">
              <a:gsLst>
                <a:gs pos="0">
                  <a:srgbClr val="50B72B">
                    <a:gamma/>
                    <a:shade val="92157"/>
                    <a:invGamma/>
                  </a:srgbClr>
                </a:gs>
                <a:gs pos="100000">
                  <a:srgbClr val="50B72B"/>
                </a:gs>
              </a:gsLst>
              <a:lin ang="5400000" scaled="1"/>
            </a:gra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2667"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发现目标主机或网络</a:t>
              </a:r>
              <a:endParaRPr lang="zh-CN" altLang="en-US" sz="2667"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20" name="Group 6">
              <a:extLst>
                <a:ext uri="{FF2B5EF4-FFF2-40B4-BE49-F238E27FC236}">
                  <a16:creationId xmlns:a16="http://schemas.microsoft.com/office/drawing/2014/main" id="{E2828384-20A2-477D-92B6-0CE6981A2292}"/>
                </a:ext>
              </a:extLst>
            </p:cNvPr>
            <p:cNvGrpSpPr>
              <a:grpSpLocks/>
            </p:cNvGrpSpPr>
            <p:nvPr/>
          </p:nvGrpSpPr>
          <p:grpSpPr bwMode="auto">
            <a:xfrm>
              <a:off x="1104" y="3117"/>
              <a:ext cx="3675" cy="353"/>
              <a:chOff x="1513" y="3586"/>
              <a:chExt cx="3675" cy="353"/>
            </a:xfrm>
          </p:grpSpPr>
          <p:sp>
            <p:nvSpPr>
              <p:cNvPr id="21" name="Rectangle 7">
                <a:extLst>
                  <a:ext uri="{FF2B5EF4-FFF2-40B4-BE49-F238E27FC236}">
                    <a16:creationId xmlns:a16="http://schemas.microsoft.com/office/drawing/2014/main" id="{F9ECBF7B-4F47-4224-843F-93F536D98207}"/>
                  </a:ext>
                </a:extLst>
              </p:cNvPr>
              <p:cNvSpPr>
                <a:spLocks noChangeArrowheads="1"/>
              </p:cNvSpPr>
              <p:nvPr/>
            </p:nvSpPr>
            <p:spPr bwMode="auto">
              <a:xfrm>
                <a:off x="2648" y="3633"/>
                <a:ext cx="254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00" tIns="60949" rIns="121900" bIns="60949"/>
              <a:lstStyle>
                <a:lvl1pPr marL="342900" indent="-342900">
                  <a:spcBef>
                    <a:spcPct val="20000"/>
                  </a:spcBef>
                  <a:buClr>
                    <a:schemeClr val="hlink"/>
                  </a:buClr>
                  <a:buFont typeface="Wingdings" panose="05000000000000000000" pitchFamily="2" charset="2"/>
                  <a:buChar char="v"/>
                  <a:defRPr sz="32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2pPr>
                <a:lvl3pPr marL="1143000" indent="-228600">
                  <a:spcBef>
                    <a:spcPct val="20000"/>
                  </a:spcBef>
                  <a:buClr>
                    <a:schemeClr val="tx1"/>
                  </a:buClr>
                  <a:buChar char="•"/>
                  <a:defRPr sz="24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3pPr>
                <a:lvl4pPr marL="1600200" indent="-228600">
                  <a:spcBef>
                    <a:spcPct val="20000"/>
                  </a:spcBef>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4pPr>
                <a:lvl5pPr marL="2057400" indent="-228600">
                  <a:spcBef>
                    <a:spcPct val="20000"/>
                  </a:spcBef>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PING</a:t>
                </a:r>
                <a:r>
                  <a:rPr lang="zh-CN" altLang="en-US" dirty="0">
                    <a:latin typeface="微软雅黑" panose="020B0503020204020204" pitchFamily="34" charset="-122"/>
                    <a:ea typeface="微软雅黑" panose="020B0503020204020204" pitchFamily="34" charset="-122"/>
                  </a:rPr>
                  <a:t>扫射 </a:t>
                </a:r>
              </a:p>
            </p:txBody>
          </p:sp>
          <p:cxnSp>
            <p:nvCxnSpPr>
              <p:cNvPr id="22" name="AutoShape 8">
                <a:extLst>
                  <a:ext uri="{FF2B5EF4-FFF2-40B4-BE49-F238E27FC236}">
                    <a16:creationId xmlns:a16="http://schemas.microsoft.com/office/drawing/2014/main" id="{9F393278-F0CF-4D16-8DE2-21218039D745}"/>
                  </a:ext>
                </a:extLst>
              </p:cNvPr>
              <p:cNvCxnSpPr>
                <a:cxnSpLocks noChangeShapeType="1"/>
              </p:cNvCxnSpPr>
              <p:nvPr/>
            </p:nvCxnSpPr>
            <p:spPr bwMode="auto">
              <a:xfrm rot="16200000" flipH="1">
                <a:off x="2027" y="3072"/>
                <a:ext cx="181" cy="1209"/>
              </a:xfrm>
              <a:prstGeom prst="bentConnector2">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grpSp>
        <p:nvGrpSpPr>
          <p:cNvPr id="23" name="Group 9">
            <a:extLst>
              <a:ext uri="{FF2B5EF4-FFF2-40B4-BE49-F238E27FC236}">
                <a16:creationId xmlns:a16="http://schemas.microsoft.com/office/drawing/2014/main" id="{DFDD0292-25A9-4B7B-A425-779DEFBF5A5D}"/>
              </a:ext>
            </a:extLst>
          </p:cNvPr>
          <p:cNvGrpSpPr>
            <a:grpSpLocks/>
          </p:cNvGrpSpPr>
          <p:nvPr/>
        </p:nvGrpSpPr>
        <p:grpSpPr bwMode="auto">
          <a:xfrm>
            <a:off x="3304259" y="2838840"/>
            <a:ext cx="8298080" cy="1475317"/>
            <a:chOff x="1564" y="2252"/>
            <a:chExt cx="4066" cy="697"/>
          </a:xfrm>
        </p:grpSpPr>
        <p:sp>
          <p:nvSpPr>
            <p:cNvPr id="24" name="Rectangle 10">
              <a:extLst>
                <a:ext uri="{FF2B5EF4-FFF2-40B4-BE49-F238E27FC236}">
                  <a16:creationId xmlns:a16="http://schemas.microsoft.com/office/drawing/2014/main" id="{F2681CAD-5268-4E2A-8A5B-A143AE257758}"/>
                </a:ext>
              </a:extLst>
            </p:cNvPr>
            <p:cNvSpPr>
              <a:spLocks noChangeArrowheads="1"/>
            </p:cNvSpPr>
            <p:nvPr/>
          </p:nvSpPr>
          <p:spPr bwMode="auto">
            <a:xfrm>
              <a:off x="1564" y="2252"/>
              <a:ext cx="1496" cy="363"/>
            </a:xfrm>
            <a:prstGeom prst="rect">
              <a:avLst/>
            </a:prstGeom>
            <a:gradFill rotWithShape="1">
              <a:gsLst>
                <a:gs pos="0">
                  <a:srgbClr val="50B72B">
                    <a:gamma/>
                    <a:shade val="92157"/>
                    <a:invGamma/>
                  </a:srgbClr>
                </a:gs>
                <a:gs pos="100000">
                  <a:srgbClr val="50B72B"/>
                </a:gs>
              </a:gsLst>
              <a:lin ang="5400000" scaled="1"/>
            </a:gra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2667"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进一步搜集目标信息</a:t>
              </a:r>
              <a:endParaRPr lang="zh-CN" altLang="en-US" sz="2667"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25" name="Group 11">
              <a:extLst>
                <a:ext uri="{FF2B5EF4-FFF2-40B4-BE49-F238E27FC236}">
                  <a16:creationId xmlns:a16="http://schemas.microsoft.com/office/drawing/2014/main" id="{B65EDEB6-9BF9-4448-B33B-C4CE5565ADBB}"/>
                </a:ext>
              </a:extLst>
            </p:cNvPr>
            <p:cNvGrpSpPr>
              <a:grpSpLocks/>
            </p:cNvGrpSpPr>
            <p:nvPr/>
          </p:nvGrpSpPr>
          <p:grpSpPr bwMode="auto">
            <a:xfrm>
              <a:off x="1881" y="2615"/>
              <a:ext cx="3749" cy="334"/>
              <a:chOff x="1535" y="3674"/>
              <a:chExt cx="3749" cy="334"/>
            </a:xfrm>
          </p:grpSpPr>
          <p:sp>
            <p:nvSpPr>
              <p:cNvPr id="26" name="Rectangle 12">
                <a:extLst>
                  <a:ext uri="{FF2B5EF4-FFF2-40B4-BE49-F238E27FC236}">
                    <a16:creationId xmlns:a16="http://schemas.microsoft.com/office/drawing/2014/main" id="{2119F26B-C94E-4BB9-A4D0-2AA952D8EFFC}"/>
                  </a:ext>
                </a:extLst>
              </p:cNvPr>
              <p:cNvSpPr>
                <a:spLocks noChangeArrowheads="1"/>
              </p:cNvSpPr>
              <p:nvPr/>
            </p:nvSpPr>
            <p:spPr bwMode="auto">
              <a:xfrm>
                <a:off x="2744" y="3702"/>
                <a:ext cx="254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00" tIns="60949" rIns="121900" bIns="60949"/>
              <a:lstStyle>
                <a:lvl1pPr marL="342900" indent="-342900">
                  <a:spcBef>
                    <a:spcPct val="20000"/>
                  </a:spcBef>
                  <a:buClr>
                    <a:schemeClr val="hlink"/>
                  </a:buClr>
                  <a:buFont typeface="Wingdings" panose="05000000000000000000" pitchFamily="2" charset="2"/>
                  <a:buChar char="v"/>
                  <a:defRPr sz="32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2pPr>
                <a:lvl3pPr marL="1143000" indent="-228600">
                  <a:spcBef>
                    <a:spcPct val="20000"/>
                  </a:spcBef>
                  <a:buClr>
                    <a:schemeClr val="tx1"/>
                  </a:buClr>
                  <a:buChar char="•"/>
                  <a:defRPr sz="24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3pPr>
                <a:lvl4pPr marL="1600200" indent="-228600">
                  <a:spcBef>
                    <a:spcPct val="20000"/>
                  </a:spcBef>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4pPr>
                <a:lvl5pPr marL="2057400" indent="-228600">
                  <a:spcBef>
                    <a:spcPct val="20000"/>
                  </a:spcBef>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操作系统探测和端口扫描</a:t>
                </a:r>
              </a:p>
            </p:txBody>
          </p:sp>
          <p:cxnSp>
            <p:nvCxnSpPr>
              <p:cNvPr id="27" name="AutoShape 13">
                <a:extLst>
                  <a:ext uri="{FF2B5EF4-FFF2-40B4-BE49-F238E27FC236}">
                    <a16:creationId xmlns:a16="http://schemas.microsoft.com/office/drawing/2014/main" id="{3D0FFB55-8F82-471E-B763-BDA0C8BA67FE}"/>
                  </a:ext>
                </a:extLst>
              </p:cNvPr>
              <p:cNvCxnSpPr>
                <a:cxnSpLocks noChangeShapeType="1"/>
                <a:endCxn id="26" idx="1"/>
              </p:cNvCxnSpPr>
              <p:nvPr/>
            </p:nvCxnSpPr>
            <p:spPr bwMode="auto">
              <a:xfrm rot="16200000" flipH="1">
                <a:off x="2049" y="3160"/>
                <a:ext cx="181" cy="1209"/>
              </a:xfrm>
              <a:prstGeom prst="bentConnector2">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grpSp>
        <p:nvGrpSpPr>
          <p:cNvPr id="28" name="Group 14">
            <a:extLst>
              <a:ext uri="{FF2B5EF4-FFF2-40B4-BE49-F238E27FC236}">
                <a16:creationId xmlns:a16="http://schemas.microsoft.com/office/drawing/2014/main" id="{3EEDF001-9A08-4404-825D-CFA4539D199D}"/>
              </a:ext>
            </a:extLst>
          </p:cNvPr>
          <p:cNvGrpSpPr>
            <a:grpSpLocks/>
          </p:cNvGrpSpPr>
          <p:nvPr/>
        </p:nvGrpSpPr>
        <p:grpSpPr bwMode="auto">
          <a:xfrm>
            <a:off x="5516658" y="1420218"/>
            <a:ext cx="7977945" cy="1475317"/>
            <a:chOff x="2381" y="1644"/>
            <a:chExt cx="4037" cy="697"/>
          </a:xfrm>
        </p:grpSpPr>
        <p:sp>
          <p:nvSpPr>
            <p:cNvPr id="29" name="Rectangle 15">
              <a:extLst>
                <a:ext uri="{FF2B5EF4-FFF2-40B4-BE49-F238E27FC236}">
                  <a16:creationId xmlns:a16="http://schemas.microsoft.com/office/drawing/2014/main" id="{3C344A18-80D8-4F08-BFCF-867A3A6F5AA1}"/>
                </a:ext>
              </a:extLst>
            </p:cNvPr>
            <p:cNvSpPr>
              <a:spLocks noChangeArrowheads="1"/>
            </p:cNvSpPr>
            <p:nvPr/>
          </p:nvSpPr>
          <p:spPr bwMode="auto">
            <a:xfrm>
              <a:off x="2381" y="1644"/>
              <a:ext cx="1496" cy="363"/>
            </a:xfrm>
            <a:prstGeom prst="rect">
              <a:avLst/>
            </a:prstGeom>
            <a:gradFill rotWithShape="1">
              <a:gsLst>
                <a:gs pos="0">
                  <a:srgbClr val="50B72B">
                    <a:gamma/>
                    <a:shade val="92157"/>
                    <a:invGamma/>
                  </a:srgbClr>
                </a:gs>
                <a:gs pos="100000">
                  <a:srgbClr val="50B72B"/>
                </a:gs>
              </a:gsLst>
              <a:lin ang="5400000" scaled="1"/>
            </a:gra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2667"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测试系统是否</a:t>
              </a:r>
              <a:endParaRPr lang="zh-CN" altLang="en-US" sz="2667"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a:r>
                <a:rPr lang="zh-CN" altLang="zh-CN" sz="2667"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存在安全漏洞 </a:t>
              </a:r>
              <a:endParaRPr lang="zh-CN" altLang="en-US" sz="2667"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nvGrpSpPr>
            <p:cNvPr id="30" name="Group 16">
              <a:extLst>
                <a:ext uri="{FF2B5EF4-FFF2-40B4-BE49-F238E27FC236}">
                  <a16:creationId xmlns:a16="http://schemas.microsoft.com/office/drawing/2014/main" id="{D011C232-109D-4553-B71A-A9E8CBE1C2D7}"/>
                </a:ext>
              </a:extLst>
            </p:cNvPr>
            <p:cNvGrpSpPr>
              <a:grpSpLocks/>
            </p:cNvGrpSpPr>
            <p:nvPr/>
          </p:nvGrpSpPr>
          <p:grpSpPr bwMode="auto">
            <a:xfrm>
              <a:off x="2669" y="2007"/>
              <a:ext cx="3749" cy="334"/>
              <a:chOff x="1535" y="3674"/>
              <a:chExt cx="3749" cy="334"/>
            </a:xfrm>
          </p:grpSpPr>
          <p:sp>
            <p:nvSpPr>
              <p:cNvPr id="31" name="Rectangle 17">
                <a:extLst>
                  <a:ext uri="{FF2B5EF4-FFF2-40B4-BE49-F238E27FC236}">
                    <a16:creationId xmlns:a16="http://schemas.microsoft.com/office/drawing/2014/main" id="{54C8147B-52E9-4F72-9AA7-B43AC63339EE}"/>
                  </a:ext>
                </a:extLst>
              </p:cNvPr>
              <p:cNvSpPr>
                <a:spLocks noChangeArrowheads="1"/>
              </p:cNvSpPr>
              <p:nvPr/>
            </p:nvSpPr>
            <p:spPr bwMode="auto">
              <a:xfrm>
                <a:off x="2744" y="3702"/>
                <a:ext cx="254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00" tIns="60949" rIns="121900" bIns="60949"/>
              <a:lstStyle>
                <a:lvl1pPr marL="342900" indent="-342900">
                  <a:spcBef>
                    <a:spcPct val="20000"/>
                  </a:spcBef>
                  <a:buClr>
                    <a:schemeClr val="hlink"/>
                  </a:buClr>
                  <a:buFont typeface="Wingdings" panose="05000000000000000000" pitchFamily="2" charset="2"/>
                  <a:buChar char="v"/>
                  <a:defRPr sz="32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2pPr>
                <a:lvl3pPr marL="1143000" indent="-228600">
                  <a:spcBef>
                    <a:spcPct val="20000"/>
                  </a:spcBef>
                  <a:buClr>
                    <a:schemeClr val="tx1"/>
                  </a:buClr>
                  <a:buChar char="•"/>
                  <a:defRPr sz="24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3pPr>
                <a:lvl4pPr marL="1600200" indent="-228600">
                  <a:spcBef>
                    <a:spcPct val="20000"/>
                  </a:spcBef>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4pPr>
                <a:lvl5pPr marL="2057400" indent="-228600">
                  <a:spcBef>
                    <a:spcPct val="20000"/>
                  </a:spcBef>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漏洞扫描</a:t>
                </a:r>
              </a:p>
            </p:txBody>
          </p:sp>
          <p:cxnSp>
            <p:nvCxnSpPr>
              <p:cNvPr id="32" name="AutoShape 18">
                <a:extLst>
                  <a:ext uri="{FF2B5EF4-FFF2-40B4-BE49-F238E27FC236}">
                    <a16:creationId xmlns:a16="http://schemas.microsoft.com/office/drawing/2014/main" id="{703B8C4A-1012-43F8-9448-2845F5EE0F18}"/>
                  </a:ext>
                </a:extLst>
              </p:cNvPr>
              <p:cNvCxnSpPr>
                <a:cxnSpLocks noChangeShapeType="1"/>
                <a:endCxn id="31" idx="1"/>
              </p:cNvCxnSpPr>
              <p:nvPr/>
            </p:nvCxnSpPr>
            <p:spPr bwMode="auto">
              <a:xfrm rot="16200000" flipH="1">
                <a:off x="2049" y="3160"/>
                <a:ext cx="181" cy="1209"/>
              </a:xfrm>
              <a:prstGeom prst="bentConnector2">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spTree>
    <p:extLst>
      <p:ext uri="{BB962C8B-B14F-4D97-AF65-F5344CB8AC3E}">
        <p14:creationId xmlns:p14="http://schemas.microsoft.com/office/powerpoint/2010/main" val="24137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漏洞扫描</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内容占位符 2">
            <a:extLst>
              <a:ext uri="{FF2B5EF4-FFF2-40B4-BE49-F238E27FC236}">
                <a16:creationId xmlns:a16="http://schemas.microsoft.com/office/drawing/2014/main" id="{6BA2C396-1DC8-4E2A-9D2C-CDA1430E7B4E}"/>
              </a:ext>
            </a:extLst>
          </p:cNvPr>
          <p:cNvSpPr>
            <a:spLocks noGrp="1"/>
          </p:cNvSpPr>
          <p:nvPr>
            <p:ph idx="1"/>
          </p:nvPr>
        </p:nvSpPr>
        <p:spPr>
          <a:xfrm>
            <a:off x="1231857" y="1211601"/>
            <a:ext cx="9521912" cy="3570997"/>
          </a:xfrm>
        </p:spPr>
        <p:txBody>
          <a:bodyPr>
            <a:normAutofit/>
          </a:bodyPr>
          <a:lstStyle/>
          <a:p>
            <a:pPr marL="0" indent="0">
              <a:lnSpc>
                <a:spcPct val="100000"/>
              </a:lnSpc>
              <a:spcBef>
                <a:spcPts val="0"/>
              </a:spcBef>
              <a:spcAft>
                <a:spcPts val="1800"/>
              </a:spcAft>
              <a:buNone/>
            </a:pPr>
            <a:r>
              <a:rPr lang="zh-CN" altLang="en-US" sz="2400" b="1" dirty="0">
                <a:solidFill>
                  <a:schemeClr val="tx1">
                    <a:lumMod val="95000"/>
                    <a:lumOff val="5000"/>
                  </a:schemeClr>
                </a:solidFill>
                <a:latin typeface="微软雅黑" panose="020B0503020204020204" pitchFamily="34" charset="-122"/>
              </a:rPr>
              <a:t>漏洞扫描方法 </a:t>
            </a:r>
            <a:endParaRPr lang="en-US" altLang="zh-CN" sz="2400" b="1" dirty="0">
              <a:solidFill>
                <a:schemeClr val="tx1">
                  <a:lumMod val="95000"/>
                  <a:lumOff val="5000"/>
                </a:schemeClr>
              </a:solidFill>
              <a:latin typeface="微软雅黑" panose="020B0503020204020204" pitchFamily="34" charset="-122"/>
            </a:endParaRPr>
          </a:p>
          <a:p>
            <a:pPr>
              <a:lnSpc>
                <a:spcPct val="120000"/>
              </a:lnSpc>
              <a:spcBef>
                <a:spcPts val="0"/>
              </a:spcBef>
              <a:spcAft>
                <a:spcPts val="1200"/>
              </a:spcAft>
              <a:buFont typeface="Wingdings" panose="05000000000000000000" pitchFamily="2" charset="2"/>
              <a:buChar char="p"/>
            </a:pPr>
            <a:r>
              <a:rPr lang="zh-CN" altLang="en-US" sz="2000" dirty="0">
                <a:solidFill>
                  <a:schemeClr val="tx1">
                    <a:lumMod val="95000"/>
                    <a:lumOff val="5000"/>
                  </a:schemeClr>
                </a:solidFill>
                <a:latin typeface="微软雅黑" panose="020B0503020204020204" pitchFamily="34" charset="-122"/>
              </a:rPr>
              <a:t> 漏洞扫描主要通过</a:t>
            </a:r>
            <a:r>
              <a:rPr lang="zh-CN" altLang="en-US" sz="2000" dirty="0">
                <a:solidFill>
                  <a:srgbClr val="C00000"/>
                </a:solidFill>
                <a:latin typeface="微软雅黑" panose="020B0503020204020204" pitchFamily="34" charset="-122"/>
              </a:rPr>
              <a:t>以下两种</a:t>
            </a:r>
            <a:r>
              <a:rPr lang="zh-CN" altLang="en-US" sz="2000" dirty="0">
                <a:solidFill>
                  <a:schemeClr val="tx1">
                    <a:lumMod val="95000"/>
                    <a:lumOff val="5000"/>
                  </a:schemeClr>
                </a:solidFill>
                <a:latin typeface="微软雅黑" panose="020B0503020204020204" pitchFamily="34" charset="-122"/>
              </a:rPr>
              <a:t>方法来检查目标主机是否存在漏洞：</a:t>
            </a:r>
          </a:p>
          <a:p>
            <a:pPr lvl="1">
              <a:lnSpc>
                <a:spcPct val="120000"/>
              </a:lnSpc>
              <a:spcBef>
                <a:spcPts val="0"/>
              </a:spcBef>
              <a:spcAft>
                <a:spcPts val="600"/>
              </a:spcAft>
              <a:buClr>
                <a:schemeClr val="tx1"/>
              </a:buClr>
              <a:buFont typeface="Wingdings" panose="05000000000000000000" pitchFamily="2" charset="2"/>
              <a:buChar char="Ø"/>
            </a:pPr>
            <a:r>
              <a:rPr lang="zh-CN" altLang="en-US" sz="2000" dirty="0">
                <a:solidFill>
                  <a:schemeClr val="tx1">
                    <a:lumMod val="95000"/>
                    <a:lumOff val="5000"/>
                  </a:schemeClr>
                </a:solidFill>
                <a:latin typeface="微软雅黑" panose="020B0503020204020204" pitchFamily="34" charset="-122"/>
              </a:rPr>
              <a:t>在端口扫描后得知目标主机开启的端口以及端口上的网络服务，将这些相关信息</a:t>
            </a:r>
            <a:r>
              <a:rPr lang="zh-CN" altLang="en-US" sz="2000" dirty="0">
                <a:latin typeface="微软雅黑" panose="020B0503020204020204" pitchFamily="34" charset="-122"/>
              </a:rPr>
              <a:t>与网络漏洞扫描系统提供的</a:t>
            </a:r>
            <a:r>
              <a:rPr lang="zh-CN" altLang="en-US" sz="2000" dirty="0">
                <a:solidFill>
                  <a:srgbClr val="C00000"/>
                </a:solidFill>
                <a:latin typeface="微软雅黑" panose="020B0503020204020204" pitchFamily="34" charset="-122"/>
              </a:rPr>
              <a:t>漏洞库进行匹配</a:t>
            </a:r>
            <a:r>
              <a:rPr lang="zh-CN" altLang="en-US" sz="2000" dirty="0">
                <a:solidFill>
                  <a:schemeClr val="tx1">
                    <a:lumMod val="95000"/>
                    <a:lumOff val="5000"/>
                  </a:schemeClr>
                </a:solidFill>
                <a:latin typeface="微软雅黑" panose="020B0503020204020204" pitchFamily="34" charset="-122"/>
              </a:rPr>
              <a:t>，查看是否有满足匹配条件的漏洞存在；</a:t>
            </a:r>
          </a:p>
          <a:p>
            <a:pPr lvl="1">
              <a:lnSpc>
                <a:spcPct val="120000"/>
              </a:lnSpc>
              <a:buClr>
                <a:schemeClr val="tx1"/>
              </a:buClr>
              <a:buFont typeface="Wingdings" panose="05000000000000000000" pitchFamily="2" charset="2"/>
              <a:buChar char="Ø"/>
            </a:pPr>
            <a:r>
              <a:rPr lang="zh-CN" altLang="en-US" sz="2000" dirty="0">
                <a:solidFill>
                  <a:srgbClr val="C00000"/>
                </a:solidFill>
                <a:latin typeface="微软雅黑" panose="020B0503020204020204" pitchFamily="34" charset="-122"/>
              </a:rPr>
              <a:t>通过模拟黑客的攻击手法</a:t>
            </a:r>
            <a:r>
              <a:rPr lang="zh-CN" altLang="en-US" sz="2000" dirty="0">
                <a:solidFill>
                  <a:schemeClr val="tx1">
                    <a:lumMod val="95000"/>
                    <a:lumOff val="5000"/>
                  </a:schemeClr>
                </a:solidFill>
                <a:latin typeface="微软雅黑" panose="020B0503020204020204" pitchFamily="34" charset="-122"/>
              </a:rPr>
              <a:t>，对目标主机系统进行攻击性的安全漏洞扫描，如测试弱势口令等，若模拟攻击成功，则表明目标主机系统存在安全漏洞</a:t>
            </a:r>
            <a:r>
              <a:rPr lang="zh-CN" altLang="en-US" sz="2400" dirty="0">
                <a:solidFill>
                  <a:schemeClr val="tx1">
                    <a:lumMod val="95000"/>
                    <a:lumOff val="5000"/>
                  </a:schemeClr>
                </a:solidFill>
                <a:latin typeface="微软雅黑" panose="020B0503020204020204" pitchFamily="34" charset="-122"/>
              </a:rPr>
              <a:t>。</a:t>
            </a:r>
          </a:p>
        </p:txBody>
      </p:sp>
    </p:spTree>
    <p:extLst>
      <p:ext uri="{BB962C8B-B14F-4D97-AF65-F5344CB8AC3E}">
        <p14:creationId xmlns:p14="http://schemas.microsoft.com/office/powerpoint/2010/main" val="181321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漏洞扫描</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ABBA4117-21EC-4D35-908A-BAECE7AD6192}"/>
              </a:ext>
            </a:extLst>
          </p:cNvPr>
          <p:cNvSpPr txBox="1"/>
          <p:nvPr/>
        </p:nvSpPr>
        <p:spPr>
          <a:xfrm>
            <a:off x="1318943" y="1041105"/>
            <a:ext cx="2319848" cy="461665"/>
          </a:xfrm>
          <a:prstGeom prst="rect">
            <a:avLst/>
          </a:prstGeom>
          <a:noFill/>
        </p:spPr>
        <p:txBody>
          <a:bodyPr wrap="square" rtlCol="0">
            <a:spAutoFit/>
          </a:bodyPr>
          <a:lstStyle/>
          <a:p>
            <a:r>
              <a:rPr lang="zh-CN" altLang="en-US" sz="2400" b="1" dirty="0">
                <a:ea typeface="微软雅黑" panose="020B0503020204020204" pitchFamily="34" charset="-122"/>
              </a:rPr>
              <a:t>漏洞扫描工具</a:t>
            </a:r>
          </a:p>
        </p:txBody>
      </p:sp>
      <p:sp>
        <p:nvSpPr>
          <p:cNvPr id="9" name="矩形 8">
            <a:extLst>
              <a:ext uri="{FF2B5EF4-FFF2-40B4-BE49-F238E27FC236}">
                <a16:creationId xmlns:a16="http://schemas.microsoft.com/office/drawing/2014/main" id="{F0D77FFB-7DE6-4ECC-A749-7102D623A4FC}"/>
              </a:ext>
            </a:extLst>
          </p:cNvPr>
          <p:cNvSpPr/>
          <p:nvPr/>
        </p:nvSpPr>
        <p:spPr>
          <a:xfrm>
            <a:off x="4707362" y="1896157"/>
            <a:ext cx="6047724" cy="3884257"/>
          </a:xfrm>
          <a:prstGeom prst="rect">
            <a:avLst/>
          </a:prstGeom>
        </p:spPr>
        <p:txBody>
          <a:bodyPr vert="horz" lIns="121920" tIns="60960" rIns="121920" bIns="60960" rtlCol="0">
            <a:normAutofit/>
          </a:bodyPr>
          <a:lstStyle/>
          <a:p>
            <a:pPr marL="474121" indent="-474121">
              <a:lnSpc>
                <a:spcPct val="150000"/>
              </a:lnSpc>
              <a:spcBef>
                <a:spcPts val="1333"/>
              </a:spcBef>
              <a:buClr>
                <a:srgbClr val="C00000"/>
              </a:buClr>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各种工具的官方主页</a:t>
            </a:r>
          </a:p>
          <a:p>
            <a:pPr marL="1083706" lvl="1" indent="-474121">
              <a:lnSpc>
                <a:spcPct val="150000"/>
              </a:lnSpc>
              <a:spcBef>
                <a:spcPts val="1333"/>
              </a:spcBef>
              <a:buClr>
                <a:srgbClr val="C00000"/>
              </a:buClr>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hlinkClick r:id="rId5"/>
              </a:rPr>
              <a:t>http://www.nessus.org/</a:t>
            </a:r>
            <a:endParaRPr lang="en-US" altLang="zh-CN" sz="2000" b="1" dirty="0">
              <a:latin typeface="微软雅黑" panose="020B0503020204020204" pitchFamily="34" charset="-122"/>
              <a:ea typeface="微软雅黑" panose="020B0503020204020204" pitchFamily="34" charset="-122"/>
            </a:endParaRPr>
          </a:p>
          <a:p>
            <a:pPr marL="1083706" lvl="1" indent="-474121">
              <a:lnSpc>
                <a:spcPct val="150000"/>
              </a:lnSpc>
              <a:spcBef>
                <a:spcPts val="1333"/>
              </a:spcBef>
              <a:buClr>
                <a:srgbClr val="C00000"/>
              </a:buClr>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hlinkClick r:id="rId6"/>
              </a:rPr>
              <a:t>http://www.nmap.com/</a:t>
            </a:r>
            <a:endParaRPr lang="en-US" altLang="zh-CN" sz="2000" b="1" dirty="0">
              <a:latin typeface="微软雅黑" panose="020B0503020204020204" pitchFamily="34" charset="-122"/>
              <a:ea typeface="微软雅黑" panose="020B0503020204020204" pitchFamily="34" charset="-122"/>
            </a:endParaRPr>
          </a:p>
          <a:p>
            <a:pPr marL="1083706" lvl="1" indent="-474121">
              <a:lnSpc>
                <a:spcPct val="150000"/>
              </a:lnSpc>
              <a:spcBef>
                <a:spcPts val="1333"/>
              </a:spcBef>
              <a:buClr>
                <a:srgbClr val="C00000"/>
              </a:buClr>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hlinkClick r:id="rId7"/>
              </a:rPr>
              <a:t>http://www.x-scan.apponic.com/</a:t>
            </a:r>
            <a:endParaRPr lang="en-US" altLang="zh-CN" sz="2000" b="1" dirty="0">
              <a:latin typeface="微软雅黑" panose="020B0503020204020204" pitchFamily="34" charset="-122"/>
              <a:ea typeface="微软雅黑" panose="020B0503020204020204" pitchFamily="34" charset="-122"/>
            </a:endParaRPr>
          </a:p>
          <a:p>
            <a:pPr marL="474121" indent="-474121">
              <a:lnSpc>
                <a:spcPct val="150000"/>
              </a:lnSpc>
              <a:spcBef>
                <a:spcPts val="1333"/>
              </a:spcBef>
              <a:buClr>
                <a:srgbClr val="C00000"/>
              </a:buClr>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有些工具是系统自带的，比如</a:t>
            </a:r>
            <a:r>
              <a:rPr lang="en-US" altLang="zh-CN" sz="2000" b="1" dirty="0">
                <a:latin typeface="微软雅黑" panose="020B0503020204020204" pitchFamily="34" charset="-122"/>
                <a:ea typeface="微软雅黑" panose="020B0503020204020204" pitchFamily="34" charset="-122"/>
              </a:rPr>
              <a:t>windows</a:t>
            </a:r>
            <a:r>
              <a:rPr lang="zh-CN" altLang="en-US" sz="2000" b="1" dirty="0">
                <a:latin typeface="微软雅黑" panose="020B0503020204020204" pitchFamily="34" charset="-122"/>
                <a:ea typeface="微软雅黑" panose="020B0503020204020204" pitchFamily="34" charset="-122"/>
              </a:rPr>
              <a:t>和</a:t>
            </a:r>
            <a:r>
              <a:rPr lang="en-US" altLang="zh-CN" sz="2000" b="1" dirty="0" err="1">
                <a:latin typeface="微软雅黑" panose="020B0503020204020204" pitchFamily="34" charset="-122"/>
                <a:ea typeface="微软雅黑" panose="020B0503020204020204" pitchFamily="34" charset="-122"/>
              </a:rPr>
              <a:t>linux</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中的</a:t>
            </a:r>
            <a:r>
              <a:rPr lang="en-US" altLang="zh-CN" sz="2000" b="1" dirty="0">
                <a:latin typeface="微软雅黑" panose="020B0503020204020204" pitchFamily="34" charset="-122"/>
                <a:ea typeface="微软雅黑" panose="020B0503020204020204" pitchFamily="34" charset="-122"/>
              </a:rPr>
              <a:t>ping</a:t>
            </a:r>
            <a:r>
              <a:rPr lang="zh-CN" altLang="en-US"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linux</a:t>
            </a:r>
            <a:r>
              <a:rPr lang="zh-CN" altLang="en-US" sz="2000" b="1" dirty="0">
                <a:latin typeface="微软雅黑" panose="020B0503020204020204" pitchFamily="34" charset="-122"/>
                <a:ea typeface="微软雅黑" panose="020B0503020204020204" pitchFamily="34" charset="-122"/>
              </a:rPr>
              <a:t>中的</a:t>
            </a:r>
            <a:r>
              <a:rPr lang="en-US" altLang="zh-CN" sz="2000" b="1" dirty="0" err="1">
                <a:latin typeface="微软雅黑" panose="020B0503020204020204" pitchFamily="34" charset="-122"/>
                <a:ea typeface="微软雅黑" panose="020B0503020204020204" pitchFamily="34" charset="-122"/>
              </a:rPr>
              <a:t>nmap</a:t>
            </a:r>
            <a:endParaRPr lang="en-US" altLang="zh-CN" sz="2000" b="1"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286A46C1-0586-45CA-B581-A361D786D638}"/>
              </a:ext>
            </a:extLst>
          </p:cNvPr>
          <p:cNvSpPr/>
          <p:nvPr/>
        </p:nvSpPr>
        <p:spPr>
          <a:xfrm>
            <a:off x="1318943" y="1979068"/>
            <a:ext cx="3563773" cy="3463897"/>
          </a:xfrm>
          <a:prstGeom prst="rect">
            <a:avLst/>
          </a:prstGeom>
        </p:spPr>
        <p:txBody>
          <a:bodyPr wrap="square">
            <a:spAutoFit/>
          </a:bodyPr>
          <a:lstStyle/>
          <a:p>
            <a:pPr marL="474121" indent="-474121">
              <a:lnSpc>
                <a:spcPct val="150000"/>
              </a:lnSpc>
              <a:spcBef>
                <a:spcPts val="1333"/>
              </a:spcBef>
              <a:buClr>
                <a:srgbClr val="C00000"/>
              </a:buClr>
              <a:buFont typeface="Wingdings" panose="05000000000000000000" pitchFamily="2" charset="2"/>
              <a:buChar char="p"/>
            </a:pPr>
            <a:r>
              <a:rPr lang="en-US" altLang="zh-CN" sz="2400" b="1" dirty="0">
                <a:latin typeface="微软雅黑" panose="020B0503020204020204" pitchFamily="34" charset="-122"/>
                <a:ea typeface="微软雅黑" panose="020B0503020204020204" pitchFamily="34" charset="-122"/>
              </a:rPr>
              <a:t>SATAN</a:t>
            </a:r>
          </a:p>
          <a:p>
            <a:pPr marL="474121" indent="-474121">
              <a:lnSpc>
                <a:spcPct val="150000"/>
              </a:lnSpc>
              <a:spcBef>
                <a:spcPts val="1333"/>
              </a:spcBef>
              <a:buClr>
                <a:srgbClr val="C00000"/>
              </a:buClr>
              <a:buFont typeface="Wingdings" panose="05000000000000000000" pitchFamily="2" charset="2"/>
              <a:buChar char="p"/>
            </a:pPr>
            <a:r>
              <a:rPr lang="en-US" altLang="zh-CN" sz="2400" b="1" dirty="0">
                <a:latin typeface="微软雅黑" panose="020B0503020204020204" pitchFamily="34" charset="-122"/>
                <a:ea typeface="微软雅黑" panose="020B0503020204020204" pitchFamily="34" charset="-122"/>
              </a:rPr>
              <a:t>Nmap</a:t>
            </a:r>
          </a:p>
          <a:p>
            <a:pPr marL="474121" indent="-474121">
              <a:lnSpc>
                <a:spcPct val="150000"/>
              </a:lnSpc>
              <a:spcBef>
                <a:spcPts val="1333"/>
              </a:spcBef>
              <a:buClr>
                <a:srgbClr val="C00000"/>
              </a:buClr>
              <a:buFont typeface="Wingdings" panose="05000000000000000000" pitchFamily="2" charset="2"/>
              <a:buChar char="p"/>
            </a:pPr>
            <a:r>
              <a:rPr lang="en-US" altLang="zh-CN" sz="2400" b="1" dirty="0">
                <a:latin typeface="微软雅黑" panose="020B0503020204020204" pitchFamily="34" charset="-122"/>
                <a:ea typeface="微软雅黑" panose="020B0503020204020204" pitchFamily="34" charset="-122"/>
              </a:rPr>
              <a:t>Nessus</a:t>
            </a:r>
          </a:p>
          <a:p>
            <a:pPr marL="474121" indent="-474121">
              <a:lnSpc>
                <a:spcPct val="150000"/>
              </a:lnSpc>
              <a:spcBef>
                <a:spcPts val="1333"/>
              </a:spcBef>
              <a:buClr>
                <a:srgbClr val="C00000"/>
              </a:buClr>
              <a:buFont typeface="Wingdings" panose="05000000000000000000" pitchFamily="2" charset="2"/>
              <a:buChar char="p"/>
            </a:pPr>
            <a:r>
              <a:rPr lang="en-US" altLang="zh-CN" sz="2400" b="1" dirty="0">
                <a:latin typeface="微软雅黑" panose="020B0503020204020204" pitchFamily="34" charset="-122"/>
                <a:ea typeface="微软雅黑" panose="020B0503020204020204" pitchFamily="34" charset="-122"/>
              </a:rPr>
              <a:t>X-scan</a:t>
            </a:r>
          </a:p>
          <a:p>
            <a:pPr marL="474121" indent="-474121">
              <a:lnSpc>
                <a:spcPct val="150000"/>
              </a:lnSpc>
              <a:spcBef>
                <a:spcPts val="1333"/>
              </a:spcBef>
              <a:buClr>
                <a:srgbClr val="C00000"/>
              </a:buClr>
              <a:buFont typeface="Wingdings" panose="05000000000000000000" pitchFamily="2" charset="2"/>
              <a:buChar char="p"/>
            </a:pPr>
            <a:r>
              <a:rPr lang="en-US" altLang="zh-CN" sz="24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72261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en-US" altLang="zh-CN" sz="2800" spc="400" dirty="0">
                <a:solidFill>
                  <a:srgbClr val="000000">
                    <a:lumMod val="75000"/>
                    <a:lumOff val="25000"/>
                  </a:srgbClr>
                </a:solidFill>
                <a:latin typeface="微软雅黑" panose="020B0503020204020204" charset="-122"/>
                <a:ea typeface="微软雅黑" panose="020B0503020204020204" charset="-122"/>
              </a:rPr>
              <a:t>NMAP</a:t>
            </a:r>
            <a:endParaRPr lang="zh-CN" altLang="en-US" sz="2800" spc="400" dirty="0">
              <a:solidFill>
                <a:srgbClr val="000000">
                  <a:lumMod val="75000"/>
                  <a:lumOff val="25000"/>
                </a:srgbClr>
              </a:solidFill>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B485E2E9-E003-4806-8E74-8314D4A3FC8E}"/>
              </a:ext>
            </a:extLst>
          </p:cNvPr>
          <p:cNvSpPr/>
          <p:nvPr/>
        </p:nvSpPr>
        <p:spPr>
          <a:xfrm>
            <a:off x="939446" y="1026474"/>
            <a:ext cx="9608811" cy="4019659"/>
          </a:xfrm>
          <a:prstGeom prst="rect">
            <a:avLst/>
          </a:prstGeom>
        </p:spPr>
        <p:txBody>
          <a:bodyPr vert="horz" lIns="121920" tIns="60960" rIns="121920" bIns="60960" rtlCol="0">
            <a:normAutofit/>
          </a:bodyPr>
          <a:lstStyle/>
          <a:p>
            <a:pPr marL="474121" indent="-474121">
              <a:lnSpc>
                <a:spcPct val="170000"/>
              </a:lnSpc>
              <a:spcAft>
                <a:spcPts val="1800"/>
              </a:spcAft>
              <a:buClr>
                <a:srgbClr val="C00000"/>
              </a:buClr>
              <a:buFont typeface="Wingdings" panose="05000000000000000000" pitchFamily="2" charset="2"/>
              <a:buChar char="p"/>
            </a:pPr>
            <a:r>
              <a:rPr lang="en-US" altLang="zh-CN" sz="2400" b="1" dirty="0">
                <a:latin typeface="微软雅黑" panose="020B0503020204020204" pitchFamily="34" charset="-122"/>
                <a:ea typeface="微软雅黑" panose="020B0503020204020204" pitchFamily="34" charset="-122"/>
              </a:rPr>
              <a:t>NMAP</a:t>
            </a:r>
            <a:r>
              <a:rPr lang="zh-CN" altLang="en-US" sz="2400" b="1" dirty="0">
                <a:latin typeface="微软雅黑" panose="020B0503020204020204" pitchFamily="34" charset="-122"/>
                <a:ea typeface="微软雅黑" panose="020B0503020204020204" pitchFamily="34" charset="-122"/>
              </a:rPr>
              <a:t>简介</a:t>
            </a:r>
            <a:endParaRPr lang="en-US" altLang="zh-CN" sz="2400" b="1" dirty="0">
              <a:latin typeface="微软雅黑" panose="020B0503020204020204" pitchFamily="34" charset="-122"/>
              <a:ea typeface="微软雅黑" panose="020B0503020204020204" pitchFamily="34" charset="-122"/>
            </a:endParaRPr>
          </a:p>
          <a:p>
            <a:pPr marL="1219170" lvl="1" indent="-609585" algn="just">
              <a:lnSpc>
                <a:spcPct val="130000"/>
              </a:lnSpc>
              <a:spcBef>
                <a:spcPts val="600"/>
              </a:spcBef>
              <a:buClr>
                <a:srgbClr val="C00000"/>
              </a:buClr>
              <a:buFont typeface="Wingdings" panose="05000000000000000000" pitchFamily="2" charset="2"/>
              <a:buChar char="Ø"/>
            </a:pPr>
            <a:r>
              <a:rPr lang="en-US" altLang="zh-CN" sz="2000" dirty="0" err="1">
                <a:latin typeface="微软雅黑" panose="020B0503020204020204" pitchFamily="34" charset="-122"/>
                <a:ea typeface="微软雅黑" panose="020B0503020204020204" pitchFamily="34" charset="-122"/>
              </a:rPr>
              <a:t>Nmap</a:t>
            </a:r>
            <a:r>
              <a:rPr lang="en-US" altLang="zh-CN" sz="2000" dirty="0">
                <a:latin typeface="微软雅黑" panose="020B0503020204020204" pitchFamily="34" charset="-122"/>
                <a:ea typeface="微软雅黑" panose="020B0503020204020204" pitchFamily="34" charset="-122"/>
              </a:rPr>
              <a:t>(Network Mapper)</a:t>
            </a:r>
            <a:r>
              <a:rPr lang="zh-CN" altLang="en-US" sz="2000" dirty="0">
                <a:latin typeface="微软雅黑" panose="020B0503020204020204" pitchFamily="34" charset="-122"/>
                <a:ea typeface="微软雅黑" panose="020B0503020204020204" pitchFamily="34" charset="-122"/>
              </a:rPr>
              <a:t>，是由</a:t>
            </a:r>
            <a:r>
              <a:rPr lang="en-US" altLang="zh-CN" sz="2000" dirty="0">
                <a:latin typeface="微软雅黑" panose="020B0503020204020204" pitchFamily="34" charset="-122"/>
                <a:ea typeface="微软雅黑" panose="020B0503020204020204" pitchFamily="34" charset="-122"/>
              </a:rPr>
              <a:t>Fyodor</a:t>
            </a:r>
            <a:r>
              <a:rPr lang="zh-CN" altLang="en-US" sz="2000" dirty="0">
                <a:latin typeface="微软雅黑" panose="020B0503020204020204" pitchFamily="34" charset="-122"/>
                <a:ea typeface="微软雅黑" panose="020B0503020204020204" pitchFamily="34" charset="-122"/>
              </a:rPr>
              <a:t>制作的端口扫描工具。</a:t>
            </a:r>
          </a:p>
          <a:p>
            <a:pPr marL="1219170" lvl="1" indent="-609585" algn="just">
              <a:lnSpc>
                <a:spcPct val="130000"/>
              </a:lnSpc>
              <a:spcBef>
                <a:spcPts val="600"/>
              </a:spcBef>
              <a:buClr>
                <a:srgbClr val="C00000"/>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它除了提供基本的</a:t>
            </a:r>
            <a:r>
              <a:rPr lang="en-US" altLang="zh-CN" sz="2000" dirty="0">
                <a:latin typeface="微软雅黑" panose="020B0503020204020204" pitchFamily="34" charset="-122"/>
                <a:ea typeface="微软雅黑" panose="020B0503020204020204" pitchFamily="34" charset="-122"/>
              </a:rPr>
              <a:t>TCP</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UDP</a:t>
            </a:r>
            <a:r>
              <a:rPr lang="zh-CN" altLang="en-US" sz="2000" dirty="0">
                <a:latin typeface="微软雅黑" panose="020B0503020204020204" pitchFamily="34" charset="-122"/>
                <a:ea typeface="微软雅黑" panose="020B0503020204020204" pitchFamily="34" charset="-122"/>
              </a:rPr>
              <a:t>端口扫描功能外， 还综合集成了众多扫描技术，可以说，现在的端口扫描技术很大程度上是根据</a:t>
            </a:r>
            <a:r>
              <a:rPr lang="en-US" altLang="zh-CN" sz="2000" dirty="0">
                <a:latin typeface="微软雅黑" panose="020B0503020204020204" pitchFamily="34" charset="-122"/>
                <a:ea typeface="微软雅黑" panose="020B0503020204020204" pitchFamily="34" charset="-122"/>
              </a:rPr>
              <a:t>Nmap</a:t>
            </a:r>
            <a:r>
              <a:rPr lang="zh-CN" altLang="en-US" sz="2000" dirty="0">
                <a:latin typeface="微软雅黑" panose="020B0503020204020204" pitchFamily="34" charset="-122"/>
                <a:ea typeface="微软雅黑" panose="020B0503020204020204" pitchFamily="34" charset="-122"/>
              </a:rPr>
              <a:t>的功能设置来划分的。</a:t>
            </a:r>
          </a:p>
          <a:p>
            <a:pPr marL="1219170" lvl="1" indent="-609585" algn="just">
              <a:lnSpc>
                <a:spcPct val="130000"/>
              </a:lnSpc>
              <a:spcBef>
                <a:spcPts val="600"/>
              </a:spcBef>
              <a:buClr>
                <a:srgbClr val="C00000"/>
              </a:buClr>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Nmap</a:t>
            </a:r>
            <a:r>
              <a:rPr lang="zh-CN" altLang="en-US" sz="2000" dirty="0">
                <a:latin typeface="微软雅黑" panose="020B0503020204020204" pitchFamily="34" charset="-122"/>
                <a:ea typeface="微软雅黑" panose="020B0503020204020204" pitchFamily="34" charset="-122"/>
              </a:rPr>
              <a:t>还有一个卓越的功能，那就是采用一种叫做“</a:t>
            </a:r>
            <a:r>
              <a:rPr lang="en-US" altLang="zh-CN" sz="2000" dirty="0">
                <a:latin typeface="微软雅黑" panose="020B0503020204020204" pitchFamily="34" charset="-122"/>
                <a:ea typeface="微软雅黑" panose="020B0503020204020204" pitchFamily="34" charset="-122"/>
              </a:rPr>
              <a:t>TCP</a:t>
            </a:r>
            <a:r>
              <a:rPr lang="zh-CN" altLang="en-US" sz="2000" dirty="0">
                <a:latin typeface="微软雅黑" panose="020B0503020204020204" pitchFamily="34" charset="-122"/>
                <a:ea typeface="微软雅黑" panose="020B0503020204020204" pitchFamily="34" charset="-122"/>
              </a:rPr>
              <a:t>栈指纹鉴别</a:t>
            </a:r>
            <a:r>
              <a:rPr lang="en-US" altLang="zh-CN" sz="2000" dirty="0">
                <a:latin typeface="微软雅黑" panose="020B0503020204020204" pitchFamily="34" charset="-122"/>
                <a:ea typeface="微软雅黑" panose="020B0503020204020204" pitchFamily="34" charset="-122"/>
              </a:rPr>
              <a:t>(stack fingerprinting)” </a:t>
            </a:r>
            <a:r>
              <a:rPr lang="zh-CN" altLang="en-US" sz="2000" dirty="0">
                <a:latin typeface="微软雅黑" panose="020B0503020204020204" pitchFamily="34" charset="-122"/>
                <a:ea typeface="微软雅黑" panose="020B0503020204020204" pitchFamily="34" charset="-122"/>
              </a:rPr>
              <a:t>的技术来探测目标主机的操作系统类型。</a:t>
            </a:r>
          </a:p>
        </p:txBody>
      </p:sp>
      <p:pic>
        <p:nvPicPr>
          <p:cNvPr id="1026" name="Picture 2" descr="miro.medium.com/max/450/1*e0PvOyJqlUEGd8h3WHWEn...">
            <a:extLst>
              <a:ext uri="{FF2B5EF4-FFF2-40B4-BE49-F238E27FC236}">
                <a16:creationId xmlns:a16="http://schemas.microsoft.com/office/drawing/2014/main" id="{DF30578D-6361-4E32-AABE-866B930A0F8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1595" b="8535"/>
          <a:stretch/>
        </p:blipFill>
        <p:spPr bwMode="auto">
          <a:xfrm>
            <a:off x="3509631" y="4763743"/>
            <a:ext cx="3239514" cy="2021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03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en-US" altLang="zh-CN" sz="2800" spc="400" dirty="0">
                <a:solidFill>
                  <a:srgbClr val="000000">
                    <a:lumMod val="75000"/>
                    <a:lumOff val="25000"/>
                  </a:srgbClr>
                </a:solidFill>
                <a:latin typeface="微软雅黑" panose="020B0503020204020204" charset="-122"/>
                <a:ea typeface="微软雅黑" panose="020B0503020204020204" charset="-122"/>
              </a:rPr>
              <a:t>NMAP</a:t>
            </a:r>
            <a:endParaRPr lang="zh-CN" altLang="en-US" sz="2800" spc="400" dirty="0">
              <a:solidFill>
                <a:srgbClr val="000000">
                  <a:lumMod val="75000"/>
                  <a:lumOff val="25000"/>
                </a:srgbClr>
              </a:solidFill>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5DBCC57E-E2FF-4383-B7C1-490736AA8951}"/>
              </a:ext>
            </a:extLst>
          </p:cNvPr>
          <p:cNvSpPr txBox="1"/>
          <p:nvPr/>
        </p:nvSpPr>
        <p:spPr>
          <a:xfrm>
            <a:off x="653012" y="1110803"/>
            <a:ext cx="5780445" cy="4293483"/>
          </a:xfrm>
          <a:prstGeom prst="rect">
            <a:avLst/>
          </a:prstGeom>
          <a:noFill/>
        </p:spPr>
        <p:txBody>
          <a:bodyPr wrap="square" rtlCol="0">
            <a:spAutoFit/>
          </a:bodyPr>
          <a:lstStyle/>
          <a:p>
            <a:pPr marL="342900" indent="-342900">
              <a:lnSpc>
                <a:spcPct val="150000"/>
              </a:lnSpc>
              <a:spcAft>
                <a:spcPts val="1800"/>
              </a:spcAft>
              <a:buClr>
                <a:srgbClr val="C00000"/>
              </a:buClr>
              <a:buFont typeface="Wingdings" panose="05000000000000000000" pitchFamily="2" charset="2"/>
              <a:buChar char="p"/>
            </a:pPr>
            <a:r>
              <a:rPr lang="en-US" altLang="zh-CN" sz="2400" b="1" dirty="0">
                <a:latin typeface="微软雅黑" panose="020B0503020204020204" pitchFamily="34" charset="-122"/>
                <a:ea typeface="微软雅黑" panose="020B0503020204020204" pitchFamily="34" charset="-122"/>
              </a:rPr>
              <a:t>NMAP</a:t>
            </a:r>
            <a:r>
              <a:rPr lang="zh-CN" altLang="en-US" sz="2400" b="1" dirty="0">
                <a:latin typeface="微软雅黑" panose="020B0503020204020204" pitchFamily="34" charset="-122"/>
                <a:ea typeface="微软雅黑" panose="020B0503020204020204" pitchFamily="34" charset="-122"/>
              </a:rPr>
              <a:t>基本功能</a:t>
            </a:r>
          </a:p>
          <a:p>
            <a:pPr marL="990575" lvl="1" indent="-380990">
              <a:lnSpc>
                <a:spcPct val="150000"/>
              </a:lnSpc>
              <a:buClr>
                <a:srgbClr val="C00000"/>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探测一组主机是否在线</a:t>
            </a:r>
            <a:endParaRPr lang="en-US" altLang="zh-CN" sz="2000" dirty="0">
              <a:latin typeface="微软雅黑" panose="020B0503020204020204" pitchFamily="34" charset="-122"/>
              <a:ea typeface="微软雅黑" panose="020B0503020204020204" pitchFamily="34" charset="-122"/>
            </a:endParaRPr>
          </a:p>
          <a:p>
            <a:pPr marL="1562070" lvl="2" indent="-342900">
              <a:lnSpc>
                <a:spcPct val="150000"/>
              </a:lnSpc>
              <a:buClr>
                <a:srgbClr val="C0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主机扫描技术</a:t>
            </a:r>
          </a:p>
          <a:p>
            <a:pPr marL="990575" lvl="1" indent="-380990">
              <a:lnSpc>
                <a:spcPct val="150000"/>
              </a:lnSpc>
              <a:spcBef>
                <a:spcPts val="600"/>
              </a:spcBef>
              <a:buClr>
                <a:srgbClr val="C00000"/>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扫描主机端口，嗅探所提供的网络服务</a:t>
            </a:r>
          </a:p>
          <a:p>
            <a:pPr marL="1600160" lvl="2" indent="-380990">
              <a:lnSpc>
                <a:spcPct val="150000"/>
              </a:lnSpc>
              <a:buClr>
                <a:srgbClr val="C0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端口扫描技术</a:t>
            </a:r>
          </a:p>
          <a:p>
            <a:pPr marL="990575" lvl="1" indent="-380990">
              <a:lnSpc>
                <a:spcPct val="150000"/>
              </a:lnSpc>
              <a:spcBef>
                <a:spcPts val="600"/>
              </a:spcBef>
              <a:buClr>
                <a:srgbClr val="C00000"/>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还可以推断主机所用的操作系统</a:t>
            </a:r>
          </a:p>
          <a:p>
            <a:pPr marL="1562070" lvl="2" indent="-342900">
              <a:lnSpc>
                <a:spcPct val="150000"/>
              </a:lnSpc>
              <a:buClr>
                <a:srgbClr val="C0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远程主机</a:t>
            </a:r>
            <a:r>
              <a:rPr lang="en-US" altLang="zh-CN" sz="2000" dirty="0">
                <a:latin typeface="微软雅黑" panose="020B0503020204020204" pitchFamily="34" charset="-122"/>
                <a:ea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rPr>
              <a:t>指纹识别</a:t>
            </a:r>
          </a:p>
          <a:p>
            <a:endParaRPr lang="zh-CN" altLang="en-US" sz="3200" dirty="0">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E81EDEBE-BA7B-4438-A051-4007AD8DB8F3}"/>
              </a:ext>
            </a:extLst>
          </p:cNvPr>
          <p:cNvPicPr>
            <a:picLocks noChangeAspect="1"/>
          </p:cNvPicPr>
          <p:nvPr/>
        </p:nvPicPr>
        <p:blipFill>
          <a:blip r:embed="rId5"/>
          <a:stretch>
            <a:fillRect/>
          </a:stretch>
        </p:blipFill>
        <p:spPr>
          <a:xfrm>
            <a:off x="6672790" y="166336"/>
            <a:ext cx="5107773" cy="2975792"/>
          </a:xfrm>
          <a:prstGeom prst="rect">
            <a:avLst/>
          </a:prstGeom>
        </p:spPr>
      </p:pic>
      <p:pic>
        <p:nvPicPr>
          <p:cNvPr id="14" name="图片 13">
            <a:extLst>
              <a:ext uri="{FF2B5EF4-FFF2-40B4-BE49-F238E27FC236}">
                <a16:creationId xmlns:a16="http://schemas.microsoft.com/office/drawing/2014/main" id="{2864DEE4-3DDE-4E13-A7B7-33447AD003D8}"/>
              </a:ext>
            </a:extLst>
          </p:cNvPr>
          <p:cNvPicPr>
            <a:picLocks noChangeAspect="1"/>
          </p:cNvPicPr>
          <p:nvPr/>
        </p:nvPicPr>
        <p:blipFill>
          <a:blip r:embed="rId6"/>
          <a:stretch>
            <a:fillRect/>
          </a:stretch>
        </p:blipFill>
        <p:spPr>
          <a:xfrm>
            <a:off x="7234747" y="3284056"/>
            <a:ext cx="3348525" cy="3247817"/>
          </a:xfrm>
          <a:prstGeom prst="rect">
            <a:avLst/>
          </a:prstGeom>
        </p:spPr>
      </p:pic>
    </p:spTree>
    <p:extLst>
      <p:ext uri="{BB962C8B-B14F-4D97-AF65-F5344CB8AC3E}">
        <p14:creationId xmlns:p14="http://schemas.microsoft.com/office/powerpoint/2010/main" val="362623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en-US" altLang="zh-CN" sz="2800" b="1" spc="400" dirty="0">
                <a:solidFill>
                  <a:srgbClr val="000000">
                    <a:lumMod val="75000"/>
                    <a:lumOff val="25000"/>
                  </a:srgbClr>
                </a:solidFill>
                <a:latin typeface="微软雅黑" panose="020B0503020204020204" charset="-122"/>
                <a:ea typeface="微软雅黑" panose="020B0503020204020204" charset="-122"/>
              </a:rPr>
              <a:t>NMAP</a:t>
            </a:r>
            <a:endParaRPr lang="zh-CN" altLang="en-US" sz="2667" b="1" spc="400" dirty="0">
              <a:solidFill>
                <a:srgbClr val="000000">
                  <a:lumMod val="75000"/>
                  <a:lumOff val="25000"/>
                </a:srgbClr>
              </a:solidFill>
              <a:latin typeface="微软雅黑" panose="020B0503020204020204" charset="-122"/>
              <a:ea typeface="微软雅黑" panose="020B0503020204020204" charset="-122"/>
            </a:endParaRP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B6191ADF-7BFC-47DF-854A-3896EB4370EB}"/>
              </a:ext>
            </a:extLst>
          </p:cNvPr>
          <p:cNvSpPr/>
          <p:nvPr/>
        </p:nvSpPr>
        <p:spPr>
          <a:xfrm>
            <a:off x="7159843" y="1654632"/>
            <a:ext cx="4302997" cy="2741584"/>
          </a:xfrm>
          <a:prstGeom prst="rect">
            <a:avLst/>
          </a:prstGeom>
        </p:spPr>
        <p:txBody>
          <a:bodyPr wrap="square">
            <a:spAutoFit/>
          </a:bodyPr>
          <a:lstStyle/>
          <a:p>
            <a:pPr marL="474121" indent="-474121">
              <a:lnSpc>
                <a:spcPct val="150000"/>
              </a:lnSpc>
              <a:spcBef>
                <a:spcPts val="1200"/>
              </a:spcBef>
              <a:spcAft>
                <a:spcPts val="600"/>
              </a:spcAft>
              <a:buClr>
                <a:srgbClr val="C00000"/>
              </a:buClr>
              <a:buFont typeface="Wingdings" panose="05000000000000000000" pitchFamily="2" charset="2"/>
              <a:buChar char="ü"/>
            </a:pPr>
            <a:r>
              <a:rPr lang="en-US" altLang="zh-CN" sz="2000" dirty="0">
                <a:solidFill>
                  <a:prstClr val="black"/>
                </a:solidFill>
                <a:latin typeface="微软雅黑" panose="020B0503020204020204" pitchFamily="34" charset="-122"/>
                <a:ea typeface="微软雅黑" panose="020B0503020204020204" pitchFamily="34" charset="-122"/>
              </a:rPr>
              <a:t>TCP FIN, XMAS, NULL</a:t>
            </a:r>
            <a:r>
              <a:rPr lang="zh-CN" altLang="en-US" sz="2000" dirty="0">
                <a:solidFill>
                  <a:prstClr val="black"/>
                </a:solidFill>
                <a:latin typeface="微软雅黑" panose="020B0503020204020204" pitchFamily="34" charset="-122"/>
                <a:ea typeface="微软雅黑" panose="020B0503020204020204" pitchFamily="34" charset="-122"/>
              </a:rPr>
              <a:t>扫描：</a:t>
            </a:r>
          </a:p>
          <a:p>
            <a:pPr marL="895335" lvl="1" indent="-285750">
              <a:lnSpc>
                <a:spcPct val="130000"/>
              </a:lnSpc>
              <a:buClr>
                <a:srgbClr val="C00000"/>
              </a:buClr>
              <a:buFont typeface="Arial" panose="020B0604020202020204" pitchFamily="34" charset="0"/>
              <a:buChar char="•"/>
            </a:pPr>
            <a:r>
              <a:rPr lang="en-US" altLang="zh-CN" dirty="0" err="1">
                <a:solidFill>
                  <a:prstClr val="black"/>
                </a:solidFill>
                <a:latin typeface="微软雅黑" panose="020B0503020204020204" pitchFamily="34" charset="-122"/>
                <a:ea typeface="微软雅黑" panose="020B0503020204020204" pitchFamily="34" charset="-122"/>
              </a:rPr>
              <a:t>nmap</a:t>
            </a:r>
            <a:r>
              <a:rPr lang="en-US" altLang="zh-CN" dirty="0">
                <a:solidFill>
                  <a:prstClr val="black"/>
                </a:solidFill>
                <a:latin typeface="微软雅黑" panose="020B0503020204020204" pitchFamily="34" charset="-122"/>
                <a:ea typeface="微软雅黑" panose="020B0503020204020204" pitchFamily="34" charset="-122"/>
              </a:rPr>
              <a:t> –</a:t>
            </a:r>
            <a:r>
              <a:rPr lang="en-US" altLang="zh-CN" dirty="0" err="1">
                <a:solidFill>
                  <a:prstClr val="black"/>
                </a:solidFill>
                <a:latin typeface="微软雅黑" panose="020B0503020204020204" pitchFamily="34" charset="-122"/>
                <a:ea typeface="微软雅黑" panose="020B0503020204020204" pitchFamily="34" charset="-122"/>
              </a:rPr>
              <a:t>sF</a:t>
            </a:r>
            <a:r>
              <a:rPr lang="en-US" altLang="zh-CN" dirty="0">
                <a:solidFill>
                  <a:prstClr val="black"/>
                </a:solidFill>
                <a:latin typeface="微软雅黑" panose="020B0503020204020204" pitchFamily="34" charset="-122"/>
                <a:ea typeface="微软雅黑" panose="020B0503020204020204" pitchFamily="34" charset="-122"/>
              </a:rPr>
              <a:t> 202.38.64.1</a:t>
            </a:r>
          </a:p>
          <a:p>
            <a:pPr marL="895335" lvl="1" indent="-285750">
              <a:lnSpc>
                <a:spcPct val="130000"/>
              </a:lnSpc>
              <a:buClr>
                <a:srgbClr val="C00000"/>
              </a:buClr>
              <a:buFont typeface="Arial" panose="020B0604020202020204" pitchFamily="34" charset="0"/>
              <a:buChar char="•"/>
            </a:pPr>
            <a:r>
              <a:rPr lang="en-US" altLang="zh-CN" dirty="0" err="1">
                <a:solidFill>
                  <a:prstClr val="black"/>
                </a:solidFill>
                <a:latin typeface="微软雅黑" panose="020B0503020204020204" pitchFamily="34" charset="-122"/>
                <a:ea typeface="微软雅黑" panose="020B0503020204020204" pitchFamily="34" charset="-122"/>
              </a:rPr>
              <a:t>nmap</a:t>
            </a:r>
            <a:r>
              <a:rPr lang="en-US" altLang="zh-CN" dirty="0">
                <a:solidFill>
                  <a:prstClr val="black"/>
                </a:solidFill>
                <a:latin typeface="微软雅黑" panose="020B0503020204020204" pitchFamily="34" charset="-122"/>
                <a:ea typeface="微软雅黑" panose="020B0503020204020204" pitchFamily="34" charset="-122"/>
              </a:rPr>
              <a:t> –</a:t>
            </a:r>
            <a:r>
              <a:rPr lang="en-US" altLang="zh-CN" dirty="0" err="1">
                <a:solidFill>
                  <a:prstClr val="black"/>
                </a:solidFill>
                <a:latin typeface="微软雅黑" panose="020B0503020204020204" pitchFamily="34" charset="-122"/>
                <a:ea typeface="微软雅黑" panose="020B0503020204020204" pitchFamily="34" charset="-122"/>
              </a:rPr>
              <a:t>sX</a:t>
            </a:r>
            <a:r>
              <a:rPr lang="en-US" altLang="zh-CN" dirty="0">
                <a:solidFill>
                  <a:prstClr val="black"/>
                </a:solidFill>
                <a:latin typeface="微软雅黑" panose="020B0503020204020204" pitchFamily="34" charset="-122"/>
                <a:ea typeface="微软雅黑" panose="020B0503020204020204" pitchFamily="34" charset="-122"/>
              </a:rPr>
              <a:t> 202.38.64.1</a:t>
            </a:r>
          </a:p>
          <a:p>
            <a:pPr marL="895335" lvl="1" indent="-285750">
              <a:lnSpc>
                <a:spcPct val="130000"/>
              </a:lnSpc>
              <a:buClr>
                <a:srgbClr val="C00000"/>
              </a:buClr>
              <a:buFont typeface="Arial" panose="020B0604020202020204" pitchFamily="34" charset="0"/>
              <a:buChar char="•"/>
            </a:pPr>
            <a:r>
              <a:rPr lang="en-US" altLang="zh-CN" dirty="0" err="1">
                <a:solidFill>
                  <a:prstClr val="black"/>
                </a:solidFill>
                <a:latin typeface="微软雅黑" panose="020B0503020204020204" pitchFamily="34" charset="-122"/>
                <a:ea typeface="微软雅黑" panose="020B0503020204020204" pitchFamily="34" charset="-122"/>
              </a:rPr>
              <a:t>nmap</a:t>
            </a:r>
            <a:r>
              <a:rPr lang="en-US" altLang="zh-CN" dirty="0">
                <a:solidFill>
                  <a:prstClr val="black"/>
                </a:solidFill>
                <a:latin typeface="微软雅黑" panose="020B0503020204020204" pitchFamily="34" charset="-122"/>
                <a:ea typeface="微软雅黑" panose="020B0503020204020204" pitchFamily="34" charset="-122"/>
              </a:rPr>
              <a:t> –</a:t>
            </a:r>
            <a:r>
              <a:rPr lang="en-US" altLang="zh-CN" dirty="0" err="1">
                <a:solidFill>
                  <a:prstClr val="black"/>
                </a:solidFill>
                <a:latin typeface="微软雅黑" panose="020B0503020204020204" pitchFamily="34" charset="-122"/>
                <a:ea typeface="微软雅黑" panose="020B0503020204020204" pitchFamily="34" charset="-122"/>
              </a:rPr>
              <a:t>sN</a:t>
            </a:r>
            <a:r>
              <a:rPr lang="en-US" altLang="zh-CN" dirty="0">
                <a:solidFill>
                  <a:prstClr val="black"/>
                </a:solidFill>
                <a:latin typeface="微软雅黑" panose="020B0503020204020204" pitchFamily="34" charset="-122"/>
                <a:ea typeface="微软雅黑" panose="020B0503020204020204" pitchFamily="34" charset="-122"/>
              </a:rPr>
              <a:t> 202.38.64.1</a:t>
            </a:r>
          </a:p>
          <a:p>
            <a:pPr marL="474121" indent="-474121">
              <a:lnSpc>
                <a:spcPct val="150000"/>
              </a:lnSpc>
              <a:spcBef>
                <a:spcPts val="1200"/>
              </a:spcBef>
              <a:buClr>
                <a:srgbClr val="C00000"/>
              </a:buClr>
              <a:buFont typeface="Wingdings" panose="05000000000000000000" pitchFamily="2" charset="2"/>
              <a:buChar char="ü"/>
            </a:pPr>
            <a:r>
              <a:rPr lang="en-US" altLang="zh-CN" sz="2000" dirty="0">
                <a:solidFill>
                  <a:prstClr val="black"/>
                </a:solidFill>
                <a:latin typeface="微软雅黑" panose="020B0503020204020204" pitchFamily="34" charset="-122"/>
                <a:ea typeface="微软雅黑" panose="020B0503020204020204" pitchFamily="34" charset="-122"/>
              </a:rPr>
              <a:t>UDP</a:t>
            </a:r>
            <a:r>
              <a:rPr lang="zh-CN" altLang="en-US" sz="2000" dirty="0">
                <a:solidFill>
                  <a:prstClr val="black"/>
                </a:solidFill>
                <a:latin typeface="微软雅黑" panose="020B0503020204020204" pitchFamily="34" charset="-122"/>
                <a:ea typeface="微软雅黑" panose="020B0503020204020204" pitchFamily="34" charset="-122"/>
              </a:rPr>
              <a:t>扫描：</a:t>
            </a:r>
          </a:p>
          <a:p>
            <a:pPr marL="895335" lvl="1" indent="-285750">
              <a:lnSpc>
                <a:spcPct val="130000"/>
              </a:lnSpc>
              <a:spcBef>
                <a:spcPts val="667"/>
              </a:spcBef>
              <a:buClr>
                <a:srgbClr val="C00000"/>
              </a:buClr>
              <a:buFont typeface="Arial" panose="020B0604020202020204" pitchFamily="34" charset="0"/>
              <a:buChar char="•"/>
            </a:pPr>
            <a:r>
              <a:rPr lang="en-US" altLang="zh-CN" dirty="0" err="1">
                <a:solidFill>
                  <a:prstClr val="black"/>
                </a:solidFill>
                <a:latin typeface="微软雅黑" panose="020B0503020204020204" pitchFamily="34" charset="-122"/>
                <a:ea typeface="微软雅黑" panose="020B0503020204020204" pitchFamily="34" charset="-122"/>
              </a:rPr>
              <a:t>nmap</a:t>
            </a:r>
            <a:r>
              <a:rPr lang="en-US" altLang="zh-CN" dirty="0">
                <a:solidFill>
                  <a:prstClr val="black"/>
                </a:solidFill>
                <a:latin typeface="微软雅黑" panose="020B0503020204020204" pitchFamily="34" charset="-122"/>
                <a:ea typeface="微软雅黑" panose="020B0503020204020204" pitchFamily="34" charset="-122"/>
              </a:rPr>
              <a:t> –</a:t>
            </a:r>
            <a:r>
              <a:rPr lang="en-US" altLang="zh-CN" dirty="0" err="1">
                <a:solidFill>
                  <a:prstClr val="black"/>
                </a:solidFill>
                <a:latin typeface="微软雅黑" panose="020B0503020204020204" pitchFamily="34" charset="-122"/>
                <a:ea typeface="微软雅黑" panose="020B0503020204020204" pitchFamily="34" charset="-122"/>
              </a:rPr>
              <a:t>sU</a:t>
            </a:r>
            <a:r>
              <a:rPr lang="en-US" altLang="zh-CN" dirty="0">
                <a:solidFill>
                  <a:prstClr val="black"/>
                </a:solidFill>
                <a:latin typeface="微软雅黑" panose="020B0503020204020204" pitchFamily="34" charset="-122"/>
                <a:ea typeface="微软雅黑" panose="020B0503020204020204" pitchFamily="34" charset="-122"/>
              </a:rPr>
              <a:t> 202.38.64.1</a:t>
            </a:r>
          </a:p>
        </p:txBody>
      </p:sp>
      <p:sp>
        <p:nvSpPr>
          <p:cNvPr id="12" name="矩形 11">
            <a:extLst>
              <a:ext uri="{FF2B5EF4-FFF2-40B4-BE49-F238E27FC236}">
                <a16:creationId xmlns:a16="http://schemas.microsoft.com/office/drawing/2014/main" id="{DBDA0237-A23F-4AFB-9328-9369603AA6D4}"/>
              </a:ext>
            </a:extLst>
          </p:cNvPr>
          <p:cNvSpPr/>
          <p:nvPr/>
        </p:nvSpPr>
        <p:spPr>
          <a:xfrm>
            <a:off x="1044030" y="1654632"/>
            <a:ext cx="5835741" cy="4450770"/>
          </a:xfrm>
          <a:prstGeom prst="rect">
            <a:avLst/>
          </a:prstGeom>
        </p:spPr>
        <p:txBody>
          <a:bodyPr wrap="square">
            <a:spAutoFit/>
          </a:bodyPr>
          <a:lstStyle/>
          <a:p>
            <a:pPr marL="474121" indent="-474121">
              <a:lnSpc>
                <a:spcPct val="150000"/>
              </a:lnSpc>
              <a:spcAft>
                <a:spcPts val="600"/>
              </a:spcAft>
              <a:buClr>
                <a:srgbClr val="C00000"/>
              </a:buClr>
              <a:buFont typeface="Wingdings" panose="05000000000000000000" pitchFamily="2" charset="2"/>
              <a:buChar char="ü"/>
            </a:pPr>
            <a:r>
              <a:rPr lang="en-US" altLang="zh-CN" sz="2000" dirty="0">
                <a:latin typeface="微软雅黑" panose="020B0503020204020204" pitchFamily="34" charset="-122"/>
                <a:ea typeface="微软雅黑" panose="020B0503020204020204" pitchFamily="34" charset="-122"/>
              </a:rPr>
              <a:t>Ping</a:t>
            </a:r>
            <a:r>
              <a:rPr lang="zh-CN" altLang="en-US" sz="2000" dirty="0">
                <a:latin typeface="微软雅黑" panose="020B0503020204020204" pitchFamily="34" charset="-122"/>
                <a:ea typeface="微软雅黑" panose="020B0503020204020204" pitchFamily="34" charset="-122"/>
              </a:rPr>
              <a:t>扫描：了解哪些机器是</a:t>
            </a:r>
            <a:r>
              <a:rPr lang="en-US" altLang="zh-CN" sz="2000" dirty="0">
                <a:latin typeface="微软雅黑" panose="020B0503020204020204" pitchFamily="34" charset="-122"/>
                <a:ea typeface="微软雅黑" panose="020B0503020204020204" pitchFamily="34" charset="-122"/>
              </a:rPr>
              <a:t>up</a:t>
            </a:r>
            <a:r>
              <a:rPr lang="zh-CN" altLang="en-US" sz="2000" dirty="0">
                <a:latin typeface="微软雅黑" panose="020B0503020204020204" pitchFamily="34" charset="-122"/>
                <a:ea typeface="微软雅黑" panose="020B0503020204020204" pitchFamily="34" charset="-122"/>
              </a:rPr>
              <a:t>的</a:t>
            </a:r>
            <a:endParaRPr lang="zh-CN" altLang="en-US" sz="2000" dirty="0">
              <a:solidFill>
                <a:prstClr val="black"/>
              </a:solidFill>
              <a:latin typeface="微软雅黑" panose="020B0503020204020204" pitchFamily="34" charset="-122"/>
              <a:ea typeface="微软雅黑" panose="020B0503020204020204" pitchFamily="34" charset="-122"/>
            </a:endParaRPr>
          </a:p>
          <a:p>
            <a:pPr marL="895335" lvl="1" indent="-285750">
              <a:lnSpc>
                <a:spcPct val="130000"/>
              </a:lnSpc>
              <a:buClr>
                <a:srgbClr val="C00000"/>
              </a:buClr>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nmap</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sP</a:t>
            </a:r>
            <a:r>
              <a:rPr lang="en-US" altLang="zh-CN" dirty="0">
                <a:latin typeface="微软雅黑" panose="020B0503020204020204" pitchFamily="34" charset="-122"/>
                <a:ea typeface="微软雅黑" panose="020B0503020204020204" pitchFamily="34" charset="-122"/>
              </a:rPr>
              <a:t> 202.38.64.1</a:t>
            </a:r>
          </a:p>
          <a:p>
            <a:pPr marL="895335" lvl="1" indent="-285750">
              <a:lnSpc>
                <a:spcPct val="130000"/>
              </a:lnSpc>
              <a:buClr>
                <a:srgbClr val="C0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缺省时同时使用发送</a:t>
            </a:r>
            <a:r>
              <a:rPr lang="en-US" altLang="zh-CN" dirty="0" err="1">
                <a:latin typeface="微软雅黑" panose="020B0503020204020204" pitchFamily="34" charset="-122"/>
                <a:ea typeface="微软雅黑" panose="020B0503020204020204" pitchFamily="34" charset="-122"/>
              </a:rPr>
              <a:t>icmp</a:t>
            </a:r>
            <a:r>
              <a:rPr lang="zh-CN" altLang="en-US" dirty="0">
                <a:latin typeface="微软雅黑" panose="020B0503020204020204" pitchFamily="34" charset="-122"/>
                <a:ea typeface="微软雅黑" panose="020B0503020204020204" pitchFamily="34" charset="-122"/>
              </a:rPr>
              <a:t>和对</a:t>
            </a:r>
            <a:r>
              <a:rPr lang="en-US" altLang="zh-CN" dirty="0">
                <a:latin typeface="微软雅黑" panose="020B0503020204020204" pitchFamily="34" charset="-122"/>
                <a:ea typeface="微软雅黑" panose="020B0503020204020204" pitchFamily="34" charset="-122"/>
              </a:rPr>
              <a:t>80</a:t>
            </a:r>
            <a:r>
              <a:rPr lang="zh-CN" altLang="en-US" dirty="0">
                <a:latin typeface="微软雅黑" panose="020B0503020204020204" pitchFamily="34" charset="-122"/>
                <a:ea typeface="微软雅黑" panose="020B0503020204020204" pitchFamily="34" charset="-122"/>
              </a:rPr>
              <a:t>端口发送</a:t>
            </a:r>
            <a:r>
              <a:rPr lang="en-US" altLang="zh-CN" dirty="0">
                <a:latin typeface="微软雅黑" panose="020B0503020204020204" pitchFamily="34" charset="-122"/>
                <a:ea typeface="微软雅黑" panose="020B0503020204020204" pitchFamily="34" charset="-122"/>
              </a:rPr>
              <a:t>ack</a:t>
            </a:r>
            <a:r>
              <a:rPr lang="zh-CN" altLang="en-US" dirty="0">
                <a:latin typeface="微软雅黑" panose="020B0503020204020204" pitchFamily="34" charset="-122"/>
                <a:ea typeface="微软雅黑" panose="020B0503020204020204" pitchFamily="34" charset="-122"/>
              </a:rPr>
              <a:t>来探测</a:t>
            </a:r>
          </a:p>
          <a:p>
            <a:pPr marL="895335" lvl="1" indent="-285750">
              <a:lnSpc>
                <a:spcPct val="130000"/>
              </a:lnSpc>
              <a:buClr>
                <a:srgbClr val="C0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可以用</a:t>
            </a:r>
            <a:r>
              <a:rPr lang="en-US" altLang="zh-CN" dirty="0" err="1">
                <a:latin typeface="微软雅黑" panose="020B0503020204020204" pitchFamily="34" charset="-122"/>
                <a:ea typeface="微软雅黑" panose="020B0503020204020204" pitchFamily="34" charset="-122"/>
              </a:rPr>
              <a:t>nmap</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sP</a:t>
            </a:r>
            <a:r>
              <a:rPr lang="en-US" altLang="zh-CN" dirty="0">
                <a:latin typeface="微软雅黑" panose="020B0503020204020204" pitchFamily="34" charset="-122"/>
                <a:ea typeface="微软雅黑" panose="020B0503020204020204" pitchFamily="34" charset="-122"/>
              </a:rPr>
              <a:t> –P0 </a:t>
            </a:r>
            <a:r>
              <a:rPr lang="zh-CN" altLang="en-US" dirty="0">
                <a:latin typeface="微软雅黑" panose="020B0503020204020204" pitchFamily="34" charset="-122"/>
                <a:ea typeface="微软雅黑" panose="020B0503020204020204" pitchFamily="34" charset="-122"/>
              </a:rPr>
              <a:t>不发送</a:t>
            </a:r>
            <a:r>
              <a:rPr lang="en-US" altLang="zh-CN" dirty="0" err="1">
                <a:latin typeface="微软雅黑" panose="020B0503020204020204" pitchFamily="34" charset="-122"/>
                <a:ea typeface="微软雅黑" panose="020B0503020204020204" pitchFamily="34" charset="-122"/>
              </a:rPr>
              <a:t>icmp</a:t>
            </a:r>
            <a:r>
              <a:rPr lang="zh-CN" altLang="en-US" dirty="0">
                <a:latin typeface="微软雅黑" panose="020B0503020204020204" pitchFamily="34" charset="-122"/>
                <a:ea typeface="微软雅黑" panose="020B0503020204020204" pitchFamily="34" charset="-122"/>
              </a:rPr>
              <a:t>消息</a:t>
            </a:r>
            <a:endParaRPr lang="en-US" altLang="zh-CN" sz="2000" dirty="0">
              <a:solidFill>
                <a:prstClr val="black"/>
              </a:solidFill>
              <a:latin typeface="微软雅黑" panose="020B0503020204020204" pitchFamily="34" charset="-122"/>
              <a:ea typeface="微软雅黑" panose="020B0503020204020204" pitchFamily="34" charset="-122"/>
            </a:endParaRPr>
          </a:p>
          <a:p>
            <a:pPr marL="474121" indent="-474121">
              <a:lnSpc>
                <a:spcPct val="150000"/>
              </a:lnSpc>
              <a:spcBef>
                <a:spcPts val="1200"/>
              </a:spcBef>
              <a:spcAft>
                <a:spcPts val="600"/>
              </a:spcAft>
              <a:buClr>
                <a:srgbClr val="C00000"/>
              </a:buClr>
              <a:buFont typeface="Wingdings" panose="05000000000000000000" pitchFamily="2" charset="2"/>
              <a:buChar char="ü"/>
            </a:pPr>
            <a:r>
              <a:rPr lang="en-US" altLang="zh-CN" sz="2000" dirty="0">
                <a:latin typeface="微软雅黑" panose="020B0503020204020204" pitchFamily="34" charset="-122"/>
                <a:ea typeface="微软雅黑" panose="020B0503020204020204" pitchFamily="34" charset="-122"/>
              </a:rPr>
              <a:t>TCP connect</a:t>
            </a:r>
            <a:r>
              <a:rPr lang="zh-CN" altLang="en-US" sz="2000" dirty="0">
                <a:latin typeface="微软雅黑" panose="020B0503020204020204" pitchFamily="34" charset="-122"/>
                <a:ea typeface="微软雅黑" panose="020B0503020204020204" pitchFamily="34" charset="-122"/>
              </a:rPr>
              <a:t>扫描</a:t>
            </a:r>
            <a:endParaRPr lang="en-US" altLang="zh-CN" dirty="0">
              <a:latin typeface="微软雅黑" panose="020B0503020204020204" pitchFamily="34" charset="-122"/>
              <a:ea typeface="微软雅黑" panose="020B0503020204020204" pitchFamily="34" charset="-122"/>
            </a:endParaRPr>
          </a:p>
          <a:p>
            <a:pPr marL="952485" lvl="1" indent="-342900">
              <a:lnSpc>
                <a:spcPct val="130000"/>
              </a:lnSpc>
              <a:spcBef>
                <a:spcPts val="667"/>
              </a:spcBef>
              <a:buClr>
                <a:srgbClr val="C00000"/>
              </a:buClr>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nmap</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sT</a:t>
            </a:r>
            <a:r>
              <a:rPr lang="en-US" altLang="zh-CN" sz="2000" dirty="0">
                <a:latin typeface="微软雅黑" panose="020B0503020204020204" pitchFamily="34" charset="-122"/>
                <a:ea typeface="微软雅黑" panose="020B0503020204020204" pitchFamily="34" charset="-122"/>
              </a:rPr>
              <a:t> 202.38.64.1</a:t>
            </a:r>
            <a:endParaRPr lang="zh-CN" altLang="en-US" sz="2000" dirty="0">
              <a:latin typeface="微软雅黑" panose="020B0503020204020204" pitchFamily="34" charset="-122"/>
              <a:ea typeface="微软雅黑" panose="020B0503020204020204" pitchFamily="34" charset="-122"/>
            </a:endParaRPr>
          </a:p>
          <a:p>
            <a:pPr marL="474121" indent="-474121">
              <a:lnSpc>
                <a:spcPct val="150000"/>
              </a:lnSpc>
              <a:spcBef>
                <a:spcPts val="1200"/>
              </a:spcBef>
              <a:spcAft>
                <a:spcPts val="600"/>
              </a:spcAft>
              <a:buClr>
                <a:srgbClr val="C00000"/>
              </a:buClr>
              <a:buFont typeface="Wingdings" panose="05000000000000000000" pitchFamily="2" charset="2"/>
              <a:buChar char="ü"/>
            </a:pPr>
            <a:r>
              <a:rPr lang="en-US" altLang="zh-CN" sz="2000" dirty="0">
                <a:latin typeface="微软雅黑" panose="020B0503020204020204" pitchFamily="34" charset="-122"/>
                <a:ea typeface="微软雅黑" panose="020B0503020204020204" pitchFamily="34" charset="-122"/>
              </a:rPr>
              <a:t>TCP SYN</a:t>
            </a:r>
            <a:r>
              <a:rPr lang="zh-CN" altLang="en-US" sz="2000" dirty="0">
                <a:latin typeface="微软雅黑" panose="020B0503020204020204" pitchFamily="34" charset="-122"/>
                <a:ea typeface="微软雅黑" panose="020B0503020204020204" pitchFamily="34" charset="-122"/>
              </a:rPr>
              <a:t>扫描</a:t>
            </a:r>
            <a:endParaRPr lang="zh-CN" altLang="en-US" sz="2000" dirty="0">
              <a:solidFill>
                <a:prstClr val="black"/>
              </a:solidFill>
              <a:latin typeface="微软雅黑" panose="020B0503020204020204" pitchFamily="34" charset="-122"/>
              <a:ea typeface="微软雅黑" panose="020B0503020204020204" pitchFamily="34" charset="-122"/>
            </a:endParaRPr>
          </a:p>
          <a:p>
            <a:pPr marL="895335" lvl="1" indent="-285750">
              <a:lnSpc>
                <a:spcPct val="130000"/>
              </a:lnSpc>
              <a:spcBef>
                <a:spcPts val="667"/>
              </a:spcBef>
              <a:buClr>
                <a:srgbClr val="C00000"/>
              </a:buClr>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nmap</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sS</a:t>
            </a:r>
            <a:r>
              <a:rPr lang="en-US" altLang="zh-CN" dirty="0">
                <a:latin typeface="微软雅黑" panose="020B0503020204020204" pitchFamily="34" charset="-122"/>
                <a:ea typeface="微软雅黑" panose="020B0503020204020204" pitchFamily="34" charset="-122"/>
              </a:rPr>
              <a:t> 202.38.64.1</a:t>
            </a:r>
          </a:p>
        </p:txBody>
      </p:sp>
      <p:sp>
        <p:nvSpPr>
          <p:cNvPr id="13" name="文本框 12">
            <a:extLst>
              <a:ext uri="{FF2B5EF4-FFF2-40B4-BE49-F238E27FC236}">
                <a16:creationId xmlns:a16="http://schemas.microsoft.com/office/drawing/2014/main" id="{5D50C099-1CFA-48D3-B928-9F6922697C26}"/>
              </a:ext>
            </a:extLst>
          </p:cNvPr>
          <p:cNvSpPr txBox="1"/>
          <p:nvPr/>
        </p:nvSpPr>
        <p:spPr>
          <a:xfrm>
            <a:off x="994725" y="1063537"/>
            <a:ext cx="2967175" cy="461665"/>
          </a:xfrm>
          <a:prstGeom prst="rect">
            <a:avLst/>
          </a:prstGeom>
          <a:noFill/>
        </p:spPr>
        <p:txBody>
          <a:bodyPr wrap="square" rtlCol="0">
            <a:spAutoFit/>
          </a:bodyPr>
          <a:lstStyle/>
          <a:p>
            <a:pPr marL="342900" indent="-342900">
              <a:buFont typeface="Wingdings" panose="05000000000000000000" pitchFamily="2" charset="2"/>
              <a:buChar char="p"/>
            </a:pPr>
            <a:r>
              <a:rPr lang="en-US" altLang="zh-CN" sz="2400" b="1" dirty="0">
                <a:latin typeface="微软雅黑" panose="020B0503020204020204" pitchFamily="34" charset="-122"/>
                <a:ea typeface="微软雅黑" panose="020B0503020204020204" pitchFamily="34" charset="-122"/>
              </a:rPr>
              <a:t>NMAP</a:t>
            </a:r>
            <a:r>
              <a:rPr lang="zh-CN" altLang="en-US" sz="2400" b="1" dirty="0">
                <a:latin typeface="微软雅黑" panose="020B0503020204020204" pitchFamily="34" charset="-122"/>
                <a:ea typeface="微软雅黑" panose="020B0503020204020204" pitchFamily="34" charset="-122"/>
              </a:rPr>
              <a:t>使用说明</a:t>
            </a:r>
          </a:p>
        </p:txBody>
      </p:sp>
    </p:spTree>
    <p:extLst>
      <p:ext uri="{BB962C8B-B14F-4D97-AF65-F5344CB8AC3E}">
        <p14:creationId xmlns:p14="http://schemas.microsoft.com/office/powerpoint/2010/main" val="403600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补丁管理</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198444D9-ED1C-4F98-BE44-AA627C2063D0}"/>
              </a:ext>
            </a:extLst>
          </p:cNvPr>
          <p:cNvSpPr txBox="1"/>
          <p:nvPr/>
        </p:nvSpPr>
        <p:spPr>
          <a:xfrm>
            <a:off x="1318943" y="1263351"/>
            <a:ext cx="8602798" cy="3336298"/>
          </a:xfrm>
          <a:prstGeom prst="rect">
            <a:avLst/>
          </a:prstGeom>
          <a:noFill/>
        </p:spPr>
        <p:txBody>
          <a:bodyPr wrap="square" rtlCol="0">
            <a:spAutoFit/>
          </a:bodyPr>
          <a:lstStyle/>
          <a:p>
            <a:pPr>
              <a:lnSpc>
                <a:spcPct val="150000"/>
              </a:lnSpc>
              <a:spcAft>
                <a:spcPts val="1800"/>
              </a:spcAft>
            </a:pPr>
            <a:r>
              <a:rPr lang="zh-CN" altLang="en-US" sz="2400" b="1" dirty="0">
                <a:ea typeface="微软雅黑" panose="020B0503020204020204" pitchFamily="34" charset="-122"/>
              </a:rPr>
              <a:t>补丁管理与网络安全</a:t>
            </a:r>
            <a:endParaRPr lang="en-US" altLang="zh-CN" sz="2400" dirty="0">
              <a:latin typeface="微软雅黑" panose="020B0503020204020204" pitchFamily="34" charset="-122"/>
              <a:ea typeface="微软雅黑" panose="020B0503020204020204" pitchFamily="34" charset="-122"/>
            </a:endParaRPr>
          </a:p>
          <a:p>
            <a:pPr marL="838190" lvl="1" indent="-380990">
              <a:lnSpc>
                <a:spcPct val="150000"/>
              </a:lnSpc>
              <a:spcAft>
                <a:spcPts val="800"/>
              </a:spcAft>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绝大部分的</a:t>
            </a:r>
            <a:r>
              <a:rPr lang="zh-CN" altLang="en-US" sz="2000" b="1" dirty="0">
                <a:solidFill>
                  <a:srgbClr val="FF0000"/>
                </a:solidFill>
                <a:latin typeface="微软雅黑" panose="020B0503020204020204" pitchFamily="34" charset="-122"/>
                <a:ea typeface="微软雅黑" panose="020B0503020204020204" pitchFamily="34" charset="-122"/>
              </a:rPr>
              <a:t>网络攻击</a:t>
            </a:r>
            <a:r>
              <a:rPr lang="zh-CN" altLang="en-US" sz="2000" dirty="0">
                <a:latin typeface="微软雅黑" panose="020B0503020204020204" pitchFamily="34" charset="-122"/>
                <a:ea typeface="微软雅黑" panose="020B0503020204020204" pitchFamily="34" charset="-122"/>
              </a:rPr>
              <a:t>都是基于操作系统或应用程序的</a:t>
            </a:r>
            <a:r>
              <a:rPr lang="zh-CN" altLang="en-US" sz="2000" b="1" dirty="0">
                <a:solidFill>
                  <a:srgbClr val="FF0000"/>
                </a:solidFill>
                <a:latin typeface="微软雅黑" panose="020B0503020204020204" pitchFamily="34" charset="-122"/>
                <a:ea typeface="微软雅黑" panose="020B0503020204020204" pitchFamily="34" charset="-122"/>
              </a:rPr>
              <a:t>漏洞</a:t>
            </a:r>
            <a:r>
              <a:rPr lang="zh-CN" altLang="en-US" sz="2000" dirty="0">
                <a:latin typeface="微软雅黑" panose="020B0503020204020204" pitchFamily="34" charset="-122"/>
                <a:ea typeface="微软雅黑" panose="020B0503020204020204" pitchFamily="34" charset="-122"/>
              </a:rPr>
              <a:t>进行的。</a:t>
            </a:r>
          </a:p>
          <a:p>
            <a:pPr marL="838190" lvl="1" indent="-380990">
              <a:lnSpc>
                <a:spcPct val="150000"/>
              </a:lnSpc>
              <a:spcAft>
                <a:spcPts val="800"/>
              </a:spcAft>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如果我们能够根据具体的应用环境，及时发现这些漏洞并采取适当的处理措施</a:t>
            </a:r>
            <a:r>
              <a:rPr lang="zh-CN" altLang="en-US" sz="2000" b="1" dirty="0">
                <a:solidFill>
                  <a:srgbClr val="FF0000"/>
                </a:solidFill>
                <a:latin typeface="微软雅黑" panose="020B0503020204020204" pitchFamily="34" charset="-122"/>
                <a:ea typeface="微软雅黑" panose="020B0503020204020204" pitchFamily="34" charset="-122"/>
              </a:rPr>
              <a:t>进行修补</a:t>
            </a:r>
            <a:r>
              <a:rPr lang="zh-CN" altLang="en-US" sz="2000" dirty="0">
                <a:latin typeface="微软雅黑" panose="020B0503020204020204" pitchFamily="34" charset="-122"/>
                <a:ea typeface="微软雅黑" panose="020B0503020204020204" pitchFamily="34" charset="-122"/>
              </a:rPr>
              <a:t>，就可以有效地阻止入侵、蠕虫等事件的发生。</a:t>
            </a:r>
          </a:p>
          <a:p>
            <a:pPr marL="838190" lvl="1" indent="-380990">
              <a:lnSpc>
                <a:spcPct val="150000"/>
              </a:lnSpc>
              <a:spcAft>
                <a:spcPts val="800"/>
              </a:spcAft>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美国软件工程研究所估算，如果给系统安装合适的软件补丁，则可以</a:t>
            </a:r>
            <a:r>
              <a:rPr lang="zh-CN" altLang="en-US" sz="2000" b="1" dirty="0">
                <a:solidFill>
                  <a:srgbClr val="FF0000"/>
                </a:solidFill>
                <a:latin typeface="微软雅黑" panose="020B0503020204020204" pitchFamily="34" charset="-122"/>
                <a:ea typeface="微软雅黑" panose="020B0503020204020204" pitchFamily="34" charset="-122"/>
              </a:rPr>
              <a:t>避免</a:t>
            </a:r>
            <a:r>
              <a:rPr lang="en-US" altLang="zh-CN" sz="2000" b="1" dirty="0">
                <a:solidFill>
                  <a:srgbClr val="FF0000"/>
                </a:solidFill>
                <a:latin typeface="微软雅黑" panose="020B0503020204020204" pitchFamily="34" charset="-122"/>
                <a:ea typeface="微软雅黑" panose="020B0503020204020204" pitchFamily="34" charset="-122"/>
              </a:rPr>
              <a:t>95%</a:t>
            </a:r>
            <a:r>
              <a:rPr lang="zh-CN" altLang="en-US" sz="2000" b="1" dirty="0">
                <a:solidFill>
                  <a:srgbClr val="FF0000"/>
                </a:solidFill>
                <a:latin typeface="微软雅黑" panose="020B0503020204020204" pitchFamily="34" charset="-122"/>
                <a:ea typeface="微软雅黑" panose="020B0503020204020204" pitchFamily="34" charset="-122"/>
              </a:rPr>
              <a:t>的网络入侵</a:t>
            </a:r>
          </a:p>
        </p:txBody>
      </p:sp>
    </p:spTree>
    <p:extLst>
      <p:ext uri="{BB962C8B-B14F-4D97-AF65-F5344CB8AC3E}">
        <p14:creationId xmlns:p14="http://schemas.microsoft.com/office/powerpoint/2010/main" val="174618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补丁管理</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450F4AB-2AF3-4ECE-BF4C-6974F84F9D06}"/>
              </a:ext>
            </a:extLst>
          </p:cNvPr>
          <p:cNvSpPr txBox="1"/>
          <p:nvPr/>
        </p:nvSpPr>
        <p:spPr>
          <a:xfrm>
            <a:off x="1510031" y="1226286"/>
            <a:ext cx="5691457" cy="2079544"/>
          </a:xfrm>
          <a:prstGeom prst="rect">
            <a:avLst/>
          </a:prstGeom>
          <a:noFill/>
        </p:spPr>
        <p:txBody>
          <a:bodyPr wrap="square" rtlCol="0">
            <a:spAutoFit/>
          </a:bodyPr>
          <a:lstStyle/>
          <a:p>
            <a:pPr>
              <a:lnSpc>
                <a:spcPct val="150000"/>
              </a:lnSpc>
              <a:spcAft>
                <a:spcPts val="800"/>
              </a:spcAft>
            </a:pPr>
            <a:r>
              <a:rPr lang="zh-CN" altLang="en-US" sz="2400" b="1" dirty="0">
                <a:latin typeface="微软雅黑" panose="020B0503020204020204" pitchFamily="34" charset="-122"/>
                <a:ea typeface="微软雅黑" panose="020B0503020204020204" pitchFamily="34" charset="-122"/>
              </a:rPr>
              <a:t>补丁管理的特性</a:t>
            </a:r>
            <a:endParaRPr lang="en-US" altLang="zh-CN" sz="2400" b="1" dirty="0">
              <a:latin typeface="微软雅黑" panose="020B0503020204020204" pitchFamily="34" charset="-122"/>
              <a:ea typeface="微软雅黑" panose="020B0503020204020204" pitchFamily="34" charset="-122"/>
            </a:endParaRPr>
          </a:p>
          <a:p>
            <a:pPr marL="1066773" lvl="1" indent="-457189">
              <a:lnSpc>
                <a:spcPct val="150000"/>
              </a:lnSpc>
              <a:buClr>
                <a:srgbClr val="C00000"/>
              </a:buClr>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及时性</a:t>
            </a:r>
            <a:endParaRPr lang="en-US" altLang="zh-CN" sz="2000" dirty="0">
              <a:latin typeface="微软雅黑" panose="020B0503020204020204" pitchFamily="34" charset="-122"/>
              <a:ea typeface="微软雅黑" panose="020B0503020204020204" pitchFamily="34" charset="-122"/>
            </a:endParaRPr>
          </a:p>
          <a:p>
            <a:pPr marL="1066773" lvl="1" indent="-457189">
              <a:lnSpc>
                <a:spcPct val="150000"/>
              </a:lnSpc>
              <a:buClr>
                <a:srgbClr val="C00000"/>
              </a:buClr>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严密性</a:t>
            </a:r>
            <a:endParaRPr lang="en-US" altLang="zh-CN" sz="2000" dirty="0">
              <a:latin typeface="微软雅黑" panose="020B0503020204020204" pitchFamily="34" charset="-122"/>
              <a:ea typeface="微软雅黑" panose="020B0503020204020204" pitchFamily="34" charset="-122"/>
            </a:endParaRPr>
          </a:p>
          <a:p>
            <a:pPr marL="1066773" lvl="1" indent="-457189">
              <a:lnSpc>
                <a:spcPct val="150000"/>
              </a:lnSpc>
              <a:buClr>
                <a:srgbClr val="C00000"/>
              </a:buClr>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持续性</a:t>
            </a:r>
          </a:p>
        </p:txBody>
      </p:sp>
    </p:spTree>
    <p:extLst>
      <p:ext uri="{BB962C8B-B14F-4D97-AF65-F5344CB8AC3E}">
        <p14:creationId xmlns:p14="http://schemas.microsoft.com/office/powerpoint/2010/main" val="152214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漏洞概述</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 Box 5">
            <a:extLst>
              <a:ext uri="{FF2B5EF4-FFF2-40B4-BE49-F238E27FC236}">
                <a16:creationId xmlns:a16="http://schemas.microsoft.com/office/drawing/2014/main" id="{1C4DAE46-7F50-4299-987E-A510471F0D29}"/>
              </a:ext>
            </a:extLst>
          </p:cNvPr>
          <p:cNvSpPr txBox="1">
            <a:spLocks noChangeArrowheads="1"/>
          </p:cNvSpPr>
          <p:nvPr/>
        </p:nvSpPr>
        <p:spPr bwMode="auto">
          <a:xfrm>
            <a:off x="1068995" y="1268079"/>
            <a:ext cx="8989405" cy="188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lang="zh-CN" altLang="en-US" sz="2400" b="1" dirty="0">
                <a:latin typeface="微软雅黑" panose="020B0503020204020204" pitchFamily="34" charset="-122"/>
                <a:ea typeface="微软雅黑" panose="020B0503020204020204" pitchFamily="34" charset="-122"/>
              </a:rPr>
              <a:t>漏洞的概念</a:t>
            </a:r>
            <a:endParaRPr lang="en-US" altLang="zh-CN" sz="2400" dirty="0">
              <a:latin typeface="微软雅黑" panose="020B0503020204020204" pitchFamily="34" charset="-122"/>
              <a:ea typeface="微软雅黑" panose="020B0503020204020204" pitchFamily="34" charset="-122"/>
            </a:endParaRPr>
          </a:p>
          <a:p>
            <a:pPr marL="990575" lvl="1" indent="-380990">
              <a:lnSpc>
                <a:spcPct val="130000"/>
              </a:lnSpc>
              <a:spcBef>
                <a:spcPct val="50000"/>
              </a:spcBef>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漏洞或脆弱性（</a:t>
            </a:r>
            <a:r>
              <a:rPr lang="en-US" altLang="zh-CN" sz="2000" dirty="0">
                <a:latin typeface="微软雅黑" panose="020B0503020204020204" pitchFamily="34" charset="-122"/>
                <a:ea typeface="微软雅黑" panose="020B0503020204020204" pitchFamily="34" charset="-122"/>
              </a:rPr>
              <a:t>Vulnerability</a:t>
            </a:r>
            <a:r>
              <a:rPr lang="zh-CN" altLang="en-US" sz="2000" dirty="0">
                <a:latin typeface="微软雅黑" panose="020B0503020204020204" pitchFamily="34" charset="-122"/>
                <a:ea typeface="微软雅黑" panose="020B0503020204020204" pitchFamily="34" charset="-122"/>
              </a:rPr>
              <a:t>），是指计算机系统安全方面的缺陷，使得系统或其应用数据的</a:t>
            </a:r>
            <a:r>
              <a:rPr lang="zh-CN" altLang="en-US" sz="2000" dirty="0">
                <a:solidFill>
                  <a:srgbClr val="FF0000"/>
                </a:solidFill>
                <a:latin typeface="微软雅黑" panose="020B0503020204020204" pitchFamily="34" charset="-122"/>
                <a:ea typeface="微软雅黑" panose="020B0503020204020204" pitchFamily="34" charset="-122"/>
              </a:rPr>
              <a:t>保密性、完整性、可用性、访问控制</a:t>
            </a:r>
            <a:r>
              <a:rPr lang="zh-CN" altLang="en-US" sz="2000" dirty="0">
                <a:latin typeface="微软雅黑" panose="020B0503020204020204" pitchFamily="34" charset="-122"/>
                <a:ea typeface="微软雅黑" panose="020B0503020204020204" pitchFamily="34" charset="-122"/>
              </a:rPr>
              <a:t>等面临威胁。</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补丁管理</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76F93C6-8FA7-48F8-9E5D-6D2AD177A44B}"/>
              </a:ext>
            </a:extLst>
          </p:cNvPr>
          <p:cNvSpPr txBox="1"/>
          <p:nvPr/>
        </p:nvSpPr>
        <p:spPr>
          <a:xfrm>
            <a:off x="1414487" y="909555"/>
            <a:ext cx="2547620" cy="502766"/>
          </a:xfrm>
          <a:prstGeom prst="rect">
            <a:avLst/>
          </a:prstGeom>
          <a:noFill/>
        </p:spPr>
        <p:txBody>
          <a:bodyPr wrap="square" rtlCol="0">
            <a:spAutoFit/>
          </a:bodyPr>
          <a:lstStyle/>
          <a:p>
            <a:r>
              <a:rPr lang="zh-CN" altLang="en-US" sz="2667" b="1" dirty="0">
                <a:ea typeface="微软雅黑" panose="020B0503020204020204" pitchFamily="34" charset="-122"/>
              </a:rPr>
              <a:t>补丁管理流程</a:t>
            </a:r>
          </a:p>
        </p:txBody>
      </p:sp>
      <p:sp>
        <p:nvSpPr>
          <p:cNvPr id="4" name="矩形 3">
            <a:extLst>
              <a:ext uri="{FF2B5EF4-FFF2-40B4-BE49-F238E27FC236}">
                <a16:creationId xmlns:a16="http://schemas.microsoft.com/office/drawing/2014/main" id="{83705C02-28FE-4E06-BAD8-CC52618F68FF}"/>
              </a:ext>
            </a:extLst>
          </p:cNvPr>
          <p:cNvSpPr/>
          <p:nvPr/>
        </p:nvSpPr>
        <p:spPr>
          <a:xfrm>
            <a:off x="1414487" y="1771621"/>
            <a:ext cx="2153875" cy="3357329"/>
          </a:xfrm>
          <a:prstGeom prst="rect">
            <a:avLst/>
          </a:prstGeom>
        </p:spPr>
        <p:txBody>
          <a:bodyPr wrap="square">
            <a:spAutoFit/>
          </a:bodyPr>
          <a:lstStyle/>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现状分析</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补丁跟踪</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补丁分析</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部署安装</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疑难处理</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补丁检查</a:t>
            </a:r>
          </a:p>
        </p:txBody>
      </p:sp>
      <p:cxnSp>
        <p:nvCxnSpPr>
          <p:cNvPr id="9" name="直接连接符 8">
            <a:extLst>
              <a:ext uri="{FF2B5EF4-FFF2-40B4-BE49-F238E27FC236}">
                <a16:creationId xmlns:a16="http://schemas.microsoft.com/office/drawing/2014/main" id="{8EBFB6E4-F4D2-47C7-B8D2-CC63FF9A287B}"/>
              </a:ext>
            </a:extLst>
          </p:cNvPr>
          <p:cNvCxnSpPr>
            <a:cxnSpLocks/>
          </p:cNvCxnSpPr>
          <p:nvPr/>
        </p:nvCxnSpPr>
        <p:spPr>
          <a:xfrm>
            <a:off x="3906463" y="1771621"/>
            <a:ext cx="0" cy="47565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26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补丁管理</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76F93C6-8FA7-48F8-9E5D-6D2AD177A44B}"/>
              </a:ext>
            </a:extLst>
          </p:cNvPr>
          <p:cNvSpPr txBox="1"/>
          <p:nvPr/>
        </p:nvSpPr>
        <p:spPr>
          <a:xfrm>
            <a:off x="1414487" y="909555"/>
            <a:ext cx="2547620" cy="502766"/>
          </a:xfrm>
          <a:prstGeom prst="rect">
            <a:avLst/>
          </a:prstGeom>
          <a:noFill/>
        </p:spPr>
        <p:txBody>
          <a:bodyPr wrap="square" rtlCol="0">
            <a:spAutoFit/>
          </a:bodyPr>
          <a:lstStyle/>
          <a:p>
            <a:r>
              <a:rPr lang="zh-CN" altLang="en-US" sz="2667" b="1" dirty="0">
                <a:ea typeface="微软雅黑" panose="020B0503020204020204" pitchFamily="34" charset="-122"/>
              </a:rPr>
              <a:t>补丁管理流程</a:t>
            </a:r>
          </a:p>
        </p:txBody>
      </p:sp>
      <p:sp>
        <p:nvSpPr>
          <p:cNvPr id="4" name="矩形 3">
            <a:extLst>
              <a:ext uri="{FF2B5EF4-FFF2-40B4-BE49-F238E27FC236}">
                <a16:creationId xmlns:a16="http://schemas.microsoft.com/office/drawing/2014/main" id="{83705C02-28FE-4E06-BAD8-CC52618F68FF}"/>
              </a:ext>
            </a:extLst>
          </p:cNvPr>
          <p:cNvSpPr/>
          <p:nvPr/>
        </p:nvSpPr>
        <p:spPr>
          <a:xfrm>
            <a:off x="1414487" y="1771621"/>
            <a:ext cx="2153875" cy="3357329"/>
          </a:xfrm>
          <a:prstGeom prst="rect">
            <a:avLst/>
          </a:prstGeom>
        </p:spPr>
        <p:txBody>
          <a:bodyPr wrap="square">
            <a:spAutoFit/>
          </a:bodyPr>
          <a:lstStyle/>
          <a:p>
            <a:pPr marL="380990" indent="-380990">
              <a:lnSpc>
                <a:spcPct val="150000"/>
              </a:lnSpc>
              <a:buFont typeface="Wingdings" panose="05000000000000000000" pitchFamily="2" charset="2"/>
              <a:buChar char="Ø"/>
            </a:pPr>
            <a:r>
              <a:rPr lang="zh-CN" altLang="en-US" sz="2400" b="1" dirty="0">
                <a:solidFill>
                  <a:srgbClr val="C00000"/>
                </a:solidFill>
                <a:ea typeface="微软雅黑" panose="020B0503020204020204" pitchFamily="34" charset="-122"/>
              </a:rPr>
              <a:t>现状分析</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补丁跟踪</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补丁分析</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部署安装</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疑难处理</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补丁检查</a:t>
            </a:r>
          </a:p>
        </p:txBody>
      </p:sp>
      <p:cxnSp>
        <p:nvCxnSpPr>
          <p:cNvPr id="9" name="直接连接符 8">
            <a:extLst>
              <a:ext uri="{FF2B5EF4-FFF2-40B4-BE49-F238E27FC236}">
                <a16:creationId xmlns:a16="http://schemas.microsoft.com/office/drawing/2014/main" id="{8EBFB6E4-F4D2-47C7-B8D2-CC63FF9A287B}"/>
              </a:ext>
            </a:extLst>
          </p:cNvPr>
          <p:cNvCxnSpPr>
            <a:cxnSpLocks/>
          </p:cNvCxnSpPr>
          <p:nvPr/>
        </p:nvCxnSpPr>
        <p:spPr>
          <a:xfrm>
            <a:off x="3906463" y="1771621"/>
            <a:ext cx="0" cy="4756599"/>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B9E156F-1355-4E8A-B7CA-D38BE42C46FD}"/>
              </a:ext>
            </a:extLst>
          </p:cNvPr>
          <p:cNvSpPr txBox="1"/>
          <p:nvPr/>
        </p:nvSpPr>
        <p:spPr>
          <a:xfrm>
            <a:off x="4244566" y="2114053"/>
            <a:ext cx="6417733" cy="1653786"/>
          </a:xfrm>
          <a:prstGeom prst="rect">
            <a:avLst/>
          </a:prstGeom>
          <a:noFill/>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要在一个企业中做好补丁管理工作，首先需要</a:t>
            </a:r>
            <a:r>
              <a:rPr lang="zh-CN" altLang="en-US" sz="2000" b="1" dirty="0">
                <a:solidFill>
                  <a:srgbClr val="C00000"/>
                </a:solidFill>
                <a:latin typeface="微软雅黑" panose="020B0503020204020204" pitchFamily="34" charset="-122"/>
                <a:ea typeface="微软雅黑" panose="020B0503020204020204" pitchFamily="34" charset="-122"/>
              </a:rPr>
              <a:t>分析信息资产、</a:t>
            </a:r>
            <a:r>
              <a:rPr lang="en-US" altLang="zh-CN" sz="2000" b="1" dirty="0">
                <a:solidFill>
                  <a:srgbClr val="C00000"/>
                </a:solidFill>
                <a:latin typeface="微软雅黑" panose="020B0503020204020204" pitchFamily="34" charset="-122"/>
                <a:ea typeface="微软雅黑" panose="020B0503020204020204" pitchFamily="34" charset="-122"/>
              </a:rPr>
              <a:t>IT</a:t>
            </a:r>
            <a:r>
              <a:rPr lang="zh-CN" altLang="en-US" sz="2000" b="1" dirty="0">
                <a:solidFill>
                  <a:srgbClr val="C00000"/>
                </a:solidFill>
                <a:latin typeface="微软雅黑" panose="020B0503020204020204" pitchFamily="34" charset="-122"/>
                <a:ea typeface="微软雅黑" panose="020B0503020204020204" pitchFamily="34" charset="-122"/>
              </a:rPr>
              <a:t>系统环境、</a:t>
            </a:r>
            <a:r>
              <a:rPr lang="en-US" altLang="zh-CN" sz="2000" b="1" dirty="0">
                <a:solidFill>
                  <a:srgbClr val="C00000"/>
                </a:solidFill>
                <a:latin typeface="微软雅黑" panose="020B0503020204020204" pitchFamily="34" charset="-122"/>
                <a:ea typeface="微软雅黑" panose="020B0503020204020204" pitchFamily="34" charset="-122"/>
              </a:rPr>
              <a:t>IT</a:t>
            </a:r>
            <a:r>
              <a:rPr lang="zh-CN" altLang="en-US" sz="2000" b="1" dirty="0">
                <a:solidFill>
                  <a:srgbClr val="C00000"/>
                </a:solidFill>
                <a:latin typeface="微软雅黑" panose="020B0503020204020204" pitchFamily="34" charset="-122"/>
                <a:ea typeface="微软雅黑" panose="020B0503020204020204" pitchFamily="34" charset="-122"/>
              </a:rPr>
              <a:t>网络环境和信息资产重要等级</a:t>
            </a:r>
            <a:r>
              <a:rPr lang="zh-CN" altLang="en-US" sz="2000" dirty="0">
                <a:latin typeface="微软雅黑" panose="020B0503020204020204" pitchFamily="34" charset="-122"/>
                <a:ea typeface="微软雅黑" panose="020B0503020204020204" pitchFamily="34" charset="-122"/>
              </a:rPr>
              <a:t>，以便下一步有针对性地跟踪企业所需要的补丁和要采取的措施。</a:t>
            </a:r>
          </a:p>
        </p:txBody>
      </p:sp>
    </p:spTree>
    <p:extLst>
      <p:ext uri="{BB962C8B-B14F-4D97-AF65-F5344CB8AC3E}">
        <p14:creationId xmlns:p14="http://schemas.microsoft.com/office/powerpoint/2010/main" val="168786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补丁管理</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76F93C6-8FA7-48F8-9E5D-6D2AD177A44B}"/>
              </a:ext>
            </a:extLst>
          </p:cNvPr>
          <p:cNvSpPr txBox="1"/>
          <p:nvPr/>
        </p:nvSpPr>
        <p:spPr>
          <a:xfrm>
            <a:off x="1414487" y="909555"/>
            <a:ext cx="2547620" cy="502766"/>
          </a:xfrm>
          <a:prstGeom prst="rect">
            <a:avLst/>
          </a:prstGeom>
          <a:noFill/>
        </p:spPr>
        <p:txBody>
          <a:bodyPr wrap="square" rtlCol="0">
            <a:spAutoFit/>
          </a:bodyPr>
          <a:lstStyle/>
          <a:p>
            <a:r>
              <a:rPr lang="zh-CN" altLang="en-US" sz="2667" b="1" dirty="0">
                <a:ea typeface="微软雅黑" panose="020B0503020204020204" pitchFamily="34" charset="-122"/>
              </a:rPr>
              <a:t>补丁管理流程</a:t>
            </a:r>
          </a:p>
        </p:txBody>
      </p:sp>
      <p:sp>
        <p:nvSpPr>
          <p:cNvPr id="4" name="矩形 3">
            <a:extLst>
              <a:ext uri="{FF2B5EF4-FFF2-40B4-BE49-F238E27FC236}">
                <a16:creationId xmlns:a16="http://schemas.microsoft.com/office/drawing/2014/main" id="{83705C02-28FE-4E06-BAD8-CC52618F68FF}"/>
              </a:ext>
            </a:extLst>
          </p:cNvPr>
          <p:cNvSpPr/>
          <p:nvPr/>
        </p:nvSpPr>
        <p:spPr>
          <a:xfrm>
            <a:off x="1414487" y="1771621"/>
            <a:ext cx="2153875" cy="3357329"/>
          </a:xfrm>
          <a:prstGeom prst="rect">
            <a:avLst/>
          </a:prstGeom>
        </p:spPr>
        <p:txBody>
          <a:bodyPr wrap="square">
            <a:spAutoFit/>
          </a:bodyPr>
          <a:lstStyle/>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现状分析</a:t>
            </a:r>
          </a:p>
          <a:p>
            <a:pPr marL="380990" indent="-380990">
              <a:lnSpc>
                <a:spcPct val="150000"/>
              </a:lnSpc>
              <a:buFont typeface="Wingdings" panose="05000000000000000000" pitchFamily="2" charset="2"/>
              <a:buChar char="Ø"/>
            </a:pPr>
            <a:r>
              <a:rPr lang="zh-CN" altLang="en-US" sz="2400" b="1" dirty="0">
                <a:solidFill>
                  <a:srgbClr val="C00000"/>
                </a:solidFill>
                <a:ea typeface="微软雅黑" panose="020B0503020204020204" pitchFamily="34" charset="-122"/>
              </a:rPr>
              <a:t>补丁跟踪</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补丁分析</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部署安装</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疑难处理</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补丁检查</a:t>
            </a:r>
          </a:p>
        </p:txBody>
      </p:sp>
      <p:cxnSp>
        <p:nvCxnSpPr>
          <p:cNvPr id="9" name="直接连接符 8">
            <a:extLst>
              <a:ext uri="{FF2B5EF4-FFF2-40B4-BE49-F238E27FC236}">
                <a16:creationId xmlns:a16="http://schemas.microsoft.com/office/drawing/2014/main" id="{8EBFB6E4-F4D2-47C7-B8D2-CC63FF9A287B}"/>
              </a:ext>
            </a:extLst>
          </p:cNvPr>
          <p:cNvCxnSpPr>
            <a:cxnSpLocks/>
          </p:cNvCxnSpPr>
          <p:nvPr/>
        </p:nvCxnSpPr>
        <p:spPr>
          <a:xfrm>
            <a:off x="3906463" y="1771621"/>
            <a:ext cx="0" cy="4756599"/>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B1696BD6-3F54-475A-B5EE-C0584B83DC24}"/>
              </a:ext>
            </a:extLst>
          </p:cNvPr>
          <p:cNvSpPr/>
          <p:nvPr/>
        </p:nvSpPr>
        <p:spPr>
          <a:xfrm>
            <a:off x="4057651" y="1591455"/>
            <a:ext cx="7609416" cy="4054443"/>
          </a:xfrm>
          <a:prstGeom prst="rect">
            <a:avLst/>
          </a:prstGeom>
        </p:spPr>
        <p:txBody>
          <a:bodyPr wrap="square">
            <a:spAutoFit/>
          </a:bodyPr>
          <a:lstStyle/>
          <a:p>
            <a:pPr>
              <a:lnSpc>
                <a:spcPct val="130000"/>
              </a:lnSpc>
              <a:buFontTx/>
              <a:buNone/>
            </a:pPr>
            <a:r>
              <a:rPr lang="zh-CN" altLang="en-US" sz="2000" dirty="0">
                <a:latin typeface="微软雅黑" panose="020B0503020204020204" pitchFamily="34" charset="-122"/>
                <a:ea typeface="微软雅黑" panose="020B0503020204020204" pitchFamily="34" charset="-122"/>
              </a:rPr>
              <a:t>确定了企业目前的</a:t>
            </a:r>
            <a:r>
              <a:rPr lang="en-US" altLang="zh-CN" sz="2000" dirty="0">
                <a:latin typeface="微软雅黑" panose="020B0503020204020204" pitchFamily="34" charset="-122"/>
                <a:ea typeface="微软雅黑" panose="020B0503020204020204" pitchFamily="34" charset="-122"/>
              </a:rPr>
              <a:t>IT</a:t>
            </a:r>
            <a:r>
              <a:rPr lang="zh-CN" altLang="en-US" sz="2000" dirty="0">
                <a:latin typeface="微软雅黑" panose="020B0503020204020204" pitchFamily="34" charset="-122"/>
                <a:ea typeface="微软雅黑" panose="020B0503020204020204" pitchFamily="34" charset="-122"/>
              </a:rPr>
              <a:t>状况后，就可以根据这些信息跟踪对应软件的补丁。查看补丁的信息来源主要可以分为</a:t>
            </a:r>
            <a:r>
              <a:rPr lang="en-US" altLang="zh-CN" sz="2000" b="1" dirty="0">
                <a:solidFill>
                  <a:srgbClr val="C00000"/>
                </a:solidFill>
                <a:latin typeface="微软雅黑" panose="020B0503020204020204" pitchFamily="34" charset="-122"/>
                <a:ea typeface="微软雅黑" panose="020B0503020204020204" pitchFamily="34" charset="-122"/>
              </a:rPr>
              <a:t>3</a:t>
            </a:r>
            <a:r>
              <a:rPr lang="zh-CN" altLang="en-US" sz="2000" b="1" dirty="0">
                <a:solidFill>
                  <a:srgbClr val="C00000"/>
                </a:solidFill>
                <a:latin typeface="微软雅黑" panose="020B0503020204020204" pitchFamily="34" charset="-122"/>
                <a:ea typeface="微软雅黑" panose="020B0503020204020204" pitchFamily="34" charset="-122"/>
              </a:rPr>
              <a:t>大类</a:t>
            </a:r>
            <a:r>
              <a:rPr lang="zh-CN" altLang="en-US" sz="2000" dirty="0">
                <a:latin typeface="微软雅黑" panose="020B0503020204020204" pitchFamily="34" charset="-122"/>
                <a:ea typeface="微软雅黑" panose="020B0503020204020204" pitchFamily="34" charset="-122"/>
              </a:rPr>
              <a:t>：</a:t>
            </a:r>
          </a:p>
          <a:p>
            <a:pPr marL="380990" indent="-380990">
              <a:lnSpc>
                <a:spcPct val="130000"/>
              </a:lnSpc>
              <a:buFont typeface="Arial" panose="020B0604020202020204" pitchFamily="34" charset="0"/>
              <a:buChar char="•"/>
            </a:pPr>
            <a:r>
              <a:rPr lang="zh-CN" altLang="en-US" sz="2000" b="1" dirty="0">
                <a:solidFill>
                  <a:srgbClr val="C00000"/>
                </a:solidFill>
                <a:latin typeface="微软雅黑" panose="020B0503020204020204" pitchFamily="34" charset="-122"/>
                <a:ea typeface="微软雅黑" panose="020B0503020204020204" pitchFamily="34" charset="-122"/>
              </a:rPr>
              <a:t>软件厂商：</a:t>
            </a:r>
            <a:r>
              <a:rPr lang="zh-CN" altLang="en-US" sz="2000" dirty="0">
                <a:latin typeface="微软雅黑" panose="020B0503020204020204" pitchFamily="34" charset="-122"/>
                <a:ea typeface="微软雅黑" panose="020B0503020204020204" pitchFamily="34" charset="-122"/>
              </a:rPr>
              <a:t>软件厂商是补丁的主要来源，每一次安全补丁的发布，产商都会发布通告。</a:t>
            </a:r>
            <a:endParaRPr lang="en-US" altLang="zh-CN" sz="2000" dirty="0">
              <a:latin typeface="微软雅黑" panose="020B0503020204020204" pitchFamily="34" charset="-122"/>
              <a:ea typeface="微软雅黑" panose="020B0503020204020204" pitchFamily="34" charset="-122"/>
            </a:endParaRPr>
          </a:p>
          <a:p>
            <a:pPr marL="380990" indent="-380990">
              <a:lnSpc>
                <a:spcPct val="130000"/>
              </a:lnSpc>
              <a:buFont typeface="Arial" panose="020B0604020202020204" pitchFamily="34" charset="0"/>
              <a:buChar char="•"/>
            </a:pPr>
            <a:r>
              <a:rPr lang="zh-CN" altLang="en-US" sz="2000" b="1" dirty="0">
                <a:solidFill>
                  <a:srgbClr val="C00000"/>
                </a:solidFill>
                <a:latin typeface="微软雅黑" panose="020B0503020204020204" pitchFamily="34" charset="-122"/>
                <a:ea typeface="微软雅黑" panose="020B0503020204020204" pitchFamily="34" charset="-122"/>
              </a:rPr>
              <a:t>安全机构：</a:t>
            </a:r>
            <a:r>
              <a:rPr lang="zh-CN" altLang="en-US" sz="2000" dirty="0">
                <a:latin typeface="微软雅黑" panose="020B0503020204020204" pitchFamily="34" charset="-122"/>
                <a:ea typeface="微软雅黑" panose="020B0503020204020204" pitchFamily="34" charset="-122"/>
              </a:rPr>
              <a:t>大部分官方的安全机构会针对一些影响特别大的安全事件进行通告，比如严重的安全漏洞，危害很大的蠕虫病毒等，它的特点是正规可靠。</a:t>
            </a:r>
            <a:endParaRPr lang="en-US" altLang="zh-CN" sz="2000" dirty="0">
              <a:latin typeface="微软雅黑" panose="020B0503020204020204" pitchFamily="34" charset="-122"/>
              <a:ea typeface="微软雅黑" panose="020B0503020204020204" pitchFamily="34" charset="-122"/>
            </a:endParaRPr>
          </a:p>
          <a:p>
            <a:pPr marL="380990" indent="-380990">
              <a:lnSpc>
                <a:spcPct val="130000"/>
              </a:lnSpc>
              <a:buFont typeface="Arial" panose="020B0604020202020204" pitchFamily="34" charset="0"/>
              <a:buChar char="•"/>
            </a:pPr>
            <a:r>
              <a:rPr lang="zh-CN" altLang="en-US" sz="2000" b="1" dirty="0">
                <a:solidFill>
                  <a:srgbClr val="C00000"/>
                </a:solidFill>
                <a:latin typeface="微软雅黑" panose="020B0503020204020204" pitchFamily="34" charset="-122"/>
                <a:ea typeface="微软雅黑" panose="020B0503020204020204" pitchFamily="34" charset="-122"/>
              </a:rPr>
              <a:t>安全组织和安全公司：</a:t>
            </a:r>
            <a:r>
              <a:rPr lang="zh-CN" altLang="en-US" sz="2000" dirty="0">
                <a:latin typeface="微软雅黑" panose="020B0503020204020204" pitchFamily="34" charset="-122"/>
                <a:ea typeface="微软雅黑" panose="020B0503020204020204" pitchFamily="34" charset="-122"/>
              </a:rPr>
              <a:t>安全组织和安全公司是研究安全的主要力量，他们会对漏洞和补丁进行详细而深入的研究，找出问题和解决办法。</a:t>
            </a:r>
          </a:p>
        </p:txBody>
      </p:sp>
    </p:spTree>
    <p:extLst>
      <p:ext uri="{BB962C8B-B14F-4D97-AF65-F5344CB8AC3E}">
        <p14:creationId xmlns:p14="http://schemas.microsoft.com/office/powerpoint/2010/main" val="110206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补丁管理</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76F93C6-8FA7-48F8-9E5D-6D2AD177A44B}"/>
              </a:ext>
            </a:extLst>
          </p:cNvPr>
          <p:cNvSpPr txBox="1"/>
          <p:nvPr/>
        </p:nvSpPr>
        <p:spPr>
          <a:xfrm>
            <a:off x="1414487" y="909555"/>
            <a:ext cx="2547620" cy="502766"/>
          </a:xfrm>
          <a:prstGeom prst="rect">
            <a:avLst/>
          </a:prstGeom>
          <a:noFill/>
        </p:spPr>
        <p:txBody>
          <a:bodyPr wrap="square" rtlCol="0">
            <a:spAutoFit/>
          </a:bodyPr>
          <a:lstStyle/>
          <a:p>
            <a:r>
              <a:rPr lang="zh-CN" altLang="en-US" sz="2667" b="1" dirty="0">
                <a:ea typeface="微软雅黑" panose="020B0503020204020204" pitchFamily="34" charset="-122"/>
              </a:rPr>
              <a:t>补丁管理流程</a:t>
            </a:r>
          </a:p>
        </p:txBody>
      </p:sp>
      <p:sp>
        <p:nvSpPr>
          <p:cNvPr id="4" name="矩形 3">
            <a:extLst>
              <a:ext uri="{FF2B5EF4-FFF2-40B4-BE49-F238E27FC236}">
                <a16:creationId xmlns:a16="http://schemas.microsoft.com/office/drawing/2014/main" id="{83705C02-28FE-4E06-BAD8-CC52618F68FF}"/>
              </a:ext>
            </a:extLst>
          </p:cNvPr>
          <p:cNvSpPr/>
          <p:nvPr/>
        </p:nvSpPr>
        <p:spPr>
          <a:xfrm>
            <a:off x="1414487" y="1771621"/>
            <a:ext cx="2153875" cy="2813206"/>
          </a:xfrm>
          <a:prstGeom prst="rect">
            <a:avLst/>
          </a:prstGeom>
        </p:spPr>
        <p:txBody>
          <a:bodyPr wrap="square">
            <a:spAutoFit/>
          </a:bodyPr>
          <a:lstStyle/>
          <a:p>
            <a:pPr marL="380990" indent="-380990">
              <a:lnSpc>
                <a:spcPct val="150000"/>
              </a:lnSpc>
              <a:buFont typeface="Wingdings" panose="05000000000000000000" pitchFamily="2" charset="2"/>
              <a:buChar char="Ø"/>
            </a:pPr>
            <a:r>
              <a:rPr lang="zh-CN" altLang="en-US" sz="2000" dirty="0">
                <a:ea typeface="微软雅黑" panose="020B0503020204020204" pitchFamily="34" charset="-122"/>
              </a:rPr>
              <a:t>现状分析</a:t>
            </a:r>
          </a:p>
          <a:p>
            <a:pPr marL="380990" indent="-380990">
              <a:lnSpc>
                <a:spcPct val="150000"/>
              </a:lnSpc>
              <a:buFont typeface="Wingdings" panose="05000000000000000000" pitchFamily="2" charset="2"/>
              <a:buChar char="Ø"/>
            </a:pPr>
            <a:r>
              <a:rPr lang="zh-CN" altLang="en-US" sz="2000" dirty="0">
                <a:ea typeface="微软雅黑" panose="020B0503020204020204" pitchFamily="34" charset="-122"/>
              </a:rPr>
              <a:t>补丁跟踪</a:t>
            </a:r>
          </a:p>
          <a:p>
            <a:pPr marL="380990" indent="-380990">
              <a:lnSpc>
                <a:spcPct val="150000"/>
              </a:lnSpc>
              <a:buFont typeface="Wingdings" panose="05000000000000000000" pitchFamily="2" charset="2"/>
              <a:buChar char="Ø"/>
            </a:pPr>
            <a:r>
              <a:rPr lang="zh-CN" altLang="en-US" sz="2000" b="1" dirty="0">
                <a:solidFill>
                  <a:srgbClr val="C00000"/>
                </a:solidFill>
                <a:ea typeface="微软雅黑" panose="020B0503020204020204" pitchFamily="34" charset="-122"/>
              </a:rPr>
              <a:t>补丁分析</a:t>
            </a:r>
          </a:p>
          <a:p>
            <a:pPr marL="380990" indent="-380990">
              <a:lnSpc>
                <a:spcPct val="150000"/>
              </a:lnSpc>
              <a:buFont typeface="Wingdings" panose="05000000000000000000" pitchFamily="2" charset="2"/>
              <a:buChar char="Ø"/>
            </a:pPr>
            <a:r>
              <a:rPr lang="zh-CN" altLang="en-US" sz="2000" dirty="0">
                <a:ea typeface="微软雅黑" panose="020B0503020204020204" pitchFamily="34" charset="-122"/>
              </a:rPr>
              <a:t>部署安装</a:t>
            </a:r>
          </a:p>
          <a:p>
            <a:pPr marL="380990" indent="-380990">
              <a:lnSpc>
                <a:spcPct val="150000"/>
              </a:lnSpc>
              <a:buFont typeface="Wingdings" panose="05000000000000000000" pitchFamily="2" charset="2"/>
              <a:buChar char="Ø"/>
            </a:pPr>
            <a:r>
              <a:rPr lang="zh-CN" altLang="en-US" sz="2000" dirty="0">
                <a:ea typeface="微软雅黑" panose="020B0503020204020204" pitchFamily="34" charset="-122"/>
              </a:rPr>
              <a:t>疑难处理</a:t>
            </a:r>
          </a:p>
          <a:p>
            <a:pPr marL="380990" indent="-380990">
              <a:lnSpc>
                <a:spcPct val="150000"/>
              </a:lnSpc>
              <a:buFont typeface="Wingdings" panose="05000000000000000000" pitchFamily="2" charset="2"/>
              <a:buChar char="Ø"/>
            </a:pPr>
            <a:r>
              <a:rPr lang="zh-CN" altLang="en-US" sz="2000" dirty="0">
                <a:ea typeface="微软雅黑" panose="020B0503020204020204" pitchFamily="34" charset="-122"/>
              </a:rPr>
              <a:t>补丁检查</a:t>
            </a:r>
          </a:p>
        </p:txBody>
      </p:sp>
      <p:cxnSp>
        <p:nvCxnSpPr>
          <p:cNvPr id="9" name="直接连接符 8">
            <a:extLst>
              <a:ext uri="{FF2B5EF4-FFF2-40B4-BE49-F238E27FC236}">
                <a16:creationId xmlns:a16="http://schemas.microsoft.com/office/drawing/2014/main" id="{8EBFB6E4-F4D2-47C7-B8D2-CC63FF9A287B}"/>
              </a:ext>
            </a:extLst>
          </p:cNvPr>
          <p:cNvCxnSpPr>
            <a:cxnSpLocks/>
          </p:cNvCxnSpPr>
          <p:nvPr/>
        </p:nvCxnSpPr>
        <p:spPr>
          <a:xfrm>
            <a:off x="3906463" y="1771621"/>
            <a:ext cx="0" cy="4756599"/>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B2AE2D11-E622-45D8-A19C-619F9923D10B}"/>
              </a:ext>
            </a:extLst>
          </p:cNvPr>
          <p:cNvSpPr/>
          <p:nvPr/>
        </p:nvSpPr>
        <p:spPr>
          <a:xfrm>
            <a:off x="3906463" y="2376217"/>
            <a:ext cx="5150450" cy="1428211"/>
          </a:xfrm>
          <a:prstGeom prst="rect">
            <a:avLst/>
          </a:prstGeom>
        </p:spPr>
        <p:txBody>
          <a:bodyPr wrap="square">
            <a:spAutoFit/>
          </a:bodyPr>
          <a:lstStyle/>
          <a:p>
            <a:pPr marL="1142960" lvl="1" indent="-380990">
              <a:lnSpc>
                <a:spcPct val="150000"/>
              </a:lnSpc>
              <a:buFont typeface="Arial" panose="020B0604020202020204" pitchFamily="34" charset="0"/>
              <a:buChar char="•"/>
            </a:pPr>
            <a:r>
              <a:rPr lang="zh-CN" altLang="en-US" sz="2000" dirty="0">
                <a:ea typeface="微软雅黑" panose="020B0503020204020204" pitchFamily="34" charset="-122"/>
              </a:rPr>
              <a:t>分析漏洞的影响</a:t>
            </a:r>
          </a:p>
          <a:p>
            <a:pPr marL="1142960" lvl="1" indent="-380990">
              <a:lnSpc>
                <a:spcPct val="150000"/>
              </a:lnSpc>
              <a:buFont typeface="Arial" panose="020B0604020202020204" pitchFamily="34" charset="0"/>
              <a:buChar char="•"/>
            </a:pPr>
            <a:r>
              <a:rPr lang="zh-CN" altLang="en-US" sz="2000" dirty="0">
                <a:ea typeface="微软雅黑" panose="020B0503020204020204" pitchFamily="34" charset="-122"/>
              </a:rPr>
              <a:t>确定补丁的严重等级 </a:t>
            </a:r>
          </a:p>
          <a:p>
            <a:pPr marL="1142960" lvl="1" indent="-380990">
              <a:lnSpc>
                <a:spcPct val="150000"/>
              </a:lnSpc>
              <a:buFont typeface="Arial" panose="020B0604020202020204" pitchFamily="34" charset="0"/>
              <a:buChar char="•"/>
            </a:pPr>
            <a:r>
              <a:rPr lang="zh-CN" altLang="en-US" sz="2000" dirty="0">
                <a:ea typeface="微软雅黑" panose="020B0503020204020204" pitchFamily="34" charset="-122"/>
              </a:rPr>
              <a:t>测试补丁 </a:t>
            </a:r>
          </a:p>
        </p:txBody>
      </p:sp>
    </p:spTree>
    <p:extLst>
      <p:ext uri="{BB962C8B-B14F-4D97-AF65-F5344CB8AC3E}">
        <p14:creationId xmlns:p14="http://schemas.microsoft.com/office/powerpoint/2010/main" val="309250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补丁管理</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76F93C6-8FA7-48F8-9E5D-6D2AD177A44B}"/>
              </a:ext>
            </a:extLst>
          </p:cNvPr>
          <p:cNvSpPr txBox="1"/>
          <p:nvPr/>
        </p:nvSpPr>
        <p:spPr>
          <a:xfrm>
            <a:off x="1414487" y="909555"/>
            <a:ext cx="2547620" cy="502766"/>
          </a:xfrm>
          <a:prstGeom prst="rect">
            <a:avLst/>
          </a:prstGeom>
          <a:noFill/>
        </p:spPr>
        <p:txBody>
          <a:bodyPr wrap="square" rtlCol="0">
            <a:spAutoFit/>
          </a:bodyPr>
          <a:lstStyle/>
          <a:p>
            <a:r>
              <a:rPr lang="zh-CN" altLang="en-US" sz="2667" b="1" dirty="0">
                <a:ea typeface="微软雅黑" panose="020B0503020204020204" pitchFamily="34" charset="-122"/>
              </a:rPr>
              <a:t>补丁管理流程</a:t>
            </a:r>
          </a:p>
        </p:txBody>
      </p:sp>
      <p:sp>
        <p:nvSpPr>
          <p:cNvPr id="4" name="矩形 3">
            <a:extLst>
              <a:ext uri="{FF2B5EF4-FFF2-40B4-BE49-F238E27FC236}">
                <a16:creationId xmlns:a16="http://schemas.microsoft.com/office/drawing/2014/main" id="{83705C02-28FE-4E06-BAD8-CC52618F68FF}"/>
              </a:ext>
            </a:extLst>
          </p:cNvPr>
          <p:cNvSpPr/>
          <p:nvPr/>
        </p:nvSpPr>
        <p:spPr>
          <a:xfrm>
            <a:off x="1414487" y="1771621"/>
            <a:ext cx="2153875" cy="3357329"/>
          </a:xfrm>
          <a:prstGeom prst="rect">
            <a:avLst/>
          </a:prstGeom>
        </p:spPr>
        <p:txBody>
          <a:bodyPr wrap="square">
            <a:spAutoFit/>
          </a:bodyPr>
          <a:lstStyle/>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现状分析</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补丁跟踪</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补丁分析</a:t>
            </a:r>
          </a:p>
          <a:p>
            <a:pPr marL="380990" indent="-380990">
              <a:lnSpc>
                <a:spcPct val="150000"/>
              </a:lnSpc>
              <a:buFont typeface="Wingdings" panose="05000000000000000000" pitchFamily="2" charset="2"/>
              <a:buChar char="Ø"/>
            </a:pPr>
            <a:r>
              <a:rPr lang="zh-CN" altLang="en-US" sz="2400" b="1" dirty="0">
                <a:solidFill>
                  <a:srgbClr val="C00000"/>
                </a:solidFill>
                <a:ea typeface="微软雅黑" panose="020B0503020204020204" pitchFamily="34" charset="-122"/>
              </a:rPr>
              <a:t>部署安装</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疑难处理</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补丁检查</a:t>
            </a:r>
          </a:p>
        </p:txBody>
      </p:sp>
      <p:cxnSp>
        <p:nvCxnSpPr>
          <p:cNvPr id="9" name="直接连接符 8">
            <a:extLst>
              <a:ext uri="{FF2B5EF4-FFF2-40B4-BE49-F238E27FC236}">
                <a16:creationId xmlns:a16="http://schemas.microsoft.com/office/drawing/2014/main" id="{8EBFB6E4-F4D2-47C7-B8D2-CC63FF9A287B}"/>
              </a:ext>
            </a:extLst>
          </p:cNvPr>
          <p:cNvCxnSpPr>
            <a:cxnSpLocks/>
          </p:cNvCxnSpPr>
          <p:nvPr/>
        </p:nvCxnSpPr>
        <p:spPr>
          <a:xfrm>
            <a:off x="3906463" y="1771621"/>
            <a:ext cx="0" cy="4756599"/>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0EAB952F-4041-42CD-ADE7-EE317B2050E5}"/>
              </a:ext>
            </a:extLst>
          </p:cNvPr>
          <p:cNvSpPr/>
          <p:nvPr/>
        </p:nvSpPr>
        <p:spPr>
          <a:xfrm>
            <a:off x="4312299" y="2237303"/>
            <a:ext cx="5887611" cy="2436180"/>
          </a:xfrm>
          <a:prstGeom prst="rect">
            <a:avLst/>
          </a:prstGeom>
        </p:spPr>
        <p:txBody>
          <a:bodyPr wrap="square">
            <a:spAutoFit/>
          </a:bodyPr>
          <a:lstStyle/>
          <a:p>
            <a:pPr marL="380990" indent="-380990">
              <a:lnSpc>
                <a:spcPct val="120000"/>
              </a:lnSpc>
              <a:spcAft>
                <a:spcPts val="1200"/>
              </a:spcAft>
              <a:buFont typeface="Arial" panose="020B0604020202020204" pitchFamily="34" charset="0"/>
              <a:buChar char="•"/>
            </a:pPr>
            <a:r>
              <a:rPr lang="zh-CN" altLang="en-US" sz="2000" dirty="0">
                <a:ea typeface="微软雅黑" panose="020B0503020204020204" pitchFamily="34" charset="-122"/>
              </a:rPr>
              <a:t>补丁测试后，如果没有问题，则要根据紧急程度制定分发计划，这里一个关键就是要</a:t>
            </a:r>
            <a:r>
              <a:rPr lang="zh-CN" altLang="en-US" sz="2000" dirty="0">
                <a:solidFill>
                  <a:srgbClr val="C00000"/>
                </a:solidFill>
                <a:ea typeface="微软雅黑" panose="020B0503020204020204" pitchFamily="34" charset="-122"/>
              </a:rPr>
              <a:t>根据企业的环境分批安装。</a:t>
            </a:r>
            <a:endParaRPr lang="zh-CN" altLang="en-US" sz="2000" dirty="0">
              <a:ea typeface="微软雅黑" panose="020B0503020204020204" pitchFamily="34" charset="-122"/>
            </a:endParaRPr>
          </a:p>
          <a:p>
            <a:pPr marL="380990" indent="-380990">
              <a:lnSpc>
                <a:spcPct val="120000"/>
              </a:lnSpc>
              <a:spcAft>
                <a:spcPts val="1200"/>
              </a:spcAft>
              <a:buFont typeface="Arial" panose="020B0604020202020204" pitchFamily="34" charset="0"/>
              <a:buChar char="•"/>
            </a:pPr>
            <a:r>
              <a:rPr lang="zh-CN" altLang="en-US" sz="2000" dirty="0">
                <a:ea typeface="微软雅黑" panose="020B0503020204020204" pitchFamily="34" charset="-122"/>
              </a:rPr>
              <a:t>原则是资产价值大、威胁等级高的系统优先安装确定顺序后，提交变更，组织相关人员进行补丁安装。</a:t>
            </a:r>
          </a:p>
        </p:txBody>
      </p:sp>
    </p:spTree>
    <p:extLst>
      <p:ext uri="{BB962C8B-B14F-4D97-AF65-F5344CB8AC3E}">
        <p14:creationId xmlns:p14="http://schemas.microsoft.com/office/powerpoint/2010/main" val="157737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补丁管理</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76F93C6-8FA7-48F8-9E5D-6D2AD177A44B}"/>
              </a:ext>
            </a:extLst>
          </p:cNvPr>
          <p:cNvSpPr txBox="1"/>
          <p:nvPr/>
        </p:nvSpPr>
        <p:spPr>
          <a:xfrm>
            <a:off x="1414487" y="909555"/>
            <a:ext cx="2547620" cy="502766"/>
          </a:xfrm>
          <a:prstGeom prst="rect">
            <a:avLst/>
          </a:prstGeom>
          <a:noFill/>
        </p:spPr>
        <p:txBody>
          <a:bodyPr wrap="square" rtlCol="0">
            <a:spAutoFit/>
          </a:bodyPr>
          <a:lstStyle/>
          <a:p>
            <a:r>
              <a:rPr lang="zh-CN" altLang="en-US" sz="2667" b="1" dirty="0">
                <a:ea typeface="微软雅黑" panose="020B0503020204020204" pitchFamily="34" charset="-122"/>
              </a:rPr>
              <a:t>补丁管理流程</a:t>
            </a:r>
          </a:p>
        </p:txBody>
      </p:sp>
      <p:sp>
        <p:nvSpPr>
          <p:cNvPr id="4" name="矩形 3">
            <a:extLst>
              <a:ext uri="{FF2B5EF4-FFF2-40B4-BE49-F238E27FC236}">
                <a16:creationId xmlns:a16="http://schemas.microsoft.com/office/drawing/2014/main" id="{83705C02-28FE-4E06-BAD8-CC52618F68FF}"/>
              </a:ext>
            </a:extLst>
          </p:cNvPr>
          <p:cNvSpPr/>
          <p:nvPr/>
        </p:nvSpPr>
        <p:spPr>
          <a:xfrm>
            <a:off x="1414487" y="1771621"/>
            <a:ext cx="2153875" cy="3357329"/>
          </a:xfrm>
          <a:prstGeom prst="rect">
            <a:avLst/>
          </a:prstGeom>
        </p:spPr>
        <p:txBody>
          <a:bodyPr wrap="square">
            <a:spAutoFit/>
          </a:bodyPr>
          <a:lstStyle/>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现状分析</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补丁跟踪</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补丁分析</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部署安装</a:t>
            </a:r>
          </a:p>
          <a:p>
            <a:pPr marL="380990" indent="-380990">
              <a:lnSpc>
                <a:spcPct val="150000"/>
              </a:lnSpc>
              <a:buFont typeface="Wingdings" panose="05000000000000000000" pitchFamily="2" charset="2"/>
              <a:buChar char="Ø"/>
            </a:pPr>
            <a:r>
              <a:rPr lang="zh-CN" altLang="en-US" sz="2400" b="1" dirty="0">
                <a:solidFill>
                  <a:srgbClr val="C00000"/>
                </a:solidFill>
                <a:ea typeface="微软雅黑" panose="020B0503020204020204" pitchFamily="34" charset="-122"/>
              </a:rPr>
              <a:t>疑难处理</a:t>
            </a:r>
          </a:p>
          <a:p>
            <a:pPr marL="380990" indent="-380990">
              <a:lnSpc>
                <a:spcPct val="150000"/>
              </a:lnSpc>
              <a:buFont typeface="Wingdings" panose="05000000000000000000" pitchFamily="2" charset="2"/>
              <a:buChar char="Ø"/>
            </a:pPr>
            <a:r>
              <a:rPr lang="zh-CN" altLang="en-US" sz="2400" dirty="0">
                <a:ea typeface="微软雅黑" panose="020B0503020204020204" pitchFamily="34" charset="-122"/>
              </a:rPr>
              <a:t>补丁检查</a:t>
            </a:r>
          </a:p>
        </p:txBody>
      </p:sp>
      <p:cxnSp>
        <p:nvCxnSpPr>
          <p:cNvPr id="9" name="直接连接符 8">
            <a:extLst>
              <a:ext uri="{FF2B5EF4-FFF2-40B4-BE49-F238E27FC236}">
                <a16:creationId xmlns:a16="http://schemas.microsoft.com/office/drawing/2014/main" id="{8EBFB6E4-F4D2-47C7-B8D2-CC63FF9A287B}"/>
              </a:ext>
            </a:extLst>
          </p:cNvPr>
          <p:cNvCxnSpPr>
            <a:cxnSpLocks/>
          </p:cNvCxnSpPr>
          <p:nvPr/>
        </p:nvCxnSpPr>
        <p:spPr>
          <a:xfrm>
            <a:off x="3906463" y="1771621"/>
            <a:ext cx="0" cy="4756599"/>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E8A028ED-B2DC-4FE2-8CE6-5193B62AED7C}"/>
              </a:ext>
            </a:extLst>
          </p:cNvPr>
          <p:cNvSpPr/>
          <p:nvPr/>
        </p:nvSpPr>
        <p:spPr>
          <a:xfrm>
            <a:off x="4410580" y="1771621"/>
            <a:ext cx="7273417" cy="2933495"/>
          </a:xfrm>
          <a:prstGeom prst="rect">
            <a:avLst/>
          </a:prstGeom>
        </p:spPr>
        <p:txBody>
          <a:bodyPr wrap="square">
            <a:spAutoFit/>
          </a:bodyPr>
          <a:lstStyle/>
          <a:p>
            <a:pPr>
              <a:lnSpc>
                <a:spcPct val="130000"/>
              </a:lnSpc>
              <a:spcAft>
                <a:spcPts val="1200"/>
              </a:spcAft>
            </a:pPr>
            <a:r>
              <a:rPr lang="zh-CN" altLang="en-US" sz="2000" dirty="0">
                <a:ea typeface="微软雅黑" panose="020B0503020204020204" pitchFamily="34" charset="-122"/>
              </a:rPr>
              <a:t>在补丁的安装过程中，由于系统的多样性和复杂性，经常会发生很多问题，我们应该时刻</a:t>
            </a:r>
            <a:r>
              <a:rPr lang="zh-CN" altLang="en-US" sz="2000" b="1" dirty="0">
                <a:solidFill>
                  <a:srgbClr val="C00000"/>
                </a:solidFill>
                <a:ea typeface="微软雅黑" panose="020B0503020204020204" pitchFamily="34" charset="-122"/>
              </a:rPr>
              <a:t>记录这些问题，并进行技术分析</a:t>
            </a:r>
            <a:r>
              <a:rPr lang="zh-CN" altLang="en-US" sz="2000" dirty="0">
                <a:ea typeface="微软雅黑" panose="020B0503020204020204" pitchFamily="34" charset="-122"/>
              </a:rPr>
              <a:t>，以便尽快解决。对于一些不能解决的问题，可以分为两种情况：</a:t>
            </a:r>
          </a:p>
          <a:p>
            <a:pPr marL="838190" lvl="1" indent="-380990">
              <a:lnSpc>
                <a:spcPct val="130000"/>
              </a:lnSpc>
              <a:spcAft>
                <a:spcPts val="600"/>
              </a:spcAft>
              <a:buFont typeface="Arial" panose="020B0604020202020204" pitchFamily="34" charset="0"/>
              <a:buChar char="•"/>
            </a:pPr>
            <a:r>
              <a:rPr lang="zh-CN" altLang="en-US" b="1" dirty="0">
                <a:ea typeface="微软雅黑" panose="020B0503020204020204" pitchFamily="34" charset="-122"/>
              </a:rPr>
              <a:t>不能安装补丁</a:t>
            </a:r>
            <a:r>
              <a:rPr lang="zh-CN" altLang="en-US" dirty="0">
                <a:ea typeface="微软雅黑" panose="020B0503020204020204" pitchFamily="34" charset="-122"/>
              </a:rPr>
              <a:t>，这时就需要确定一个临时的解决办法消除漏洞的威胁，或者暂时接受这个风险。</a:t>
            </a:r>
          </a:p>
          <a:p>
            <a:pPr marL="838190" lvl="1" indent="-380990">
              <a:lnSpc>
                <a:spcPct val="130000"/>
              </a:lnSpc>
              <a:spcAft>
                <a:spcPts val="600"/>
              </a:spcAft>
              <a:buFont typeface="Arial" panose="020B0604020202020204" pitchFamily="34" charset="0"/>
              <a:buChar char="•"/>
            </a:pPr>
            <a:r>
              <a:rPr lang="zh-CN" altLang="en-US" dirty="0">
                <a:ea typeface="微软雅黑" panose="020B0503020204020204" pitchFamily="34" charset="-122"/>
              </a:rPr>
              <a:t>打上补丁系统或者应用不能正常运行，这时就需要</a:t>
            </a:r>
            <a:r>
              <a:rPr lang="zh-CN" altLang="en-US" b="1" dirty="0">
                <a:ea typeface="微软雅黑" panose="020B0503020204020204" pitchFamily="34" charset="-122"/>
              </a:rPr>
              <a:t>采用应急方案</a:t>
            </a:r>
            <a:r>
              <a:rPr lang="zh-CN" altLang="en-US" dirty="0">
                <a:ea typeface="微软雅黑" panose="020B0503020204020204" pitchFamily="34" charset="-122"/>
              </a:rPr>
              <a:t>，采用备份系统或者卸载补丁，而采用临时解决办法。</a:t>
            </a:r>
          </a:p>
        </p:txBody>
      </p:sp>
    </p:spTree>
    <p:extLst>
      <p:ext uri="{BB962C8B-B14F-4D97-AF65-F5344CB8AC3E}">
        <p14:creationId xmlns:p14="http://schemas.microsoft.com/office/powerpoint/2010/main" val="79828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补丁管理</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76F93C6-8FA7-48F8-9E5D-6D2AD177A44B}"/>
              </a:ext>
            </a:extLst>
          </p:cNvPr>
          <p:cNvSpPr txBox="1"/>
          <p:nvPr/>
        </p:nvSpPr>
        <p:spPr>
          <a:xfrm>
            <a:off x="1414487" y="909555"/>
            <a:ext cx="2547620" cy="502766"/>
          </a:xfrm>
          <a:prstGeom prst="rect">
            <a:avLst/>
          </a:prstGeom>
          <a:noFill/>
        </p:spPr>
        <p:txBody>
          <a:bodyPr wrap="square" rtlCol="0">
            <a:spAutoFit/>
          </a:bodyPr>
          <a:lstStyle/>
          <a:p>
            <a:r>
              <a:rPr lang="zh-CN" altLang="en-US" sz="2667" b="1" dirty="0">
                <a:ea typeface="微软雅黑" panose="020B0503020204020204" pitchFamily="34" charset="-122"/>
              </a:rPr>
              <a:t>补丁管理流程</a:t>
            </a:r>
          </a:p>
        </p:txBody>
      </p:sp>
      <p:sp>
        <p:nvSpPr>
          <p:cNvPr id="4" name="矩形 3">
            <a:extLst>
              <a:ext uri="{FF2B5EF4-FFF2-40B4-BE49-F238E27FC236}">
                <a16:creationId xmlns:a16="http://schemas.microsoft.com/office/drawing/2014/main" id="{83705C02-28FE-4E06-BAD8-CC52618F68FF}"/>
              </a:ext>
            </a:extLst>
          </p:cNvPr>
          <p:cNvSpPr/>
          <p:nvPr/>
        </p:nvSpPr>
        <p:spPr>
          <a:xfrm>
            <a:off x="1414487" y="1771621"/>
            <a:ext cx="2153875" cy="2813206"/>
          </a:xfrm>
          <a:prstGeom prst="rect">
            <a:avLst/>
          </a:prstGeom>
        </p:spPr>
        <p:txBody>
          <a:bodyPr wrap="square">
            <a:spAutoFit/>
          </a:bodyPr>
          <a:lstStyle/>
          <a:p>
            <a:pPr marL="380990" indent="-380990">
              <a:lnSpc>
                <a:spcPct val="150000"/>
              </a:lnSpc>
              <a:buFont typeface="Wingdings" panose="05000000000000000000" pitchFamily="2" charset="2"/>
              <a:buChar char="Ø"/>
            </a:pPr>
            <a:r>
              <a:rPr lang="zh-CN" altLang="en-US" sz="2000" dirty="0">
                <a:ea typeface="微软雅黑" panose="020B0503020204020204" pitchFamily="34" charset="-122"/>
              </a:rPr>
              <a:t>现状分析</a:t>
            </a:r>
          </a:p>
          <a:p>
            <a:pPr marL="380990" indent="-380990">
              <a:lnSpc>
                <a:spcPct val="150000"/>
              </a:lnSpc>
              <a:buFont typeface="Wingdings" panose="05000000000000000000" pitchFamily="2" charset="2"/>
              <a:buChar char="Ø"/>
            </a:pPr>
            <a:r>
              <a:rPr lang="zh-CN" altLang="en-US" sz="2000" dirty="0">
                <a:ea typeface="微软雅黑" panose="020B0503020204020204" pitchFamily="34" charset="-122"/>
              </a:rPr>
              <a:t>补丁跟踪</a:t>
            </a:r>
          </a:p>
          <a:p>
            <a:pPr marL="380990" indent="-380990">
              <a:lnSpc>
                <a:spcPct val="150000"/>
              </a:lnSpc>
              <a:buFont typeface="Wingdings" panose="05000000000000000000" pitchFamily="2" charset="2"/>
              <a:buChar char="Ø"/>
            </a:pPr>
            <a:r>
              <a:rPr lang="zh-CN" altLang="en-US" sz="2000" dirty="0">
                <a:ea typeface="微软雅黑" panose="020B0503020204020204" pitchFamily="34" charset="-122"/>
              </a:rPr>
              <a:t>补丁分析</a:t>
            </a:r>
          </a:p>
          <a:p>
            <a:pPr marL="380990" indent="-380990">
              <a:lnSpc>
                <a:spcPct val="150000"/>
              </a:lnSpc>
              <a:buFont typeface="Wingdings" panose="05000000000000000000" pitchFamily="2" charset="2"/>
              <a:buChar char="Ø"/>
            </a:pPr>
            <a:r>
              <a:rPr lang="zh-CN" altLang="en-US" sz="2000" dirty="0">
                <a:ea typeface="微软雅黑" panose="020B0503020204020204" pitchFamily="34" charset="-122"/>
              </a:rPr>
              <a:t>部署安装</a:t>
            </a:r>
          </a:p>
          <a:p>
            <a:pPr marL="380990" indent="-380990">
              <a:lnSpc>
                <a:spcPct val="150000"/>
              </a:lnSpc>
              <a:buFont typeface="Wingdings" panose="05000000000000000000" pitchFamily="2" charset="2"/>
              <a:buChar char="Ø"/>
            </a:pPr>
            <a:r>
              <a:rPr lang="zh-CN" altLang="en-US" sz="2000" dirty="0">
                <a:ea typeface="微软雅黑" panose="020B0503020204020204" pitchFamily="34" charset="-122"/>
              </a:rPr>
              <a:t>疑难处理</a:t>
            </a:r>
          </a:p>
          <a:p>
            <a:pPr marL="380990" indent="-380990">
              <a:lnSpc>
                <a:spcPct val="150000"/>
              </a:lnSpc>
              <a:buFont typeface="Wingdings" panose="05000000000000000000" pitchFamily="2" charset="2"/>
              <a:buChar char="Ø"/>
            </a:pPr>
            <a:r>
              <a:rPr lang="zh-CN" altLang="en-US" sz="2000" b="1" dirty="0">
                <a:solidFill>
                  <a:srgbClr val="C00000"/>
                </a:solidFill>
                <a:ea typeface="微软雅黑" panose="020B0503020204020204" pitchFamily="34" charset="-122"/>
              </a:rPr>
              <a:t>补丁检查</a:t>
            </a:r>
          </a:p>
        </p:txBody>
      </p:sp>
      <p:cxnSp>
        <p:nvCxnSpPr>
          <p:cNvPr id="9" name="直接连接符 8">
            <a:extLst>
              <a:ext uri="{FF2B5EF4-FFF2-40B4-BE49-F238E27FC236}">
                <a16:creationId xmlns:a16="http://schemas.microsoft.com/office/drawing/2014/main" id="{8EBFB6E4-F4D2-47C7-B8D2-CC63FF9A287B}"/>
              </a:ext>
            </a:extLst>
          </p:cNvPr>
          <p:cNvCxnSpPr>
            <a:cxnSpLocks/>
          </p:cNvCxnSpPr>
          <p:nvPr/>
        </p:nvCxnSpPr>
        <p:spPr>
          <a:xfrm>
            <a:off x="3906463" y="1771621"/>
            <a:ext cx="0" cy="4756599"/>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375FE020-DDCE-4479-8038-8CADFE7C239F}"/>
              </a:ext>
            </a:extLst>
          </p:cNvPr>
          <p:cNvSpPr/>
          <p:nvPr/>
        </p:nvSpPr>
        <p:spPr>
          <a:xfrm>
            <a:off x="4244565" y="2490876"/>
            <a:ext cx="6858629" cy="1659044"/>
          </a:xfrm>
          <a:prstGeom prst="rect">
            <a:avLst/>
          </a:prstGeom>
        </p:spPr>
        <p:txBody>
          <a:bodyPr wrap="square">
            <a:spAutoFit/>
          </a:bodyPr>
          <a:lstStyle/>
          <a:p>
            <a:pPr>
              <a:lnSpc>
                <a:spcPct val="130000"/>
              </a:lnSpc>
            </a:pPr>
            <a:r>
              <a:rPr lang="zh-CN" altLang="en-US" sz="2000" dirty="0">
                <a:ea typeface="微软雅黑" panose="020B0503020204020204" pitchFamily="34" charset="-122"/>
              </a:rPr>
              <a:t>为了确认补丁安装情况，需要对安装的系统进行检查。如果采用了工具，则</a:t>
            </a:r>
            <a:r>
              <a:rPr lang="zh-CN" altLang="en-US" sz="2000" dirty="0">
                <a:solidFill>
                  <a:srgbClr val="C00000"/>
                </a:solidFill>
                <a:ea typeface="微软雅黑" panose="020B0503020204020204" pitchFamily="34" charset="-122"/>
              </a:rPr>
              <a:t>可以通过工具进行全网检查，也可以通过漏洞扫描工具进行检查</a:t>
            </a:r>
            <a:r>
              <a:rPr lang="zh-CN" altLang="en-US" sz="2000" dirty="0">
                <a:ea typeface="微软雅黑" panose="020B0503020204020204" pitchFamily="34" charset="-122"/>
              </a:rPr>
              <a:t>，否则可以通过自己编写脚本或者人工抽查。</a:t>
            </a:r>
          </a:p>
        </p:txBody>
      </p:sp>
    </p:spTree>
    <p:extLst>
      <p:ext uri="{BB962C8B-B14F-4D97-AF65-F5344CB8AC3E}">
        <p14:creationId xmlns:p14="http://schemas.microsoft.com/office/powerpoint/2010/main" val="87484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248" y="601"/>
            <a:ext cx="5213752" cy="6081487"/>
          </a:xfrm>
          <a:prstGeom prst="rect">
            <a:avLst/>
          </a:prstGeom>
        </p:spPr>
      </p:pic>
      <p:sp>
        <p:nvSpPr>
          <p:cNvPr id="7" name="任意多边形: 形状 6"/>
          <p:cNvSpPr/>
          <p:nvPr/>
        </p:nvSpPr>
        <p:spPr>
          <a:xfrm flipH="1">
            <a:off x="0" y="1828984"/>
            <a:ext cx="255181" cy="3211033"/>
          </a:xfrm>
          <a:custGeom>
            <a:avLst/>
            <a:gdLst>
              <a:gd name="connsiteX0" fmla="*/ 85062 w 255181"/>
              <a:gd name="connsiteY0" fmla="*/ 0 h 3211033"/>
              <a:gd name="connsiteX1" fmla="*/ 255181 w 255181"/>
              <a:gd name="connsiteY1" fmla="*/ 0 h 3211033"/>
              <a:gd name="connsiteX2" fmla="*/ 255181 w 255181"/>
              <a:gd name="connsiteY2" fmla="*/ 3211033 h 3211033"/>
              <a:gd name="connsiteX3" fmla="*/ 85062 w 255181"/>
              <a:gd name="connsiteY3" fmla="*/ 3211033 h 3211033"/>
              <a:gd name="connsiteX4" fmla="*/ 0 w 255181"/>
              <a:gd name="connsiteY4" fmla="*/ 3125971 h 3211033"/>
              <a:gd name="connsiteX5" fmla="*/ 0 w 255181"/>
              <a:gd name="connsiteY5" fmla="*/ 85062 h 3211033"/>
              <a:gd name="connsiteX6" fmla="*/ 85062 w 255181"/>
              <a:gd name="connsiteY6" fmla="*/ 0 h 321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181" h="3211033">
                <a:moveTo>
                  <a:pt x="85062" y="0"/>
                </a:moveTo>
                <a:lnTo>
                  <a:pt x="255181" y="0"/>
                </a:lnTo>
                <a:lnTo>
                  <a:pt x="255181" y="3211033"/>
                </a:lnTo>
                <a:lnTo>
                  <a:pt x="85062" y="3211033"/>
                </a:lnTo>
                <a:cubicBezTo>
                  <a:pt x="38084" y="3211033"/>
                  <a:pt x="0" y="3172949"/>
                  <a:pt x="0" y="3125971"/>
                </a:cubicBezTo>
                <a:lnTo>
                  <a:pt x="0" y="85062"/>
                </a:lnTo>
                <a:cubicBezTo>
                  <a:pt x="0" y="38084"/>
                  <a:pt x="38084" y="0"/>
                  <a:pt x="85062" y="0"/>
                </a:cubicBezTo>
                <a:close/>
              </a:path>
            </a:pathLst>
          </a:custGeom>
          <a:solidFill>
            <a:srgbClr val="34A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800">
              <a:solidFill>
                <a:srgbClr val="FFFFFF"/>
              </a:solidFill>
              <a:latin typeface="字魂36号-正文宋楷" panose="02000000000000000000" pitchFamily="2" charset="-122"/>
              <a:ea typeface="字魂36号-正文宋楷" panose="02000000000000000000" pitchFamily="2" charset="-122"/>
            </a:endParaRPr>
          </a:p>
        </p:txBody>
      </p:sp>
      <p:sp>
        <p:nvSpPr>
          <p:cNvPr id="8" name="矩形 7"/>
          <p:cNvSpPr/>
          <p:nvPr/>
        </p:nvSpPr>
        <p:spPr>
          <a:xfrm>
            <a:off x="909747" y="2242745"/>
            <a:ext cx="4762503" cy="835998"/>
          </a:xfrm>
          <a:prstGeom prst="rect">
            <a:avLst/>
          </a:prstGeom>
        </p:spPr>
        <p:txBody>
          <a:bodyPr wrap="square">
            <a:spAutoFit/>
            <a:scene3d>
              <a:camera prst="orthographicFront"/>
              <a:lightRig rig="threePt" dir="t"/>
            </a:scene3d>
            <a:sp3d contourW="12700"/>
          </a:bodyPr>
          <a:lstStyle/>
          <a:p>
            <a:pPr>
              <a:lnSpc>
                <a:spcPct val="120000"/>
              </a:lnSpc>
              <a:defRPr/>
            </a:pPr>
            <a:r>
              <a:rPr lang="en-US" sz="4400" dirty="0">
                <a:solidFill>
                  <a:srgbClr val="000000">
                    <a:lumMod val="75000"/>
                    <a:lumOff val="25000"/>
                  </a:srgbClr>
                </a:solidFill>
                <a:latin typeface="字魂36号-正文宋楷" panose="02000000000000000000" pitchFamily="2" charset="-122"/>
                <a:ea typeface="字魂36号-正文宋楷" panose="02000000000000000000" pitchFamily="2" charset="-122"/>
              </a:rPr>
              <a:t>THANKS</a:t>
            </a:r>
          </a:p>
        </p:txBody>
      </p:sp>
      <p:sp>
        <p:nvSpPr>
          <p:cNvPr id="9" name="矩形 8"/>
          <p:cNvSpPr/>
          <p:nvPr/>
        </p:nvSpPr>
        <p:spPr>
          <a:xfrm>
            <a:off x="843972" y="3020158"/>
            <a:ext cx="7404141" cy="903645"/>
          </a:xfrm>
          <a:prstGeom prst="rect">
            <a:avLst/>
          </a:prstGeom>
        </p:spPr>
        <p:txBody>
          <a:bodyPr wrap="square">
            <a:spAutoFit/>
            <a:scene3d>
              <a:camera prst="orthographicFront"/>
              <a:lightRig rig="threePt" dir="t"/>
            </a:scene3d>
            <a:sp3d contourW="12700"/>
          </a:bodyPr>
          <a:lstStyle/>
          <a:p>
            <a:pPr>
              <a:lnSpc>
                <a:spcPct val="120000"/>
              </a:lnSpc>
              <a:defRPr/>
            </a:pPr>
            <a:r>
              <a:rPr lang="zh-CN" altLang="en-US" sz="4800" b="1" dirty="0">
                <a:solidFill>
                  <a:srgbClr val="34AAD3"/>
                </a:solidFill>
                <a:latin typeface="字魂36号-正文宋楷" panose="02000000000000000000" pitchFamily="2" charset="-122"/>
                <a:ea typeface="字魂36号-正文宋楷" panose="02000000000000000000" pitchFamily="2" charset="-122"/>
              </a:rPr>
              <a:t>感谢聆听</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漏洞概述</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 Box 5">
            <a:extLst>
              <a:ext uri="{FF2B5EF4-FFF2-40B4-BE49-F238E27FC236}">
                <a16:creationId xmlns:a16="http://schemas.microsoft.com/office/drawing/2014/main" id="{1C4DAE46-7F50-4299-987E-A510471F0D29}"/>
              </a:ext>
            </a:extLst>
          </p:cNvPr>
          <p:cNvSpPr txBox="1">
            <a:spLocks noChangeArrowheads="1"/>
          </p:cNvSpPr>
          <p:nvPr/>
        </p:nvSpPr>
        <p:spPr bwMode="auto">
          <a:xfrm>
            <a:off x="1181639" y="1226286"/>
            <a:ext cx="9671417" cy="3609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spcAft>
                <a:spcPts val="1800"/>
              </a:spcAft>
            </a:pPr>
            <a:r>
              <a:rPr lang="zh-CN" altLang="en-US" sz="2400" b="1" dirty="0">
                <a:latin typeface="宋体" panose="02010600030101010101" pitchFamily="2" charset="-122"/>
                <a:ea typeface="微软雅黑" panose="020B0503020204020204" pitchFamily="34" charset="-122"/>
              </a:rPr>
              <a:t>漏洞造成的危害</a:t>
            </a:r>
            <a:endParaRPr lang="en-US" altLang="zh-CN" sz="2400" b="1" dirty="0">
              <a:latin typeface="宋体" panose="02010600030101010101" pitchFamily="2" charset="-122"/>
              <a:ea typeface="微软雅黑" panose="020B0503020204020204" pitchFamily="34" charset="-122"/>
            </a:endParaRPr>
          </a:p>
          <a:p>
            <a:pPr marL="742950" lvl="1" indent="-285750" algn="just">
              <a:lnSpc>
                <a:spcPct val="130000"/>
              </a:lnSpc>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漏洞对系统造成的危害,在于</a:t>
            </a:r>
            <a:r>
              <a:rPr lang="zh-CN" altLang="en-US" b="1" dirty="0">
                <a:solidFill>
                  <a:srgbClr val="C00000"/>
                </a:solidFill>
                <a:latin typeface="微软雅黑" panose="020B0503020204020204" pitchFamily="34" charset="-122"/>
                <a:ea typeface="微软雅黑" panose="020B0503020204020204" pitchFamily="34" charset="-122"/>
              </a:rPr>
              <a:t>它可能会被攻击者利用</a:t>
            </a:r>
            <a:r>
              <a:rPr lang="zh-CN" altLang="en-US" dirty="0">
                <a:latin typeface="微软雅黑" panose="020B0503020204020204" pitchFamily="34" charset="-122"/>
                <a:ea typeface="微软雅黑" panose="020B0503020204020204" pitchFamily="34" charset="-122"/>
              </a:rPr>
              <a:t>，继而破坏系统的安全特性，而它本身不会直接对系统造成危害。通常而言，漏洞会对以下5种系统安全特性造成危害： </a:t>
            </a:r>
          </a:p>
          <a:p>
            <a:pPr lvl="1" indent="-8466">
              <a:lnSpc>
                <a:spcPct val="150000"/>
              </a:lnSpc>
            </a:pPr>
            <a:r>
              <a:rPr lang="zh-CN" altLang="en-US"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系统的完整性（</a:t>
            </a:r>
            <a:r>
              <a:rPr lang="en-US" altLang="zh-CN" b="1" dirty="0">
                <a:latin typeface="微软雅黑" panose="020B0503020204020204" pitchFamily="34" charset="-122"/>
                <a:ea typeface="微软雅黑" panose="020B0503020204020204" pitchFamily="34" charset="-122"/>
              </a:rPr>
              <a:t>integrity）</a:t>
            </a:r>
          </a:p>
          <a:p>
            <a:pPr lvl="2" indent="-8466">
              <a:lnSpc>
                <a:spcPct val="150000"/>
              </a:lnSpc>
            </a:pPr>
            <a:r>
              <a:rPr lang="zh-CN" altLang="en-US" dirty="0">
                <a:latin typeface="微软雅黑" panose="020B0503020204020204" pitchFamily="34" charset="-122"/>
                <a:ea typeface="微软雅黑" panose="020B0503020204020204" pitchFamily="34" charset="-122"/>
              </a:rPr>
              <a:t>攻击者可利用漏洞入侵系统,对系统数据进行非法篡改,达到破坏数据完整性的目的。</a:t>
            </a:r>
          </a:p>
          <a:p>
            <a:pPr lvl="1" indent="-8466">
              <a:lnSpc>
                <a:spcPct val="150000"/>
              </a:lnSpc>
              <a:spcBef>
                <a:spcPts val="600"/>
              </a:spcBef>
            </a:pPr>
            <a:r>
              <a:rPr lang="zh-CN" altLang="en-US"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系统的可用性(</a:t>
            </a:r>
            <a:r>
              <a:rPr lang="en-US" altLang="zh-CN" b="1" dirty="0">
                <a:latin typeface="微软雅黑" panose="020B0503020204020204" pitchFamily="34" charset="-122"/>
                <a:ea typeface="微软雅黑" panose="020B0503020204020204" pitchFamily="34" charset="-122"/>
              </a:rPr>
              <a:t>availability)</a:t>
            </a:r>
          </a:p>
          <a:p>
            <a:pPr lvl="2" indent="-8466">
              <a:lnSpc>
                <a:spcPct val="130000"/>
              </a:lnSpc>
            </a:pPr>
            <a:r>
              <a:rPr lang="zh-CN" altLang="en-US" dirty="0">
                <a:latin typeface="微软雅黑" panose="020B0503020204020204" pitchFamily="34" charset="-122"/>
                <a:ea typeface="微软雅黑" panose="020B0503020204020204" pitchFamily="34" charset="-122"/>
              </a:rPr>
              <a:t>攻击者利用漏洞破坏系统或者网络的正常运行，导致信息或网络服务不可用，合法用户的正常服务要求得不到满足。</a:t>
            </a:r>
          </a:p>
        </p:txBody>
      </p:sp>
    </p:spTree>
    <p:extLst>
      <p:ext uri="{BB962C8B-B14F-4D97-AF65-F5344CB8AC3E}">
        <p14:creationId xmlns:p14="http://schemas.microsoft.com/office/powerpoint/2010/main" val="169023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漏洞概述</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 Box 5">
            <a:extLst>
              <a:ext uri="{FF2B5EF4-FFF2-40B4-BE49-F238E27FC236}">
                <a16:creationId xmlns:a16="http://schemas.microsoft.com/office/drawing/2014/main" id="{1C4DAE46-7F50-4299-987E-A510471F0D29}"/>
              </a:ext>
            </a:extLst>
          </p:cNvPr>
          <p:cNvSpPr txBox="1">
            <a:spLocks noChangeArrowheads="1"/>
          </p:cNvSpPr>
          <p:nvPr/>
        </p:nvSpPr>
        <p:spPr bwMode="auto">
          <a:xfrm>
            <a:off x="989482" y="952254"/>
            <a:ext cx="9656747" cy="5005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Aft>
                <a:spcPts val="1800"/>
              </a:spcAft>
            </a:pPr>
            <a:r>
              <a:rPr lang="zh-CN" altLang="en-US" sz="2400" b="1" dirty="0">
                <a:latin typeface="宋体" panose="02010600030101010101" pitchFamily="2" charset="-122"/>
                <a:ea typeface="微软雅黑" panose="020B0503020204020204" pitchFamily="34" charset="-122"/>
              </a:rPr>
              <a:t>漏洞造成的危害</a:t>
            </a:r>
            <a:endParaRPr lang="en-US" altLang="zh-CN" sz="2400" b="1" dirty="0">
              <a:latin typeface="宋体" panose="02010600030101010101" pitchFamily="2" charset="-122"/>
              <a:ea typeface="微软雅黑" panose="020B0503020204020204" pitchFamily="34" charset="-122"/>
            </a:endParaRPr>
          </a:p>
          <a:p>
            <a:pPr algn="just">
              <a:lnSpc>
                <a:spcPct val="130000"/>
              </a:lnSpc>
            </a:pPr>
            <a:r>
              <a:rPr lang="zh-CN" altLang="en-US" dirty="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系统的机密性(</a:t>
            </a:r>
            <a:r>
              <a:rPr lang="en-US" altLang="zh-CN" b="1" dirty="0">
                <a:latin typeface="微软雅黑" panose="020B0503020204020204" pitchFamily="34" charset="-122"/>
                <a:ea typeface="微软雅黑" panose="020B0503020204020204" pitchFamily="34" charset="-122"/>
              </a:rPr>
              <a:t>confidentiality)</a:t>
            </a:r>
          </a:p>
          <a:p>
            <a:pPr lvl="1" indent="-8466">
              <a:lnSpc>
                <a:spcPct val="130000"/>
              </a:lnSpc>
            </a:pPr>
            <a:r>
              <a:rPr lang="zh-CN" altLang="en-US" dirty="0">
                <a:latin typeface="微软雅黑" panose="020B0503020204020204" pitchFamily="34" charset="-122"/>
                <a:ea typeface="微软雅黑" panose="020B0503020204020204" pitchFamily="34" charset="-122"/>
              </a:rPr>
              <a:t>攻击者利用漏洞给非授权的个人和实体泄漏受保护信息。有些时候，机密性和完整性是交叠的。</a:t>
            </a:r>
          </a:p>
          <a:p>
            <a:pPr indent="-8466">
              <a:lnSpc>
                <a:spcPct val="150000"/>
              </a:lnSpc>
              <a:spcBef>
                <a:spcPts val="600"/>
              </a:spcBef>
            </a:pPr>
            <a:r>
              <a:rPr lang="zh-CN" altLang="en-US" dirty="0">
                <a:latin typeface="微软雅黑" panose="020B0503020204020204" pitchFamily="34" charset="-122"/>
                <a:ea typeface="微软雅黑" panose="020B0503020204020204" pitchFamily="34" charset="-122"/>
              </a:rPr>
              <a:t>（4） </a:t>
            </a:r>
            <a:r>
              <a:rPr lang="zh-CN" altLang="en-US" b="1" dirty="0">
                <a:latin typeface="微软雅黑" panose="020B0503020204020204" pitchFamily="34" charset="-122"/>
                <a:ea typeface="微软雅黑" panose="020B0503020204020204" pitchFamily="34" charset="-122"/>
              </a:rPr>
              <a:t>系统的可控性(</a:t>
            </a:r>
            <a:r>
              <a:rPr lang="en-US" altLang="zh-CN" b="1" dirty="0" err="1">
                <a:latin typeface="微软雅黑" panose="020B0503020204020204" pitchFamily="34" charset="-122"/>
                <a:ea typeface="微软雅黑" panose="020B0503020204020204" pitchFamily="34" charset="-122"/>
              </a:rPr>
              <a:t>controlability</a:t>
            </a:r>
            <a:r>
              <a:rPr lang="en-US" altLang="zh-CN" b="1" dirty="0">
                <a:latin typeface="微软雅黑" panose="020B0503020204020204" pitchFamily="34" charset="-122"/>
                <a:ea typeface="微软雅黑" panose="020B0503020204020204" pitchFamily="34" charset="-122"/>
              </a:rPr>
              <a:t>)</a:t>
            </a:r>
          </a:p>
          <a:p>
            <a:pPr lvl="1" indent="-8466">
              <a:lnSpc>
                <a:spcPct val="130000"/>
              </a:lnSpc>
            </a:pPr>
            <a:r>
              <a:rPr lang="zh-CN" altLang="en-US" dirty="0">
                <a:latin typeface="微软雅黑" panose="020B0503020204020204" pitchFamily="34" charset="-122"/>
                <a:ea typeface="微软雅黑" panose="020B0503020204020204" pitchFamily="34" charset="-122"/>
              </a:rPr>
              <a:t>攻击者利用漏洞对授权机构控制信息的机密性造成危害。</a:t>
            </a:r>
          </a:p>
          <a:p>
            <a:pPr indent="-8466">
              <a:lnSpc>
                <a:spcPct val="150000"/>
              </a:lnSpc>
              <a:spcBef>
                <a:spcPts val="600"/>
              </a:spcBef>
            </a:pPr>
            <a:r>
              <a:rPr lang="zh-CN" altLang="en-US" dirty="0">
                <a:latin typeface="微软雅黑" panose="020B0503020204020204" pitchFamily="34" charset="-122"/>
                <a:ea typeface="微软雅黑" panose="020B0503020204020204" pitchFamily="34" charset="-122"/>
              </a:rPr>
              <a:t>（5） </a:t>
            </a:r>
            <a:r>
              <a:rPr lang="zh-CN" altLang="en-US" b="1" dirty="0">
                <a:latin typeface="微软雅黑" panose="020B0503020204020204" pitchFamily="34" charset="-122"/>
                <a:ea typeface="微软雅黑" panose="020B0503020204020204" pitchFamily="34" charset="-122"/>
              </a:rPr>
              <a:t>系统的可靠性（</a:t>
            </a:r>
            <a:r>
              <a:rPr lang="en-US" altLang="zh-CN" b="1" dirty="0">
                <a:latin typeface="微软雅黑" panose="020B0503020204020204" pitchFamily="34" charset="-122"/>
                <a:ea typeface="微软雅黑" panose="020B0503020204020204" pitchFamily="34" charset="-122"/>
              </a:rPr>
              <a:t>reliability）</a:t>
            </a:r>
          </a:p>
          <a:p>
            <a:pPr lvl="1" indent="-8466">
              <a:lnSpc>
                <a:spcPct val="150000"/>
              </a:lnSpc>
            </a:pPr>
            <a:r>
              <a:rPr lang="zh-CN" altLang="en-US" dirty="0">
                <a:latin typeface="微软雅黑" panose="020B0503020204020204" pitchFamily="34" charset="-122"/>
                <a:ea typeface="微软雅黑" panose="020B0503020204020204" pitchFamily="34" charset="-122"/>
              </a:rPr>
              <a:t>攻击者利用漏洞对用户认可的质量特性（信息传递的迅速性、准确性以及连续地转移等）造成危害。</a:t>
            </a:r>
          </a:p>
          <a:p>
            <a:pPr indent="-8466">
              <a:lnSpc>
                <a:spcPct val="130000"/>
              </a:lnSpc>
              <a:spcBef>
                <a:spcPts val="600"/>
              </a:spcBef>
            </a:pPr>
            <a:r>
              <a:rPr lang="zh-CN" altLang="en-US" sz="2000" dirty="0">
                <a:latin typeface="微软雅黑" panose="020B0503020204020204" pitchFamily="34" charset="-122"/>
                <a:ea typeface="微软雅黑" panose="020B0503020204020204" pitchFamily="34" charset="-122"/>
              </a:rPr>
              <a:t>漏洞的危害是多方面的。近年来许多突发的、大规模的网络安全事件多数都是由于漏洞而导致的。</a:t>
            </a:r>
          </a:p>
        </p:txBody>
      </p:sp>
    </p:spTree>
    <p:extLst>
      <p:ext uri="{BB962C8B-B14F-4D97-AF65-F5344CB8AC3E}">
        <p14:creationId xmlns:p14="http://schemas.microsoft.com/office/powerpoint/2010/main" val="228951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漏洞概述</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 Box 4">
            <a:extLst>
              <a:ext uri="{FF2B5EF4-FFF2-40B4-BE49-F238E27FC236}">
                <a16:creationId xmlns:a16="http://schemas.microsoft.com/office/drawing/2014/main" id="{08638E0C-0373-453B-A83B-8313BED4880A}"/>
              </a:ext>
            </a:extLst>
          </p:cNvPr>
          <p:cNvSpPr txBox="1">
            <a:spLocks noChangeArrowheads="1"/>
          </p:cNvSpPr>
          <p:nvPr/>
        </p:nvSpPr>
        <p:spPr bwMode="auto">
          <a:xfrm>
            <a:off x="1403942" y="1211602"/>
            <a:ext cx="9209629" cy="354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Aft>
                <a:spcPts val="1800"/>
              </a:spcAft>
            </a:pPr>
            <a:r>
              <a:rPr lang="zh-CN" altLang="en-US" sz="2400" b="1" dirty="0">
                <a:latin typeface="微软雅黑" panose="020B0503020204020204" pitchFamily="34" charset="-122"/>
                <a:ea typeface="微软雅黑" panose="020B0503020204020204" pitchFamily="34" charset="-122"/>
              </a:rPr>
              <a:t>漏洞存在的原因</a:t>
            </a:r>
          </a:p>
          <a:p>
            <a:pPr marL="1066773" lvl="1" indent="-457189" algn="just">
              <a:lnSpc>
                <a:spcPct val="130000"/>
              </a:lnSpc>
              <a:spcAft>
                <a:spcPts val="600"/>
              </a:spcAft>
              <a:buFont typeface="+mj-ea"/>
              <a:buAutoNum type="circleNumDbPlain"/>
            </a:pPr>
            <a:r>
              <a:rPr lang="zh-CN" altLang="en-US" sz="2000" dirty="0">
                <a:solidFill>
                  <a:srgbClr val="FF0000"/>
                </a:solidFill>
                <a:latin typeface="微软雅黑" panose="020B0503020204020204" pitchFamily="34" charset="-122"/>
                <a:ea typeface="微软雅黑" panose="020B0503020204020204" pitchFamily="34" charset="-122"/>
              </a:rPr>
              <a:t>软件或协议设计和实现的缺陷</a:t>
            </a:r>
            <a:r>
              <a:rPr lang="zh-CN" altLang="en-US" sz="2000" dirty="0">
                <a:latin typeface="微软雅黑" panose="020B0503020204020204" pitchFamily="34" charset="-122"/>
                <a:ea typeface="微软雅黑" panose="020B0503020204020204" pitchFamily="34" charset="-122"/>
              </a:rPr>
              <a:t>，如</a:t>
            </a:r>
            <a:r>
              <a:rPr lang="en-US" altLang="zh-CN" sz="2000" dirty="0">
                <a:latin typeface="微软雅黑" panose="020B0503020204020204" pitchFamily="34" charset="-122"/>
                <a:ea typeface="微软雅黑" panose="020B0503020204020204" pitchFamily="34" charset="-122"/>
              </a:rPr>
              <a:t>NFS</a:t>
            </a:r>
            <a:r>
              <a:rPr lang="zh-CN" altLang="en-US" sz="2000" dirty="0">
                <a:latin typeface="微软雅黑" panose="020B0503020204020204" pitchFamily="34" charset="-122"/>
                <a:ea typeface="微软雅黑" panose="020B0503020204020204" pitchFamily="34" charset="-122"/>
              </a:rPr>
              <a:t>本身不包括认证机制；不对输入数据的合法性进行检查。</a:t>
            </a:r>
          </a:p>
          <a:p>
            <a:pPr marL="1066773" lvl="1" indent="-457189" algn="just">
              <a:lnSpc>
                <a:spcPct val="130000"/>
              </a:lnSpc>
              <a:spcAft>
                <a:spcPts val="600"/>
              </a:spcAft>
              <a:buFont typeface="+mj-ea"/>
              <a:buAutoNum type="circleNumDbPlain"/>
            </a:pPr>
            <a:r>
              <a:rPr lang="zh-CN" altLang="en-US" sz="2000" dirty="0">
                <a:solidFill>
                  <a:srgbClr val="FF0000"/>
                </a:solidFill>
                <a:latin typeface="微软雅黑" panose="020B0503020204020204" pitchFamily="34" charset="-122"/>
                <a:ea typeface="微软雅黑" panose="020B0503020204020204" pitchFamily="34" charset="-122"/>
              </a:rPr>
              <a:t>错误配置</a:t>
            </a:r>
            <a:r>
              <a:rPr lang="zh-CN" altLang="en-US" sz="2000" dirty="0">
                <a:latin typeface="微软雅黑" panose="020B0503020204020204" pitchFamily="34" charset="-122"/>
                <a:ea typeface="微软雅黑" panose="020B0503020204020204" pitchFamily="34" charset="-122"/>
              </a:rPr>
              <a:t>，如</a:t>
            </a:r>
            <a:r>
              <a:rPr lang="en-US" altLang="zh-CN" sz="2000" dirty="0" err="1">
                <a:latin typeface="微软雅黑" panose="020B0503020204020204" pitchFamily="34" charset="-122"/>
                <a:ea typeface="微软雅黑" panose="020B0503020204020204" pitchFamily="34" charset="-122"/>
              </a:rPr>
              <a:t>sql</a:t>
            </a:r>
            <a:r>
              <a:rPr lang="en-US" altLang="zh-CN" sz="2000" dirty="0">
                <a:latin typeface="微软雅黑" panose="020B0503020204020204" pitchFamily="34" charset="-122"/>
                <a:ea typeface="微软雅黑" panose="020B0503020204020204" pitchFamily="34" charset="-122"/>
              </a:rPr>
              <a:t> server</a:t>
            </a:r>
            <a:r>
              <a:rPr lang="zh-CN" altLang="en-US" sz="2000" dirty="0">
                <a:latin typeface="微软雅黑" panose="020B0503020204020204" pitchFamily="34" charset="-122"/>
                <a:ea typeface="微软雅黑" panose="020B0503020204020204" pitchFamily="34" charset="-122"/>
              </a:rPr>
              <a:t>的默认安装；</a:t>
            </a:r>
            <a:r>
              <a:rPr lang="en-US" altLang="zh-CN" sz="2000" dirty="0">
                <a:latin typeface="微软雅黑" panose="020B0503020204020204" pitchFamily="34" charset="-122"/>
                <a:ea typeface="微软雅黑" panose="020B0503020204020204" pitchFamily="34" charset="-122"/>
              </a:rPr>
              <a:t>ftp</a:t>
            </a:r>
            <a:r>
              <a:rPr lang="zh-CN" altLang="en-US" sz="2000" dirty="0">
                <a:latin typeface="微软雅黑" panose="020B0503020204020204" pitchFamily="34" charset="-122"/>
                <a:ea typeface="微软雅黑" panose="020B0503020204020204" pitchFamily="34" charset="-122"/>
              </a:rPr>
              <a:t>服务器的匿名访问。</a:t>
            </a:r>
          </a:p>
          <a:p>
            <a:pPr marL="1066773" lvl="1" indent="-457189" algn="just">
              <a:lnSpc>
                <a:spcPct val="130000"/>
              </a:lnSpc>
              <a:spcAft>
                <a:spcPts val="600"/>
              </a:spcAft>
              <a:buFont typeface="+mj-ea"/>
              <a:buAutoNum type="circleNumDbPlain"/>
            </a:pPr>
            <a:r>
              <a:rPr lang="zh-CN" altLang="en-US" sz="2000" dirty="0">
                <a:solidFill>
                  <a:srgbClr val="FF0000"/>
                </a:solidFill>
                <a:latin typeface="微软雅黑" panose="020B0503020204020204" pitchFamily="34" charset="-122"/>
                <a:ea typeface="微软雅黑" panose="020B0503020204020204" pitchFamily="34" charset="-122"/>
              </a:rPr>
              <a:t>测试不充分</a:t>
            </a:r>
            <a:r>
              <a:rPr lang="zh-CN" altLang="en-US" sz="2000" dirty="0">
                <a:latin typeface="微软雅黑" panose="020B0503020204020204" pitchFamily="34" charset="-122"/>
                <a:ea typeface="微软雅黑" panose="020B0503020204020204" pitchFamily="34" charset="-122"/>
              </a:rPr>
              <a:t>，大型软件日益复杂，软件测试不完善，甚至缺乏安全测试。</a:t>
            </a:r>
          </a:p>
          <a:p>
            <a:pPr marL="1066773" lvl="1" indent="-457189" algn="just">
              <a:lnSpc>
                <a:spcPct val="130000"/>
              </a:lnSpc>
              <a:spcAft>
                <a:spcPts val="600"/>
              </a:spcAft>
              <a:buFont typeface="+mj-ea"/>
              <a:buAutoNum type="circleNumDbPlain"/>
            </a:pPr>
            <a:r>
              <a:rPr lang="zh-CN" altLang="en-US" sz="2000" dirty="0">
                <a:solidFill>
                  <a:srgbClr val="FF0000"/>
                </a:solidFill>
                <a:latin typeface="微软雅黑" panose="020B0503020204020204" pitchFamily="34" charset="-122"/>
                <a:ea typeface="微软雅黑" panose="020B0503020204020204" pitchFamily="34" charset="-122"/>
              </a:rPr>
              <a:t>安全意识薄弱</a:t>
            </a:r>
            <a:r>
              <a:rPr lang="zh-CN" altLang="en-US" sz="2000" dirty="0">
                <a:latin typeface="微软雅黑" panose="020B0503020204020204" pitchFamily="34" charset="-122"/>
                <a:ea typeface="微软雅黑" panose="020B0503020204020204" pitchFamily="34" charset="-122"/>
              </a:rPr>
              <a:t>，如选取简单口令。</a:t>
            </a:r>
          </a:p>
          <a:p>
            <a:pPr marL="1066773" lvl="1" indent="-457189">
              <a:lnSpc>
                <a:spcPct val="130000"/>
              </a:lnSpc>
              <a:spcAft>
                <a:spcPts val="600"/>
              </a:spcAft>
              <a:buFont typeface="+mj-ea"/>
              <a:buAutoNum type="circleNumDbPlain"/>
            </a:pPr>
            <a:r>
              <a:rPr lang="zh-CN" altLang="en-US" sz="2000" dirty="0">
                <a:solidFill>
                  <a:srgbClr val="FF0000"/>
                </a:solidFill>
                <a:latin typeface="微软雅黑" panose="020B0503020204020204" pitchFamily="34" charset="-122"/>
                <a:ea typeface="微软雅黑" panose="020B0503020204020204" pitchFamily="34" charset="-122"/>
              </a:rPr>
              <a:t>管理人员的疏忽</a:t>
            </a:r>
            <a:r>
              <a:rPr lang="zh-CN" altLang="en-US" sz="2000" dirty="0">
                <a:latin typeface="微软雅黑" panose="020B0503020204020204" pitchFamily="34" charset="-122"/>
                <a:ea typeface="微软雅黑" panose="020B0503020204020204" pitchFamily="34" charset="-122"/>
              </a:rPr>
              <a:t>，如没有良好的安全策略及执行制度，重技术，轻管理。 </a:t>
            </a:r>
          </a:p>
        </p:txBody>
      </p:sp>
    </p:spTree>
    <p:extLst>
      <p:ext uri="{BB962C8B-B14F-4D97-AF65-F5344CB8AC3E}">
        <p14:creationId xmlns:p14="http://schemas.microsoft.com/office/powerpoint/2010/main" val="41647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200413"/>
            <a:ext cx="273870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漏洞概述</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 Box 4">
            <a:extLst>
              <a:ext uri="{FF2B5EF4-FFF2-40B4-BE49-F238E27FC236}">
                <a16:creationId xmlns:a16="http://schemas.microsoft.com/office/drawing/2014/main" id="{BB205E62-E05A-47C2-9191-1183DF003B98}"/>
              </a:ext>
            </a:extLst>
          </p:cNvPr>
          <p:cNvSpPr txBox="1">
            <a:spLocks noChangeArrowheads="1"/>
          </p:cNvSpPr>
          <p:nvPr/>
        </p:nvSpPr>
        <p:spPr bwMode="auto">
          <a:xfrm>
            <a:off x="747600" y="1226286"/>
            <a:ext cx="4802003" cy="3208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spcAft>
                <a:spcPts val="1800"/>
              </a:spcAft>
            </a:pPr>
            <a:r>
              <a:rPr lang="zh-CN" altLang="en-US" sz="2400" b="1" dirty="0">
                <a:latin typeface="宋体" panose="02010600030101010101" pitchFamily="2" charset="-122"/>
                <a:ea typeface="微软雅黑" panose="020B0503020204020204" pitchFamily="34" charset="-122"/>
              </a:rPr>
              <a:t>漏洞信息的发布</a:t>
            </a:r>
          </a:p>
          <a:p>
            <a:pPr marL="285750" indent="-285750">
              <a:lnSpc>
                <a:spcPct val="120000"/>
              </a:lnSpc>
              <a:buFont typeface="Arial" panose="020B0604020202020204" pitchFamily="34" charset="0"/>
              <a:buChar char="•"/>
            </a:pPr>
            <a:r>
              <a:rPr lang="zh-CN" altLang="en-US" dirty="0">
                <a:latin typeface="宋体" panose="02010600030101010101" pitchFamily="2" charset="-122"/>
                <a:ea typeface="微软雅黑" panose="020B0503020204020204" pitchFamily="34" charset="-122"/>
              </a:rPr>
              <a:t>漏洞发布是指向公众或用户</a:t>
            </a:r>
            <a:r>
              <a:rPr lang="zh-CN" altLang="en-US" b="1" dirty="0">
                <a:solidFill>
                  <a:srgbClr val="FF0000"/>
                </a:solidFill>
                <a:latin typeface="宋体" panose="02010600030101010101" pitchFamily="2" charset="-122"/>
                <a:ea typeface="微软雅黑" panose="020B0503020204020204" pitchFamily="34" charset="-122"/>
              </a:rPr>
              <a:t>公开漏洞信息</a:t>
            </a:r>
            <a:r>
              <a:rPr lang="zh-CN" altLang="en-US" dirty="0">
                <a:latin typeface="宋体" panose="02010600030101010101" pitchFamily="2" charset="-122"/>
                <a:ea typeface="微软雅黑" panose="020B0503020204020204" pitchFamily="34" charset="-122"/>
              </a:rPr>
              <a:t>，帮助人们采取措施及时堵住漏洞，不让攻击者有机可乘，从而提高系统的安全性，</a:t>
            </a:r>
            <a:r>
              <a:rPr lang="zh-CN" altLang="en-US" b="1" dirty="0">
                <a:solidFill>
                  <a:srgbClr val="FF0000"/>
                </a:solidFill>
                <a:latin typeface="宋体" panose="02010600030101010101" pitchFamily="2" charset="-122"/>
                <a:ea typeface="微软雅黑" panose="020B0503020204020204" pitchFamily="34" charset="-122"/>
              </a:rPr>
              <a:t>减少漏洞带来的危害和损失</a:t>
            </a:r>
            <a:r>
              <a:rPr lang="zh-CN" altLang="en-US" dirty="0">
                <a:latin typeface="宋体" panose="02010600030101010101" pitchFamily="2" charset="-122"/>
                <a:ea typeface="微软雅黑" panose="020B0503020204020204" pitchFamily="34" charset="-122"/>
              </a:rPr>
              <a:t>。</a:t>
            </a:r>
          </a:p>
          <a:p>
            <a:pPr marL="285750" indent="-285750">
              <a:lnSpc>
                <a:spcPct val="120000"/>
              </a:lnSpc>
              <a:spcBef>
                <a:spcPct val="50000"/>
              </a:spcBef>
              <a:buFont typeface="Arial" panose="020B0604020202020204" pitchFamily="34" charset="0"/>
              <a:buChar char="•"/>
            </a:pPr>
            <a:r>
              <a:rPr lang="zh-CN" altLang="en-US" b="1" dirty="0">
                <a:latin typeface="宋体" panose="02010600030101010101" pitchFamily="2" charset="-122"/>
                <a:ea typeface="微软雅黑" panose="020B0503020204020204" pitchFamily="34" charset="-122"/>
              </a:rPr>
              <a:t>漏洞信息</a:t>
            </a:r>
            <a:r>
              <a:rPr lang="zh-CN" altLang="en-US" dirty="0">
                <a:latin typeface="宋体" panose="02010600030101010101" pitchFamily="2" charset="-122"/>
                <a:ea typeface="微软雅黑" panose="020B0503020204020204" pitchFamily="34" charset="-122"/>
              </a:rPr>
              <a:t>一般包括：漏洞编号、发布日期、安全危害级别、漏洞名称、漏洞影响平台、漏洞解决建议等。</a:t>
            </a:r>
            <a:r>
              <a:rPr lang="zh-CN" altLang="en-US" dirty="0">
                <a:ea typeface="微软雅黑" panose="020B0503020204020204" pitchFamily="34" charset="-122"/>
              </a:rPr>
              <a:t> </a:t>
            </a:r>
          </a:p>
        </p:txBody>
      </p:sp>
      <p:pic>
        <p:nvPicPr>
          <p:cNvPr id="9" name="图片 8">
            <a:extLst>
              <a:ext uri="{FF2B5EF4-FFF2-40B4-BE49-F238E27FC236}">
                <a16:creationId xmlns:a16="http://schemas.microsoft.com/office/drawing/2014/main" id="{7B04E6CB-9214-489B-9439-C2EF3A7D7FEF}"/>
              </a:ext>
            </a:extLst>
          </p:cNvPr>
          <p:cNvPicPr>
            <a:picLocks noChangeAspect="1"/>
          </p:cNvPicPr>
          <p:nvPr/>
        </p:nvPicPr>
        <p:blipFill>
          <a:blip r:embed="rId5"/>
          <a:stretch>
            <a:fillRect/>
          </a:stretch>
        </p:blipFill>
        <p:spPr>
          <a:xfrm>
            <a:off x="5673340" y="188496"/>
            <a:ext cx="5199717" cy="6481007"/>
          </a:xfrm>
          <a:prstGeom prst="rect">
            <a:avLst/>
          </a:prstGeom>
        </p:spPr>
      </p:pic>
    </p:spTree>
    <p:extLst>
      <p:ext uri="{BB962C8B-B14F-4D97-AF65-F5344CB8AC3E}">
        <p14:creationId xmlns:p14="http://schemas.microsoft.com/office/powerpoint/2010/main" val="240497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2" y="135243"/>
            <a:ext cx="3486522"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漏洞信息的发布</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2A30020E-7BCE-49A8-ADDE-BCCC22360A69}"/>
              </a:ext>
            </a:extLst>
          </p:cNvPr>
          <p:cNvSpPr txBox="1">
            <a:spLocks noChangeArrowheads="1"/>
          </p:cNvSpPr>
          <p:nvPr/>
        </p:nvSpPr>
        <p:spPr bwMode="auto">
          <a:xfrm>
            <a:off x="1114273" y="933707"/>
            <a:ext cx="10437299" cy="2918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Aft>
                <a:spcPts val="1800"/>
              </a:spcAft>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CVE</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3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通用漏洞和曝光</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CVE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Common Vulnerabilities and Exposures)</a:t>
            </a:r>
            <a:r>
              <a:rPr lang="zh-CN" altLang="en-US" sz="2000" dirty="0">
                <a:latin typeface="微软雅黑" panose="020B0503020204020204" pitchFamily="34" charset="-122"/>
                <a:ea typeface="微软雅黑" panose="020B0503020204020204" pitchFamily="34" charset="-122"/>
              </a:rPr>
              <a:t>是</a:t>
            </a:r>
            <a:r>
              <a:rPr lang="en-US" altLang="zh-CN" sz="2000" dirty="0" err="1">
                <a:latin typeface="微软雅黑" panose="020B0503020204020204" pitchFamily="34" charset="-122"/>
                <a:ea typeface="微软雅黑" panose="020B0503020204020204" pitchFamily="34" charset="-122"/>
              </a:rPr>
              <a:t>Mitre</a:t>
            </a:r>
            <a:r>
              <a:rPr lang="zh-CN" altLang="en-US" sz="2000" dirty="0">
                <a:latin typeface="微软雅黑" panose="020B0503020204020204" pitchFamily="34" charset="-122"/>
                <a:ea typeface="微软雅黑" panose="020B0503020204020204" pitchFamily="34" charset="-122"/>
              </a:rPr>
              <a:t>公司开发的项目，致力于</a:t>
            </a:r>
            <a:r>
              <a:rPr lang="zh-CN" altLang="en-US" sz="2000" b="1" dirty="0">
                <a:solidFill>
                  <a:srgbClr val="FF0000"/>
                </a:solidFill>
                <a:latin typeface="微软雅黑" panose="020B0503020204020204" pitchFamily="34" charset="-122"/>
                <a:ea typeface="微软雅黑" panose="020B0503020204020204" pitchFamily="34" charset="-122"/>
              </a:rPr>
              <a:t>漏洞名称的标准化工作</a:t>
            </a:r>
            <a:r>
              <a:rPr lang="zh-CN" altLang="en-US" sz="2000" dirty="0">
                <a:latin typeface="微软雅黑" panose="020B0503020204020204" pitchFamily="34" charset="-122"/>
                <a:ea typeface="微软雅黑" panose="020B0503020204020204" pitchFamily="34" charset="-122"/>
              </a:rPr>
              <a:t>，提供正式的通用漏洞命名标准服务。</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3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 CVE</a:t>
            </a:r>
            <a:r>
              <a:rPr lang="zh-CN" altLang="en-US" sz="2000" dirty="0">
                <a:latin typeface="微软雅黑" panose="020B0503020204020204" pitchFamily="34" charset="-122"/>
                <a:ea typeface="微软雅黑" panose="020B0503020204020204" pitchFamily="34" charset="-122"/>
              </a:rPr>
              <a:t>是一个字典而不是数据库，它的目标是使不同的漏洞数据库共享数据和搜索信息变得更加容易</a:t>
            </a:r>
          </a:p>
          <a:p>
            <a:pPr marL="800100" lvl="1" indent="-342900">
              <a:lnSpc>
                <a:spcPct val="130000"/>
              </a:lnSpc>
              <a:spcBef>
                <a:spcPct val="50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网址是</a:t>
            </a:r>
            <a:r>
              <a:rPr lang="en-US" altLang="zh-CN" sz="2000" dirty="0">
                <a:latin typeface="微软雅黑" panose="020B0503020204020204" pitchFamily="34" charset="-122"/>
                <a:ea typeface="微软雅黑" panose="020B0503020204020204" pitchFamily="34" charset="-122"/>
              </a:rPr>
              <a:t>www.cve.mitre.org</a:t>
            </a:r>
            <a:r>
              <a:rPr lang="zh-CN" altLang="en-US" sz="2000" dirty="0">
                <a:latin typeface="微软雅黑" panose="020B0503020204020204" pitchFamily="34" charset="-122"/>
                <a:ea typeface="微软雅黑" panose="020B0503020204020204" pitchFamily="34" charset="-122"/>
              </a:rPr>
              <a:t>。 </a:t>
            </a:r>
          </a:p>
        </p:txBody>
      </p:sp>
      <p:pic>
        <p:nvPicPr>
          <p:cNvPr id="10" name="图片 9">
            <a:extLst>
              <a:ext uri="{FF2B5EF4-FFF2-40B4-BE49-F238E27FC236}">
                <a16:creationId xmlns:a16="http://schemas.microsoft.com/office/drawing/2014/main" id="{8A4FAD11-ABEE-47D9-BD45-29A7B8EB75E7}"/>
              </a:ext>
            </a:extLst>
          </p:cNvPr>
          <p:cNvPicPr>
            <a:picLocks noChangeAspect="1"/>
          </p:cNvPicPr>
          <p:nvPr/>
        </p:nvPicPr>
        <p:blipFill>
          <a:blip r:embed="rId5"/>
          <a:stretch>
            <a:fillRect/>
          </a:stretch>
        </p:blipFill>
        <p:spPr>
          <a:xfrm>
            <a:off x="5898195" y="3357317"/>
            <a:ext cx="5556984" cy="2959236"/>
          </a:xfrm>
          <a:prstGeom prst="rect">
            <a:avLst/>
          </a:prstGeom>
        </p:spPr>
      </p:pic>
    </p:spTree>
    <p:extLst>
      <p:ext uri="{BB962C8B-B14F-4D97-AF65-F5344CB8AC3E}">
        <p14:creationId xmlns:p14="http://schemas.microsoft.com/office/powerpoint/2010/main" val="87169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3" y="116736"/>
            <a:ext cx="3486522" cy="542671"/>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漏洞信息的发布</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D32D1D6-64C6-4ECD-A369-92BCAC8F8BB1}"/>
              </a:ext>
            </a:extLst>
          </p:cNvPr>
          <p:cNvSpPr txBox="1"/>
          <p:nvPr/>
        </p:nvSpPr>
        <p:spPr>
          <a:xfrm>
            <a:off x="1132114" y="1053276"/>
            <a:ext cx="9162724" cy="4681410"/>
          </a:xfrm>
          <a:prstGeom prst="rect">
            <a:avLst/>
          </a:prstGeom>
          <a:noFill/>
        </p:spPr>
        <p:txBody>
          <a:bodyPr wrap="square" rtlCol="0">
            <a:spAutoFit/>
          </a:bodyPr>
          <a:lstStyle/>
          <a:p>
            <a:pPr>
              <a:lnSpc>
                <a:spcPct val="130000"/>
              </a:lnSpc>
              <a:spcAft>
                <a:spcPts val="1800"/>
              </a:spcAft>
            </a:pPr>
            <a:r>
              <a:rPr lang="en-US" altLang="zh-CN" sz="2400" b="1" dirty="0">
                <a:ea typeface="微软雅黑" panose="020B0503020204020204" pitchFamily="34" charset="-122"/>
              </a:rPr>
              <a:t>2. </a:t>
            </a:r>
            <a:r>
              <a:rPr lang="en-US" altLang="zh-CN" sz="2400" b="1" dirty="0" err="1">
                <a:ea typeface="微软雅黑" panose="020B0503020204020204" pitchFamily="34" charset="-122"/>
              </a:rPr>
              <a:t>BugTrap</a:t>
            </a:r>
            <a:r>
              <a:rPr lang="zh-CN" altLang="en-US" sz="2400" b="1" dirty="0">
                <a:ea typeface="微软雅黑" panose="020B0503020204020204" pitchFamily="34" charset="-122"/>
              </a:rPr>
              <a:t>漏洞数据库</a:t>
            </a:r>
            <a:endParaRPr lang="en-US" altLang="zh-CN" sz="2400" b="1" dirty="0">
              <a:ea typeface="微软雅黑" panose="020B0503020204020204" pitchFamily="34" charset="-122"/>
            </a:endParaRPr>
          </a:p>
          <a:p>
            <a:pPr marL="800100" lvl="1" indent="-342900">
              <a:lnSpc>
                <a:spcPct val="130000"/>
              </a:lnSpc>
              <a:buFont typeface="Arial" panose="020B0604020202020204" pitchFamily="34" charset="0"/>
              <a:buChar char="•"/>
            </a:pPr>
            <a:r>
              <a:rPr lang="zh-CN" altLang="en-US" sz="2000" dirty="0">
                <a:ea typeface="微软雅黑" panose="020B0503020204020204" pitchFamily="34" charset="-122"/>
              </a:rPr>
              <a:t>是由</a:t>
            </a:r>
            <a:r>
              <a:rPr lang="en-US" altLang="zh-CN" sz="2000" dirty="0">
                <a:ea typeface="微软雅黑" panose="020B0503020204020204" pitchFamily="34" charset="-122"/>
              </a:rPr>
              <a:t>Security Focus</a:t>
            </a:r>
            <a:r>
              <a:rPr lang="zh-CN" altLang="en-US" sz="2000" dirty="0">
                <a:ea typeface="微软雅黑" panose="020B0503020204020204" pitchFamily="34" charset="-122"/>
              </a:rPr>
              <a:t>公司开发并维护的漏洞数据库，提供</a:t>
            </a:r>
            <a:r>
              <a:rPr lang="en-US" altLang="zh-CN" sz="2000" dirty="0">
                <a:ea typeface="微软雅黑" panose="020B0503020204020204" pitchFamily="34" charset="-122"/>
              </a:rPr>
              <a:t>5</a:t>
            </a:r>
            <a:r>
              <a:rPr lang="zh-CN" altLang="en-US" sz="2000" dirty="0">
                <a:ea typeface="微软雅黑" panose="020B0503020204020204" pitchFamily="34" charset="-122"/>
              </a:rPr>
              <a:t>种检索方式：软件提供商、标题、关键字、</a:t>
            </a:r>
            <a:r>
              <a:rPr lang="en-US" altLang="zh-CN" sz="2000" dirty="0" err="1">
                <a:ea typeface="微软雅黑" panose="020B0503020204020204" pitchFamily="34" charset="-122"/>
              </a:rPr>
              <a:t>BugTrap</a:t>
            </a:r>
            <a:r>
              <a:rPr lang="en-US" altLang="zh-CN" sz="2000" dirty="0">
                <a:ea typeface="微软雅黑" panose="020B0503020204020204" pitchFamily="34" charset="-122"/>
              </a:rPr>
              <a:t> ID </a:t>
            </a:r>
            <a:r>
              <a:rPr lang="zh-CN" altLang="en-US" sz="2000" dirty="0">
                <a:ea typeface="微软雅黑" panose="020B0503020204020204" pitchFamily="34" charset="-122"/>
              </a:rPr>
              <a:t>和</a:t>
            </a:r>
            <a:r>
              <a:rPr lang="en-US" altLang="zh-CN" sz="2000" dirty="0">
                <a:ea typeface="微软雅黑" panose="020B0503020204020204" pitchFamily="34" charset="-122"/>
              </a:rPr>
              <a:t>CVE ID</a:t>
            </a:r>
            <a:r>
              <a:rPr lang="zh-CN" altLang="en-US" sz="2000" dirty="0">
                <a:ea typeface="微软雅黑" panose="020B0503020204020204" pitchFamily="34" charset="-122"/>
              </a:rPr>
              <a:t>。</a:t>
            </a:r>
            <a:endParaRPr lang="en-US" altLang="zh-CN" sz="2000" dirty="0">
              <a:ea typeface="微软雅黑" panose="020B0503020204020204" pitchFamily="34" charset="-122"/>
            </a:endParaRPr>
          </a:p>
          <a:p>
            <a:pPr marL="800100" lvl="1" indent="-342900">
              <a:lnSpc>
                <a:spcPct val="130000"/>
              </a:lnSpc>
              <a:buFont typeface="Arial" panose="020B0604020202020204" pitchFamily="34" charset="0"/>
              <a:buChar char="•"/>
            </a:pPr>
            <a:r>
              <a:rPr lang="zh-CN" altLang="en-US" sz="2000" dirty="0">
                <a:ea typeface="微软雅黑" panose="020B0503020204020204" pitchFamily="34" charset="-122"/>
              </a:rPr>
              <a:t>网址是 </a:t>
            </a:r>
            <a:r>
              <a:rPr lang="en-US" altLang="zh-CN" sz="2000" dirty="0">
                <a:ea typeface="微软雅黑" panose="020B0503020204020204" pitchFamily="34" charset="-122"/>
              </a:rPr>
              <a:t>www.securityfocus.com  </a:t>
            </a:r>
          </a:p>
          <a:p>
            <a:pPr>
              <a:lnSpc>
                <a:spcPct val="130000"/>
              </a:lnSpc>
            </a:pPr>
            <a:r>
              <a:rPr lang="zh-CN" altLang="en-US" sz="2000" dirty="0">
                <a:ea typeface="微软雅黑" panose="020B0503020204020204" pitchFamily="34" charset="-122"/>
              </a:rPr>
              <a:t>  </a:t>
            </a:r>
            <a:endParaRPr lang="en-US" altLang="zh-CN" sz="2000" dirty="0">
              <a:ea typeface="微软雅黑" panose="020B0503020204020204" pitchFamily="34" charset="-122"/>
            </a:endParaRPr>
          </a:p>
          <a:p>
            <a:pPr>
              <a:lnSpc>
                <a:spcPct val="130000"/>
              </a:lnSpc>
              <a:spcAft>
                <a:spcPts val="1800"/>
              </a:spcAft>
            </a:pPr>
            <a:r>
              <a:rPr lang="en-US" altLang="zh-CN" sz="2400" b="1" dirty="0">
                <a:ea typeface="微软雅黑" panose="020B0503020204020204" pitchFamily="34" charset="-122"/>
              </a:rPr>
              <a:t>3. NVD</a:t>
            </a:r>
          </a:p>
          <a:p>
            <a:pPr marL="800100" lvl="1" indent="-342900">
              <a:lnSpc>
                <a:spcPct val="130000"/>
              </a:lnSpc>
              <a:buFont typeface="Arial" panose="020B0604020202020204" pitchFamily="34" charset="0"/>
              <a:buChar char="•"/>
            </a:pPr>
            <a:r>
              <a:rPr lang="zh-CN" altLang="en-US" sz="2000" dirty="0">
                <a:ea typeface="微软雅黑" panose="020B0503020204020204" pitchFamily="34" charset="-122"/>
              </a:rPr>
              <a:t>是由美国政府收集的漏洞库，使用的是安全内容自动化协议（</a:t>
            </a:r>
            <a:r>
              <a:rPr lang="en-US" altLang="zh-CN" sz="2000" dirty="0">
                <a:ea typeface="微软雅黑" panose="020B0503020204020204" pitchFamily="34" charset="-122"/>
              </a:rPr>
              <a:t>SCAP)</a:t>
            </a:r>
            <a:r>
              <a:rPr lang="zh-CN" altLang="en-US" sz="2000" dirty="0">
                <a:ea typeface="微软雅黑" panose="020B0503020204020204" pitchFamily="34" charset="-122"/>
              </a:rPr>
              <a:t>。</a:t>
            </a:r>
            <a:r>
              <a:rPr lang="en-US" altLang="zh-CN" sz="2000" dirty="0">
                <a:ea typeface="微软雅黑" panose="020B0503020204020204" pitchFamily="34" charset="-122"/>
              </a:rPr>
              <a:t>NVD</a:t>
            </a:r>
            <a:r>
              <a:rPr lang="zh-CN" altLang="en-US" sz="2000" dirty="0">
                <a:ea typeface="微软雅黑" panose="020B0503020204020204" pitchFamily="34" charset="-122"/>
              </a:rPr>
              <a:t>包括数据库与安全相关的软件缺陷，错误配置，产品名称，影响范围等。</a:t>
            </a:r>
            <a:endParaRPr lang="en-US" altLang="zh-CN" sz="2000" dirty="0">
              <a:ea typeface="微软雅黑" panose="020B0503020204020204" pitchFamily="34" charset="-122"/>
            </a:endParaRPr>
          </a:p>
          <a:p>
            <a:pPr marL="800100" lvl="1" indent="-342900">
              <a:lnSpc>
                <a:spcPct val="130000"/>
              </a:lnSpc>
              <a:buFont typeface="Arial" panose="020B0604020202020204" pitchFamily="34" charset="0"/>
              <a:buChar char="•"/>
            </a:pPr>
            <a:r>
              <a:rPr lang="zh-CN" altLang="en-US" sz="2000" dirty="0">
                <a:ea typeface="微软雅黑" panose="020B0503020204020204" pitchFamily="34" charset="-122"/>
              </a:rPr>
              <a:t>网址是 </a:t>
            </a:r>
            <a:r>
              <a:rPr lang="en-US" altLang="zh-CN" sz="2000" dirty="0">
                <a:ea typeface="微软雅黑" panose="020B0503020204020204" pitchFamily="34" charset="-122"/>
              </a:rPr>
              <a:t>www.nvd.nist.gov	</a:t>
            </a:r>
            <a:endParaRPr lang="zh-CN" altLang="en-US" sz="2000" dirty="0">
              <a:ea typeface="微软雅黑" panose="020B0503020204020204" pitchFamily="34" charset="-122"/>
            </a:endParaRPr>
          </a:p>
        </p:txBody>
      </p:sp>
    </p:spTree>
    <p:extLst>
      <p:ext uri="{BB962C8B-B14F-4D97-AF65-F5344CB8AC3E}">
        <p14:creationId xmlns:p14="http://schemas.microsoft.com/office/powerpoint/2010/main" val="1774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838" y="5774506"/>
            <a:ext cx="1897164" cy="108409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01"/>
            <a:ext cx="1712687" cy="1025873"/>
          </a:xfrm>
          <a:prstGeom prst="rect">
            <a:avLst/>
          </a:prstGeom>
        </p:spPr>
      </p:pic>
      <p:sp>
        <p:nvSpPr>
          <p:cNvPr id="7" name="文本框 6"/>
          <p:cNvSpPr txBox="1"/>
          <p:nvPr/>
        </p:nvSpPr>
        <p:spPr>
          <a:xfrm>
            <a:off x="1318942" y="175105"/>
            <a:ext cx="3291969" cy="523220"/>
          </a:xfrm>
          <a:prstGeom prst="rect">
            <a:avLst/>
          </a:prstGeom>
          <a:noFill/>
        </p:spPr>
        <p:txBody>
          <a:bodyPr wrap="square" rtlCol="0">
            <a:spAutoFit/>
          </a:bodyPr>
          <a:lstStyle/>
          <a:p>
            <a:pPr algn="ctr">
              <a:defRPr/>
            </a:pPr>
            <a:r>
              <a:rPr lang="zh-CN" altLang="en-US" sz="2800" spc="400" dirty="0">
                <a:solidFill>
                  <a:srgbClr val="000000">
                    <a:lumMod val="75000"/>
                    <a:lumOff val="25000"/>
                  </a:srgbClr>
                </a:solidFill>
                <a:latin typeface="微软雅黑" panose="020B0503020204020204" charset="-122"/>
                <a:ea typeface="微软雅黑" panose="020B0503020204020204" charset="-122"/>
              </a:rPr>
              <a:t>漏洞信息的发布</a:t>
            </a:r>
          </a:p>
        </p:txBody>
      </p:sp>
      <p:cxnSp>
        <p:nvCxnSpPr>
          <p:cNvPr id="2" name="直接连接符 1"/>
          <p:cNvCxnSpPr>
            <a:cxnSpLocks/>
          </p:cNvCxnSpPr>
          <p:nvPr/>
        </p:nvCxnSpPr>
        <p:spPr>
          <a:xfrm flipV="1">
            <a:off x="1510031" y="760696"/>
            <a:ext cx="2547620"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D516B5D3-3FAD-4586-AB0B-9C80F608D5BB}"/>
              </a:ext>
            </a:extLst>
          </p:cNvPr>
          <p:cNvSpPr/>
          <p:nvPr/>
        </p:nvSpPr>
        <p:spPr>
          <a:xfrm>
            <a:off x="1085557" y="807231"/>
            <a:ext cx="9440929" cy="2841804"/>
          </a:xfrm>
          <a:prstGeom prst="rect">
            <a:avLst/>
          </a:prstGeom>
        </p:spPr>
        <p:txBody>
          <a:bodyPr wrap="square">
            <a:spAutoFit/>
          </a:bodyPr>
          <a:lstStyle/>
          <a:p>
            <a:pPr algn="just">
              <a:lnSpc>
                <a:spcPct val="130000"/>
              </a:lnSpc>
              <a:spcBef>
                <a:spcPct val="50000"/>
              </a:spcBef>
            </a:pPr>
            <a:r>
              <a:rPr lang="en-US" altLang="zh-CN" sz="2400" b="1" dirty="0">
                <a:latin typeface="微软雅黑" panose="020B0503020204020204" pitchFamily="34" charset="-122"/>
                <a:ea typeface="微软雅黑" panose="020B0503020204020204" pitchFamily="34" charset="-122"/>
              </a:rPr>
              <a:t>4. CNCERT/CC</a:t>
            </a:r>
          </a:p>
          <a:p>
            <a:pPr marL="342900" indent="-342900">
              <a:lnSpc>
                <a:spcPct val="130000"/>
              </a:lnSpc>
              <a:spcBef>
                <a:spcPct val="50000"/>
              </a:spcBef>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CNCERT/CC</a:t>
            </a:r>
            <a:r>
              <a:rPr lang="zh-CN" altLang="en-US" sz="2000" dirty="0">
                <a:latin typeface="微软雅黑" panose="020B0503020204020204" pitchFamily="34" charset="-122"/>
                <a:ea typeface="微软雅黑" panose="020B0503020204020204" pitchFamily="34" charset="-122"/>
              </a:rPr>
              <a:t>是</a:t>
            </a:r>
            <a:r>
              <a:rPr lang="zh-CN" altLang="en-US" sz="2000" dirty="0">
                <a:solidFill>
                  <a:srgbClr val="C00000"/>
                </a:solidFill>
                <a:latin typeface="微软雅黑" panose="020B0503020204020204" pitchFamily="34" charset="-122"/>
                <a:ea typeface="微软雅黑" panose="020B0503020204020204" pitchFamily="34" charset="-122"/>
              </a:rPr>
              <a:t>国家计算机网络应急技术处理协调中心</a:t>
            </a:r>
            <a:r>
              <a:rPr lang="zh-CN" altLang="en-US" sz="2000" dirty="0">
                <a:latin typeface="微软雅黑" panose="020B0503020204020204" pitchFamily="34" charset="-122"/>
                <a:ea typeface="微软雅黑" panose="020B0503020204020204" pitchFamily="34" charset="-122"/>
              </a:rPr>
              <a:t>的简称，负责协调处理我国公共互联网的安全紧急事件，为我国的公共互联网、主要网络信息应用系统以及关键部门提供计算机网络安全的监测、预警、应急、防范等安全服务和技术支持，及时收集、核实、汇总、发布有关互联网安全的权威性信息。</a:t>
            </a:r>
          </a:p>
          <a:p>
            <a:pPr marL="342900" indent="-342900">
              <a:lnSpc>
                <a:spcPct val="130000"/>
              </a:lnSpc>
              <a:spcBef>
                <a:spcPct val="50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网络地址是 </a:t>
            </a:r>
            <a:r>
              <a:rPr lang="en-US" altLang="zh-CN" sz="2000" dirty="0">
                <a:latin typeface="微软雅黑" panose="020B0503020204020204" pitchFamily="34" charset="-122"/>
                <a:ea typeface="微软雅黑" panose="020B0503020204020204" pitchFamily="34" charset="-122"/>
              </a:rPr>
              <a:t>www.cert.org.cn</a:t>
            </a:r>
            <a:endParaRPr lang="zh-CN" altLang="en-US" sz="20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5D5C4794-3DF8-4270-827D-948F42DDEE5C}"/>
              </a:ext>
            </a:extLst>
          </p:cNvPr>
          <p:cNvPicPr>
            <a:picLocks noChangeAspect="1"/>
          </p:cNvPicPr>
          <p:nvPr/>
        </p:nvPicPr>
        <p:blipFill>
          <a:blip r:embed="rId5"/>
          <a:stretch>
            <a:fillRect/>
          </a:stretch>
        </p:blipFill>
        <p:spPr>
          <a:xfrm>
            <a:off x="6454964" y="3156856"/>
            <a:ext cx="4269299" cy="3429000"/>
          </a:xfrm>
          <a:prstGeom prst="rect">
            <a:avLst/>
          </a:prstGeom>
        </p:spPr>
      </p:pic>
    </p:spTree>
    <p:extLst>
      <p:ext uri="{BB962C8B-B14F-4D97-AF65-F5344CB8AC3E}">
        <p14:creationId xmlns:p14="http://schemas.microsoft.com/office/powerpoint/2010/main" val="34950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1782</TotalTime>
  <Words>2204</Words>
  <Application>Microsoft Office PowerPoint</Application>
  <PresentationFormat>宽屏</PresentationFormat>
  <Paragraphs>236</Paragraphs>
  <Slides>27</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宋体</vt:lpstr>
      <vt:lpstr>微软雅黑</vt:lpstr>
      <vt:lpstr>字魂36号-正文宋楷</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wbloc tony</cp:lastModifiedBy>
  <cp:revision>128</cp:revision>
  <dcterms:created xsi:type="dcterms:W3CDTF">2019-06-19T02:08:00Z</dcterms:created>
  <dcterms:modified xsi:type="dcterms:W3CDTF">2020-12-06T08:29:44Z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