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449" r:id="rId2"/>
    <p:sldId id="438" r:id="rId3"/>
    <p:sldId id="256" r:id="rId4"/>
    <p:sldId id="439" r:id="rId5"/>
    <p:sldId id="443" r:id="rId6"/>
    <p:sldId id="441" r:id="rId7"/>
    <p:sldId id="452" r:id="rId8"/>
    <p:sldId id="442" r:id="rId9"/>
    <p:sldId id="454" r:id="rId10"/>
    <p:sldId id="453" r:id="rId11"/>
    <p:sldId id="444" r:id="rId12"/>
    <p:sldId id="455" r:id="rId13"/>
    <p:sldId id="433" r:id="rId14"/>
    <p:sldId id="456" r:id="rId15"/>
    <p:sldId id="457" r:id="rId16"/>
    <p:sldId id="458" r:id="rId17"/>
    <p:sldId id="445" r:id="rId18"/>
    <p:sldId id="459" r:id="rId19"/>
    <p:sldId id="434" r:id="rId20"/>
    <p:sldId id="435" r:id="rId21"/>
    <p:sldId id="436" r:id="rId22"/>
    <p:sldId id="460" r:id="rId23"/>
    <p:sldId id="461" r:id="rId24"/>
    <p:sldId id="437" r:id="rId25"/>
    <p:sldId id="447" r:id="rId26"/>
    <p:sldId id="448" r:id="rId27"/>
    <p:sldId id="450" r:id="rId28"/>
    <p:sldId id="451" r:id="rId2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3300"/>
    <a:srgbClr val="FF3300"/>
    <a:srgbClr val="CC0000"/>
    <a:srgbClr val="003366"/>
    <a:srgbClr val="00CC00"/>
    <a:srgbClr val="B2B2B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08" autoAdjust="0"/>
  </p:normalViewPr>
  <p:slideViewPr>
    <p:cSldViewPr>
      <p:cViewPr varScale="1">
        <p:scale>
          <a:sx n="63" d="100"/>
          <a:sy n="63" d="100"/>
        </p:scale>
        <p:origin x="-13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wmf"/><Relationship Id="rId7" Type="http://schemas.openxmlformats.org/officeDocument/2006/relationships/image" Target="../media/image50.e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18" Type="http://schemas.openxmlformats.org/officeDocument/2006/relationships/image" Target="../media/image69.wmf"/><Relationship Id="rId26" Type="http://schemas.openxmlformats.org/officeDocument/2006/relationships/image" Target="../media/image77.wmf"/><Relationship Id="rId3" Type="http://schemas.openxmlformats.org/officeDocument/2006/relationships/image" Target="../media/image54.emf"/><Relationship Id="rId21" Type="http://schemas.openxmlformats.org/officeDocument/2006/relationships/image" Target="../media/image72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17" Type="http://schemas.openxmlformats.org/officeDocument/2006/relationships/image" Target="../media/image68.wmf"/><Relationship Id="rId25" Type="http://schemas.openxmlformats.org/officeDocument/2006/relationships/image" Target="../media/image76.wmf"/><Relationship Id="rId2" Type="http://schemas.openxmlformats.org/officeDocument/2006/relationships/image" Target="../media/image53.wmf"/><Relationship Id="rId16" Type="http://schemas.openxmlformats.org/officeDocument/2006/relationships/image" Target="../media/image67.wmf"/><Relationship Id="rId20" Type="http://schemas.openxmlformats.org/officeDocument/2006/relationships/image" Target="../media/image71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24" Type="http://schemas.openxmlformats.org/officeDocument/2006/relationships/image" Target="../media/image75.wmf"/><Relationship Id="rId5" Type="http://schemas.openxmlformats.org/officeDocument/2006/relationships/image" Target="../media/image56.wmf"/><Relationship Id="rId15" Type="http://schemas.openxmlformats.org/officeDocument/2006/relationships/image" Target="../media/image66.wmf"/><Relationship Id="rId23" Type="http://schemas.openxmlformats.org/officeDocument/2006/relationships/image" Target="../media/image74.wmf"/><Relationship Id="rId10" Type="http://schemas.openxmlformats.org/officeDocument/2006/relationships/image" Target="../media/image61.wmf"/><Relationship Id="rId19" Type="http://schemas.openxmlformats.org/officeDocument/2006/relationships/image" Target="../media/image70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wmf"/><Relationship Id="rId22" Type="http://schemas.openxmlformats.org/officeDocument/2006/relationships/image" Target="../media/image7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e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="" xmlns:a16="http://schemas.microsoft.com/office/drawing/2014/main" id="{25D919C7-C0D0-476D-9BC3-975D1CEB3E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67" name="Rectangle 3">
            <a:extLst>
              <a:ext uri="{FF2B5EF4-FFF2-40B4-BE49-F238E27FC236}">
                <a16:creationId xmlns="" xmlns:a16="http://schemas.microsoft.com/office/drawing/2014/main" id="{86FD8041-9697-49B0-B647-9A04CF0F47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>
            <a:extLst>
              <a:ext uri="{FF2B5EF4-FFF2-40B4-BE49-F238E27FC236}">
                <a16:creationId xmlns="" xmlns:a16="http://schemas.microsoft.com/office/drawing/2014/main" id="{30872562-D010-43DB-B790-9BD201E3D8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9" name="Rectangle 5">
            <a:extLst>
              <a:ext uri="{FF2B5EF4-FFF2-40B4-BE49-F238E27FC236}">
                <a16:creationId xmlns="" xmlns:a16="http://schemas.microsoft.com/office/drawing/2014/main" id="{642394C4-EB2E-47C1-8352-64D78DA8B6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0470" name="Rectangle 6">
            <a:extLst>
              <a:ext uri="{FF2B5EF4-FFF2-40B4-BE49-F238E27FC236}">
                <a16:creationId xmlns="" xmlns:a16="http://schemas.microsoft.com/office/drawing/2014/main" id="{F958AD14-F803-47DC-9B3D-FC629FAA77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0471" name="Rectangle 7">
            <a:extLst>
              <a:ext uri="{FF2B5EF4-FFF2-40B4-BE49-F238E27FC236}">
                <a16:creationId xmlns="" xmlns:a16="http://schemas.microsoft.com/office/drawing/2014/main" id="{658E2A0C-CE6A-49C0-9D1B-99BB99D039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solidFill>
                  <a:schemeClr val="tx1"/>
                </a:solidFill>
              </a:defRPr>
            </a:lvl1pPr>
          </a:lstStyle>
          <a:p>
            <a:fld id="{456632B1-9160-45F7-9021-BD5CCDD8FF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138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15">
            <a:extLst>
              <a:ext uri="{FF2B5EF4-FFF2-40B4-BE49-F238E27FC236}">
                <a16:creationId xmlns="" xmlns:a16="http://schemas.microsoft.com/office/drawing/2014/main" id="{D75CE449-84F1-45BA-AD49-AEECCF070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8B5A05-2C40-4852-85A4-9E71512651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76470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15">
            <a:extLst>
              <a:ext uri="{FF2B5EF4-FFF2-40B4-BE49-F238E27FC236}">
                <a16:creationId xmlns="" xmlns:a16="http://schemas.microsoft.com/office/drawing/2014/main" id="{E661D880-FE4B-4B65-8291-7D68AC9635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A574DB-6540-47A8-B42A-42782A9A72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3960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44450"/>
            <a:ext cx="2286000" cy="6280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44450"/>
            <a:ext cx="6705600" cy="6280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15">
            <a:extLst>
              <a:ext uri="{FF2B5EF4-FFF2-40B4-BE49-F238E27FC236}">
                <a16:creationId xmlns="" xmlns:a16="http://schemas.microsoft.com/office/drawing/2014/main" id="{6C9A1F14-1BF0-419D-BA93-37335F7DD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6B10CE-90DC-473E-8DC5-7C7EAC455C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6997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15">
            <a:extLst>
              <a:ext uri="{FF2B5EF4-FFF2-40B4-BE49-F238E27FC236}">
                <a16:creationId xmlns="" xmlns:a16="http://schemas.microsoft.com/office/drawing/2014/main" id="{C59C5A77-F386-4690-96EF-B47233115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4802B1-983A-4F17-A238-CEA972210D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0335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15">
            <a:extLst>
              <a:ext uri="{FF2B5EF4-FFF2-40B4-BE49-F238E27FC236}">
                <a16:creationId xmlns="" xmlns:a16="http://schemas.microsoft.com/office/drawing/2014/main" id="{CA439E2F-7D7C-40FD-8563-995BA704A2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1DB4E8-FA73-457F-99A1-B0176E6EBE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0766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838200"/>
            <a:ext cx="4495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495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15">
            <a:extLst>
              <a:ext uri="{FF2B5EF4-FFF2-40B4-BE49-F238E27FC236}">
                <a16:creationId xmlns="" xmlns:a16="http://schemas.microsoft.com/office/drawing/2014/main" id="{EDC0FC35-620B-4E7A-AC29-9AFD69E611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88E1EE-3625-44C6-B232-49AEBDE79A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6949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="" xmlns:a16="http://schemas.microsoft.com/office/drawing/2014/main" id="{4F30F763-DCEE-422D-ABEB-2BBE44D6D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CD2B77-A25B-4581-BF1D-BA75EE03C5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9980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="" xmlns:a16="http://schemas.microsoft.com/office/drawing/2014/main" id="{78A33C15-282B-4DBB-BFFB-67335D055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12D471-E2A4-4757-A606-D661B8E7B0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44916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5">
            <a:extLst>
              <a:ext uri="{FF2B5EF4-FFF2-40B4-BE49-F238E27FC236}">
                <a16:creationId xmlns="" xmlns:a16="http://schemas.microsoft.com/office/drawing/2014/main" id="{F31975DC-9DCC-4308-A088-2D37D6BE9D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95E69C-B6F9-45C2-9278-B9D1C3333C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5655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15">
            <a:extLst>
              <a:ext uri="{FF2B5EF4-FFF2-40B4-BE49-F238E27FC236}">
                <a16:creationId xmlns="" xmlns:a16="http://schemas.microsoft.com/office/drawing/2014/main" id="{D15D6CD6-A82A-4EC8-8DED-65EC7307B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68829B-23FC-43A9-8DB4-29698297DD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09408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15">
            <a:extLst>
              <a:ext uri="{FF2B5EF4-FFF2-40B4-BE49-F238E27FC236}">
                <a16:creationId xmlns="" xmlns:a16="http://schemas.microsoft.com/office/drawing/2014/main" id="{254387A0-AB95-4DBC-9658-E0584F717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61BAE7-F5D7-4DF0-811A-E9D86DC203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1111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>
            <a:extLst>
              <a:ext uri="{FF2B5EF4-FFF2-40B4-BE49-F238E27FC236}">
                <a16:creationId xmlns="" xmlns:a16="http://schemas.microsoft.com/office/drawing/2014/main" id="{481D6350-1CF4-43EA-80D1-9B179A97EC2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75" y="4763"/>
            <a:ext cx="9153525" cy="649287"/>
          </a:xfrm>
          <a:prstGeom prst="rect">
            <a:avLst/>
          </a:prstGeom>
          <a:solidFill>
            <a:srgbClr val="3D6E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339" name="Freeform 51">
            <a:extLst>
              <a:ext uri="{FF2B5EF4-FFF2-40B4-BE49-F238E27FC236}">
                <a16:creationId xmlns="" xmlns:a16="http://schemas.microsoft.com/office/drawing/2014/main" id="{0728E8CF-B4E4-42F7-BA55-1702447F9B66}"/>
              </a:ext>
            </a:extLst>
          </p:cNvPr>
          <p:cNvSpPr>
            <a:spLocks/>
          </p:cNvSpPr>
          <p:nvPr userDrawn="1"/>
        </p:nvSpPr>
        <p:spPr bwMode="gray">
          <a:xfrm flipH="1" flipV="1">
            <a:off x="3597275" y="4763"/>
            <a:ext cx="5551488" cy="252412"/>
          </a:xfrm>
          <a:custGeom>
            <a:avLst/>
            <a:gdLst/>
            <a:ahLst/>
            <a:cxnLst>
              <a:cxn ang="0">
                <a:pos x="45" y="590"/>
              </a:cxn>
              <a:cxn ang="0">
                <a:pos x="1497" y="590"/>
              </a:cxn>
              <a:cxn ang="0">
                <a:pos x="0" y="0"/>
              </a:cxn>
              <a:cxn ang="0">
                <a:pos x="0" y="590"/>
              </a:cxn>
            </a:cxnLst>
            <a:rect l="0" t="0" r="r" b="b"/>
            <a:pathLst>
              <a:path w="1497" h="590">
                <a:moveTo>
                  <a:pt x="45" y="590"/>
                </a:moveTo>
                <a:lnTo>
                  <a:pt x="1497" y="590"/>
                </a:lnTo>
                <a:lnTo>
                  <a:pt x="0" y="0"/>
                </a:lnTo>
                <a:lnTo>
                  <a:pt x="0" y="590"/>
                </a:lnTo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 sz="1800" b="0">
              <a:solidFill>
                <a:schemeClr val="tx1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12321" name="Rectangle 33">
            <a:extLst>
              <a:ext uri="{FF2B5EF4-FFF2-40B4-BE49-F238E27FC236}">
                <a16:creationId xmlns="" xmlns:a16="http://schemas.microsoft.com/office/drawing/2014/main" id="{03A7DF11-D62D-4C6F-A4A4-9992FF90516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-76200"/>
            <a:ext cx="9144000" cy="7143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029" name="Picture 30">
            <a:extLst>
              <a:ext uri="{FF2B5EF4-FFF2-40B4-BE49-F238E27FC236}">
                <a16:creationId xmlns="" xmlns:a16="http://schemas.microsoft.com/office/drawing/2014/main" id="{28C806F0-D8DF-4397-B020-66AA31F555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59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33">
            <a:extLst>
              <a:ext uri="{FF2B5EF4-FFF2-40B4-BE49-F238E27FC236}">
                <a16:creationId xmlns="" xmlns:a16="http://schemas.microsoft.com/office/drawing/2014/main" id="{D3502419-A1E1-4DB4-B2A6-D110E93403D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2700" y="6405563"/>
            <a:ext cx="9144000" cy="174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 sz="1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31" name="TextBox 16">
            <a:extLst>
              <a:ext uri="{FF2B5EF4-FFF2-40B4-BE49-F238E27FC236}">
                <a16:creationId xmlns="" xmlns:a16="http://schemas.microsoft.com/office/drawing/2014/main" id="{2BC6C4CB-50F8-4677-B44B-1DB7CC6B2E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A574E1ED-DBF3-418B-9EE5-1071BC77DC9D}" type="datetime10">
              <a:rPr lang="zh-CN" altLang="en-US" sz="2400" smtClean="0">
                <a:solidFill>
                  <a:srgbClr val="003366"/>
                </a:solidFill>
                <a:latin typeface="宋体" pitchFamily="2" charset="-122"/>
              </a:rPr>
              <a:pPr eaLnBrk="1" hangingPunct="1">
                <a:defRPr/>
              </a:pPr>
              <a:t>09:58</a:t>
            </a:fld>
            <a:endParaRPr lang="en-US" altLang="zh-CN" sz="2400">
              <a:solidFill>
                <a:srgbClr val="003366"/>
              </a:solidFill>
              <a:latin typeface="宋体" pitchFamily="2" charset="-122"/>
            </a:endParaRPr>
          </a:p>
        </p:txBody>
      </p:sp>
      <p:sp>
        <p:nvSpPr>
          <p:cNvPr id="1032" name="Rectangle 21">
            <a:extLst>
              <a:ext uri="{FF2B5EF4-FFF2-40B4-BE49-F238E27FC236}">
                <a16:creationId xmlns="" xmlns:a16="http://schemas.microsoft.com/office/drawing/2014/main" id="{A476CA7E-2E9D-413F-A491-945BAD358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857250" y="44450"/>
            <a:ext cx="710088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单击此处编辑母版标题样式</a:t>
            </a:r>
          </a:p>
        </p:txBody>
      </p:sp>
      <p:sp>
        <p:nvSpPr>
          <p:cNvPr id="1033" name="Rectangle 22">
            <a:extLst>
              <a:ext uri="{FF2B5EF4-FFF2-40B4-BE49-F238E27FC236}">
                <a16:creationId xmlns="" xmlns:a16="http://schemas.microsoft.com/office/drawing/2014/main" id="{476CDA8F-14B0-4EB3-AFCB-ECD884EDA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8200"/>
            <a:ext cx="9144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单击此处编辑母版文本样式</a:t>
            </a:r>
          </a:p>
          <a:p>
            <a:pPr lvl="1"/>
            <a:r>
              <a:rPr lang="ko-KR" altLang="en-US"/>
              <a:t>第二级</a:t>
            </a:r>
          </a:p>
          <a:p>
            <a:pPr lvl="2"/>
            <a:r>
              <a:rPr lang="ko-KR" altLang="en-US"/>
              <a:t>第三级</a:t>
            </a:r>
          </a:p>
          <a:p>
            <a:pPr lvl="3"/>
            <a:r>
              <a:rPr lang="ko-KR" altLang="en-US"/>
              <a:t>第四级</a:t>
            </a:r>
          </a:p>
          <a:p>
            <a:pPr lvl="4"/>
            <a:r>
              <a:rPr lang="ko-KR" altLang="en-US"/>
              <a:t>第五级</a:t>
            </a:r>
          </a:p>
        </p:txBody>
      </p:sp>
      <p:sp>
        <p:nvSpPr>
          <p:cNvPr id="18" name="灯片编号占位符 15">
            <a:extLst>
              <a:ext uri="{FF2B5EF4-FFF2-40B4-BE49-F238E27FC236}">
                <a16:creationId xmlns="" xmlns:a16="http://schemas.microsoft.com/office/drawing/2014/main" id="{3D2309F7-AFE1-4F9B-B0D0-E693ADD54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3575" y="6400800"/>
            <a:ext cx="860425" cy="498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2400">
                <a:solidFill>
                  <a:srgbClr val="003366"/>
                </a:solidFill>
                <a:latin typeface="Calibri" panose="020F0502020204030204" pitchFamily="34" charset="0"/>
              </a:defRPr>
            </a:lvl1pPr>
          </a:lstStyle>
          <a:p>
            <a:fld id="{696AD3C2-7401-4BF6-9679-B3C211FFDD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华文新魏" panose="0201080004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新魏" pitchFamily="2" charset="-122"/>
          <a:cs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新魏" pitchFamily="2" charset="-122"/>
          <a:cs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新魏" pitchFamily="2" charset="-122"/>
          <a:cs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新魏" pitchFamily="2" charset="-122"/>
          <a:cs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w"/>
        <a:defRPr sz="3200">
          <a:solidFill>
            <a:srgbClr val="003366"/>
          </a:solidFill>
          <a:latin typeface="+mn-lt"/>
          <a:ea typeface="+mn-ea"/>
          <a:cs typeface="华文楷体" panose="0201060004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ª"/>
        <a:defRPr sz="2800" b="1">
          <a:solidFill>
            <a:srgbClr val="003366"/>
          </a:solidFill>
          <a:latin typeface="+mn-lt"/>
          <a:ea typeface="+mn-ea"/>
          <a:cs typeface="华文楷体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400" b="1">
          <a:solidFill>
            <a:srgbClr val="003366"/>
          </a:solidFill>
          <a:latin typeface="+mn-lt"/>
          <a:ea typeface="+mn-ea"/>
          <a:cs typeface="华文楷体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ª"/>
        <a:defRPr sz="2200" b="1">
          <a:solidFill>
            <a:srgbClr val="003366"/>
          </a:solidFill>
          <a:latin typeface="+mn-lt"/>
          <a:ea typeface="+mn-ea"/>
          <a:cs typeface="华文楷体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200" b="1">
          <a:solidFill>
            <a:srgbClr val="003366"/>
          </a:solidFill>
          <a:latin typeface="+mn-lt"/>
          <a:ea typeface="+mn-ea"/>
          <a:cs typeface="华文楷体" panose="020106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200" b="1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200" b="1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200" b="1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200" b="1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0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9" Type="http://schemas.openxmlformats.org/officeDocument/2006/relationships/oleObject" Target="../embeddings/oleObject58.bin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67.wmf"/><Relationship Id="rId42" Type="http://schemas.openxmlformats.org/officeDocument/2006/relationships/image" Target="../media/image71.wmf"/><Relationship Id="rId47" Type="http://schemas.openxmlformats.org/officeDocument/2006/relationships/oleObject" Target="../embeddings/oleObject62.bin"/><Relationship Id="rId50" Type="http://schemas.openxmlformats.org/officeDocument/2006/relationships/image" Target="../media/image75.wmf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38" Type="http://schemas.openxmlformats.org/officeDocument/2006/relationships/image" Target="../media/image69.wmf"/><Relationship Id="rId46" Type="http://schemas.openxmlformats.org/officeDocument/2006/relationships/image" Target="../media/image7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53.bin"/><Relationship Id="rId41" Type="http://schemas.openxmlformats.org/officeDocument/2006/relationships/oleObject" Target="../embeddings/oleObject59.bin"/><Relationship Id="rId54" Type="http://schemas.openxmlformats.org/officeDocument/2006/relationships/image" Target="../media/image7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62.wmf"/><Relationship Id="rId32" Type="http://schemas.openxmlformats.org/officeDocument/2006/relationships/image" Target="../media/image66.wmf"/><Relationship Id="rId37" Type="http://schemas.openxmlformats.org/officeDocument/2006/relationships/oleObject" Target="../embeddings/oleObject57.bin"/><Relationship Id="rId40" Type="http://schemas.openxmlformats.org/officeDocument/2006/relationships/image" Target="../media/image70.wmf"/><Relationship Id="rId45" Type="http://schemas.openxmlformats.org/officeDocument/2006/relationships/oleObject" Target="../embeddings/oleObject61.bin"/><Relationship Id="rId53" Type="http://schemas.openxmlformats.org/officeDocument/2006/relationships/oleObject" Target="../embeddings/oleObject65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64.wmf"/><Relationship Id="rId36" Type="http://schemas.openxmlformats.org/officeDocument/2006/relationships/image" Target="../media/image68.wmf"/><Relationship Id="rId49" Type="http://schemas.openxmlformats.org/officeDocument/2006/relationships/oleObject" Target="../embeddings/oleObject63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4" Type="http://schemas.openxmlformats.org/officeDocument/2006/relationships/image" Target="../media/image72.wmf"/><Relationship Id="rId52" Type="http://schemas.openxmlformats.org/officeDocument/2006/relationships/image" Target="../media/image76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65.wmf"/><Relationship Id="rId35" Type="http://schemas.openxmlformats.org/officeDocument/2006/relationships/oleObject" Target="../embeddings/oleObject56.bin"/><Relationship Id="rId43" Type="http://schemas.openxmlformats.org/officeDocument/2006/relationships/oleObject" Target="../embeddings/oleObject60.bin"/><Relationship Id="rId48" Type="http://schemas.openxmlformats.org/officeDocument/2006/relationships/image" Target="../media/image74.wmf"/><Relationship Id="rId8" Type="http://schemas.openxmlformats.org/officeDocument/2006/relationships/image" Target="../media/image54.emf"/><Relationship Id="rId51" Type="http://schemas.openxmlformats.org/officeDocument/2006/relationships/oleObject" Target="../embeddings/oleObject6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9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10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7.wmf"/><Relationship Id="rId11" Type="http://schemas.openxmlformats.org/officeDocument/2006/relationships/image" Target="../media/image100.e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8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23.png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19.wmf"/><Relationship Id="rId17" Type="http://schemas.openxmlformats.org/officeDocument/2006/relationships/image" Target="../media/image12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1.wmf"/><Relationship Id="rId20" Type="http://schemas.openxmlformats.org/officeDocument/2006/relationships/image" Target="../media/image125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18.wmf"/><Relationship Id="rId19" Type="http://schemas.openxmlformats.org/officeDocument/2006/relationships/image" Target="../media/image124.png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3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image" Target="../media/image132.jpeg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3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6-2Laval%20nozzle.exe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5.png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1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6-2Laval%20nozzle.exe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image" Target="../media/image139.emf"/><Relationship Id="rId7" Type="http://schemas.openxmlformats.org/officeDocument/2006/relationships/image" Target="../media/image13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36.w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3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4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34" Type="http://schemas.openxmlformats.org/officeDocument/2006/relationships/image" Target="../media/image23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8.wmf"/><Relationship Id="rId32" Type="http://schemas.openxmlformats.org/officeDocument/2006/relationships/image" Target="../media/image22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2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18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6.wmf"/><Relationship Id="rId18" Type="http://schemas.openxmlformats.org/officeDocument/2006/relationships/image" Target="../media/image42.jpeg"/><Relationship Id="rId3" Type="http://schemas.openxmlformats.org/officeDocument/2006/relationships/image" Target="../media/image39.png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8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1.png"/><Relationship Id="rId5" Type="http://schemas.openxmlformats.org/officeDocument/2006/relationships/image" Target="../media/image33.wmf"/><Relationship Id="rId15" Type="http://schemas.openxmlformats.org/officeDocument/2006/relationships/image" Target="../media/image37.emf"/><Relationship Id="rId10" Type="http://schemas.openxmlformats.org/officeDocument/2006/relationships/image" Target="../media/image40.jpeg"/><Relationship Id="rId19" Type="http://schemas.openxmlformats.org/officeDocument/2006/relationships/image" Target="../media/image43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1">
            <a:extLst>
              <a:ext uri="{FF2B5EF4-FFF2-40B4-BE49-F238E27FC236}">
                <a16:creationId xmlns="" xmlns:a16="http://schemas.microsoft.com/office/drawing/2014/main" id="{3C63E688-05BD-4F36-AA74-0EFA48A997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B8DC6E-2BAA-4BCD-A886-DE705EAD7EF4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标题 1">
            <a:extLst>
              <a:ext uri="{FF2B5EF4-FFF2-40B4-BE49-F238E27FC236}">
                <a16:creationId xmlns="" xmlns:a16="http://schemas.microsoft.com/office/drawing/2014/main" id="{BCC9DCB5-65CC-42CD-A1A9-6ED3D1659C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5313" y="0"/>
            <a:ext cx="7100887" cy="709613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总复习</a:t>
            </a:r>
          </a:p>
        </p:txBody>
      </p:sp>
      <p:pic>
        <p:nvPicPr>
          <p:cNvPr id="2052" name="Picture 7" descr="BOOK">
            <a:extLst>
              <a:ext uri="{FF2B5EF4-FFF2-40B4-BE49-F238E27FC236}">
                <a16:creationId xmlns="" xmlns:a16="http://schemas.microsoft.com/office/drawing/2014/main" id="{5DB61E4D-9AC7-4593-B56E-B7F78D374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74"/>
          <a:stretch>
            <a:fillRect/>
          </a:stretch>
        </p:blipFill>
        <p:spPr bwMode="auto">
          <a:xfrm>
            <a:off x="6934200" y="1304925"/>
            <a:ext cx="22098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5027A39-9908-4088-924F-DB490010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79" y="1376832"/>
            <a:ext cx="5292000" cy="540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i="1">
                <a:solidFill>
                  <a:schemeClr val="tx1"/>
                </a:solidFill>
                <a:latin typeface="微软雅黑" panose="020B0503020204020204" pitchFamily="34" charset="-122"/>
              </a:rPr>
              <a:t>第二章  流体力学基本原理与方程 </a:t>
            </a:r>
          </a:p>
        </p:txBody>
      </p:sp>
      <p:sp>
        <p:nvSpPr>
          <p:cNvPr id="8" name="AutoShape 1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BCC31BD-1F46-4CF5-ACDF-6DC2E1656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389" y="1988840"/>
            <a:ext cx="5292000" cy="540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i="1">
                <a:solidFill>
                  <a:schemeClr val="tx1"/>
                </a:solidFill>
                <a:latin typeface="微软雅黑" panose="020B0503020204020204" pitchFamily="34" charset="-122"/>
              </a:rPr>
              <a:t>第三章 不可压理想流体绕物体的流动</a:t>
            </a:r>
          </a:p>
        </p:txBody>
      </p:sp>
      <p:sp>
        <p:nvSpPr>
          <p:cNvPr id="9" name="AutoShape 11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77F1375-3707-4BF2-837B-DFEF6A4B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779" y="2636912"/>
            <a:ext cx="5292000" cy="540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i="1">
                <a:solidFill>
                  <a:schemeClr val="tx1"/>
                </a:solidFill>
                <a:latin typeface="微软雅黑" panose="020B0503020204020204" pitchFamily="34" charset="-122"/>
              </a:rPr>
              <a:t>第四章  高速可压缩流基础知识</a:t>
            </a:r>
          </a:p>
        </p:txBody>
      </p:sp>
      <p:sp>
        <p:nvSpPr>
          <p:cNvPr id="10" name="AutoShape 12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884102C-D0A8-429B-A27E-9DEB43BC6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722" y="3284984"/>
            <a:ext cx="5292000" cy="540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i="1">
                <a:solidFill>
                  <a:schemeClr val="tx1"/>
                </a:solidFill>
                <a:latin typeface="微软雅黑" panose="020B0503020204020204" pitchFamily="34" charset="-122"/>
              </a:rPr>
              <a:t>第五章 一维定常可压缩管内流动</a:t>
            </a:r>
          </a:p>
        </p:txBody>
      </p:sp>
      <p:sp>
        <p:nvSpPr>
          <p:cNvPr id="11" name="AutoShape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7AD54CE2-A465-4B35-992A-013E48AA7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389" y="3933056"/>
            <a:ext cx="5292000" cy="540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i="1">
                <a:solidFill>
                  <a:schemeClr val="tx1"/>
                </a:solidFill>
                <a:latin typeface="微软雅黑" panose="020B0503020204020204" pitchFamily="34" charset="-122"/>
              </a:rPr>
              <a:t>第六章 附面层和黏性流动</a:t>
            </a:r>
          </a:p>
        </p:txBody>
      </p:sp>
      <p:sp>
        <p:nvSpPr>
          <p:cNvPr id="12" name="AutoShape 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0CD59CF-E605-4EAE-9A40-EC00E3B3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68" y="764704"/>
            <a:ext cx="5292000" cy="540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i="1">
                <a:solidFill>
                  <a:schemeClr val="tx1"/>
                </a:solidFill>
                <a:latin typeface="微软雅黑" panose="020B0503020204020204" pitchFamily="34" charset="-122"/>
              </a:rPr>
              <a:t>第一章  流体力学基础知识 </a:t>
            </a:r>
          </a:p>
        </p:txBody>
      </p:sp>
      <p:sp>
        <p:nvSpPr>
          <p:cNvPr id="14" name="AutoShape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166A1E2-0DAC-4DB4-A7AB-0ED6C577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57" y="4581128"/>
            <a:ext cx="5292000" cy="540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i="1">
                <a:solidFill>
                  <a:schemeClr val="tx1"/>
                </a:solidFill>
                <a:latin typeface="微软雅黑" panose="020B0503020204020204" pitchFamily="34" charset="-122"/>
              </a:rPr>
              <a:t>第七章绕翼型的低速流动</a:t>
            </a:r>
          </a:p>
        </p:txBody>
      </p:sp>
      <p:pic>
        <p:nvPicPr>
          <p:cNvPr id="2074" name="Picture 2">
            <a:extLst>
              <a:ext uri="{FF2B5EF4-FFF2-40B4-BE49-F238E27FC236}">
                <a16:creationId xmlns="" xmlns:a16="http://schemas.microsoft.com/office/drawing/2014/main" id="{1ED38225-2C10-4C57-BC89-634546B29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2875"/>
            <a:ext cx="28257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13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0B6FF638-BC3E-4577-9CDD-7DED29634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000" y="5229200"/>
            <a:ext cx="5292000" cy="540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i="1">
                <a:solidFill>
                  <a:schemeClr val="tx1"/>
                </a:solidFill>
                <a:latin typeface="微软雅黑" panose="020B0503020204020204" pitchFamily="34" charset="-122"/>
              </a:rPr>
              <a:t>第八章绕翼型的可压缩流动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>
            <a:extLst>
              <a:ext uri="{FF2B5EF4-FFF2-40B4-BE49-F238E27FC236}">
                <a16:creationId xmlns="" xmlns:a16="http://schemas.microsoft.com/office/drawing/2014/main" id="{3488761C-A50D-470E-98DA-E7D8055CF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16E973-9E23-4216-8B42-5759D3991277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0">
            <a:extLst>
              <a:ext uri="{FF2B5EF4-FFF2-40B4-BE49-F238E27FC236}">
                <a16:creationId xmlns="" xmlns:a16="http://schemas.microsoft.com/office/drawing/2014/main" id="{EFA906F1-2757-44F9-8E66-B92B98A7A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3460750"/>
            <a:ext cx="1382712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平面势流</a:t>
            </a:r>
          </a:p>
        </p:txBody>
      </p:sp>
      <p:sp>
        <p:nvSpPr>
          <p:cNvPr id="11268" name="Rectangle 21">
            <a:extLst>
              <a:ext uri="{FF2B5EF4-FFF2-40B4-BE49-F238E27FC236}">
                <a16:creationId xmlns="" xmlns:a16="http://schemas.microsoft.com/office/drawing/2014/main" id="{5A7BFCD4-2AE3-472F-8C3E-FBD5E0B4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3460750"/>
            <a:ext cx="1090612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平面流</a:t>
            </a:r>
          </a:p>
        </p:txBody>
      </p:sp>
      <p:grpSp>
        <p:nvGrpSpPr>
          <p:cNvPr id="11269" name="Group 22">
            <a:extLst>
              <a:ext uri="{FF2B5EF4-FFF2-40B4-BE49-F238E27FC236}">
                <a16:creationId xmlns="" xmlns:a16="http://schemas.microsoft.com/office/drawing/2014/main" id="{358DAA6B-A625-4EFD-9685-4B7B1D03DCBB}"/>
              </a:ext>
            </a:extLst>
          </p:cNvPr>
          <p:cNvGrpSpPr>
            <a:grpSpLocks/>
          </p:cNvGrpSpPr>
          <p:nvPr/>
        </p:nvGrpSpPr>
        <p:grpSpPr bwMode="auto">
          <a:xfrm>
            <a:off x="1754188" y="2698750"/>
            <a:ext cx="609600" cy="1981200"/>
            <a:chOff x="816" y="1728"/>
            <a:chExt cx="384" cy="1248"/>
          </a:xfrm>
        </p:grpSpPr>
        <p:sp>
          <p:nvSpPr>
            <p:cNvPr id="11320" name="Line 23">
              <a:extLst>
                <a:ext uri="{FF2B5EF4-FFF2-40B4-BE49-F238E27FC236}">
                  <a16:creationId xmlns="" xmlns:a16="http://schemas.microsoft.com/office/drawing/2014/main" id="{D870F221-F23A-4C2F-83DA-C6B8AAAE5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1" name="Line 24">
              <a:extLst>
                <a:ext uri="{FF2B5EF4-FFF2-40B4-BE49-F238E27FC236}">
                  <a16:creationId xmlns="" xmlns:a16="http://schemas.microsoft.com/office/drawing/2014/main" id="{FE8471AA-A606-4E55-AB19-74FB553D4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72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2" name="Line 25">
              <a:extLst>
                <a:ext uri="{FF2B5EF4-FFF2-40B4-BE49-F238E27FC236}">
                  <a16:creationId xmlns="" xmlns:a16="http://schemas.microsoft.com/office/drawing/2014/main" id="{813E0DD1-8B86-4DF2-B345-0094D4DE2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3" name="Line 26">
              <a:extLst>
                <a:ext uri="{FF2B5EF4-FFF2-40B4-BE49-F238E27FC236}">
                  <a16:creationId xmlns="" xmlns:a16="http://schemas.microsoft.com/office/drawing/2014/main" id="{20986B19-924F-4DC1-9D19-0ADFCE6CF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0" name="Group 27">
            <a:extLst>
              <a:ext uri="{FF2B5EF4-FFF2-40B4-BE49-F238E27FC236}">
                <a16:creationId xmlns="" xmlns:a16="http://schemas.microsoft.com/office/drawing/2014/main" id="{B442705B-B956-48DB-BF06-203426F3589A}"/>
              </a:ext>
            </a:extLst>
          </p:cNvPr>
          <p:cNvGrpSpPr>
            <a:grpSpLocks/>
          </p:cNvGrpSpPr>
          <p:nvPr/>
        </p:nvGrpSpPr>
        <p:grpSpPr bwMode="auto">
          <a:xfrm>
            <a:off x="4268788" y="2139950"/>
            <a:ext cx="1827212" cy="914400"/>
            <a:chOff x="2640" y="1152"/>
            <a:chExt cx="1151" cy="576"/>
          </a:xfrm>
        </p:grpSpPr>
        <p:sp>
          <p:nvSpPr>
            <p:cNvPr id="11318" name="Rectangle 28">
              <a:extLst>
                <a:ext uri="{FF2B5EF4-FFF2-40B4-BE49-F238E27FC236}">
                  <a16:creationId xmlns="" xmlns:a16="http://schemas.microsoft.com/office/drawing/2014/main" id="{837B752C-8D08-41B8-A0DD-C7C6CE2AF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92"/>
              <a:ext cx="1151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存在速度势</a:t>
              </a:r>
              <a:r>
                <a:rPr lang="en-US" altLang="zh-CN" sz="22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Φ</a:t>
              </a:r>
            </a:p>
          </p:txBody>
        </p:sp>
        <p:sp>
          <p:nvSpPr>
            <p:cNvPr id="11319" name="Line 29">
              <a:extLst>
                <a:ext uri="{FF2B5EF4-FFF2-40B4-BE49-F238E27FC236}">
                  <a16:creationId xmlns="" xmlns:a16="http://schemas.microsoft.com/office/drawing/2014/main" id="{565D5381-22CF-4C9B-800E-73F015B58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1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1" name="Rectangle 30">
            <a:extLst>
              <a:ext uri="{FF2B5EF4-FFF2-40B4-BE49-F238E27FC236}">
                <a16:creationId xmlns="" xmlns:a16="http://schemas.microsoft.com/office/drawing/2014/main" id="{67D557EC-CD4E-43C9-83FC-6C6E6D9A7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2486025"/>
            <a:ext cx="1090612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无旋流</a:t>
            </a:r>
          </a:p>
        </p:txBody>
      </p:sp>
      <p:sp>
        <p:nvSpPr>
          <p:cNvPr id="11272" name="Line 31">
            <a:extLst>
              <a:ext uri="{FF2B5EF4-FFF2-40B4-BE49-F238E27FC236}">
                <a16:creationId xmlns="" xmlns:a16="http://schemas.microsoft.com/office/drawing/2014/main" id="{296CCEC0-4F29-4A1A-ACFD-6CC9DBDC8F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188" y="30035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Rectangle 32">
            <a:extLst>
              <a:ext uri="{FF2B5EF4-FFF2-40B4-BE49-F238E27FC236}">
                <a16:creationId xmlns="" xmlns:a16="http://schemas.microsoft.com/office/drawing/2014/main" id="{4300954D-E824-4BE2-8C7E-672DA2B63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4422775"/>
            <a:ext cx="1370012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不可压缩</a:t>
            </a:r>
          </a:p>
        </p:txBody>
      </p:sp>
      <p:sp>
        <p:nvSpPr>
          <p:cNvPr id="11274" name="Line 33">
            <a:extLst>
              <a:ext uri="{FF2B5EF4-FFF2-40B4-BE49-F238E27FC236}">
                <a16:creationId xmlns="" xmlns:a16="http://schemas.microsoft.com/office/drawing/2014/main" id="{EC296887-4360-4A82-B7F6-7544E3603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7188" y="3994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5" name="Group 34">
            <a:extLst>
              <a:ext uri="{FF2B5EF4-FFF2-40B4-BE49-F238E27FC236}">
                <a16:creationId xmlns="" xmlns:a16="http://schemas.microsoft.com/office/drawing/2014/main" id="{FC160273-A2CA-4DDF-80EC-A4350D6FBB35}"/>
              </a:ext>
            </a:extLst>
          </p:cNvPr>
          <p:cNvGrpSpPr>
            <a:grpSpLocks/>
          </p:cNvGrpSpPr>
          <p:nvPr/>
        </p:nvGrpSpPr>
        <p:grpSpPr bwMode="auto">
          <a:xfrm>
            <a:off x="5868988" y="4422775"/>
            <a:ext cx="2741612" cy="533400"/>
            <a:chOff x="3648" y="2640"/>
            <a:chExt cx="1554" cy="336"/>
          </a:xfrm>
        </p:grpSpPr>
        <p:sp>
          <p:nvSpPr>
            <p:cNvPr id="11316" name="Rectangle 35">
              <a:extLst>
                <a:ext uri="{FF2B5EF4-FFF2-40B4-BE49-F238E27FC236}">
                  <a16:creationId xmlns="" xmlns:a16="http://schemas.microsoft.com/office/drawing/2014/main" id="{2DE243E8-3322-4F1E-8CC7-8C20E14C5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0"/>
              <a:ext cx="1074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存在流函数</a:t>
              </a:r>
              <a:r>
                <a:rPr lang="en-US" altLang="zh-CN" sz="22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Ψ</a:t>
              </a:r>
            </a:p>
          </p:txBody>
        </p:sp>
        <p:sp>
          <p:nvSpPr>
            <p:cNvPr id="11317" name="Line 36">
              <a:extLst>
                <a:ext uri="{FF2B5EF4-FFF2-40B4-BE49-F238E27FC236}">
                  <a16:creationId xmlns="" xmlns:a16="http://schemas.microsoft.com/office/drawing/2014/main" id="{33BD00C3-3842-479F-BF70-1F569CB01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6" name="Group 37">
            <a:extLst>
              <a:ext uri="{FF2B5EF4-FFF2-40B4-BE49-F238E27FC236}">
                <a16:creationId xmlns="" xmlns:a16="http://schemas.microsoft.com/office/drawing/2014/main" id="{E93B0A95-3B9A-4C8F-871E-5E1FE91A06E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422775"/>
            <a:ext cx="2254250" cy="546100"/>
            <a:chOff x="2112" y="2824"/>
            <a:chExt cx="1516" cy="344"/>
          </a:xfrm>
        </p:grpSpPr>
        <p:sp>
          <p:nvSpPr>
            <p:cNvPr id="11313" name="Line 38">
              <a:extLst>
                <a:ext uri="{FF2B5EF4-FFF2-40B4-BE49-F238E27FC236}">
                  <a16:creationId xmlns="" xmlns:a16="http://schemas.microsoft.com/office/drawing/2014/main" id="{3C9D84B2-23A1-492B-8C1E-3C0C2CE71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Rectangle 39">
              <a:extLst>
                <a:ext uri="{FF2B5EF4-FFF2-40B4-BE49-F238E27FC236}">
                  <a16:creationId xmlns="" xmlns:a16="http://schemas.microsoft.com/office/drawing/2014/main" id="{7C628ECD-0230-4DA1-9C39-794AA9932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832"/>
              <a:ext cx="988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15" name="Object 2">
              <a:extLst>
                <a:ext uri="{FF2B5EF4-FFF2-40B4-BE49-F238E27FC236}">
                  <a16:creationId xmlns="" xmlns:a16="http://schemas.microsoft.com/office/drawing/2014/main" id="{147BA2C7-10C4-4BDC-A968-0AD8B8A0B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2" y="2824"/>
            <a:ext cx="70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6" name="Equation" r:id="rId3" imgW="1117600" imgH="520700" progId="Equation.DSMT4">
                    <p:embed/>
                  </p:oleObj>
                </mc:Choice>
                <mc:Fallback>
                  <p:oleObj name="Equation" r:id="rId3" imgW="1117600" imgH="5207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" y="2824"/>
                          <a:ext cx="704" cy="328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7" name="Group 41">
            <a:extLst>
              <a:ext uri="{FF2B5EF4-FFF2-40B4-BE49-F238E27FC236}">
                <a16:creationId xmlns="" xmlns:a16="http://schemas.microsoft.com/office/drawing/2014/main" id="{8DF1CDAD-CDAB-43BA-BD43-13F2C86152C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036888"/>
            <a:ext cx="1568450" cy="990600"/>
            <a:chOff x="2640" y="1920"/>
            <a:chExt cx="988" cy="624"/>
          </a:xfrm>
        </p:grpSpPr>
        <p:sp>
          <p:nvSpPr>
            <p:cNvPr id="11309" name="Line 42">
              <a:extLst>
                <a:ext uri="{FF2B5EF4-FFF2-40B4-BE49-F238E27FC236}">
                  <a16:creationId xmlns="" xmlns:a16="http://schemas.microsoft.com/office/drawing/2014/main" id="{A8DC9133-79E9-4BBF-9595-49CECDD86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10" name="Group 43">
              <a:extLst>
                <a:ext uri="{FF2B5EF4-FFF2-40B4-BE49-F238E27FC236}">
                  <a16:creationId xmlns="" xmlns:a16="http://schemas.microsoft.com/office/drawing/2014/main" id="{98F68A7E-9C9D-48C7-BC77-18E5C604F1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08"/>
              <a:ext cx="988" cy="336"/>
              <a:chOff x="2640" y="2208"/>
              <a:chExt cx="988" cy="336"/>
            </a:xfrm>
          </p:grpSpPr>
          <p:sp>
            <p:nvSpPr>
              <p:cNvPr id="11311" name="Rectangle 44">
                <a:extLst>
                  <a:ext uri="{FF2B5EF4-FFF2-40B4-BE49-F238E27FC236}">
                    <a16:creationId xmlns="" xmlns:a16="http://schemas.microsoft.com/office/drawing/2014/main" id="{A5746446-F2C9-45A1-A489-E50D5BF7B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208"/>
                <a:ext cx="988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1312" name="Object 3">
                <a:extLst>
                  <a:ext uri="{FF2B5EF4-FFF2-40B4-BE49-F238E27FC236}">
                    <a16:creationId xmlns="" xmlns:a16="http://schemas.microsoft.com/office/drawing/2014/main" id="{61B87942-8DD6-4090-AC18-3D08C00822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0" y="2256"/>
              <a:ext cx="82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97" name="Equation" r:id="rId5" imgW="1308100" imgH="457200" progId="Equation.DSMT4">
                      <p:embed/>
                    </p:oleObj>
                  </mc:Choice>
                  <mc:Fallback>
                    <p:oleObj name="Equation" r:id="rId5" imgW="1308100" imgH="4572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0" y="2256"/>
                            <a:ext cx="824" cy="288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278" name="Group 46">
            <a:extLst>
              <a:ext uri="{FF2B5EF4-FFF2-40B4-BE49-F238E27FC236}">
                <a16:creationId xmlns="" xmlns:a16="http://schemas.microsoft.com/office/drawing/2014/main" id="{887D1145-4DDB-402C-BD75-23CF0845E3CB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460750"/>
            <a:ext cx="1574800" cy="990600"/>
            <a:chOff x="4128" y="2208"/>
            <a:chExt cx="992" cy="624"/>
          </a:xfrm>
        </p:grpSpPr>
        <p:grpSp>
          <p:nvGrpSpPr>
            <p:cNvPr id="11305" name="Group 47">
              <a:extLst>
                <a:ext uri="{FF2B5EF4-FFF2-40B4-BE49-F238E27FC236}">
                  <a16:creationId xmlns="" xmlns:a16="http://schemas.microsoft.com/office/drawing/2014/main" id="{85F19AA3-28B3-49B6-AC9C-8DCE17C47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208"/>
              <a:ext cx="992" cy="336"/>
              <a:chOff x="4128" y="2208"/>
              <a:chExt cx="992" cy="336"/>
            </a:xfrm>
          </p:grpSpPr>
          <p:sp>
            <p:nvSpPr>
              <p:cNvPr id="11307" name="Rectangle 48">
                <a:extLst>
                  <a:ext uri="{FF2B5EF4-FFF2-40B4-BE49-F238E27FC236}">
                    <a16:creationId xmlns="" xmlns:a16="http://schemas.microsoft.com/office/drawing/2014/main" id="{6F87F268-F71B-41BA-B510-921327179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208"/>
                <a:ext cx="988" cy="33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1308" name="Object 4">
                <a:extLst>
                  <a:ext uri="{FF2B5EF4-FFF2-40B4-BE49-F238E27FC236}">
                    <a16:creationId xmlns="" xmlns:a16="http://schemas.microsoft.com/office/drawing/2014/main" id="{7479350F-CF88-40C5-A73E-2F6CE43F77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44" y="2256"/>
              <a:ext cx="97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98" name="Equation" r:id="rId7" imgW="1549400" imgH="457200" progId="Equation.DSMT4">
                      <p:embed/>
                    </p:oleObj>
                  </mc:Choice>
                  <mc:Fallback>
                    <p:oleObj name="Equation" r:id="rId7" imgW="1549400" imgH="45720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4" y="2256"/>
                            <a:ext cx="976" cy="288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306" name="Line 50">
              <a:extLst>
                <a:ext uri="{FF2B5EF4-FFF2-40B4-BE49-F238E27FC236}">
                  <a16:creationId xmlns="" xmlns:a16="http://schemas.microsoft.com/office/drawing/2014/main" id="{DEF49025-7430-4FEE-A020-29D81BEDD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9" name="Group 51">
            <a:extLst>
              <a:ext uri="{FF2B5EF4-FFF2-40B4-BE49-F238E27FC236}">
                <a16:creationId xmlns="" xmlns:a16="http://schemas.microsoft.com/office/drawing/2014/main" id="{011E75F5-72BA-40CB-955B-7A207BC4D81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24013"/>
            <a:ext cx="2940050" cy="862012"/>
            <a:chOff x="1776" y="1000"/>
            <a:chExt cx="1852" cy="543"/>
          </a:xfrm>
        </p:grpSpPr>
        <p:sp>
          <p:nvSpPr>
            <p:cNvPr id="11301" name="Line 52">
              <a:extLst>
                <a:ext uri="{FF2B5EF4-FFF2-40B4-BE49-F238E27FC236}">
                  <a16:creationId xmlns="" xmlns:a16="http://schemas.microsoft.com/office/drawing/2014/main" id="{445C8D27-7D16-4585-A256-7EC00C4A0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6" y="1200"/>
              <a:ext cx="1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Line 53">
              <a:extLst>
                <a:ext uri="{FF2B5EF4-FFF2-40B4-BE49-F238E27FC236}">
                  <a16:creationId xmlns="" xmlns:a16="http://schemas.microsoft.com/office/drawing/2014/main" id="{3C502293-3845-4CC1-AF37-95924445D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Rectangle 54">
              <a:extLst>
                <a:ext uri="{FF2B5EF4-FFF2-40B4-BE49-F238E27FC236}">
                  <a16:creationId xmlns="" xmlns:a16="http://schemas.microsoft.com/office/drawing/2014/main" id="{87B9B0AD-72FB-4EB7-8B5C-0AB9207E4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08"/>
              <a:ext cx="988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04" name="Object 5">
              <a:extLst>
                <a:ext uri="{FF2B5EF4-FFF2-40B4-BE49-F238E27FC236}">
                  <a16:creationId xmlns="" xmlns:a16="http://schemas.microsoft.com/office/drawing/2014/main" id="{647C9A5F-4AA5-4D8D-8911-3D0F5723E5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0" y="1000"/>
            <a:ext cx="69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9" name="Equation" r:id="rId9" imgW="1104900" imgH="520700" progId="Equation.DSMT4">
                    <p:embed/>
                  </p:oleObj>
                </mc:Choice>
                <mc:Fallback>
                  <p:oleObj name="Equation" r:id="rId9" imgW="1104900" imgH="5207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0" y="1000"/>
                          <a:ext cx="696" cy="328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80" name="Group 56">
            <a:extLst>
              <a:ext uri="{FF2B5EF4-FFF2-40B4-BE49-F238E27FC236}">
                <a16:creationId xmlns="" xmlns:a16="http://schemas.microsoft.com/office/drawing/2014/main" id="{24213D6D-4615-4F66-A92A-F847E6A8E3B2}"/>
              </a:ext>
            </a:extLst>
          </p:cNvPr>
          <p:cNvGrpSpPr>
            <a:grpSpLocks/>
          </p:cNvGrpSpPr>
          <p:nvPr/>
        </p:nvGrpSpPr>
        <p:grpSpPr bwMode="auto">
          <a:xfrm>
            <a:off x="5868988" y="1809750"/>
            <a:ext cx="1524000" cy="1676400"/>
            <a:chOff x="3408" y="1152"/>
            <a:chExt cx="960" cy="1056"/>
          </a:xfrm>
        </p:grpSpPr>
        <p:sp>
          <p:nvSpPr>
            <p:cNvPr id="11299" name="Line 57">
              <a:extLst>
                <a:ext uri="{FF2B5EF4-FFF2-40B4-BE49-F238E27FC236}">
                  <a16:creationId xmlns="" xmlns:a16="http://schemas.microsoft.com/office/drawing/2014/main" id="{936C0528-2022-4181-8AC5-F16EE4332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15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58">
              <a:extLst>
                <a:ext uri="{FF2B5EF4-FFF2-40B4-BE49-F238E27FC236}">
                  <a16:creationId xmlns="" xmlns:a16="http://schemas.microsoft.com/office/drawing/2014/main" id="{E6D5AD28-53A7-4E06-A664-369595A6B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1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1" name="Line 59">
            <a:extLst>
              <a:ext uri="{FF2B5EF4-FFF2-40B4-BE49-F238E27FC236}">
                <a16:creationId xmlns="" xmlns:a16="http://schemas.microsoft.com/office/drawing/2014/main" id="{FC77629E-DB3A-4ECD-B5C3-06E0F91E2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0788" y="3994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82" name="Group 60">
            <a:extLst>
              <a:ext uri="{FF2B5EF4-FFF2-40B4-BE49-F238E27FC236}">
                <a16:creationId xmlns="" xmlns:a16="http://schemas.microsoft.com/office/drawing/2014/main" id="{78CCADCB-9A02-466C-9AE4-E04B3EDD7D1A}"/>
              </a:ext>
            </a:extLst>
          </p:cNvPr>
          <p:cNvGrpSpPr>
            <a:grpSpLocks/>
          </p:cNvGrpSpPr>
          <p:nvPr/>
        </p:nvGrpSpPr>
        <p:grpSpPr bwMode="auto">
          <a:xfrm>
            <a:off x="5868988" y="793750"/>
            <a:ext cx="2436812" cy="533400"/>
            <a:chOff x="3648" y="240"/>
            <a:chExt cx="1535" cy="336"/>
          </a:xfrm>
        </p:grpSpPr>
        <p:sp>
          <p:nvSpPr>
            <p:cNvPr id="11296" name="Line 61">
              <a:extLst>
                <a:ext uri="{FF2B5EF4-FFF2-40B4-BE49-F238E27FC236}">
                  <a16:creationId xmlns="" xmlns:a16="http://schemas.microsoft.com/office/drawing/2014/main" id="{776190C6-CA9B-4FDB-8D36-2481B09E0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4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Rectangle 62">
              <a:extLst>
                <a:ext uri="{FF2B5EF4-FFF2-40B4-BE49-F238E27FC236}">
                  <a16:creationId xmlns="" xmlns:a16="http://schemas.microsoft.com/office/drawing/2014/main" id="{F0E4D44A-5AA1-4CD8-A7C6-AD96E1C98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0"/>
              <a:ext cx="1034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98" name="Object 6">
              <a:extLst>
                <a:ext uri="{FF2B5EF4-FFF2-40B4-BE49-F238E27FC236}">
                  <a16:creationId xmlns="" xmlns:a16="http://schemas.microsoft.com/office/drawing/2014/main" id="{804FA97E-4F63-436C-89A2-924224DF20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4" y="255"/>
            <a:ext cx="106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0" name="Equation" r:id="rId11" imgW="838166" imgH="190573" progId="Equation.DSMT4">
                    <p:embed/>
                  </p:oleObj>
                </mc:Choice>
                <mc:Fallback>
                  <p:oleObj name="Equation" r:id="rId11" imgW="838166" imgH="190573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" y="255"/>
                          <a:ext cx="1069" cy="302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83" name="Group 64">
            <a:extLst>
              <a:ext uri="{FF2B5EF4-FFF2-40B4-BE49-F238E27FC236}">
                <a16:creationId xmlns="" xmlns:a16="http://schemas.microsoft.com/office/drawing/2014/main" id="{5BF35C32-A0A5-4D66-B34C-B9CBF2EDF943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322888"/>
            <a:ext cx="2403475" cy="533400"/>
            <a:chOff x="3648" y="3216"/>
            <a:chExt cx="1514" cy="336"/>
          </a:xfrm>
        </p:grpSpPr>
        <p:sp>
          <p:nvSpPr>
            <p:cNvPr id="11293" name="Line 65">
              <a:extLst>
                <a:ext uri="{FF2B5EF4-FFF2-40B4-BE49-F238E27FC236}">
                  <a16:creationId xmlns="" xmlns:a16="http://schemas.microsoft.com/office/drawing/2014/main" id="{C89966C2-A32D-41FD-B15F-7E63F852A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4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Rectangle 66">
              <a:extLst>
                <a:ext uri="{FF2B5EF4-FFF2-40B4-BE49-F238E27FC236}">
                  <a16:creationId xmlns="" xmlns:a16="http://schemas.microsoft.com/office/drawing/2014/main" id="{0957F117-495F-4E26-BA14-EC3B188D6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216"/>
              <a:ext cx="1034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95" name="Object 7">
              <a:extLst>
                <a:ext uri="{FF2B5EF4-FFF2-40B4-BE49-F238E27FC236}">
                  <a16:creationId xmlns="" xmlns:a16="http://schemas.microsoft.com/office/drawing/2014/main" id="{E5A82580-CF5F-4173-A2AA-02B357B7CD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6" y="3216"/>
            <a:ext cx="102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1" name="Equation" r:id="rId13" imgW="800105" imgH="190573" progId="Equation.DSMT4">
                    <p:embed/>
                  </p:oleObj>
                </mc:Choice>
                <mc:Fallback>
                  <p:oleObj name="Equation" r:id="rId13" imgW="800105" imgH="190573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3216"/>
                          <a:ext cx="1023" cy="301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84" name="Group 68">
            <a:extLst>
              <a:ext uri="{FF2B5EF4-FFF2-40B4-BE49-F238E27FC236}">
                <a16:creationId xmlns="" xmlns:a16="http://schemas.microsoft.com/office/drawing/2014/main" id="{DA62EB56-B3BC-476E-9EDD-48AA675B8A5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962525"/>
            <a:ext cx="1568450" cy="914400"/>
            <a:chOff x="2640" y="2976"/>
            <a:chExt cx="988" cy="576"/>
          </a:xfrm>
        </p:grpSpPr>
        <p:sp>
          <p:nvSpPr>
            <p:cNvPr id="11290" name="Line 69">
              <a:extLst>
                <a:ext uri="{FF2B5EF4-FFF2-40B4-BE49-F238E27FC236}">
                  <a16:creationId xmlns="" xmlns:a16="http://schemas.microsoft.com/office/drawing/2014/main" id="{EA100D45-DD12-4FA4-8874-F290E3FD9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Rectangle 70">
              <a:extLst>
                <a:ext uri="{FF2B5EF4-FFF2-40B4-BE49-F238E27FC236}">
                  <a16:creationId xmlns="" xmlns:a16="http://schemas.microsoft.com/office/drawing/2014/main" id="{215B3910-AFFD-422D-A791-0D183BA7C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16"/>
              <a:ext cx="988" cy="336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92" name="Object 8">
              <a:extLst>
                <a:ext uri="{FF2B5EF4-FFF2-40B4-BE49-F238E27FC236}">
                  <a16:creationId xmlns="" xmlns:a16="http://schemas.microsoft.com/office/drawing/2014/main" id="{4B17A47B-AA7D-43BC-8EF1-63441669B5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7" y="3264"/>
            <a:ext cx="6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2" name="Equation" r:id="rId15" imgW="466728" imgH="161960" progId="Equation.DSMT4">
                    <p:embed/>
                  </p:oleObj>
                </mc:Choice>
                <mc:Fallback>
                  <p:oleObj name="Equation" r:id="rId15" imgW="466728" imgH="16196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3264"/>
                          <a:ext cx="632" cy="272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85" name="Group 73">
            <a:extLst>
              <a:ext uri="{FF2B5EF4-FFF2-40B4-BE49-F238E27FC236}">
                <a16:creationId xmlns="" xmlns:a16="http://schemas.microsoft.com/office/drawing/2014/main" id="{A2ADA505-31A2-4A75-B544-50F8E7C87ECE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808038"/>
            <a:ext cx="1568450" cy="914400"/>
            <a:chOff x="2640" y="240"/>
            <a:chExt cx="988" cy="576"/>
          </a:xfrm>
        </p:grpSpPr>
        <p:sp>
          <p:nvSpPr>
            <p:cNvPr id="11287" name="Rectangle 74">
              <a:extLst>
                <a:ext uri="{FF2B5EF4-FFF2-40B4-BE49-F238E27FC236}">
                  <a16:creationId xmlns="" xmlns:a16="http://schemas.microsoft.com/office/drawing/2014/main" id="{CDBA64E8-E711-4360-A226-FE0AFBB18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40"/>
              <a:ext cx="988" cy="336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88" name="Object 9">
              <a:extLst>
                <a:ext uri="{FF2B5EF4-FFF2-40B4-BE49-F238E27FC236}">
                  <a16:creationId xmlns="" xmlns:a16="http://schemas.microsoft.com/office/drawing/2014/main" id="{41394D9D-23EE-4FDE-BD95-70D05EFC37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9" y="288"/>
            <a:ext cx="66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3" name="Equation" r:id="rId17" imgW="495341" imgH="161960" progId="Equation.DSMT4">
                    <p:embed/>
                  </p:oleObj>
                </mc:Choice>
                <mc:Fallback>
                  <p:oleObj name="Equation" r:id="rId17" imgW="495341" imgH="16196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9" y="288"/>
                          <a:ext cx="662" cy="272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Line 76">
              <a:extLst>
                <a:ext uri="{FF2B5EF4-FFF2-40B4-BE49-F238E27FC236}">
                  <a16:creationId xmlns="" xmlns:a16="http://schemas.microsoft.com/office/drawing/2014/main" id="{4F0C62F3-CE5E-419B-A9B9-843078F2E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5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Rectangle 8">
            <a:extLst>
              <a:ext uri="{FF2B5EF4-FFF2-40B4-BE49-F238E27FC236}">
                <a16:creationId xmlns="" xmlns:a16="http://schemas.microsoft.com/office/drawing/2014/main" id="{80DE946C-418B-4DCA-972D-8E83B4DA76E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762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第三章  不可压理想流体绕物体的流动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="" xmlns:a16="http://schemas.microsoft.com/office/drawing/2014/main" id="{BA622193-B509-4DF7-9069-C5670A6F0F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F45F68-C53F-44CB-AD14-9809AD92BAAC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="" xmlns:a16="http://schemas.microsoft.com/office/drawing/2014/main" id="{C5FA57B1-8D52-4549-81BF-5A58BCECC4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3400" y="-762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第四章    高速可压缩流基础知识</a:t>
            </a:r>
            <a:endParaRPr lang="zh-CN" altLang="en-US" sz="40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" name="AutoShape 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27576797-ED78-4C88-97A0-A73B18B5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88" y="1850737"/>
            <a:ext cx="7200000" cy="504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§4-2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声速与马赫数</a:t>
            </a:r>
          </a:p>
        </p:txBody>
      </p:sp>
      <p:sp>
        <p:nvSpPr>
          <p:cNvPr id="5" name="AutoShape 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DFE78FC-1AC4-44AC-8BF7-E225EE3ED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88" y="2655973"/>
            <a:ext cx="7200000" cy="504001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§4-3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</a:rPr>
              <a:t>高速一维定常流</a:t>
            </a:r>
          </a:p>
        </p:txBody>
      </p:sp>
      <p:sp>
        <p:nvSpPr>
          <p:cNvPr id="6" name="AutoShape 1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19AACDA-0F71-4D24-8277-8EA639F9D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88" y="4256921"/>
            <a:ext cx="7200000" cy="504001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§4-5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</a:rPr>
              <a:t>激波</a:t>
            </a:r>
          </a:p>
        </p:txBody>
      </p:sp>
      <p:sp>
        <p:nvSpPr>
          <p:cNvPr id="8" name="AutoShape 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81B783A-37DE-450B-A3EF-C5FDA096C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88" y="1070645"/>
            <a:ext cx="7200000" cy="504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§4-1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热力学基础知识</a:t>
            </a:r>
          </a:p>
        </p:txBody>
      </p:sp>
      <p:sp>
        <p:nvSpPr>
          <p:cNvPr id="9" name="AutoShape 1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5A3401F-BAF3-44AF-8D45-A3DF47B4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88" y="3451685"/>
            <a:ext cx="7200000" cy="504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§4-4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</a:rPr>
              <a:t>马赫波与膨胀波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="" xmlns:a16="http://schemas.microsoft.com/office/drawing/2014/main" id="{C709E339-238B-4EA3-9B6D-F688AFDA7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D7E18B-6398-4261-83CC-97297749D185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31">
            <a:extLst>
              <a:ext uri="{FF2B5EF4-FFF2-40B4-BE49-F238E27FC236}">
                <a16:creationId xmlns="" xmlns:a16="http://schemas.microsoft.com/office/drawing/2014/main" id="{A59F4640-A75E-4BAE-8EC2-6DCD0E24E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858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316" name="Text Box 32">
            <a:extLst>
              <a:ext uri="{FF2B5EF4-FFF2-40B4-BE49-F238E27FC236}">
                <a16:creationId xmlns="" xmlns:a16="http://schemas.microsoft.com/office/drawing/2014/main" id="{879F6097-1826-421F-BDEA-74951D96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35063"/>
            <a:ext cx="9144000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内能、焓、熵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热力学第一、二定律；完全气体模型，等熵关系式。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zh-CN" altLang="en-US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声速（公式推导及物理意义）、马赫数（定义及物理意义）。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zh-CN" altLang="en-US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高速一维流（能量方程及其值、总温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静温关系、驻点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临界点参考）。</a:t>
            </a:r>
          </a:p>
        </p:txBody>
      </p:sp>
      <p:sp>
        <p:nvSpPr>
          <p:cNvPr id="13317" name="Rectangle 2">
            <a:extLst>
              <a:ext uri="{FF2B5EF4-FFF2-40B4-BE49-F238E27FC236}">
                <a16:creationId xmlns="" xmlns:a16="http://schemas.microsoft.com/office/drawing/2014/main" id="{98B422A7-9DCA-4DDF-9BDE-26B98BBDE9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3400" y="-762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第四章    高速可压缩流基础知识</a:t>
            </a:r>
            <a:endParaRPr lang="zh-CN" altLang="en-US" sz="40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318" name="对象 1">
            <a:extLst>
              <a:ext uri="{FF2B5EF4-FFF2-40B4-BE49-F238E27FC236}">
                <a16:creationId xmlns="" xmlns:a16="http://schemas.microsoft.com/office/drawing/2014/main" id="{97A31E7A-FC5C-4DCA-B79D-5290AF97C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" y="1570038"/>
          <a:ext cx="10064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2" name="公式" r:id="rId3" imgW="596641" imgH="203112" progId="Equation.3">
                  <p:embed/>
                </p:oleObj>
              </mc:Choice>
              <mc:Fallback>
                <p:oleObj name="公式" r:id="rId3" imgW="596641" imgH="203112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" y="1570038"/>
                        <a:ext cx="1006475" cy="334962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2">
            <a:extLst>
              <a:ext uri="{FF2B5EF4-FFF2-40B4-BE49-F238E27FC236}">
                <a16:creationId xmlns="" xmlns:a16="http://schemas.microsoft.com/office/drawing/2014/main" id="{DC84B433-0282-49CE-ABF0-EC2F7F69D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554163"/>
          <a:ext cx="96361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3" name="Equation" r:id="rId5" imgW="609600" imgH="419100" progId="Equation.DSMT4">
                  <p:embed/>
                </p:oleObj>
              </mc:Choice>
              <mc:Fallback>
                <p:oleObj name="Equation" r:id="rId5" imgW="609600" imgH="419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54163"/>
                        <a:ext cx="963613" cy="579437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3">
            <a:extLst>
              <a:ext uri="{FF2B5EF4-FFF2-40B4-BE49-F238E27FC236}">
                <a16:creationId xmlns="" xmlns:a16="http://schemas.microsoft.com/office/drawing/2014/main" id="{9CCA37C0-7DC2-4572-9520-E9F131B79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5621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4" name="Equation" r:id="rId7" imgW="409500" imgH="142795" progId="Equation.DSMT4">
                  <p:embed/>
                </p:oleObj>
              </mc:Choice>
              <mc:Fallback>
                <p:oleObj name="Equation" r:id="rId7" imgW="409500" imgH="142795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62100"/>
                        <a:ext cx="914400" cy="419100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4">
            <a:extLst>
              <a:ext uri="{FF2B5EF4-FFF2-40B4-BE49-F238E27FC236}">
                <a16:creationId xmlns="" xmlns:a16="http://schemas.microsoft.com/office/drawing/2014/main" id="{4C2C18C7-E99A-4464-B300-0365482DF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597025"/>
          <a:ext cx="16764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5" name="公式" r:id="rId9" imgW="1295400" imgH="241300" progId="Equation.3">
                  <p:embed/>
                </p:oleObj>
              </mc:Choice>
              <mc:Fallback>
                <p:oleObj name="公式" r:id="rId9" imgW="1295400" imgH="2413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97025"/>
                        <a:ext cx="1676400" cy="307975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对象 5">
            <a:extLst>
              <a:ext uri="{FF2B5EF4-FFF2-40B4-BE49-F238E27FC236}">
                <a16:creationId xmlns="" xmlns:a16="http://schemas.microsoft.com/office/drawing/2014/main" id="{D7A448C4-0253-4E40-8D80-EF57425AB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524000"/>
          <a:ext cx="622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6" name="Equation" r:id="rId11" imgW="469900" imgH="457200" progId="Equation.DSMT4">
                  <p:embed/>
                </p:oleObj>
              </mc:Choice>
              <mc:Fallback>
                <p:oleObj name="Equation" r:id="rId11" imgW="469900" imgH="45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524000"/>
                        <a:ext cx="622300" cy="609600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对象 6">
            <a:extLst>
              <a:ext uri="{FF2B5EF4-FFF2-40B4-BE49-F238E27FC236}">
                <a16:creationId xmlns="" xmlns:a16="http://schemas.microsoft.com/office/drawing/2014/main" id="{5BFC6AFD-F311-4660-A22A-B1CA9724F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1100" y="1524000"/>
          <a:ext cx="990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7" name="Equation" r:id="rId13" imgW="736600" imgH="419100" progId="Equation.DSMT4">
                  <p:embed/>
                </p:oleObj>
              </mc:Choice>
              <mc:Fallback>
                <p:oleObj name="Equation" r:id="rId13" imgW="736600" imgH="4191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1524000"/>
                        <a:ext cx="990600" cy="565150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对象 7">
            <a:extLst>
              <a:ext uri="{FF2B5EF4-FFF2-40B4-BE49-F238E27FC236}">
                <a16:creationId xmlns="" xmlns:a16="http://schemas.microsoft.com/office/drawing/2014/main" id="{50A24CEB-4325-4B0C-98CB-041B1B97C9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524000"/>
          <a:ext cx="660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8" name="公式" r:id="rId15" imgW="520474" imgH="431613" progId="Equation.3">
                  <p:embed/>
                </p:oleObj>
              </mc:Choice>
              <mc:Fallback>
                <p:oleObj name="公式" r:id="rId15" imgW="520474" imgH="431613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524000"/>
                        <a:ext cx="660400" cy="539750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对象 8">
            <a:extLst>
              <a:ext uri="{FF2B5EF4-FFF2-40B4-BE49-F238E27FC236}">
                <a16:creationId xmlns="" xmlns:a16="http://schemas.microsoft.com/office/drawing/2014/main" id="{96323294-03D2-49E1-A9B3-32A66F0D6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609600"/>
          <a:ext cx="15240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" name="Equation" r:id="rId17" imgW="1447800" imgH="558800" progId="Equation.DSMT4">
                  <p:embed/>
                </p:oleObj>
              </mc:Choice>
              <mc:Fallback>
                <p:oleObj name="Equation" r:id="rId17" imgW="1447800" imgH="558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09600"/>
                        <a:ext cx="15240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对象 9">
            <a:extLst>
              <a:ext uri="{FF2B5EF4-FFF2-40B4-BE49-F238E27FC236}">
                <a16:creationId xmlns="" xmlns:a16="http://schemas.microsoft.com/office/drawing/2014/main" id="{7E5BF42E-90D1-4406-B237-EAF61ED1FD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593725"/>
          <a:ext cx="1600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" name="Equation" r:id="rId19" imgW="1384300" imgH="558800" progId="Equation.DSMT4">
                  <p:embed/>
                </p:oleObj>
              </mc:Choice>
              <mc:Fallback>
                <p:oleObj name="Equation" r:id="rId19" imgW="1384300" imgH="558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593725"/>
                        <a:ext cx="16002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Rectangle 12">
            <a:extLst>
              <a:ext uri="{FF2B5EF4-FFF2-40B4-BE49-F238E27FC236}">
                <a16:creationId xmlns="" xmlns:a16="http://schemas.microsoft.com/office/drawing/2014/main" id="{9F63EBD3-0F5B-429F-A28C-C2369540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8" y="2466975"/>
            <a:ext cx="2925762" cy="6461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声速：小扰动在气体中的传播速度，与介质压缩性有关，等熵传播过程，温度高则声速大。</a:t>
            </a:r>
          </a:p>
        </p:txBody>
      </p:sp>
      <p:graphicFrame>
        <p:nvGraphicFramePr>
          <p:cNvPr id="13328" name="对象 10">
            <a:extLst>
              <a:ext uri="{FF2B5EF4-FFF2-40B4-BE49-F238E27FC236}">
                <a16:creationId xmlns="" xmlns:a16="http://schemas.microsoft.com/office/drawing/2014/main" id="{95CBDFDE-8422-43D5-AACE-28102FB23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466975"/>
          <a:ext cx="762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" name="Equation" r:id="rId21" imgW="571252" imgH="418918" progId="Equation.DSMT4">
                  <p:embed/>
                </p:oleObj>
              </mc:Choice>
              <mc:Fallback>
                <p:oleObj name="Equation" r:id="rId21" imgW="571252" imgH="418918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66975"/>
                        <a:ext cx="762000" cy="558800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对象 13">
            <a:extLst>
              <a:ext uri="{FF2B5EF4-FFF2-40B4-BE49-F238E27FC236}">
                <a16:creationId xmlns="" xmlns:a16="http://schemas.microsoft.com/office/drawing/2014/main" id="{3B25D8B2-57D2-4F9B-8B58-0E39DB84E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451100"/>
          <a:ext cx="7143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" name="Equation" r:id="rId23" imgW="507780" imgH="393529" progId="Equation.DSMT4">
                  <p:embed/>
                </p:oleObj>
              </mc:Choice>
              <mc:Fallback>
                <p:oleObj name="Equation" r:id="rId23" imgW="507780" imgH="393529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51100"/>
                        <a:ext cx="714375" cy="596900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Rectangle 28">
            <a:extLst>
              <a:ext uri="{FF2B5EF4-FFF2-40B4-BE49-F238E27FC236}">
                <a16:creationId xmlns="" xmlns:a16="http://schemas.microsoft.com/office/drawing/2014/main" id="{BF18FD3F-2E7F-407A-A2F2-2014D7607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484438"/>
            <a:ext cx="4343400" cy="2778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反映运动空气压缩性的大小，</a:t>
            </a:r>
            <a:r>
              <a:rPr lang="en-US" altLang="zh-CN" sz="1200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</a:t>
            </a: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值越大则引起的压缩性越大。</a:t>
            </a:r>
          </a:p>
        </p:txBody>
      </p:sp>
      <p:sp>
        <p:nvSpPr>
          <p:cNvPr id="13331" name="Rectangle 28">
            <a:extLst>
              <a:ext uri="{FF2B5EF4-FFF2-40B4-BE49-F238E27FC236}">
                <a16:creationId xmlns="" xmlns:a16="http://schemas.microsoft.com/office/drawing/2014/main" id="{06BE43DD-9166-4751-9AE1-635A6F60A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89238"/>
            <a:ext cx="4343400" cy="2778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代表单位质量气体的</a:t>
            </a:r>
            <a:r>
              <a:rPr lang="zh-CN" altLang="en-US" sz="1200">
                <a:solidFill>
                  <a:srgbClr val="FF0000"/>
                </a:solidFill>
                <a:ea typeface="宋体" panose="02010600030101010101" pitchFamily="2" charset="-122"/>
              </a:rPr>
              <a:t>动能</a:t>
            </a: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1200">
                <a:solidFill>
                  <a:srgbClr val="FF0000"/>
                </a:solidFill>
                <a:ea typeface="宋体" panose="02010600030101010101" pitchFamily="2" charset="-122"/>
              </a:rPr>
              <a:t>内能</a:t>
            </a: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之比</a:t>
            </a:r>
          </a:p>
        </p:txBody>
      </p:sp>
      <p:graphicFrame>
        <p:nvGraphicFramePr>
          <p:cNvPr id="13332" name="对象 11">
            <a:extLst>
              <a:ext uri="{FF2B5EF4-FFF2-40B4-BE49-F238E27FC236}">
                <a16:creationId xmlns="" xmlns:a16="http://schemas.microsoft.com/office/drawing/2014/main" id="{B1677E2F-03F3-46E7-9EB7-1389248105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462338"/>
          <a:ext cx="18891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" name="Equation" r:id="rId25" imgW="1485255" imgH="444307" progId="Equation.DSMT4">
                  <p:embed/>
                </p:oleObj>
              </mc:Choice>
              <mc:Fallback>
                <p:oleObj name="Equation" r:id="rId25" imgW="1485255" imgH="444307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462338"/>
                        <a:ext cx="18891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对象 12">
            <a:extLst>
              <a:ext uri="{FF2B5EF4-FFF2-40B4-BE49-F238E27FC236}">
                <a16:creationId xmlns="" xmlns:a16="http://schemas.microsoft.com/office/drawing/2014/main" id="{F9FAE69B-F897-48F4-9695-B8BC63E55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725" y="4038600"/>
          <a:ext cx="701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" name="公式" r:id="rId27" imgW="634725" imgH="380835" progId="Equation.3">
                  <p:embed/>
                </p:oleObj>
              </mc:Choice>
              <mc:Fallback>
                <p:oleObj name="公式" r:id="rId27" imgW="634725" imgH="380835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038600"/>
                        <a:ext cx="7016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对象 15">
            <a:extLst>
              <a:ext uri="{FF2B5EF4-FFF2-40B4-BE49-F238E27FC236}">
                <a16:creationId xmlns="" xmlns:a16="http://schemas.microsoft.com/office/drawing/2014/main" id="{13F8BF45-4A90-4B7E-9C7A-0F7C4D2CEC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733800"/>
          <a:ext cx="23161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" name="公式" r:id="rId29" imgW="1816100" imgH="419100" progId="Equation.3">
                  <p:embed/>
                </p:oleObj>
              </mc:Choice>
              <mc:Fallback>
                <p:oleObj name="公式" r:id="rId29" imgW="1816100" imgH="419100" progId="Equation.3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33800"/>
                        <a:ext cx="23161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5" name="右箭头 16">
            <a:extLst>
              <a:ext uri="{FF2B5EF4-FFF2-40B4-BE49-F238E27FC236}">
                <a16:creationId xmlns="" xmlns:a16="http://schemas.microsoft.com/office/drawing/2014/main" id="{85DB6CDD-AF99-4D75-90F8-74CE7343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75" y="3886200"/>
            <a:ext cx="631825" cy="244475"/>
          </a:xfrm>
          <a:prstGeom prst="rightArrow">
            <a:avLst>
              <a:gd name="adj1" fmla="val 50000"/>
              <a:gd name="adj2" fmla="val 49822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336" name="对象 17">
            <a:extLst>
              <a:ext uri="{FF2B5EF4-FFF2-40B4-BE49-F238E27FC236}">
                <a16:creationId xmlns="" xmlns:a16="http://schemas.microsoft.com/office/drawing/2014/main" id="{30B7A84A-553F-49C8-B870-7CEFC0B64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446463"/>
          <a:ext cx="2184400" cy="234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" name="Equation" r:id="rId31" imgW="2286000" imgH="2209800" progId="Equation.DSMT4">
                  <p:embed/>
                </p:oleObj>
              </mc:Choice>
              <mc:Fallback>
                <p:oleObj name="Equation" r:id="rId31" imgW="2286000" imgH="22098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46463"/>
                        <a:ext cx="2184400" cy="2344737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右箭头 24">
            <a:extLst>
              <a:ext uri="{FF2B5EF4-FFF2-40B4-BE49-F238E27FC236}">
                <a16:creationId xmlns="" xmlns:a16="http://schemas.microsoft.com/office/drawing/2014/main" id="{51F59A1F-BD74-4AAF-AB43-A890A0AC3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16363"/>
            <a:ext cx="631825" cy="244475"/>
          </a:xfrm>
          <a:prstGeom prst="rightArrow">
            <a:avLst>
              <a:gd name="adj1" fmla="val 50000"/>
              <a:gd name="adj2" fmla="val 49822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338" name="Rectangle 28">
            <a:extLst>
              <a:ext uri="{FF2B5EF4-FFF2-40B4-BE49-F238E27FC236}">
                <a16:creationId xmlns="" xmlns:a16="http://schemas.microsoft.com/office/drawing/2014/main" id="{84E2B1E5-AD54-4CFB-BBDA-8A5CDBD6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008438"/>
            <a:ext cx="914400" cy="646112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用于绝热等熵</a:t>
            </a: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不等熵流</a:t>
            </a:r>
          </a:p>
        </p:txBody>
      </p:sp>
      <p:graphicFrame>
        <p:nvGraphicFramePr>
          <p:cNvPr id="13339" name="对象 18">
            <a:extLst>
              <a:ext uri="{FF2B5EF4-FFF2-40B4-BE49-F238E27FC236}">
                <a16:creationId xmlns="" xmlns:a16="http://schemas.microsoft.com/office/drawing/2014/main" id="{52F8CF3A-54F6-4492-922D-14C3FCBB6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8" y="4654550"/>
          <a:ext cx="10207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" name="Equation" r:id="rId33" imgW="723586" imgH="418918" progId="Equation.DSMT4">
                  <p:embed/>
                </p:oleObj>
              </mc:Choice>
              <mc:Fallback>
                <p:oleObj name="Equation" r:id="rId33" imgW="723586" imgH="418918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4654550"/>
                        <a:ext cx="1020762" cy="590550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对象 21">
            <a:extLst>
              <a:ext uri="{FF2B5EF4-FFF2-40B4-BE49-F238E27FC236}">
                <a16:creationId xmlns="" xmlns:a16="http://schemas.microsoft.com/office/drawing/2014/main" id="{F0C7E0AF-374B-40A4-9162-80E832E14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4325" y="4267200"/>
          <a:ext cx="21113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" name="Equation" r:id="rId35" imgW="1765300" imgH="469900" progId="Equation.DSMT4">
                  <p:embed/>
                </p:oleObj>
              </mc:Choice>
              <mc:Fallback>
                <p:oleObj name="Equation" r:id="rId35" imgW="1765300" imgH="4699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267200"/>
                        <a:ext cx="2111375" cy="558800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对象 22">
            <a:extLst>
              <a:ext uri="{FF2B5EF4-FFF2-40B4-BE49-F238E27FC236}">
                <a16:creationId xmlns="" xmlns:a16="http://schemas.microsoft.com/office/drawing/2014/main" id="{02EF44C2-D978-4B62-8F52-A781EC90B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" y="5410200"/>
          <a:ext cx="1282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" name="公式" r:id="rId37" imgW="825500" imgH="469900" progId="Equation.3">
                  <p:embed/>
                </p:oleObj>
              </mc:Choice>
              <mc:Fallback>
                <p:oleObj name="公式" r:id="rId37" imgW="825500" imgH="469900" progId="Equation.3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5410200"/>
                        <a:ext cx="1282700" cy="609600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对象 26">
            <a:extLst>
              <a:ext uri="{FF2B5EF4-FFF2-40B4-BE49-F238E27FC236}">
                <a16:creationId xmlns="" xmlns:a16="http://schemas.microsoft.com/office/drawing/2014/main" id="{5C3199BB-81C7-434F-89A3-253D99354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4325" y="4953000"/>
          <a:ext cx="186531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" name="Equation" r:id="rId39" imgW="1447800" imgH="520700" progId="Equation.DSMT4">
                  <p:embed/>
                </p:oleObj>
              </mc:Choice>
              <mc:Fallback>
                <p:oleObj name="Equation" r:id="rId39" imgW="1447800" imgH="5207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953000"/>
                        <a:ext cx="1865313" cy="668338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对象 27">
            <a:extLst>
              <a:ext uri="{FF2B5EF4-FFF2-40B4-BE49-F238E27FC236}">
                <a16:creationId xmlns="" xmlns:a16="http://schemas.microsoft.com/office/drawing/2014/main" id="{D397B71A-DCA3-4B43-A020-1343BDD66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4325" y="5715000"/>
          <a:ext cx="18303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" name="Equation" r:id="rId41" imgW="1447800" imgH="520700" progId="Equation.DSMT4">
                  <p:embed/>
                </p:oleObj>
              </mc:Choice>
              <mc:Fallback>
                <p:oleObj name="Equation" r:id="rId41" imgW="1447800" imgH="5207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5715000"/>
                        <a:ext cx="1830388" cy="655638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对象 29">
            <a:extLst>
              <a:ext uri="{FF2B5EF4-FFF2-40B4-BE49-F238E27FC236}">
                <a16:creationId xmlns="" xmlns:a16="http://schemas.microsoft.com/office/drawing/2014/main" id="{70044BE5-9B78-4D26-B0FB-4056F9619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7963" y="4333875"/>
          <a:ext cx="15446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2" name="公式" r:id="rId43" imgW="889000" imgH="469900" progId="Equation.3">
                  <p:embed/>
                </p:oleObj>
              </mc:Choice>
              <mc:Fallback>
                <p:oleObj name="公式" r:id="rId43" imgW="889000" imgH="469900" progId="Equation.3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4333875"/>
                        <a:ext cx="1544637" cy="619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4">
            <a:extLst>
              <a:ext uri="{FF2B5EF4-FFF2-40B4-BE49-F238E27FC236}">
                <a16:creationId xmlns="" xmlns:a16="http://schemas.microsoft.com/office/drawing/2014/main" id="{134AA15A-87C3-4BD9-91DE-B1F345335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5029200"/>
            <a:ext cx="2019300" cy="34131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en-US" sz="1200" dirty="0">
                <a:solidFill>
                  <a:schemeClr val="tx1"/>
                </a:solidFill>
                <a:latin typeface="宋体" pitchFamily="2" charset="-122"/>
              </a:rPr>
              <a:t>可代表一维绝热流的总能量</a:t>
            </a:r>
          </a:p>
        </p:txBody>
      </p:sp>
      <p:graphicFrame>
        <p:nvGraphicFramePr>
          <p:cNvPr id="13346" name="对象 30">
            <a:extLst>
              <a:ext uri="{FF2B5EF4-FFF2-40B4-BE49-F238E27FC236}">
                <a16:creationId xmlns="" xmlns:a16="http://schemas.microsoft.com/office/drawing/2014/main" id="{9D25AA21-2FFF-45A2-92B1-5AE5E13DA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5486400"/>
          <a:ext cx="647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" name="公式" r:id="rId45" imgW="469696" imgH="393529" progId="Equation.3">
                  <p:embed/>
                </p:oleObj>
              </mc:Choice>
              <mc:Fallback>
                <p:oleObj name="公式" r:id="rId45" imgW="469696" imgH="393529" progId="Equation.3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5486400"/>
                        <a:ext cx="647700" cy="542925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7" name="对象 32">
            <a:extLst>
              <a:ext uri="{FF2B5EF4-FFF2-40B4-BE49-F238E27FC236}">
                <a16:creationId xmlns="" xmlns:a16="http://schemas.microsoft.com/office/drawing/2014/main" id="{C109D7B6-6A34-4C66-AB9E-729F10C76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200" y="6103938"/>
          <a:ext cx="20208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4" name="Equation" r:id="rId47" imgW="1524000" imgH="444500" progId="Equation.DSMT4">
                  <p:embed/>
                </p:oleObj>
              </mc:Choice>
              <mc:Fallback>
                <p:oleObj name="Equation" r:id="rId47" imgW="1524000" imgH="444500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6103938"/>
                        <a:ext cx="2020888" cy="5889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8" name="对象 33">
            <a:extLst>
              <a:ext uri="{FF2B5EF4-FFF2-40B4-BE49-F238E27FC236}">
                <a16:creationId xmlns="" xmlns:a16="http://schemas.microsoft.com/office/drawing/2014/main" id="{A01B38AD-2B2D-4BE8-9C56-3DFEC87A0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2663" y="61722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5" name="Equation" r:id="rId49" imgW="355292" imgH="253780" progId="Equation.DSMT4">
                  <p:embed/>
                </p:oleObj>
              </mc:Choice>
              <mc:Fallback>
                <p:oleObj name="Equation" r:id="rId49" imgW="355292" imgH="253780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3" y="61722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9" name="对象 35">
            <a:extLst>
              <a:ext uri="{FF2B5EF4-FFF2-40B4-BE49-F238E27FC236}">
                <a16:creationId xmlns="" xmlns:a16="http://schemas.microsoft.com/office/drawing/2014/main" id="{2477A255-41A0-4D41-A29E-B2117201E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0850" y="6172200"/>
          <a:ext cx="4286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" name="Equation" r:id="rId51" imgW="368140" imgH="253890" progId="Equation.DSMT4">
                  <p:embed/>
                </p:oleObj>
              </mc:Choice>
              <mc:Fallback>
                <p:oleObj name="Equation" r:id="rId51" imgW="368140" imgH="253890" progId="Equation.DSMT4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6172200"/>
                        <a:ext cx="4286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0" name="对象 36">
            <a:extLst>
              <a:ext uri="{FF2B5EF4-FFF2-40B4-BE49-F238E27FC236}">
                <a16:creationId xmlns="" xmlns:a16="http://schemas.microsoft.com/office/drawing/2014/main" id="{05F21281-A921-4CD6-8F98-18F166751F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0463" y="6172200"/>
          <a:ext cx="4143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" name="Equation" r:id="rId53" imgW="355292" imgH="253780" progId="Equation.DSMT4">
                  <p:embed/>
                </p:oleObj>
              </mc:Choice>
              <mc:Fallback>
                <p:oleObj name="Equation" r:id="rId53" imgW="355292" imgH="253780" progId="Equation.DSMT4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463" y="6172200"/>
                        <a:ext cx="41433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24">
            <a:extLst>
              <a:ext uri="{FF2B5EF4-FFF2-40B4-BE49-F238E27FC236}">
                <a16:creationId xmlns="" xmlns:a16="http://schemas.microsoft.com/office/drawing/2014/main" id="{F6BB1D2B-2100-4205-8FD4-8844AD715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830888"/>
            <a:ext cx="1428750" cy="34131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defRPr/>
            </a:pPr>
            <a:r>
              <a:rPr lang="zh-CN" altLang="en-US" sz="1200" dirty="0">
                <a:solidFill>
                  <a:schemeClr val="tx1"/>
                </a:solidFill>
                <a:latin typeface="宋体" pitchFamily="2" charset="-122"/>
              </a:rPr>
              <a:t>气体动力学函数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7" grpId="0" animBg="1"/>
      <p:bldP spid="13330" grpId="0" animBg="1"/>
      <p:bldP spid="13331" grpId="0" animBg="1"/>
      <p:bldP spid="13335" grpId="0" animBg="1"/>
      <p:bldP spid="13337" grpId="0" animBg="1"/>
      <p:bldP spid="13338" grpId="0" animBg="1"/>
      <p:bldP spid="35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="" xmlns:a16="http://schemas.microsoft.com/office/drawing/2014/main" id="{CE8E932F-E5CA-4865-A950-1AACCE04EC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CE5F22-5AD1-4DC1-A325-551C7638DD26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31">
            <a:extLst>
              <a:ext uri="{FF2B5EF4-FFF2-40B4-BE49-F238E27FC236}">
                <a16:creationId xmlns="" xmlns:a16="http://schemas.microsoft.com/office/drawing/2014/main" id="{B7EACC88-2A71-43E7-BFB9-EE190A9C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858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340" name="Text Box 32">
            <a:extLst>
              <a:ext uri="{FF2B5EF4-FFF2-40B4-BE49-F238E27FC236}">
                <a16:creationId xmlns="" xmlns:a16="http://schemas.microsoft.com/office/drawing/2014/main" id="{4138671D-5D69-4822-8480-A148799DF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小扰动传播范围、马赫波及参数关系、膨胀波定义。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1400">
                <a:solidFill>
                  <a:srgbClr val="993300"/>
                </a:solidFill>
                <a:latin typeface="Times New Roman" panose="02020603050405020304" pitchFamily="18" charset="0"/>
                <a:ea typeface="楷体_GB2312" panose="02010600030101010101" charset="-122"/>
              </a:rPr>
              <a:t>马赫波</a:t>
            </a:r>
            <a:r>
              <a:rPr kumimoji="1" lang="en-US" altLang="zh-CN" sz="1400">
                <a:solidFill>
                  <a:srgbClr val="993300"/>
                </a:solidFill>
                <a:latin typeface="Times New Roman" panose="02020603050405020304" pitchFamily="18" charset="0"/>
                <a:ea typeface="楷体_GB2312" panose="02010600030101010101" charset="-122"/>
              </a:rPr>
              <a:t>/</a:t>
            </a:r>
            <a:r>
              <a:rPr kumimoji="1" lang="zh-CN" altLang="en-US" sz="1400">
                <a:solidFill>
                  <a:srgbClr val="993300"/>
                </a:solidFill>
                <a:latin typeface="Times New Roman" panose="02020603050405020304" pitchFamily="18" charset="0"/>
                <a:ea typeface="楷体_GB2312" panose="02010600030101010101" charset="-122"/>
              </a:rPr>
              <a:t>马赫锥</a:t>
            </a:r>
            <a:r>
              <a:rPr kumimoji="1" lang="en-US" altLang="zh-CN" sz="1400">
                <a:solidFill>
                  <a:srgbClr val="993300"/>
                </a:solidFill>
                <a:latin typeface="Times New Roman" panose="02020603050405020304" pitchFamily="18" charset="0"/>
                <a:ea typeface="楷体_GB2312" panose="02010600030101010101" charset="-122"/>
              </a:rPr>
              <a:t>/</a:t>
            </a:r>
            <a:r>
              <a:rPr kumimoji="1" lang="zh-CN" altLang="en-US" sz="1400">
                <a:solidFill>
                  <a:srgbClr val="993300"/>
                </a:solidFill>
                <a:latin typeface="Times New Roman" panose="02020603050405020304" pitchFamily="18" charset="0"/>
                <a:ea typeface="楷体_GB2312" panose="02010600030101010101" charset="-122"/>
              </a:rPr>
              <a:t>马赫线</a:t>
            </a:r>
            <a:r>
              <a:rPr kumimoji="1" lang="en-US" altLang="zh-CN" sz="1400">
                <a:solidFill>
                  <a:srgbClr val="993300"/>
                </a:solidFill>
                <a:latin typeface="Times New Roman" panose="02020603050405020304" pitchFamily="18" charset="0"/>
                <a:ea typeface="楷体_GB2312" panose="02010600030101010101" charset="-122"/>
              </a:rPr>
              <a:t>/</a:t>
            </a:r>
            <a:r>
              <a:rPr kumimoji="1" lang="zh-CN" altLang="en-US" sz="1400">
                <a:solidFill>
                  <a:srgbClr val="993300"/>
                </a:solidFill>
                <a:latin typeface="Times New Roman" panose="02020603050405020304" pitchFamily="18" charset="0"/>
                <a:ea typeface="楷体_GB2312" panose="02010600030101010101" charset="-122"/>
              </a:rPr>
              <a:t>马赫角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en-US" altLang="zh-CN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en-US" altLang="zh-CN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en-US" altLang="zh-CN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en-US" altLang="zh-CN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en-GB" altLang="zh-CN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en-GB" altLang="zh-CN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zh-CN" altLang="en-US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zh-CN" altLang="en-US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="" xmlns:a16="http://schemas.microsoft.com/office/drawing/2014/main" id="{DBCB92D5-A3E0-4C19-9AED-E092BF7C6C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3400" y="-762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第四章    高速可压缩流基础知识</a:t>
            </a:r>
            <a:endParaRPr lang="zh-CN" altLang="en-US" sz="40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342" name="对象 15">
            <a:extLst>
              <a:ext uri="{FF2B5EF4-FFF2-40B4-BE49-F238E27FC236}">
                <a16:creationId xmlns="" xmlns:a16="http://schemas.microsoft.com/office/drawing/2014/main" id="{665F7D9F-423D-4D71-A7E8-8076E6093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295400"/>
          <a:ext cx="1981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Equation" r:id="rId3" imgW="1028745" imgH="171408" progId="Equation.DSMT4">
                  <p:embed/>
                </p:oleObj>
              </mc:Choice>
              <mc:Fallback>
                <p:oleObj name="Equation" r:id="rId3" imgW="1028745" imgH="171408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95400"/>
                        <a:ext cx="1981200" cy="403225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11">
            <a:extLst>
              <a:ext uri="{FF2B5EF4-FFF2-40B4-BE49-F238E27FC236}">
                <a16:creationId xmlns="" xmlns:a16="http://schemas.microsoft.com/office/drawing/2014/main" id="{245BEE36-074B-4108-8D0C-67877A803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784350"/>
            <a:ext cx="7086600" cy="350838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超声速气流受到小扰动而使气流方向产生微小变化，扰动界面称为：</a:t>
            </a:r>
            <a:r>
              <a:rPr lang="zh-CN" altLang="en-US" sz="140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马赫波，等熵过程</a:t>
            </a:r>
          </a:p>
        </p:txBody>
      </p:sp>
      <p:graphicFrame>
        <p:nvGraphicFramePr>
          <p:cNvPr id="14344" name="Object 22">
            <a:extLst>
              <a:ext uri="{FF2B5EF4-FFF2-40B4-BE49-F238E27FC236}">
                <a16:creationId xmlns="" xmlns:a16="http://schemas.microsoft.com/office/drawing/2014/main" id="{057BA483-72A6-445F-998B-B7797BD45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171700"/>
          <a:ext cx="838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公式" r:id="rId5" imgW="431613" imgH="228501" progId="Equation.3">
                  <p:embed/>
                </p:oleObj>
              </mc:Choice>
              <mc:Fallback>
                <p:oleObj name="公式" r:id="rId5" imgW="431613" imgH="2285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71700"/>
                        <a:ext cx="838200" cy="387350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3">
            <a:extLst>
              <a:ext uri="{FF2B5EF4-FFF2-40B4-BE49-F238E27FC236}">
                <a16:creationId xmlns="" xmlns:a16="http://schemas.microsoft.com/office/drawing/2014/main" id="{7E9C086C-ACED-42D3-B15C-C6D23710A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06625"/>
            <a:ext cx="3086100" cy="307975"/>
          </a:xfrm>
          <a:prstGeom prst="rect">
            <a:avLst/>
          </a:prstGeom>
          <a:solidFill>
            <a:schemeClr val="accent6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rgbClr val="FF0000"/>
                </a:solidFill>
                <a:latin typeface="Arial" charset="0"/>
              </a:rPr>
              <a:t>马赫波前</a:t>
            </a:r>
            <a:r>
              <a:rPr lang="zh-CN" altLang="en-US" sz="1400" dirty="0">
                <a:solidFill>
                  <a:schemeClr val="tx1"/>
                </a:solidFill>
                <a:latin typeface="Arial" charset="0"/>
              </a:rPr>
              <a:t>气流法向分速等于当地声速</a:t>
            </a:r>
          </a:p>
        </p:txBody>
      </p:sp>
      <p:graphicFrame>
        <p:nvGraphicFramePr>
          <p:cNvPr id="14346" name="对象 1">
            <a:extLst>
              <a:ext uri="{FF2B5EF4-FFF2-40B4-BE49-F238E27FC236}">
                <a16:creationId xmlns="" xmlns:a16="http://schemas.microsoft.com/office/drawing/2014/main" id="{A0C893D3-5315-4995-8F51-6E1483B15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2703513"/>
          <a:ext cx="2438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Equation" r:id="rId7" imgW="1612900" imgH="431800" progId="Equation.DSMT4">
                  <p:embed/>
                </p:oleObj>
              </mc:Choice>
              <mc:Fallback>
                <p:oleObj name="Equation" r:id="rId7" imgW="1612900" imgH="431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703513"/>
                        <a:ext cx="2438400" cy="657225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对象 2">
            <a:extLst>
              <a:ext uri="{FF2B5EF4-FFF2-40B4-BE49-F238E27FC236}">
                <a16:creationId xmlns="" xmlns:a16="http://schemas.microsoft.com/office/drawing/2014/main" id="{79687AD2-E68B-4D1E-80CB-B122C7C5F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703513"/>
          <a:ext cx="15398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9" imgW="1270000" imgH="457200" progId="Equation.DSMT4">
                  <p:embed/>
                </p:oleObj>
              </mc:Choice>
              <mc:Fallback>
                <p:oleObj name="Equation" r:id="rId9" imgW="12700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03513"/>
                        <a:ext cx="1539875" cy="592137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对象 3">
            <a:extLst>
              <a:ext uri="{FF2B5EF4-FFF2-40B4-BE49-F238E27FC236}">
                <a16:creationId xmlns="" xmlns:a16="http://schemas.microsoft.com/office/drawing/2014/main" id="{0AF11F72-41A2-4ECB-BF00-76F842FD4C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667000"/>
          <a:ext cx="1819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11" imgW="1308100" imgH="457200" progId="Equation.DSMT4">
                  <p:embed/>
                </p:oleObj>
              </mc:Choice>
              <mc:Fallback>
                <p:oleObj name="Equation" r:id="rId11" imgW="13081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67000"/>
                        <a:ext cx="1819275" cy="612775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4">
            <a:extLst>
              <a:ext uri="{FF2B5EF4-FFF2-40B4-BE49-F238E27FC236}">
                <a16:creationId xmlns="" xmlns:a16="http://schemas.microsoft.com/office/drawing/2014/main" id="{75007512-F362-461A-BDBC-03567CFA0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667000"/>
          <a:ext cx="2133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13" imgW="1689100" imgH="457200" progId="Equation.DSMT4">
                  <p:embed/>
                </p:oleObj>
              </mc:Choice>
              <mc:Fallback>
                <p:oleObj name="Equation" r:id="rId13" imgW="168910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2133600" cy="625475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27">
            <a:extLst>
              <a:ext uri="{FF2B5EF4-FFF2-40B4-BE49-F238E27FC236}">
                <a16:creationId xmlns="" xmlns:a16="http://schemas.microsoft.com/office/drawing/2014/main" id="{17BCA569-ED9A-4405-9C2C-F334EDD90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1082675" cy="307975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CC3300"/>
                </a:solidFill>
                <a:ea typeface="宋体" panose="02010600030101010101" pitchFamily="2" charset="-122"/>
              </a:rPr>
              <a:t>膨胀马赫波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51" name="Rectangle 29">
            <a:extLst>
              <a:ext uri="{FF2B5EF4-FFF2-40B4-BE49-F238E27FC236}">
                <a16:creationId xmlns="" xmlns:a16="http://schemas.microsoft.com/office/drawing/2014/main" id="{2FCDA0A8-DAD0-4A6E-834D-63252DE9C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05200"/>
            <a:ext cx="1082675" cy="307975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CC3300"/>
                </a:solidFill>
                <a:ea typeface="宋体" panose="02010600030101010101" pitchFamily="2" charset="-122"/>
              </a:rPr>
              <a:t>压缩马赫波</a:t>
            </a:r>
          </a:p>
        </p:txBody>
      </p:sp>
      <p:graphicFrame>
        <p:nvGraphicFramePr>
          <p:cNvPr id="14352" name="对象 5">
            <a:extLst>
              <a:ext uri="{FF2B5EF4-FFF2-40B4-BE49-F238E27FC236}">
                <a16:creationId xmlns="" xmlns:a16="http://schemas.microsoft.com/office/drawing/2014/main" id="{D834B2B6-8574-4D48-8491-D18FFFD6A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3506788"/>
          <a:ext cx="20955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Equation" r:id="rId15" imgW="1905000" imgH="482600" progId="Equation.DSMT4">
                  <p:embed/>
                </p:oleObj>
              </mc:Choice>
              <mc:Fallback>
                <p:oleObj name="Equation" r:id="rId15" imgW="1905000" imgH="482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506788"/>
                        <a:ext cx="2095500" cy="611187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对象 6">
            <a:extLst>
              <a:ext uri="{FF2B5EF4-FFF2-40B4-BE49-F238E27FC236}">
                <a16:creationId xmlns="" xmlns:a16="http://schemas.microsoft.com/office/drawing/2014/main" id="{4F86B40C-F4F3-4B12-8F1B-6B445D508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505200"/>
          <a:ext cx="198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Equation" r:id="rId17" imgW="1892300" imgH="482600" progId="Equation.DSMT4">
                  <p:embed/>
                </p:oleObj>
              </mc:Choice>
              <mc:Fallback>
                <p:oleObj name="Equation" r:id="rId17" imgW="1892300" imgH="482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505200"/>
                        <a:ext cx="1981200" cy="609600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对象 7">
            <a:extLst>
              <a:ext uri="{FF2B5EF4-FFF2-40B4-BE49-F238E27FC236}">
                <a16:creationId xmlns="" xmlns:a16="http://schemas.microsoft.com/office/drawing/2014/main" id="{8784B8AB-6E25-47FF-A6B5-71FC23060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343400"/>
          <a:ext cx="3962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Equation" r:id="rId19" imgW="2933700" imgH="584200" progId="Equation.DSMT4">
                  <p:embed/>
                </p:oleObj>
              </mc:Choice>
              <mc:Fallback>
                <p:oleObj name="Equation" r:id="rId19" imgW="2933700" imgH="584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43400"/>
                        <a:ext cx="3962400" cy="785813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矩形 8">
            <a:extLst>
              <a:ext uri="{FF2B5EF4-FFF2-40B4-BE49-F238E27FC236}">
                <a16:creationId xmlns="" xmlns:a16="http://schemas.microsoft.com/office/drawing/2014/main" id="{22ADF73B-0606-4B1D-8CB7-8AF71B5E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8" y="5429250"/>
            <a:ext cx="4648200" cy="58420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CC3300"/>
                </a:solidFill>
                <a:ea typeface="宋体" panose="02010600030101010101" pitchFamily="2" charset="-122"/>
              </a:rPr>
              <a:t>膨胀波是可逆等熵过程</a:t>
            </a:r>
            <a:r>
              <a:rPr lang="en-GB" altLang="zh-CN" sz="1600">
                <a:solidFill>
                  <a:srgbClr val="CC3300"/>
                </a:solidFill>
                <a:ea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rgbClr val="000000"/>
                </a:solidFill>
                <a:ea typeface="宋体" panose="02010600030101010101" pitchFamily="2" charset="-122"/>
              </a:rPr>
              <a:t>波后气流参数只取决于总外折角，与壁面是一次折转还是多次折转无关</a:t>
            </a:r>
            <a:endParaRPr lang="en-GB" altLang="en-US" sz="16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356" name="Text Box 20">
            <a:extLst>
              <a:ext uri="{FF2B5EF4-FFF2-40B4-BE49-F238E27FC236}">
                <a16:creationId xmlns="" xmlns:a16="http://schemas.microsoft.com/office/drawing/2014/main" id="{E73AB4F7-5205-4BE1-AE35-A9FC7ACDE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438775"/>
            <a:ext cx="3886200" cy="584775"/>
          </a:xfrm>
          <a:prstGeom prst="rect">
            <a:avLst/>
          </a:prstGeom>
          <a:solidFill>
            <a:srgbClr val="00B050"/>
          </a:solidFill>
          <a:ln w="31750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 smtClean="0">
                <a:solidFill>
                  <a:srgbClr val="FF0000"/>
                </a:solidFill>
                <a:ea typeface="宋体" panose="02010600030101010101" pitchFamily="2" charset="-122"/>
              </a:rPr>
              <a:t>激波是绝热不等熵过程：</a:t>
            </a:r>
            <a:r>
              <a:rPr lang="zh-CN" altLang="en-US" sz="1600" dirty="0" smtClean="0">
                <a:solidFill>
                  <a:schemeClr val="tx1"/>
                </a:solidFill>
                <a:ea typeface="宋体" panose="02010600030101010101" pitchFamily="2" charset="-122"/>
              </a:rPr>
              <a:t>相同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角度分两次折转比一次折转总压损失小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>
            <a:extLst>
              <a:ext uri="{FF2B5EF4-FFF2-40B4-BE49-F238E27FC236}">
                <a16:creationId xmlns="" xmlns:a16="http://schemas.microsoft.com/office/drawing/2014/main" id="{EA51D57F-8FA5-4483-B815-5788C1262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116013"/>
            <a:ext cx="2438400" cy="7889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灯片编号占位符 3">
            <a:extLst>
              <a:ext uri="{FF2B5EF4-FFF2-40B4-BE49-F238E27FC236}">
                <a16:creationId xmlns="" xmlns:a16="http://schemas.microsoft.com/office/drawing/2014/main" id="{EA4004AF-64DC-4D40-B744-9FA0F9B650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0DB987-3122-481A-B1AC-C97625823514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Rectangle 31">
            <a:extLst>
              <a:ext uri="{FF2B5EF4-FFF2-40B4-BE49-F238E27FC236}">
                <a16:creationId xmlns="" xmlns:a16="http://schemas.microsoft.com/office/drawing/2014/main" id="{E6D21D80-D3AB-4BE7-8616-DF23A8AFB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858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65" name="Text Box 32">
            <a:extLst>
              <a:ext uri="{FF2B5EF4-FFF2-40B4-BE49-F238E27FC236}">
                <a16:creationId xmlns="" xmlns:a16="http://schemas.microsoft.com/office/drawing/2014/main" id="{9AC5AF8E-3B04-48E8-BBAD-501E290A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激波定义、正激波基本方程、斜激波概念及定性结论。</a:t>
            </a:r>
          </a:p>
        </p:txBody>
      </p:sp>
      <p:sp>
        <p:nvSpPr>
          <p:cNvPr id="15366" name="Rectangle 2">
            <a:extLst>
              <a:ext uri="{FF2B5EF4-FFF2-40B4-BE49-F238E27FC236}">
                <a16:creationId xmlns="" xmlns:a16="http://schemas.microsoft.com/office/drawing/2014/main" id="{49A1C4D0-8BC9-4844-AD80-E55B99A92B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3400" y="-762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第四章    高速可压缩流基础知识</a:t>
            </a:r>
            <a:endParaRPr lang="zh-CN" altLang="en-US" sz="40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5367" name="Text Box 19">
            <a:extLst>
              <a:ext uri="{FF2B5EF4-FFF2-40B4-BE49-F238E27FC236}">
                <a16:creationId xmlns="" xmlns:a16="http://schemas.microsoft.com/office/drawing/2014/main" id="{7CF5CBF2-0B05-493C-BAE1-2096FA7B8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143000"/>
            <a:ext cx="5111750" cy="979488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FF0000"/>
                </a:solidFill>
                <a:ea typeface="宋体" panose="02010600030101010101" pitchFamily="2" charset="-122"/>
              </a:rPr>
              <a:t>气流膨胀</a:t>
            </a:r>
            <a:r>
              <a:rPr lang="en-US" altLang="zh-CN" sz="1200" dirty="0">
                <a:solidFill>
                  <a:srgbClr val="FF0000"/>
                </a:solidFill>
                <a:ea typeface="宋体" panose="02010600030101010101" pitchFamily="2" charset="-122"/>
              </a:rPr>
              <a:t>--</a:t>
            </a:r>
            <a:r>
              <a:rPr lang="zh-CN" altLang="en-US" sz="1200" dirty="0">
                <a:solidFill>
                  <a:srgbClr val="FF0000"/>
                </a:solidFill>
                <a:ea typeface="宋体" panose="02010600030101010101" pitchFamily="2" charset="-122"/>
              </a:rPr>
              <a:t>膨胀波</a:t>
            </a:r>
            <a:r>
              <a:rPr lang="en-US" altLang="zh-CN" sz="12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1200" dirty="0">
                <a:solidFill>
                  <a:srgbClr val="FF0000"/>
                </a:solidFill>
                <a:ea typeface="宋体" panose="02010600030101010101" pitchFamily="2" charset="-122"/>
              </a:rPr>
              <a:t>气流增速、减压</a:t>
            </a:r>
            <a:r>
              <a:rPr lang="en-US" altLang="zh-CN" sz="1200" dirty="0">
                <a:solidFill>
                  <a:srgbClr val="FF0000"/>
                </a:solidFill>
                <a:ea typeface="宋体" panose="02010600030101010101" pitchFamily="2" charset="-122"/>
              </a:rPr>
              <a:t>)   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气流压缩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--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激 波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气流减速、增压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将激波视为气流参数发生突跃变化的间断面</a:t>
            </a:r>
            <a:endParaRPr lang="en-GB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CC3300"/>
                </a:solidFill>
                <a:ea typeface="宋体" panose="02010600030101010101" pitchFamily="2" charset="-122"/>
              </a:rPr>
              <a:t>可视为一个绝热但不等熵的过程</a:t>
            </a:r>
            <a:endParaRPr lang="en-GB" altLang="zh-CN" sz="1200" dirty="0">
              <a:solidFill>
                <a:srgbClr val="CC33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超声速气流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&gt;1 )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经过正激波后变为亚声速气流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λ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200" b="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1)</a:t>
            </a:r>
          </a:p>
        </p:txBody>
      </p:sp>
      <p:graphicFrame>
        <p:nvGraphicFramePr>
          <p:cNvPr id="15368" name="对象 10">
            <a:extLst>
              <a:ext uri="{FF2B5EF4-FFF2-40B4-BE49-F238E27FC236}">
                <a16:creationId xmlns="" xmlns:a16="http://schemas.microsoft.com/office/drawing/2014/main" id="{D6D43E05-E472-4580-9B36-ED91B95B0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8863" y="1219200"/>
          <a:ext cx="6985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Equation" r:id="rId3" imgW="482391" imgH="431613" progId="Equation.DSMT4">
                  <p:embed/>
                </p:oleObj>
              </mc:Choice>
              <mc:Fallback>
                <p:oleObj name="Equation" r:id="rId3" imgW="482391" imgH="431613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1219200"/>
                        <a:ext cx="698500" cy="625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1">
            <a:extLst>
              <a:ext uri="{FF2B5EF4-FFF2-40B4-BE49-F238E27FC236}">
                <a16:creationId xmlns="" xmlns:a16="http://schemas.microsoft.com/office/drawing/2014/main" id="{EA890053-3BB1-4C65-B745-B78E566DE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5013" y="1336675"/>
          <a:ext cx="9921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Equation" r:id="rId5" imgW="685800" imgH="241300" progId="Equation.DSMT4">
                  <p:embed/>
                </p:oleObj>
              </mc:Choice>
              <mc:Fallback>
                <p:oleObj name="Equation" r:id="rId5" imgW="685800" imgH="2413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3" y="1336675"/>
                        <a:ext cx="992187" cy="349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5">
            <a:extLst>
              <a:ext uri="{FF2B5EF4-FFF2-40B4-BE49-F238E27FC236}">
                <a16:creationId xmlns="" xmlns:a16="http://schemas.microsoft.com/office/drawing/2014/main" id="{4E10986E-98AF-4FD6-A3EE-1507147E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4343400"/>
            <a:ext cx="1981200" cy="5238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正激波前后总压变化和熵增量</a:t>
            </a:r>
          </a:p>
        </p:txBody>
      </p:sp>
      <p:sp>
        <p:nvSpPr>
          <p:cNvPr id="15371" name="Text Box 4">
            <a:extLst>
              <a:ext uri="{FF2B5EF4-FFF2-40B4-BE49-F238E27FC236}">
                <a16:creationId xmlns="" xmlns:a16="http://schemas.microsoft.com/office/drawing/2014/main" id="{A060B601-B09E-480A-9356-2E77718CC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2286000"/>
            <a:ext cx="1800225" cy="3079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1"/>
                </a:solidFill>
                <a:ea typeface="宋体" panose="02010600030101010101" pitchFamily="2" charset="-122"/>
              </a:rPr>
              <a:t>正激波前后静参数比</a:t>
            </a:r>
          </a:p>
        </p:txBody>
      </p:sp>
      <p:graphicFrame>
        <p:nvGraphicFramePr>
          <p:cNvPr id="15372" name="对象 9">
            <a:extLst>
              <a:ext uri="{FF2B5EF4-FFF2-40B4-BE49-F238E27FC236}">
                <a16:creationId xmlns="" xmlns:a16="http://schemas.microsoft.com/office/drawing/2014/main" id="{732F2309-6286-4AE0-A972-5BC5A0B5B4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1638" y="2209800"/>
          <a:ext cx="25447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Equation" r:id="rId7" imgW="1866900" imgH="457200" progId="Equation.DSMT4">
                  <p:embed/>
                </p:oleObj>
              </mc:Choice>
              <mc:Fallback>
                <p:oleObj name="Equation" r:id="rId7" imgW="1866900" imgH="457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2209800"/>
                        <a:ext cx="2544762" cy="622300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对象 12">
            <a:extLst>
              <a:ext uri="{FF2B5EF4-FFF2-40B4-BE49-F238E27FC236}">
                <a16:creationId xmlns="" xmlns:a16="http://schemas.microsoft.com/office/drawing/2014/main" id="{0052AA5F-5B91-4CF0-93A0-13B9AC77C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" y="3048000"/>
          <a:ext cx="33639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9" imgW="2413000" imgH="457200" progId="Equation.DSMT4">
                  <p:embed/>
                </p:oleObj>
              </mc:Choice>
              <mc:Fallback>
                <p:oleObj name="Equation" r:id="rId9" imgW="2413000" imgH="457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3048000"/>
                        <a:ext cx="3363913" cy="638175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对象 15">
            <a:extLst>
              <a:ext uri="{FF2B5EF4-FFF2-40B4-BE49-F238E27FC236}">
                <a16:creationId xmlns="" xmlns:a16="http://schemas.microsoft.com/office/drawing/2014/main" id="{F43B33AE-F562-4511-A605-AB4FE271C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395063"/>
              </p:ext>
            </p:extLst>
          </p:nvPr>
        </p:nvGraphicFramePr>
        <p:xfrm>
          <a:off x="4038600" y="2963068"/>
          <a:ext cx="33528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Equation" r:id="rId11" imgW="2667000" imgH="812800" progId="Equation.DSMT4">
                  <p:embed/>
                </p:oleObj>
              </mc:Choice>
              <mc:Fallback>
                <p:oleObj name="Equation" r:id="rId11" imgW="2667000" imgH="8128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63068"/>
                        <a:ext cx="3352800" cy="1020763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对象 16">
            <a:extLst>
              <a:ext uri="{FF2B5EF4-FFF2-40B4-BE49-F238E27FC236}">
                <a16:creationId xmlns="" xmlns:a16="http://schemas.microsoft.com/office/drawing/2014/main" id="{50B7A8A0-EBA2-4F99-A8BE-E5841217E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114800"/>
          <a:ext cx="990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公式" r:id="rId13" imgW="545863" imgH="444307" progId="Equation.3">
                  <p:embed/>
                </p:oleObj>
              </mc:Choice>
              <mc:Fallback>
                <p:oleObj name="公式" r:id="rId13" imgW="545863" imgH="444307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14800"/>
                        <a:ext cx="990600" cy="8159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对象 17">
            <a:extLst>
              <a:ext uri="{FF2B5EF4-FFF2-40B4-BE49-F238E27FC236}">
                <a16:creationId xmlns="" xmlns:a16="http://schemas.microsoft.com/office/drawing/2014/main" id="{0189C46C-0E50-4F1E-A791-BB039C939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114800"/>
          <a:ext cx="54864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15" imgW="4254500" imgH="571500" progId="Equation.DSMT4">
                  <p:embed/>
                </p:oleObj>
              </mc:Choice>
              <mc:Fallback>
                <p:oleObj name="Equation" r:id="rId15" imgW="4254500" imgH="5715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14800"/>
                        <a:ext cx="5486400" cy="755650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对象 18">
            <a:extLst>
              <a:ext uri="{FF2B5EF4-FFF2-40B4-BE49-F238E27FC236}">
                <a16:creationId xmlns="" xmlns:a16="http://schemas.microsoft.com/office/drawing/2014/main" id="{CDB78B3D-E94D-41AF-B105-26834306E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988" y="5029200"/>
          <a:ext cx="2235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17" imgW="1244600" imgH="228600" progId="Equation.DSMT4">
                  <p:embed/>
                </p:oleObj>
              </mc:Choice>
              <mc:Fallback>
                <p:oleObj name="Equation" r:id="rId17" imgW="1244600" imgH="2286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5029200"/>
                        <a:ext cx="2235200" cy="409575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Text Box 25">
            <a:extLst>
              <a:ext uri="{FF2B5EF4-FFF2-40B4-BE49-F238E27FC236}">
                <a16:creationId xmlns="" xmlns:a16="http://schemas.microsoft.com/office/drawing/2014/main" id="{EA18C24E-5B3E-46F0-92F4-3384BF4D8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5638800"/>
            <a:ext cx="1508125" cy="382588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ea typeface="宋体" panose="02010600030101010101" pitchFamily="2" charset="-122"/>
              </a:rPr>
              <a:t>皮托－瑞雷公式</a:t>
            </a:r>
          </a:p>
        </p:txBody>
      </p:sp>
      <p:graphicFrame>
        <p:nvGraphicFramePr>
          <p:cNvPr id="20" name="Object 14">
            <a:extLst>
              <a:ext uri="{FF2B5EF4-FFF2-40B4-BE49-F238E27FC236}">
                <a16:creationId xmlns="" xmlns:a16="http://schemas.microsoft.com/office/drawing/2014/main" id="{594759E8-9552-46F4-B48B-8C8484B5B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176582"/>
              </p:ext>
            </p:extLst>
          </p:nvPr>
        </p:nvGraphicFramePr>
        <p:xfrm>
          <a:off x="1963737" y="5421993"/>
          <a:ext cx="52165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Equation" r:id="rId19" imgW="3340080" imgH="571320" progId="Equation.DSMT4">
                  <p:embed/>
                </p:oleObj>
              </mc:Choice>
              <mc:Fallback>
                <p:oleObj name="Equation" r:id="rId19" imgW="3340080" imgH="571320" progId="Equation.DSMT4">
                  <p:embed/>
                  <p:pic>
                    <p:nvPicPr>
                      <p:cNvPr id="319502" name="Object 14">
                        <a:extLst>
                          <a:ext uri="{FF2B5EF4-FFF2-40B4-BE49-F238E27FC236}">
                            <a16:creationId xmlns="" xmlns:a16="http://schemas.microsoft.com/office/drawing/2014/main" id="{00802FE9-3BA0-4130-92A7-C3F7FDD581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7" y="5421993"/>
                        <a:ext cx="521652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7" grpId="0" animBg="1"/>
      <p:bldP spid="15370" grpId="0" animBg="1"/>
      <p:bldP spid="15371" grpId="0" animBg="1"/>
      <p:bldP spid="153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="" xmlns:a16="http://schemas.microsoft.com/office/drawing/2014/main" id="{781AEA30-C08A-4383-8E2C-5CD7BD544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C2434E-A331-4C0B-98A3-33DCAF44D005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31">
            <a:extLst>
              <a:ext uri="{FF2B5EF4-FFF2-40B4-BE49-F238E27FC236}">
                <a16:creationId xmlns="" xmlns:a16="http://schemas.microsoft.com/office/drawing/2014/main" id="{5E6B5385-9966-4DC8-A16F-301C5302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858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388" name="Text Box 32">
            <a:extLst>
              <a:ext uri="{FF2B5EF4-FFF2-40B4-BE49-F238E27FC236}">
                <a16:creationId xmlns="" xmlns:a16="http://schemas.microsoft.com/office/drawing/2014/main" id="{802FE4DF-B29C-4253-95A7-189ACA125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激波定义、正激波基本方程、斜激波概念及定性结论。</a:t>
            </a:r>
          </a:p>
        </p:txBody>
      </p:sp>
      <p:sp>
        <p:nvSpPr>
          <p:cNvPr id="16389" name="Rectangle 2">
            <a:extLst>
              <a:ext uri="{FF2B5EF4-FFF2-40B4-BE49-F238E27FC236}">
                <a16:creationId xmlns="" xmlns:a16="http://schemas.microsoft.com/office/drawing/2014/main" id="{4C528AB8-1182-4DEF-8B58-CA9F583BD3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3400" y="-762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第四章    高速可压缩流基础知识</a:t>
            </a:r>
            <a:endParaRPr lang="zh-CN" altLang="en-US" sz="40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6390" name="Text Box 22">
            <a:extLst>
              <a:ext uri="{FF2B5EF4-FFF2-40B4-BE49-F238E27FC236}">
                <a16:creationId xmlns="" xmlns:a16="http://schemas.microsoft.com/office/drawing/2014/main" id="{D7BADD5E-87E3-47E5-9994-2DC7C10F8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1219200"/>
            <a:ext cx="2667000" cy="338138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平面斜激波前后参数关系式</a:t>
            </a:r>
          </a:p>
        </p:txBody>
      </p:sp>
      <p:graphicFrame>
        <p:nvGraphicFramePr>
          <p:cNvPr id="16391" name="对象 1">
            <a:extLst>
              <a:ext uri="{FF2B5EF4-FFF2-40B4-BE49-F238E27FC236}">
                <a16:creationId xmlns="" xmlns:a16="http://schemas.microsoft.com/office/drawing/2014/main" id="{7E6F1F02-6C4E-4E6A-80FB-1FD97B151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" y="1752600"/>
          <a:ext cx="24860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3" imgW="1651000" imgH="457200" progId="Equation.DSMT4">
                  <p:embed/>
                </p:oleObj>
              </mc:Choice>
              <mc:Fallback>
                <p:oleObj name="Equation" r:id="rId3" imgW="165100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752600"/>
                        <a:ext cx="2486025" cy="641350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2">
            <a:extLst>
              <a:ext uri="{FF2B5EF4-FFF2-40B4-BE49-F238E27FC236}">
                <a16:creationId xmlns="" xmlns:a16="http://schemas.microsoft.com/office/drawing/2014/main" id="{0DE6B463-6C77-42D8-9718-DFD0A0DC2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" y="2514600"/>
          <a:ext cx="25987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5" imgW="1777229" imgH="431613" progId="Equation.DSMT4">
                  <p:embed/>
                </p:oleObj>
              </mc:Choice>
              <mc:Fallback>
                <p:oleObj name="Equation" r:id="rId5" imgW="1777229" imgH="431613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2514600"/>
                        <a:ext cx="2598738" cy="625475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对象 3">
            <a:extLst>
              <a:ext uri="{FF2B5EF4-FFF2-40B4-BE49-F238E27FC236}">
                <a16:creationId xmlns="" xmlns:a16="http://schemas.microsoft.com/office/drawing/2014/main" id="{1706F58B-EF21-4B0D-8338-A574734AD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286000"/>
          <a:ext cx="48006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7" imgW="3136900" imgH="457200" progId="Equation.DSMT4">
                  <p:embed/>
                </p:oleObj>
              </mc:Choice>
              <mc:Fallback>
                <p:oleObj name="Equation" r:id="rId7" imgW="31369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0"/>
                        <a:ext cx="4800600" cy="687388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对象 4">
            <a:extLst>
              <a:ext uri="{FF2B5EF4-FFF2-40B4-BE49-F238E27FC236}">
                <a16:creationId xmlns="" xmlns:a16="http://schemas.microsoft.com/office/drawing/2014/main" id="{DC7EE107-B4C9-405B-8332-42D856492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8313" y="1219200"/>
          <a:ext cx="28225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9" imgW="2476500" imgH="762000" progId="Equation.DSMT4">
                  <p:embed/>
                </p:oleObj>
              </mc:Choice>
              <mc:Fallback>
                <p:oleObj name="Equation" r:id="rId9" imgW="2476500" imgH="762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1219200"/>
                        <a:ext cx="2822575" cy="869950"/>
                      </a:xfrm>
                      <a:prstGeom prst="rect">
                        <a:avLst/>
                      </a:prstGeom>
                      <a:noFill/>
                      <a:ln w="38100" algn="ctr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4">
            <a:extLst>
              <a:ext uri="{FF2B5EF4-FFF2-40B4-BE49-F238E27FC236}">
                <a16:creationId xmlns="" xmlns:a16="http://schemas.microsoft.com/office/drawing/2014/main" id="{CA4E265A-7B8A-4A03-8557-EC931C6B8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3276600"/>
            <a:ext cx="1631950" cy="338138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激波图线及其用</a:t>
            </a:r>
          </a:p>
        </p:txBody>
      </p:sp>
      <p:pic>
        <p:nvPicPr>
          <p:cNvPr id="16396" name="Picture 18">
            <a:extLst>
              <a:ext uri="{FF2B5EF4-FFF2-40B4-BE49-F238E27FC236}">
                <a16:creationId xmlns="" xmlns:a16="http://schemas.microsoft.com/office/drawing/2014/main" id="{87E0666E-2880-421D-8950-983EEEA8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733800"/>
            <a:ext cx="3733800" cy="3019425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7" name="Picture 20">
            <a:extLst>
              <a:ext uri="{FF2B5EF4-FFF2-40B4-BE49-F238E27FC236}">
                <a16:creationId xmlns="" xmlns:a16="http://schemas.microsoft.com/office/drawing/2014/main" id="{FC293036-2841-4A64-87B7-B5E70A75E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8" y="3689350"/>
            <a:ext cx="4225925" cy="3063875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8" name="矩形 5">
            <a:extLst>
              <a:ext uri="{FF2B5EF4-FFF2-40B4-BE49-F238E27FC236}">
                <a16:creationId xmlns="" xmlns:a16="http://schemas.microsoft.com/office/drawing/2014/main" id="{C3B84425-2AF1-495D-9321-21556CEB1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76600"/>
            <a:ext cx="1425575" cy="33813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方向决定激波</a:t>
            </a:r>
            <a:endParaRPr lang="en-GB" altLang="en-US" sz="1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399" name="矩形 6">
            <a:extLst>
              <a:ext uri="{FF2B5EF4-FFF2-40B4-BE49-F238E27FC236}">
                <a16:creationId xmlns="" xmlns:a16="http://schemas.microsoft.com/office/drawing/2014/main" id="{5270820D-BD29-4E81-9B27-C90A78284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276600"/>
            <a:ext cx="1425575" cy="33813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压强决定激波</a:t>
            </a:r>
            <a:endParaRPr lang="en-GB" altLang="en-US" sz="1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5" grpId="0" animBg="1"/>
      <p:bldP spid="16398" grpId="0" animBg="1"/>
      <p:bldP spid="163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="" xmlns:a16="http://schemas.microsoft.com/office/drawing/2014/main" id="{E421A444-53E4-4BF2-BC20-9830F17E3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F931A1-64A8-4E32-A8EE-0CB4E2DBC2CE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1">
            <a:extLst>
              <a:ext uri="{FF2B5EF4-FFF2-40B4-BE49-F238E27FC236}">
                <a16:creationId xmlns="" xmlns:a16="http://schemas.microsoft.com/office/drawing/2014/main" id="{90B96C09-0C02-4EC2-96BB-2CA4FD512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858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412" name="Text Box 32">
            <a:extLst>
              <a:ext uri="{FF2B5EF4-FFF2-40B4-BE49-F238E27FC236}">
                <a16:creationId xmlns="" xmlns:a16="http://schemas.microsoft.com/office/drawing/2014/main" id="{42CA1D92-7E97-4390-A501-7AA55237E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激波定义、正激波基本方程、斜激波概念及定性结论。</a:t>
            </a:r>
          </a:p>
        </p:txBody>
      </p:sp>
      <p:sp>
        <p:nvSpPr>
          <p:cNvPr id="17413" name="Rectangle 2">
            <a:extLst>
              <a:ext uri="{FF2B5EF4-FFF2-40B4-BE49-F238E27FC236}">
                <a16:creationId xmlns="" xmlns:a16="http://schemas.microsoft.com/office/drawing/2014/main" id="{D0D9B1AC-7151-491A-8BF3-909934A3D3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3400" y="-762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第四章    高速可压缩流基础知识</a:t>
            </a:r>
            <a:endParaRPr lang="zh-CN" altLang="en-US" sz="400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17414" name="Text Box 4">
            <a:extLst>
              <a:ext uri="{FF2B5EF4-FFF2-40B4-BE49-F238E27FC236}">
                <a16:creationId xmlns="" xmlns:a16="http://schemas.microsoft.com/office/drawing/2014/main" id="{B493577B-9AEC-49DA-A403-A0F8E41E9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1147763"/>
            <a:ext cx="1631950" cy="338137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激波图线及其用</a:t>
            </a:r>
          </a:p>
        </p:txBody>
      </p:sp>
      <p:pic>
        <p:nvPicPr>
          <p:cNvPr id="17415" name="Picture 25">
            <a:extLst>
              <a:ext uri="{FF2B5EF4-FFF2-40B4-BE49-F238E27FC236}">
                <a16:creationId xmlns="" xmlns:a16="http://schemas.microsoft.com/office/drawing/2014/main" id="{0110FF2E-17ED-4420-BB36-5C61DFB5E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630363"/>
            <a:ext cx="4060825" cy="3322637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26">
            <a:extLst>
              <a:ext uri="{FF2B5EF4-FFF2-40B4-BE49-F238E27FC236}">
                <a16:creationId xmlns="" xmlns:a16="http://schemas.microsoft.com/office/drawing/2014/main" id="{41DEA828-4D85-4938-8FA2-318050BE6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1630363"/>
            <a:ext cx="4379912" cy="3322637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7" name="Picture 14">
            <a:extLst>
              <a:ext uri="{FF2B5EF4-FFF2-40B4-BE49-F238E27FC236}">
                <a16:creationId xmlns="" xmlns:a16="http://schemas.microsoft.com/office/drawing/2014/main" id="{3D3520FA-251D-400F-8C10-2F4532893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5105400"/>
            <a:ext cx="2324100" cy="1589088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8" name="Text Box 4">
            <a:extLst>
              <a:ext uri="{FF2B5EF4-FFF2-40B4-BE49-F238E27FC236}">
                <a16:creationId xmlns="" xmlns:a16="http://schemas.microsoft.com/office/drawing/2014/main" id="{609D51D9-59A0-43F5-96A2-21A879C45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730875"/>
            <a:ext cx="3492500" cy="338138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只有钝头体才会产生脱体激波？？？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="" xmlns:a16="http://schemas.microsoft.com/office/drawing/2014/main" id="{4E6121FA-0FF3-4A57-A69A-3F39A7BB0C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813336-4E1E-45EF-86F0-1FA0DC207086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标题 1">
            <a:extLst>
              <a:ext uri="{FF2B5EF4-FFF2-40B4-BE49-F238E27FC236}">
                <a16:creationId xmlns="" xmlns:a16="http://schemas.microsoft.com/office/drawing/2014/main" id="{12C09630-EB4F-43A5-B1B4-681294EE14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7250" y="0"/>
            <a:ext cx="7100888" cy="709613"/>
          </a:xfrm>
        </p:spPr>
        <p:txBody>
          <a:bodyPr/>
          <a:lstStyle/>
          <a:p>
            <a:pPr eaLnBrk="1" hangingPunct="1"/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第五章 一维定常可压缩管内流动</a:t>
            </a:r>
          </a:p>
        </p:txBody>
      </p:sp>
      <p:sp>
        <p:nvSpPr>
          <p:cNvPr id="4" name="AutoShape 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338C3D36-9F42-453B-AE0C-E61DB52B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88" y="2427262"/>
            <a:ext cx="7200000" cy="720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§5-2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收缩喷管</a:t>
            </a:r>
          </a:p>
        </p:txBody>
      </p:sp>
      <p:sp>
        <p:nvSpPr>
          <p:cNvPr id="5" name="AutoShape 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8D8674B-9862-4378-B281-E7B1B332F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88" y="3626036"/>
            <a:ext cx="7200000" cy="720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§5-3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拉瓦尔喷管</a:t>
            </a:r>
          </a:p>
        </p:txBody>
      </p:sp>
      <p:sp>
        <p:nvSpPr>
          <p:cNvPr id="8" name="AutoShape 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B78F0F3F-1230-43D4-85AD-451F28569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88" y="1264845"/>
            <a:ext cx="7200000" cy="720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§5-1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理想气体在变截面管道中的流动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D0BBD34-B44F-46F0-A145-985573A23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77888"/>
            <a:ext cx="531177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800">
                <a:latin typeface="华文新魏" panose="02010800040101010101" pitchFamily="2" charset="-122"/>
              </a:rPr>
              <a:t> </a:t>
            </a:r>
            <a:r>
              <a:rPr lang="zh-CN" altLang="en-US" sz="2800">
                <a:latin typeface="华文新魏" panose="02010800040101010101" pitchFamily="2" charset="-122"/>
              </a:rPr>
              <a:t>基本方程</a:t>
            </a:r>
          </a:p>
        </p:txBody>
      </p:sp>
      <p:graphicFrame>
        <p:nvGraphicFramePr>
          <p:cNvPr id="19459" name="Object 2">
            <a:extLst>
              <a:ext uri="{FF2B5EF4-FFF2-40B4-BE49-F238E27FC236}">
                <a16:creationId xmlns="" xmlns:a16="http://schemas.microsoft.com/office/drawing/2014/main" id="{750E5A9A-CB65-4A40-B1C9-427AC86FB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1592263"/>
          <a:ext cx="199866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Equation" r:id="rId3" imgW="1117600" imgH="419100" progId="Equation.DSMT4">
                  <p:embed/>
                </p:oleObj>
              </mc:Choice>
              <mc:Fallback>
                <p:oleObj name="Equation" r:id="rId3" imgW="11176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592263"/>
                        <a:ext cx="1998662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Box 15">
            <a:extLst>
              <a:ext uri="{FF2B5EF4-FFF2-40B4-BE49-F238E27FC236}">
                <a16:creationId xmlns="" xmlns:a16="http://schemas.microsoft.com/office/drawing/2014/main" id="{6B600EC0-B785-4FF2-BBA8-7A4EAE0EF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63713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连续方程：</a:t>
            </a:r>
          </a:p>
        </p:txBody>
      </p:sp>
      <p:sp>
        <p:nvSpPr>
          <p:cNvPr id="19461" name="TextBox 16">
            <a:extLst>
              <a:ext uri="{FF2B5EF4-FFF2-40B4-BE49-F238E27FC236}">
                <a16:creationId xmlns="" xmlns:a16="http://schemas.microsoft.com/office/drawing/2014/main" id="{BC00A9E5-C79A-4C6F-BB3C-89547B41E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565400"/>
            <a:ext cx="1152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动量方程：</a:t>
            </a:r>
          </a:p>
        </p:txBody>
      </p:sp>
      <p:sp>
        <p:nvSpPr>
          <p:cNvPr id="19462" name="TextBox 17">
            <a:extLst>
              <a:ext uri="{FF2B5EF4-FFF2-40B4-BE49-F238E27FC236}">
                <a16:creationId xmlns="" xmlns:a16="http://schemas.microsoft.com/office/drawing/2014/main" id="{0B779C8B-4744-4F48-B394-942C18852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92488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能量方程：</a:t>
            </a:r>
          </a:p>
        </p:txBody>
      </p:sp>
      <p:graphicFrame>
        <p:nvGraphicFramePr>
          <p:cNvPr id="19463" name="Object 6">
            <a:extLst>
              <a:ext uri="{FF2B5EF4-FFF2-40B4-BE49-F238E27FC236}">
                <a16:creationId xmlns="" xmlns:a16="http://schemas.microsoft.com/office/drawing/2014/main" id="{23ADD9DA-0B97-4704-9A5C-49268C036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2384425"/>
          <a:ext cx="207168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Equation" r:id="rId5" imgW="1130300" imgH="419100" progId="Equation.DSMT4">
                  <p:embed/>
                </p:oleObj>
              </mc:Choice>
              <mc:Fallback>
                <p:oleObj name="Equation" r:id="rId5" imgW="11303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384425"/>
                        <a:ext cx="207168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7">
            <a:extLst>
              <a:ext uri="{FF2B5EF4-FFF2-40B4-BE49-F238E27FC236}">
                <a16:creationId xmlns="" xmlns:a16="http://schemas.microsoft.com/office/drawing/2014/main" id="{1123917E-FF18-488C-9D5C-1BF79A8E9F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3213100"/>
          <a:ext cx="270192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Equation" r:id="rId7" imgW="1473200" imgH="393700" progId="Equation.DSMT4">
                  <p:embed/>
                </p:oleObj>
              </mc:Choice>
              <mc:Fallback>
                <p:oleObj name="Equation" r:id="rId7" imgW="14732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213100"/>
                        <a:ext cx="270192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组合 20">
            <a:extLst>
              <a:ext uri="{FF2B5EF4-FFF2-40B4-BE49-F238E27FC236}">
                <a16:creationId xmlns="" xmlns:a16="http://schemas.microsoft.com/office/drawing/2014/main" id="{6E65E76A-5509-4E3C-8CAC-92D12342B78A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113213"/>
            <a:ext cx="3441700" cy="782637"/>
            <a:chOff x="540000" y="4113076"/>
            <a:chExt cx="3441513" cy="782637"/>
          </a:xfrm>
        </p:grpSpPr>
        <p:graphicFrame>
          <p:nvGraphicFramePr>
            <p:cNvPr id="19477" name="Object 10">
              <a:extLst>
                <a:ext uri="{FF2B5EF4-FFF2-40B4-BE49-F238E27FC236}">
                  <a16:creationId xmlns="" xmlns:a16="http://schemas.microsoft.com/office/drawing/2014/main" id="{5D685F59-ACE8-4B99-96B5-A18505C29E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2200" y="4113076"/>
            <a:ext cx="2119313" cy="78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2" name="Equation" r:id="rId9" imgW="1155700" imgH="419100" progId="Equation.DSMT4">
                    <p:embed/>
                  </p:oleObj>
                </mc:Choice>
                <mc:Fallback>
                  <p:oleObj name="Equation" r:id="rId9" imgW="1155700" imgH="4191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2200" y="4113076"/>
                          <a:ext cx="2119313" cy="78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587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8" name="TextBox 32">
              <a:extLst>
                <a:ext uri="{FF2B5EF4-FFF2-40B4-BE49-F238E27FC236}">
                  <a16:creationId xmlns="" xmlns:a16="http://schemas.microsoft.com/office/drawing/2014/main" id="{B2641BAA-2C6C-43E2-9361-275A57ED0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00" y="4293096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状态方程：</a:t>
              </a:r>
            </a:p>
          </p:txBody>
        </p:sp>
      </p:grpSp>
      <p:grpSp>
        <p:nvGrpSpPr>
          <p:cNvPr id="19466" name="组合 21">
            <a:extLst>
              <a:ext uri="{FF2B5EF4-FFF2-40B4-BE49-F238E27FC236}">
                <a16:creationId xmlns="" xmlns:a16="http://schemas.microsoft.com/office/drawing/2014/main" id="{CF4CF81C-3624-40BE-90BA-D8843644994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084763"/>
            <a:ext cx="3627438" cy="735012"/>
            <a:chOff x="540000" y="5085184"/>
            <a:chExt cx="3627252" cy="735013"/>
          </a:xfrm>
        </p:grpSpPr>
        <p:graphicFrame>
          <p:nvGraphicFramePr>
            <p:cNvPr id="19475" name="Object 9">
              <a:extLst>
                <a:ext uri="{FF2B5EF4-FFF2-40B4-BE49-F238E27FC236}">
                  <a16:creationId xmlns="" xmlns:a16="http://schemas.microsoft.com/office/drawing/2014/main" id="{71C50A4B-001E-4092-9D59-1AF70FC6CB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8355" y="5085184"/>
            <a:ext cx="2258897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3" name="Equation" r:id="rId11" imgW="1231366" imgH="393529" progId="Equation.DSMT4">
                    <p:embed/>
                  </p:oleObj>
                </mc:Choice>
                <mc:Fallback>
                  <p:oleObj name="Equation" r:id="rId11" imgW="1231366" imgH="393529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355" y="5085184"/>
                          <a:ext cx="2258897" cy="735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587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6" name="TextBox 33">
              <a:extLst>
                <a:ext uri="{FF2B5EF4-FFF2-40B4-BE49-F238E27FC236}">
                  <a16:creationId xmlns="" xmlns:a16="http://schemas.microsoft.com/office/drawing/2014/main" id="{D7ACB3E5-5602-48B1-8855-E5C0A038C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00" y="5255912"/>
              <a:ext cx="14761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马赫数方程：</a:t>
              </a:r>
            </a:p>
          </p:txBody>
        </p:sp>
      </p:grpSp>
      <p:graphicFrame>
        <p:nvGraphicFramePr>
          <p:cNvPr id="19467" name="Object 16">
            <a:extLst>
              <a:ext uri="{FF2B5EF4-FFF2-40B4-BE49-F238E27FC236}">
                <a16:creationId xmlns="" xmlns:a16="http://schemas.microsoft.com/office/drawing/2014/main" id="{9BA5ABB6-5022-480D-9298-7F6F80A32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1788" y="1517650"/>
          <a:ext cx="19081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4" name="Equation" r:id="rId13" imgW="1066337" imgH="444307" progId="Equation.DSMT4">
                  <p:embed/>
                </p:oleObj>
              </mc:Choice>
              <mc:Fallback>
                <p:oleObj name="Equation" r:id="rId13" imgW="1066337" imgH="44430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1517650"/>
                        <a:ext cx="190817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7">
            <a:extLst>
              <a:ext uri="{FF2B5EF4-FFF2-40B4-BE49-F238E27FC236}">
                <a16:creationId xmlns="" xmlns:a16="http://schemas.microsoft.com/office/drawing/2014/main" id="{04962073-198E-4BD9-95F0-5F60E56190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0675" y="2274888"/>
          <a:ext cx="20510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Equation" r:id="rId15" imgW="1117115" imgH="444307" progId="Equation.DSMT4">
                  <p:embed/>
                </p:oleObj>
              </mc:Choice>
              <mc:Fallback>
                <p:oleObj name="Equation" r:id="rId15" imgW="1117115" imgH="44430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2274888"/>
                        <a:ext cx="205105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8">
            <a:extLst>
              <a:ext uri="{FF2B5EF4-FFF2-40B4-BE49-F238E27FC236}">
                <a16:creationId xmlns="" xmlns:a16="http://schemas.microsoft.com/office/drawing/2014/main" id="{5FCB7CCF-24C9-4AB4-9942-36911E859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1788" y="3213100"/>
          <a:ext cx="24003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Equation" r:id="rId17" imgW="1307532" imgH="431613" progId="Equation.DSMT4">
                  <p:embed/>
                </p:oleObj>
              </mc:Choice>
              <mc:Fallback>
                <p:oleObj name="Equation" r:id="rId17" imgW="1307532" imgH="43161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3213100"/>
                        <a:ext cx="24003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9">
            <a:extLst>
              <a:ext uri="{FF2B5EF4-FFF2-40B4-BE49-F238E27FC236}">
                <a16:creationId xmlns="" xmlns:a16="http://schemas.microsoft.com/office/drawing/2014/main" id="{23C56BBA-3458-4EB8-BB3E-085205565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4488" y="4978400"/>
          <a:ext cx="31670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Equation" r:id="rId19" imgW="1727200" imgH="508000" progId="Equation.DSMT4">
                  <p:embed/>
                </p:oleObj>
              </mc:Choice>
              <mc:Fallback>
                <p:oleObj name="Equation" r:id="rId19" imgW="1727200" imgH="508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978400"/>
                        <a:ext cx="316706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20">
            <a:extLst>
              <a:ext uri="{FF2B5EF4-FFF2-40B4-BE49-F238E27FC236}">
                <a16:creationId xmlns="" xmlns:a16="http://schemas.microsoft.com/office/drawing/2014/main" id="{85A38AE4-A6BE-4B2F-A5E0-9AA2582C6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6713" y="4098925"/>
          <a:ext cx="214471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Equation" r:id="rId21" imgW="1167893" imgH="393529" progId="Equation.DSMT4">
                  <p:embed/>
                </p:oleObj>
              </mc:Choice>
              <mc:Fallback>
                <p:oleObj name="Equation" r:id="rId21" imgW="1167893" imgH="39352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3" y="4098925"/>
                        <a:ext cx="2144712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右大括号 45">
            <a:extLst>
              <a:ext uri="{FF2B5EF4-FFF2-40B4-BE49-F238E27FC236}">
                <a16:creationId xmlns="" xmlns:a16="http://schemas.microsoft.com/office/drawing/2014/main" id="{E0BC1C63-1C80-4E95-A92D-0B470F3448BD}"/>
              </a:ext>
            </a:extLst>
          </p:cNvPr>
          <p:cNvSpPr>
            <a:spLocks/>
          </p:cNvSpPr>
          <p:nvPr/>
        </p:nvSpPr>
        <p:spPr bwMode="auto">
          <a:xfrm>
            <a:off x="4679950" y="1763713"/>
            <a:ext cx="504825" cy="3860800"/>
          </a:xfrm>
          <a:prstGeom prst="rightBrace">
            <a:avLst>
              <a:gd name="adj1" fmla="val 8321"/>
              <a:gd name="adj2" fmla="val 50000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3" name="灯片编号占位符 15">
            <a:extLst>
              <a:ext uri="{FF2B5EF4-FFF2-40B4-BE49-F238E27FC236}">
                <a16:creationId xmlns="" xmlns:a16="http://schemas.microsoft.com/office/drawing/2014/main" id="{F6E3F8EA-AD35-4DCB-A9F5-4DEB098DC964}"/>
              </a:ext>
            </a:extLst>
          </p:cNvPr>
          <p:cNvSpPr txBox="1">
            <a:spLocks/>
          </p:cNvSpPr>
          <p:nvPr/>
        </p:nvSpPr>
        <p:spPr bwMode="auto">
          <a:xfrm>
            <a:off x="8283575" y="6351588"/>
            <a:ext cx="8604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AEE923E-EA3E-444B-8D5F-66D9EEFCA3C1}" type="slidenum">
              <a:rPr lang="en-US" altLang="zh-CN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74" name="标题 1">
            <a:extLst>
              <a:ext uri="{FF2B5EF4-FFF2-40B4-BE49-F238E27FC236}">
                <a16:creationId xmlns="" xmlns:a16="http://schemas.microsoft.com/office/drawing/2014/main" id="{18108D00-19BA-4D69-A5AD-CD5D53BD78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7250" y="0"/>
            <a:ext cx="7100888" cy="709613"/>
          </a:xfrm>
        </p:spPr>
        <p:txBody>
          <a:bodyPr/>
          <a:lstStyle/>
          <a:p>
            <a:pPr eaLnBrk="1" hangingPunct="1"/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第五章 一维定常可压缩管内流动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="" xmlns:a16="http://schemas.microsoft.com/office/drawing/2014/main" id="{1BA454A3-2645-416E-86B4-1DAFED1AA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8AAD10-1679-453B-89CD-F124F31E6594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标题 1">
            <a:extLst>
              <a:ext uri="{FF2B5EF4-FFF2-40B4-BE49-F238E27FC236}">
                <a16:creationId xmlns="" xmlns:a16="http://schemas.microsoft.com/office/drawing/2014/main" id="{BB6CEF08-FF33-4DED-BBE6-C21F2594755D}"/>
              </a:ext>
            </a:extLst>
          </p:cNvPr>
          <p:cNvSpPr>
            <a:spLocks/>
          </p:cNvSpPr>
          <p:nvPr/>
        </p:nvSpPr>
        <p:spPr bwMode="gray">
          <a:xfrm>
            <a:off x="1009650" y="-100013"/>
            <a:ext cx="710088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第五章 一维定常可压缩管内流动</a:t>
            </a:r>
          </a:p>
        </p:txBody>
      </p:sp>
      <p:grpSp>
        <p:nvGrpSpPr>
          <p:cNvPr id="20485" name="组合 41">
            <a:extLst>
              <a:ext uri="{FF2B5EF4-FFF2-40B4-BE49-F238E27FC236}">
                <a16:creationId xmlns="" xmlns:a16="http://schemas.microsoft.com/office/drawing/2014/main" id="{0198C590-DB27-4100-8D37-6DF44A257F03}"/>
              </a:ext>
            </a:extLst>
          </p:cNvPr>
          <p:cNvGrpSpPr>
            <a:grpSpLocks/>
          </p:cNvGrpSpPr>
          <p:nvPr/>
        </p:nvGrpSpPr>
        <p:grpSpPr bwMode="auto">
          <a:xfrm>
            <a:off x="7761288" y="2709863"/>
            <a:ext cx="485775" cy="2511425"/>
            <a:chOff x="7920372" y="2888796"/>
            <a:chExt cx="485717" cy="2512340"/>
          </a:xfrm>
        </p:grpSpPr>
        <p:sp>
          <p:nvSpPr>
            <p:cNvPr id="20501" name="TextBox 34">
              <a:extLst>
                <a:ext uri="{FF2B5EF4-FFF2-40B4-BE49-F238E27FC236}">
                  <a16:creationId xmlns="" xmlns:a16="http://schemas.microsoft.com/office/drawing/2014/main" id="{FC4E068B-E6AA-4F61-8332-522E3BE28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372" y="2888796"/>
              <a:ext cx="480955" cy="1187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扩压器</a:t>
              </a:r>
            </a:p>
          </p:txBody>
        </p:sp>
        <p:sp>
          <p:nvSpPr>
            <p:cNvPr id="20502" name="TextBox 35">
              <a:extLst>
                <a:ext uri="{FF2B5EF4-FFF2-40B4-BE49-F238E27FC236}">
                  <a16:creationId xmlns="" xmlns:a16="http://schemas.microsoft.com/office/drawing/2014/main" id="{7C0C50DE-6C87-4884-835D-15E8F58DF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5134" y="4578511"/>
              <a:ext cx="480955" cy="82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喷管</a:t>
              </a:r>
            </a:p>
          </p:txBody>
        </p:sp>
      </p:grpSp>
      <p:grpSp>
        <p:nvGrpSpPr>
          <p:cNvPr id="20486" name="组合 38">
            <a:extLst>
              <a:ext uri="{FF2B5EF4-FFF2-40B4-BE49-F238E27FC236}">
                <a16:creationId xmlns="" xmlns:a16="http://schemas.microsoft.com/office/drawing/2014/main" id="{181FB7E4-7546-421B-B8CF-A9F47D363E0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33600"/>
            <a:ext cx="7920038" cy="3419475"/>
            <a:chOff x="539552" y="2312732"/>
            <a:chExt cx="7920880" cy="3420524"/>
          </a:xfrm>
        </p:grpSpPr>
        <p:graphicFrame>
          <p:nvGraphicFramePr>
            <p:cNvPr id="20488" name="Object 2">
              <a:extLst>
                <a:ext uri="{FF2B5EF4-FFF2-40B4-BE49-F238E27FC236}">
                  <a16:creationId xmlns="" xmlns:a16="http://schemas.microsoft.com/office/drawing/2014/main" id="{A52F2220-56E5-4FCB-848A-B77F627775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3256" y="3069237"/>
            <a:ext cx="407988" cy="749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4" name="Equation" r:id="rId3" imgW="228600" imgH="419100" progId="Equation.DSMT4">
                    <p:embed/>
                  </p:oleObj>
                </mc:Choice>
                <mc:Fallback>
                  <p:oleObj name="Equation" r:id="rId3" imgW="228600" imgH="419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256" y="3069237"/>
                          <a:ext cx="407988" cy="749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587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3">
              <a:extLst>
                <a:ext uri="{FF2B5EF4-FFF2-40B4-BE49-F238E27FC236}">
                  <a16:creationId xmlns="" xmlns:a16="http://schemas.microsoft.com/office/drawing/2014/main" id="{DF3D373A-AB52-4CDE-9197-04EDB168B1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7644" y="3069237"/>
            <a:ext cx="488950" cy="782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5" name="Equation" r:id="rId5" imgW="266584" imgH="418918" progId="Equation.DSMT4">
                    <p:embed/>
                  </p:oleObj>
                </mc:Choice>
                <mc:Fallback>
                  <p:oleObj name="Equation" r:id="rId5" imgW="266584" imgH="418918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644" y="3069237"/>
                          <a:ext cx="488950" cy="782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587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4">
              <a:extLst>
                <a:ext uri="{FF2B5EF4-FFF2-40B4-BE49-F238E27FC236}">
                  <a16:creationId xmlns="" xmlns:a16="http://schemas.microsoft.com/office/drawing/2014/main" id="{43DFE822-2D61-47F9-BCDF-A38A81B58D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3728" y="3061349"/>
            <a:ext cx="465137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6" name="Equation" r:id="rId7" imgW="253890" imgH="393529" progId="Equation.DSMT4">
                    <p:embed/>
                  </p:oleObj>
                </mc:Choice>
                <mc:Fallback>
                  <p:oleObj name="Equation" r:id="rId7" imgW="253890" imgH="393529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3061349"/>
                          <a:ext cx="465137" cy="735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587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5">
              <a:extLst>
                <a:ext uri="{FF2B5EF4-FFF2-40B4-BE49-F238E27FC236}">
                  <a16:creationId xmlns="" xmlns:a16="http://schemas.microsoft.com/office/drawing/2014/main" id="{4DE184A6-9BD9-46DF-B6A7-66E7CA1A83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7462" y="4627034"/>
            <a:ext cx="652463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7" name="Equation" r:id="rId9" imgW="355292" imgH="393359" progId="Equation.DSMT4">
                    <p:embed/>
                  </p:oleObj>
                </mc:Choice>
                <mc:Fallback>
                  <p:oleObj name="Equation" r:id="rId9" imgW="355292" imgH="393359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462" y="4627034"/>
                          <a:ext cx="652463" cy="735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587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6">
              <a:extLst>
                <a:ext uri="{FF2B5EF4-FFF2-40B4-BE49-F238E27FC236}">
                  <a16:creationId xmlns="" xmlns:a16="http://schemas.microsoft.com/office/drawing/2014/main" id="{1626DEC7-02A9-4A5A-BF5A-92B462993B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8627" y="4626429"/>
            <a:ext cx="398505" cy="735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8" name="Equation" r:id="rId11" imgW="215713" imgH="393359" progId="Equation.DSMT4">
                    <p:embed/>
                  </p:oleObj>
                </mc:Choice>
                <mc:Fallback>
                  <p:oleObj name="Equation" r:id="rId11" imgW="215713" imgH="393359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627" y="4626429"/>
                          <a:ext cx="398505" cy="735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587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493" name="直接连接符 19">
              <a:extLst>
                <a:ext uri="{FF2B5EF4-FFF2-40B4-BE49-F238E27FC236}">
                  <a16:creationId xmlns="" xmlns:a16="http://schemas.microsoft.com/office/drawing/2014/main" id="{DCB64624-8C42-4997-B305-DDAB1644C4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0432" y="4328956"/>
              <a:ext cx="7920000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4" name="直接连接符 20">
              <a:extLst>
                <a:ext uri="{FF2B5EF4-FFF2-40B4-BE49-F238E27FC236}">
                  <a16:creationId xmlns="" xmlns:a16="http://schemas.microsoft.com/office/drawing/2014/main" id="{4424B8DE-C954-4C6A-9B5B-AE8F6B73A0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15916" y="2312732"/>
              <a:ext cx="0" cy="338400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5" name="直接连接符 21">
              <a:extLst>
                <a:ext uri="{FF2B5EF4-FFF2-40B4-BE49-F238E27FC236}">
                  <a16:creationId xmlns="" xmlns:a16="http://schemas.microsoft.com/office/drawing/2014/main" id="{EDF8DBDE-78B9-4AA5-844B-7B93ED4522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9552" y="2780784"/>
              <a:ext cx="7920000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6" name="直接连接符 22">
              <a:extLst>
                <a:ext uri="{FF2B5EF4-FFF2-40B4-BE49-F238E27FC236}">
                  <a16:creationId xmlns="" xmlns:a16="http://schemas.microsoft.com/office/drawing/2014/main" id="{CA3270C7-7AE0-496A-91AC-6458D55B96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32140" y="2312732"/>
              <a:ext cx="0" cy="338400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0497" name="Object 7">
              <a:extLst>
                <a:ext uri="{FF2B5EF4-FFF2-40B4-BE49-F238E27FC236}">
                  <a16:creationId xmlns="" xmlns:a16="http://schemas.microsoft.com/office/drawing/2014/main" id="{D58827A6-D10B-4010-B892-C7F396D8C0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9972" y="2389688"/>
            <a:ext cx="841375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9" name="Equation" r:id="rId13" imgW="469696" imgH="177723" progId="Equation.DSMT4">
                    <p:embed/>
                  </p:oleObj>
                </mc:Choice>
                <mc:Fallback>
                  <p:oleObj name="Equation" r:id="rId13" imgW="469696" imgH="177723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9972" y="2389688"/>
                          <a:ext cx="841375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587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Object 8">
              <a:extLst>
                <a:ext uri="{FF2B5EF4-FFF2-40B4-BE49-F238E27FC236}">
                  <a16:creationId xmlns="" xmlns:a16="http://schemas.microsoft.com/office/drawing/2014/main" id="{734B517C-718F-4D38-8F9D-8FE52354B0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08204" y="2348736"/>
            <a:ext cx="841375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0" name="Equation" r:id="rId15" imgW="469696" imgH="177723" progId="Equation.DSMT4">
                    <p:embed/>
                  </p:oleObj>
                </mc:Choice>
                <mc:Fallback>
                  <p:oleObj name="Equation" r:id="rId15" imgW="469696" imgH="177723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8204" y="2348736"/>
                          <a:ext cx="841375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587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499" name="直接连接符 33">
              <a:extLst>
                <a:ext uri="{FF2B5EF4-FFF2-40B4-BE49-F238E27FC236}">
                  <a16:creationId xmlns="" xmlns:a16="http://schemas.microsoft.com/office/drawing/2014/main" id="{79E3499A-4E89-4CCD-95D9-D53D9A1F14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48364" y="2349256"/>
              <a:ext cx="0" cy="338400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0" name="矩形 36">
              <a:extLst>
                <a:ext uri="{FF2B5EF4-FFF2-40B4-BE49-F238E27FC236}">
                  <a16:creationId xmlns="" xmlns:a16="http://schemas.microsoft.com/office/drawing/2014/main" id="{B5F0F704-FE3F-47F7-B2DB-AAB734CE1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354" y="2349256"/>
              <a:ext cx="1200277" cy="396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气流参数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1B4D99B-5605-4D6E-96DB-266D07DAA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7924800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800" b="0">
                <a:solidFill>
                  <a:schemeClr val="tx1"/>
                </a:solidFill>
                <a:latin typeface="华文新魏" panose="02010800040101010101" pitchFamily="2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latin typeface="华文新魏" panose="02010800040101010101" pitchFamily="2" charset="-122"/>
              </a:rPr>
              <a:t>基本方程、管道截面积变化对气流参数的影响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28A9E71C-5A1C-4A0D-AA39-471A17DCBF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86659" y="4382165"/>
            <a:ext cx="1591568" cy="11263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38D086B7-05B3-4D08-BB90-CD04D972D0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25824" y="2724229"/>
            <a:ext cx="1689915" cy="132854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1CA35907-CC31-4C66-9467-71E925FFE1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59697" y="2733068"/>
            <a:ext cx="1735565" cy="125828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9E0C327-18C4-40BA-B9BC-FF055897F06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63280" y="4360721"/>
            <a:ext cx="1530955" cy="121338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>
            <a:extLst>
              <a:ext uri="{FF2B5EF4-FFF2-40B4-BE49-F238E27FC236}">
                <a16:creationId xmlns="" xmlns:a16="http://schemas.microsoft.com/office/drawing/2014/main" id="{BD640F43-06D8-4671-9F24-54B6257ED1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150A55-AB01-45E4-9D92-DBC1C3A20DD4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5" name="AutoShape 8">
            <a:extLst>
              <a:ext uri="{FF2B5EF4-FFF2-40B4-BE49-F238E27FC236}">
                <a16:creationId xmlns="" xmlns:a16="http://schemas.microsoft.com/office/drawing/2014/main" id="{FE75650A-26CC-4BD1-B9AA-C9AFC803DD06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2779713"/>
            <a:ext cx="7413625" cy="847725"/>
            <a:chOff x="518" y="1751"/>
            <a:chExt cx="4670" cy="534"/>
          </a:xfrm>
        </p:grpSpPr>
        <p:pic>
          <p:nvPicPr>
            <p:cNvPr id="3080" name="AutoShape 8">
              <a:hlinkClick r:id="" action="ppaction://noaction" highlightClick="1"/>
              <a:extLst>
                <a:ext uri="{FF2B5EF4-FFF2-40B4-BE49-F238E27FC236}">
                  <a16:creationId xmlns="" xmlns:a16="http://schemas.microsoft.com/office/drawing/2014/main" id="{37EAF67C-20B4-48D4-8326-8EE02B89E69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" y="1751"/>
              <a:ext cx="467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1" name="Text Box 5">
              <a:extLst>
                <a:ext uri="{FF2B5EF4-FFF2-40B4-BE49-F238E27FC236}">
                  <a16:creationId xmlns="" xmlns:a16="http://schemas.microsoft.com/office/drawing/2014/main" id="{7C2DBA03-204C-40F7-B0CB-85792F01C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" y="1769"/>
              <a:ext cx="4536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华文楷体" panose="02010600040101010101" pitchFamily="2" charset="-122"/>
                  <a:ea typeface="宋体" panose="02010600030101010101" pitchFamily="2" charset="-122"/>
                </a:rPr>
                <a:t>§1-2 </a:t>
              </a:r>
              <a:r>
                <a:rPr lang="zh-CN" altLang="en-US" sz="2400">
                  <a:solidFill>
                    <a:schemeClr val="tx1"/>
                  </a:solidFill>
                  <a:latin typeface="华文楷体" panose="02010600040101010101" pitchFamily="2" charset="-122"/>
                  <a:ea typeface="宋体" panose="02010600030101010101" pitchFamily="2" charset="-122"/>
                </a:rPr>
                <a:t>流体静力学基础</a:t>
              </a:r>
            </a:p>
          </p:txBody>
        </p:sp>
      </p:grpSp>
      <p:sp>
        <p:nvSpPr>
          <p:cNvPr id="8" name="AutoShape 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4892B12-0522-4B7C-8E6C-BCFFB134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88" y="1729011"/>
            <a:ext cx="7200000" cy="720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</a:rPr>
              <a:t>§1-1 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</a:rPr>
              <a:t>流体介质</a:t>
            </a:r>
          </a:p>
        </p:txBody>
      </p:sp>
      <p:sp>
        <p:nvSpPr>
          <p:cNvPr id="3079" name="标题 1">
            <a:extLst>
              <a:ext uri="{FF2B5EF4-FFF2-40B4-BE49-F238E27FC236}">
                <a16:creationId xmlns="" xmlns:a16="http://schemas.microsoft.com/office/drawing/2014/main" id="{332AB7DF-A596-418D-82FA-128259A1DCE5}"/>
              </a:ext>
            </a:extLst>
          </p:cNvPr>
          <p:cNvSpPr>
            <a:spLocks/>
          </p:cNvSpPr>
          <p:nvPr/>
        </p:nvSpPr>
        <p:spPr bwMode="gray">
          <a:xfrm>
            <a:off x="1281113" y="44450"/>
            <a:ext cx="7100887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第一章  流体力学基础知识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="" xmlns:a16="http://schemas.microsoft.com/office/drawing/2014/main" id="{6309EA9D-A8FC-4CB0-A068-8CF137339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BE2711-C38E-4B5D-8856-30201B97E0C3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标题 1">
            <a:extLst>
              <a:ext uri="{FF2B5EF4-FFF2-40B4-BE49-F238E27FC236}">
                <a16:creationId xmlns="" xmlns:a16="http://schemas.microsoft.com/office/drawing/2014/main" id="{CEF8E09B-E045-4796-AE3E-A3E2B42870B3}"/>
              </a:ext>
            </a:extLst>
          </p:cNvPr>
          <p:cNvSpPr>
            <a:spLocks/>
          </p:cNvSpPr>
          <p:nvPr/>
        </p:nvSpPr>
        <p:spPr bwMode="gray">
          <a:xfrm>
            <a:off x="1009650" y="-100013"/>
            <a:ext cx="710088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第五章 一维定常可压缩管内流动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4065C52-2A7F-443D-AF2B-F2D3BD44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5311775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0">
                <a:solidFill>
                  <a:schemeClr val="tx1"/>
                </a:solidFill>
                <a:latin typeface="华文新魏" panose="02010800040101010101" pitchFamily="2" charset="-122"/>
              </a:rPr>
              <a:t> 收缩喷管的流动特点</a:t>
            </a:r>
          </a:p>
        </p:txBody>
      </p:sp>
      <p:sp>
        <p:nvSpPr>
          <p:cNvPr id="21509" name="矩形 16">
            <a:extLst>
              <a:ext uri="{FF2B5EF4-FFF2-40B4-BE49-F238E27FC236}">
                <a16:creationId xmlns="" xmlns:a16="http://schemas.microsoft.com/office/drawing/2014/main" id="{9360F5B6-8EB8-4172-8110-945F759CA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321050"/>
            <a:ext cx="15811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亚临界流态</a:t>
            </a:r>
          </a:p>
        </p:txBody>
      </p:sp>
      <p:sp>
        <p:nvSpPr>
          <p:cNvPr id="21510" name="矩形 17">
            <a:extLst>
              <a:ext uri="{FF2B5EF4-FFF2-40B4-BE49-F238E27FC236}">
                <a16:creationId xmlns="" xmlns:a16="http://schemas.microsoft.com/office/drawing/2014/main" id="{AAE03158-3034-458B-ADB8-FF580B868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8" y="4051300"/>
            <a:ext cx="1301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临界流态</a:t>
            </a:r>
          </a:p>
        </p:txBody>
      </p:sp>
      <p:sp>
        <p:nvSpPr>
          <p:cNvPr id="21511" name="矩形 18">
            <a:extLst>
              <a:ext uri="{FF2B5EF4-FFF2-40B4-BE49-F238E27FC236}">
                <a16:creationId xmlns="" xmlns:a16="http://schemas.microsoft.com/office/drawing/2014/main" id="{AB8408C3-0301-4729-B503-4D2A1F436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3" y="4665663"/>
            <a:ext cx="15811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超临界流态</a:t>
            </a:r>
          </a:p>
        </p:txBody>
      </p:sp>
      <p:cxnSp>
        <p:nvCxnSpPr>
          <p:cNvPr id="21512" name="直接连接符 24">
            <a:extLst>
              <a:ext uri="{FF2B5EF4-FFF2-40B4-BE49-F238E27FC236}">
                <a16:creationId xmlns="" xmlns:a16="http://schemas.microsoft.com/office/drawing/2014/main" id="{36CD86FE-358B-47A2-896E-1D1CBC2A67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2250" y="4557713"/>
            <a:ext cx="7199313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直接连接符 25">
            <a:extLst>
              <a:ext uri="{FF2B5EF4-FFF2-40B4-BE49-F238E27FC236}">
                <a16:creationId xmlns="" xmlns:a16="http://schemas.microsoft.com/office/drawing/2014/main" id="{EBC357B0-0EE4-4F07-A751-FA0BD83FFA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01813" y="2647950"/>
            <a:ext cx="0" cy="2627313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直接连接符 26">
            <a:extLst>
              <a:ext uri="{FF2B5EF4-FFF2-40B4-BE49-F238E27FC236}">
                <a16:creationId xmlns="" xmlns:a16="http://schemas.microsoft.com/office/drawing/2014/main" id="{3E207957-6B5A-464A-A3DA-CEC2D94008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0663" y="3144838"/>
            <a:ext cx="7200900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直接连接符 27">
            <a:extLst>
              <a:ext uri="{FF2B5EF4-FFF2-40B4-BE49-F238E27FC236}">
                <a16:creationId xmlns="" xmlns:a16="http://schemas.microsoft.com/office/drawing/2014/main" id="{20B63C9C-F2F3-4977-98F0-70DF7A3DB5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76688" y="2647950"/>
            <a:ext cx="0" cy="2627313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直接连接符 32">
            <a:extLst>
              <a:ext uri="{FF2B5EF4-FFF2-40B4-BE49-F238E27FC236}">
                <a16:creationId xmlns="" xmlns:a16="http://schemas.microsoft.com/office/drawing/2014/main" id="{9285D61F-CE1C-4788-B73A-1D301A2D5A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8913" y="3843338"/>
            <a:ext cx="7199312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517" name="组合 34">
            <a:extLst>
              <a:ext uri="{FF2B5EF4-FFF2-40B4-BE49-F238E27FC236}">
                <a16:creationId xmlns="" xmlns:a16="http://schemas.microsoft.com/office/drawing/2014/main" id="{E196FECD-573A-46CD-8799-C21740EF477A}"/>
              </a:ext>
            </a:extLst>
          </p:cNvPr>
          <p:cNvGrpSpPr>
            <a:grpSpLocks/>
          </p:cNvGrpSpPr>
          <p:nvPr/>
        </p:nvGrpSpPr>
        <p:grpSpPr bwMode="auto">
          <a:xfrm>
            <a:off x="2305050" y="2659063"/>
            <a:ext cx="1392238" cy="2387600"/>
            <a:chOff x="2987283" y="1537742"/>
            <a:chExt cx="1392383" cy="2388261"/>
          </a:xfrm>
        </p:grpSpPr>
        <p:sp>
          <p:nvSpPr>
            <p:cNvPr id="21538" name="矩形 20">
              <a:extLst>
                <a:ext uri="{FF2B5EF4-FFF2-40B4-BE49-F238E27FC236}">
                  <a16:creationId xmlns="" xmlns:a16="http://schemas.microsoft.com/office/drawing/2014/main" id="{1FE23D74-F8B7-431F-BCDF-7C7815B70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362" y="1537742"/>
              <a:ext cx="743027" cy="427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判别</a:t>
              </a:r>
            </a:p>
          </p:txBody>
        </p:sp>
        <p:graphicFrame>
          <p:nvGraphicFramePr>
            <p:cNvPr id="21539" name="Object 2">
              <a:extLst>
                <a:ext uri="{FF2B5EF4-FFF2-40B4-BE49-F238E27FC236}">
                  <a16:creationId xmlns="" xmlns:a16="http://schemas.microsoft.com/office/drawing/2014/main" id="{916124AE-FAD6-41EB-BD8E-54E5100679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7283" y="2274902"/>
            <a:ext cx="1392383" cy="400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6" name="Equation" r:id="rId3" imgW="825500" imgH="241300" progId="Equation.DSMT4">
                    <p:embed/>
                  </p:oleObj>
                </mc:Choice>
                <mc:Fallback>
                  <p:oleObj name="Equation" r:id="rId3" imgW="825500" imgH="2413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283" y="2274902"/>
                          <a:ext cx="1392383" cy="40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0" name="Object 3">
              <a:extLst>
                <a:ext uri="{FF2B5EF4-FFF2-40B4-BE49-F238E27FC236}">
                  <a16:creationId xmlns="" xmlns:a16="http://schemas.microsoft.com/office/drawing/2014/main" id="{3F6CAF77-F99F-4940-A3ED-0198CE6F78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2919" y="2893379"/>
            <a:ext cx="130651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7" name="Equation" r:id="rId5" imgW="774364" imgH="241195" progId="Equation.DSMT4">
                    <p:embed/>
                  </p:oleObj>
                </mc:Choice>
                <mc:Fallback>
                  <p:oleObj name="Equation" r:id="rId5" imgW="774364" imgH="24119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919" y="2893379"/>
                          <a:ext cx="1306512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1" name="Object 4">
              <a:extLst>
                <a:ext uri="{FF2B5EF4-FFF2-40B4-BE49-F238E27FC236}">
                  <a16:creationId xmlns="" xmlns:a16="http://schemas.microsoft.com/office/drawing/2014/main" id="{0618DCD9-FCF2-4B93-860E-21EBA5C136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7429" y="3525953"/>
            <a:ext cx="1392237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8" name="Equation" r:id="rId7" imgW="774364" imgH="241195" progId="Equation.DSMT4">
                    <p:embed/>
                  </p:oleObj>
                </mc:Choice>
                <mc:Fallback>
                  <p:oleObj name="Equation" r:id="rId7" imgW="774364" imgH="24119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429" y="3525953"/>
                          <a:ext cx="1392237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8" name="组合 35">
            <a:extLst>
              <a:ext uri="{FF2B5EF4-FFF2-40B4-BE49-F238E27FC236}">
                <a16:creationId xmlns="" xmlns:a16="http://schemas.microsoft.com/office/drawing/2014/main" id="{59AC945B-D176-4E4E-8CE1-62A854E0231C}"/>
              </a:ext>
            </a:extLst>
          </p:cNvPr>
          <p:cNvGrpSpPr>
            <a:grpSpLocks/>
          </p:cNvGrpSpPr>
          <p:nvPr/>
        </p:nvGrpSpPr>
        <p:grpSpPr bwMode="auto">
          <a:xfrm>
            <a:off x="4138613" y="2640013"/>
            <a:ext cx="1758950" cy="2409825"/>
            <a:chOff x="4946550" y="1518692"/>
            <a:chExt cx="1759050" cy="2410533"/>
          </a:xfrm>
        </p:grpSpPr>
        <p:sp>
          <p:nvSpPr>
            <p:cNvPr id="21534" name="矩形 19">
              <a:extLst>
                <a:ext uri="{FF2B5EF4-FFF2-40B4-BE49-F238E27FC236}">
                  <a16:creationId xmlns="" xmlns:a16="http://schemas.microsoft.com/office/drawing/2014/main" id="{A566EF57-1239-42ED-A2A0-60A3D77C9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404" y="1518692"/>
              <a:ext cx="742992" cy="42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200" b="0" dirty="0"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特点</a:t>
              </a:r>
            </a:p>
          </p:txBody>
        </p:sp>
        <p:graphicFrame>
          <p:nvGraphicFramePr>
            <p:cNvPr id="21535" name="Object 5">
              <a:extLst>
                <a:ext uri="{FF2B5EF4-FFF2-40B4-BE49-F238E27FC236}">
                  <a16:creationId xmlns="" xmlns:a16="http://schemas.microsoft.com/office/drawing/2014/main" id="{65A715D8-0DD9-44D4-A718-72CE213266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6550" y="2223988"/>
            <a:ext cx="1749425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9" name="Equation" r:id="rId9" imgW="1002865" imgH="228501" progId="Equation.DSMT4">
                    <p:embed/>
                  </p:oleObj>
                </mc:Choice>
                <mc:Fallback>
                  <p:oleObj name="Equation" r:id="rId9" imgW="1002865" imgH="22850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550" y="2223988"/>
                          <a:ext cx="1749425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6" name="Object 6">
              <a:extLst>
                <a:ext uri="{FF2B5EF4-FFF2-40B4-BE49-F238E27FC236}">
                  <a16:creationId xmlns="" xmlns:a16="http://schemas.microsoft.com/office/drawing/2014/main" id="{1ECE3F63-6BF5-4BE5-A10E-9A34F39047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6175" y="2894300"/>
            <a:ext cx="1749425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0" name="Equation" r:id="rId11" imgW="1002865" imgH="228501" progId="Equation.DSMT4">
                    <p:embed/>
                  </p:oleObj>
                </mc:Choice>
                <mc:Fallback>
                  <p:oleObj name="Equation" r:id="rId11" imgW="1002865" imgH="22850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6175" y="2894300"/>
                          <a:ext cx="1749425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7" name="Object 7">
              <a:extLst>
                <a:ext uri="{FF2B5EF4-FFF2-40B4-BE49-F238E27FC236}">
                  <a16:creationId xmlns="" xmlns:a16="http://schemas.microsoft.com/office/drawing/2014/main" id="{65839D1A-9122-4A0F-812F-513DB70C47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6550" y="3529175"/>
            <a:ext cx="1749425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1" name="Equation" r:id="rId13" imgW="1002865" imgH="228501" progId="Equation.DSMT4">
                    <p:embed/>
                  </p:oleObj>
                </mc:Choice>
                <mc:Fallback>
                  <p:oleObj name="Equation" r:id="rId13" imgW="1002865" imgH="228501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550" y="3529175"/>
                          <a:ext cx="1749425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1519" name="直接连接符 29">
            <a:extLst>
              <a:ext uri="{FF2B5EF4-FFF2-40B4-BE49-F238E27FC236}">
                <a16:creationId xmlns="" xmlns:a16="http://schemas.microsoft.com/office/drawing/2014/main" id="{94134FB8-078F-4605-A597-55B4E4AE49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32500" y="2647950"/>
            <a:ext cx="0" cy="2627313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矩形 30">
            <a:extLst>
              <a:ext uri="{FF2B5EF4-FFF2-40B4-BE49-F238E27FC236}">
                <a16:creationId xmlns="" xmlns:a16="http://schemas.microsoft.com/office/drawing/2014/main" id="{8DC96F8E-8CBD-4F4B-99CD-5BF310C27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5059363"/>
            <a:ext cx="16049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不完全膨胀</a:t>
            </a:r>
          </a:p>
        </p:txBody>
      </p:sp>
      <p:sp>
        <p:nvSpPr>
          <p:cNvPr id="21521" name="矩形 31">
            <a:extLst>
              <a:ext uri="{FF2B5EF4-FFF2-40B4-BE49-F238E27FC236}">
                <a16:creationId xmlns="" xmlns:a16="http://schemas.microsoft.com/office/drawing/2014/main" id="{63D39574-41A2-4FA5-85BD-810E8728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3371850"/>
            <a:ext cx="13668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完全膨胀</a:t>
            </a:r>
          </a:p>
        </p:txBody>
      </p:sp>
      <p:sp>
        <p:nvSpPr>
          <p:cNvPr id="21522" name="矩形 33">
            <a:extLst>
              <a:ext uri="{FF2B5EF4-FFF2-40B4-BE49-F238E27FC236}">
                <a16:creationId xmlns="" xmlns:a16="http://schemas.microsoft.com/office/drawing/2014/main" id="{6067E51E-4727-451C-B66F-7654D24E8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4068763"/>
            <a:ext cx="13017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完全膨胀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6AD4DA-873F-4BE3-A0D1-747D9D160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5311775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0">
                <a:solidFill>
                  <a:schemeClr val="tx1"/>
                </a:solidFill>
                <a:latin typeface="华文新魏" panose="02010800040101010101" pitchFamily="2" charset="-122"/>
              </a:rPr>
              <a:t> 喷管的分类</a:t>
            </a:r>
          </a:p>
        </p:txBody>
      </p:sp>
      <p:pic>
        <p:nvPicPr>
          <p:cNvPr id="21524" name="Picture 4" descr="拉伐尔喷管模形">
            <a:extLst>
              <a:ext uri="{FF2B5EF4-FFF2-40B4-BE49-F238E27FC236}">
                <a16:creationId xmlns="" xmlns:a16="http://schemas.microsoft.com/office/drawing/2014/main" id="{1CF12E4E-891B-4175-90F5-14F7328B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8" y="669925"/>
            <a:ext cx="2027237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25" name="组合 10">
            <a:extLst>
              <a:ext uri="{FF2B5EF4-FFF2-40B4-BE49-F238E27FC236}">
                <a16:creationId xmlns="" xmlns:a16="http://schemas.microsoft.com/office/drawing/2014/main" id="{E5C1B54F-F5CC-466A-A9C0-E83DFDB48BC0}"/>
              </a:ext>
            </a:extLst>
          </p:cNvPr>
          <p:cNvGrpSpPr>
            <a:grpSpLocks/>
          </p:cNvGrpSpPr>
          <p:nvPr/>
        </p:nvGrpSpPr>
        <p:grpSpPr bwMode="auto">
          <a:xfrm>
            <a:off x="2905125" y="762000"/>
            <a:ext cx="1738313" cy="1276350"/>
            <a:chOff x="1151620" y="1512428"/>
            <a:chExt cx="2160240" cy="2675255"/>
          </a:xfrm>
        </p:grpSpPr>
        <p:pic>
          <p:nvPicPr>
            <p:cNvPr id="21532" name="Picture 5" descr="收缩喷管模型">
              <a:extLst>
                <a:ext uri="{FF2B5EF4-FFF2-40B4-BE49-F238E27FC236}">
                  <a16:creationId xmlns="" xmlns:a16="http://schemas.microsoft.com/office/drawing/2014/main" id="{21A11440-5545-4E87-B60B-D13806CCEB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20" y="1512428"/>
              <a:ext cx="2160240" cy="1844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3" name="矩形 42">
              <a:extLst>
                <a:ext uri="{FF2B5EF4-FFF2-40B4-BE49-F238E27FC236}">
                  <a16:creationId xmlns="" xmlns:a16="http://schemas.microsoft.com/office/drawing/2014/main" id="{AA0B2094-CF8C-405A-95D7-7E19E8572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657" y="3284984"/>
              <a:ext cx="229657" cy="902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1526" name="TextBox 29">
            <a:extLst>
              <a:ext uri="{FF2B5EF4-FFF2-40B4-BE49-F238E27FC236}">
                <a16:creationId xmlns="" xmlns:a16="http://schemas.microsoft.com/office/drawing/2014/main" id="{3C783AFC-9268-40B9-AC5C-17A877F71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5437188"/>
            <a:ext cx="74025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C00000"/>
              </a:buClr>
              <a:buSzPct val="80000"/>
              <a:buFontTx/>
              <a:buNone/>
            </a:pPr>
            <a:r>
              <a:rPr kumimoji="1" lang="zh-CN" altLang="en-US" sz="22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气流在喷管内的膨胀加速程度取决于总压和背压。</a:t>
            </a:r>
          </a:p>
        </p:txBody>
      </p:sp>
      <p:sp>
        <p:nvSpPr>
          <p:cNvPr id="35" name="Text Box 11">
            <a:extLst>
              <a:ext uri="{FF2B5EF4-FFF2-40B4-BE49-F238E27FC236}">
                <a16:creationId xmlns="" xmlns:a16="http://schemas.microsoft.com/office/drawing/2014/main" id="{B03D999E-059D-43F9-AAB6-1D8543C9B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44838"/>
            <a:ext cx="24098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1950" indent="-361950" eaLnBrk="0" hangingPunct="0"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1200" dirty="0">
                <a:solidFill>
                  <a:schemeClr val="accent6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出口外扰动可向管内传播。</a:t>
            </a:r>
          </a:p>
        </p:txBody>
      </p:sp>
      <p:sp>
        <p:nvSpPr>
          <p:cNvPr id="36" name="Text Box 11">
            <a:extLst>
              <a:ext uri="{FF2B5EF4-FFF2-40B4-BE49-F238E27FC236}">
                <a16:creationId xmlns="" xmlns:a16="http://schemas.microsoft.com/office/drawing/2014/main" id="{FF28419D-B4E5-4C9D-83F0-1D38EE042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913188"/>
            <a:ext cx="2971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1950" indent="-361950" eaLnBrk="0" hangingPunct="0"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1200" dirty="0">
                <a:solidFill>
                  <a:schemeClr val="accent6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出口外扰动无法影响喷管内部流动</a:t>
            </a:r>
          </a:p>
        </p:txBody>
      </p:sp>
      <p:sp>
        <p:nvSpPr>
          <p:cNvPr id="37" name="Text Box 11">
            <a:extLst>
              <a:ext uri="{FF2B5EF4-FFF2-40B4-BE49-F238E27FC236}">
                <a16:creationId xmlns="" xmlns:a16="http://schemas.microsoft.com/office/drawing/2014/main" id="{6881416F-9FEF-429D-A92C-314D085B0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60888"/>
            <a:ext cx="292893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1950" indent="-361950" eaLnBrk="0" hangingPunc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1200" dirty="0">
                <a:solidFill>
                  <a:schemeClr val="accent6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出口外扰动无法影响喷管内部流动；且存在膨胀波。</a:t>
            </a:r>
          </a:p>
        </p:txBody>
      </p:sp>
      <p:sp>
        <p:nvSpPr>
          <p:cNvPr id="21530" name="矩形 37">
            <a:extLst>
              <a:ext uri="{FF2B5EF4-FFF2-40B4-BE49-F238E27FC236}">
                <a16:creationId xmlns="" xmlns:a16="http://schemas.microsoft.com/office/drawing/2014/main" id="{CB2A1350-1B05-46E4-8EE8-40F5BF7A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5867400"/>
            <a:ext cx="56721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000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壅塞状态下，外界背压不能影响喷管内的流动</a:t>
            </a:r>
          </a:p>
        </p:txBody>
      </p:sp>
      <p:sp>
        <p:nvSpPr>
          <p:cNvPr id="39" name="Text Box 11">
            <a:extLst>
              <a:ext uri="{FF2B5EF4-FFF2-40B4-BE49-F238E27FC236}">
                <a16:creationId xmlns="" xmlns:a16="http://schemas.microsoft.com/office/drawing/2014/main" id="{419B8551-CBBC-4825-AB69-FA7E60A23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1901825"/>
            <a:ext cx="3173412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1950" indent="-361950" eaLnBrk="0" hangingPunct="0"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  <a:ea typeface="华文中宋" pitchFamily="2" charset="-122"/>
                <a:cs typeface="Times New Roman" pitchFamily="18" charset="0"/>
              </a:rPr>
              <a:t>T</a:t>
            </a:r>
            <a:r>
              <a:rPr lang="en-US" altLang="zh-CN" sz="1600" i="1" baseline="-25000" dirty="0">
                <a:solidFill>
                  <a:schemeClr val="accent6">
                    <a:lumMod val="50000"/>
                  </a:schemeClr>
                </a:solidFill>
                <a:ea typeface="华文中宋" pitchFamily="2" charset="-122"/>
                <a:cs typeface="Times New Roman" pitchFamily="18" charset="0"/>
              </a:rPr>
              <a:t>0e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越高，流速越大；</a:t>
            </a:r>
          </a:p>
          <a:p>
            <a:pPr marL="361950" indent="-361950" algn="ctr" eaLnBrk="0" hangingPunct="0"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pPr>
            <a:endParaRPr lang="zh-CN" altLang="en-US" sz="1600" dirty="0">
              <a:solidFill>
                <a:schemeClr val="accent6">
                  <a:lumMod val="50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pPr marL="361950" indent="-361950" eaLnBrk="0" hangingPunct="0"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  <a:ea typeface="华文中宋" pitchFamily="2" charset="-122"/>
                <a:cs typeface="Times New Roman" pitchFamily="18" charset="0"/>
              </a:rPr>
              <a:t>p</a:t>
            </a:r>
            <a:r>
              <a:rPr lang="en-US" altLang="zh-CN" sz="1600" i="1" baseline="-25000" dirty="0">
                <a:solidFill>
                  <a:schemeClr val="accent6">
                    <a:lumMod val="50000"/>
                  </a:schemeClr>
                </a:solidFill>
                <a:ea typeface="华文中宋" pitchFamily="2" charset="-122"/>
                <a:cs typeface="Times New Roman" pitchFamily="18" charset="0"/>
              </a:rPr>
              <a:t>e</a:t>
            </a:r>
            <a:r>
              <a:rPr lang="en-US" altLang="zh-CN" sz="1600" i="1" dirty="0">
                <a:solidFill>
                  <a:schemeClr val="accent6">
                    <a:lumMod val="50000"/>
                  </a:schemeClr>
                </a:solidFill>
                <a:ea typeface="华文中宋" pitchFamily="2" charset="-122"/>
                <a:cs typeface="Times New Roman" pitchFamily="18" charset="0"/>
              </a:rPr>
              <a:t>/p</a:t>
            </a:r>
            <a:r>
              <a:rPr lang="en-US" altLang="zh-CN" sz="1600" i="1" baseline="-25000" dirty="0">
                <a:solidFill>
                  <a:schemeClr val="accent6">
                    <a:lumMod val="50000"/>
                  </a:schemeClr>
                </a:solidFill>
                <a:ea typeface="华文中宋" pitchFamily="2" charset="-122"/>
                <a:cs typeface="Times New Roman" pitchFamily="18" charset="0"/>
              </a:rPr>
              <a:t>0e</a:t>
            </a:r>
            <a:r>
              <a:rPr lang="zh-CN" altLang="en-US" sz="1600" dirty="0">
                <a:solidFill>
                  <a:schemeClr val="accent6">
                    <a:lumMod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越小，流速越大。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0" grpId="0"/>
      <p:bldP spid="21521" grpId="0"/>
      <p:bldP spid="21522" grpId="0"/>
      <p:bldP spid="21526" grpId="0"/>
      <p:bldP spid="35" grpId="0"/>
      <p:bldP spid="36" grpId="0"/>
      <p:bldP spid="37" grpId="0"/>
      <p:bldP spid="215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="" xmlns:a16="http://schemas.microsoft.com/office/drawing/2014/main" id="{09522181-8DE8-4EB5-A8A4-5915512D7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934D4D-691D-442A-8B16-D11F3B16A5EF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标题 1">
            <a:extLst>
              <a:ext uri="{FF2B5EF4-FFF2-40B4-BE49-F238E27FC236}">
                <a16:creationId xmlns="" xmlns:a16="http://schemas.microsoft.com/office/drawing/2014/main" id="{79C8D633-C4CB-4B93-AC11-39B11F011A90}"/>
              </a:ext>
            </a:extLst>
          </p:cNvPr>
          <p:cNvSpPr>
            <a:spLocks/>
          </p:cNvSpPr>
          <p:nvPr/>
        </p:nvSpPr>
        <p:spPr bwMode="gray">
          <a:xfrm>
            <a:off x="1009650" y="-100013"/>
            <a:ext cx="710088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第五章 一维定常可压缩管内流动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8369300-AF54-46DD-AA3C-1343A0432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"/>
            <a:ext cx="5311775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800" b="0">
                <a:solidFill>
                  <a:schemeClr val="tx1"/>
                </a:solidFill>
                <a:latin typeface="华文新魏" panose="02010800040101010101" pitchFamily="2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latin typeface="华文新魏" panose="02010800040101010101" pitchFamily="2" charset="-122"/>
              </a:rPr>
              <a:t>拉瓦尔喷管</a:t>
            </a:r>
          </a:p>
        </p:txBody>
      </p:sp>
      <p:sp>
        <p:nvSpPr>
          <p:cNvPr id="22533" name="Rectangle 26">
            <a:extLst>
              <a:ext uri="{FF2B5EF4-FFF2-40B4-BE49-F238E27FC236}">
                <a16:creationId xmlns="" xmlns:a16="http://schemas.microsoft.com/office/drawing/2014/main" id="{BFD4E56A-6869-462C-A04B-053E74C69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37893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200">
                <a:solidFill>
                  <a:schemeClr val="tx1"/>
                </a:solidFill>
                <a:ea typeface="宋体" panose="02010600030101010101" pitchFamily="2" charset="-122"/>
              </a:rPr>
              <a:t>基本概念、等熵面积比关系</a:t>
            </a:r>
          </a:p>
        </p:txBody>
      </p:sp>
      <p:sp>
        <p:nvSpPr>
          <p:cNvPr id="22534" name="Rectangle 27">
            <a:extLst>
              <a:ext uri="{FF2B5EF4-FFF2-40B4-BE49-F238E27FC236}">
                <a16:creationId xmlns="" xmlns:a16="http://schemas.microsoft.com/office/drawing/2014/main" id="{4D1E4968-A8B1-451A-8C8D-C3F7E9D83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30363"/>
            <a:ext cx="37893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200">
                <a:solidFill>
                  <a:schemeClr val="tx1"/>
                </a:solidFill>
                <a:ea typeface="宋体" panose="02010600030101010101" pitchFamily="2" charset="-122"/>
              </a:rPr>
              <a:t>喷管获得超声速流动的条件</a:t>
            </a:r>
          </a:p>
        </p:txBody>
      </p:sp>
      <p:sp>
        <p:nvSpPr>
          <p:cNvPr id="4" name="Rectangle 4">
            <a:hlinkClick r:id="rId3"/>
            <a:extLst>
              <a:ext uri="{FF2B5EF4-FFF2-40B4-BE49-F238E27FC236}">
                <a16:creationId xmlns="" xmlns:a16="http://schemas.microsoft.com/office/drawing/2014/main" id="{28F2BDE9-0E11-4909-895B-EB0860187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52688"/>
            <a:ext cx="5311775" cy="519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0">
                <a:solidFill>
                  <a:schemeClr val="tx1"/>
                </a:solidFill>
                <a:latin typeface="华文新魏" panose="02010800040101010101" pitchFamily="2" charset="-122"/>
              </a:rPr>
              <a:t> 拉瓦尔喷管的流动状态</a:t>
            </a:r>
          </a:p>
        </p:txBody>
      </p:sp>
      <p:graphicFrame>
        <p:nvGraphicFramePr>
          <p:cNvPr id="22536" name="对象 1">
            <a:extLst>
              <a:ext uri="{FF2B5EF4-FFF2-40B4-BE49-F238E27FC236}">
                <a16:creationId xmlns="" xmlns:a16="http://schemas.microsoft.com/office/drawing/2014/main" id="{A71FD3D3-5AE5-459B-8497-5273E583F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435538"/>
              </p:ext>
            </p:extLst>
          </p:nvPr>
        </p:nvGraphicFramePr>
        <p:xfrm>
          <a:off x="4331192" y="1197337"/>
          <a:ext cx="16049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Equation" r:id="rId4" imgW="1002865" imgH="418918" progId="Equation.DSMT4">
                  <p:embed/>
                </p:oleObj>
              </mc:Choice>
              <mc:Fallback>
                <p:oleObj name="Equation" r:id="rId4" imgW="1002865" imgH="418918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192" y="1197337"/>
                        <a:ext cx="1604963" cy="671513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7" name="Picture 17">
            <a:extLst>
              <a:ext uri="{FF2B5EF4-FFF2-40B4-BE49-F238E27FC236}">
                <a16:creationId xmlns="" xmlns:a16="http://schemas.microsoft.com/office/drawing/2014/main" id="{5217EB38-2CE8-45E3-84CA-DDC6234A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379413"/>
            <a:ext cx="1765300" cy="1463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8" name="矩形 10">
            <a:extLst>
              <a:ext uri="{FF2B5EF4-FFF2-40B4-BE49-F238E27FC236}">
                <a16:creationId xmlns="" xmlns:a16="http://schemas.microsoft.com/office/drawing/2014/main" id="{D1AD0E31-BC0B-4BD7-92DC-3C13C041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925" y="1943100"/>
            <a:ext cx="4284663" cy="8001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1200" dirty="0">
                <a:solidFill>
                  <a:srgbClr val="5D45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喷管具备一定的面积比；</a:t>
            </a:r>
            <a:endParaRPr kumimoji="1" lang="en-US" altLang="zh-CN" sz="1200" dirty="0">
              <a:solidFill>
                <a:srgbClr val="5D45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1200" dirty="0">
                <a:solidFill>
                  <a:srgbClr val="5D45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适当的压差，即喷管入口总压</a:t>
            </a:r>
            <a:r>
              <a:rPr kumimoji="1" lang="en-US" altLang="zh-CN" sz="1200" dirty="0">
                <a:solidFill>
                  <a:srgbClr val="5D45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sz="1200" baseline="-25000" dirty="0">
                <a:solidFill>
                  <a:srgbClr val="5D45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kumimoji="1" lang="zh-CN" altLang="en-US" sz="1200" dirty="0">
                <a:solidFill>
                  <a:srgbClr val="5D45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和背压</a:t>
            </a:r>
            <a:r>
              <a:rPr kumimoji="1" lang="en-US" altLang="zh-CN" sz="1200" dirty="0">
                <a:solidFill>
                  <a:srgbClr val="5D45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sz="1200" baseline="-25000" dirty="0">
                <a:solidFill>
                  <a:srgbClr val="5D45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b</a:t>
            </a:r>
            <a:r>
              <a:rPr kumimoji="1" lang="zh-CN" altLang="en-US" sz="1200" dirty="0">
                <a:solidFill>
                  <a:srgbClr val="5D45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22539" name="组合 2">
            <a:extLst>
              <a:ext uri="{FF2B5EF4-FFF2-40B4-BE49-F238E27FC236}">
                <a16:creationId xmlns="" xmlns:a16="http://schemas.microsoft.com/office/drawing/2014/main" id="{1310A7FD-7791-4CF6-B4A8-862DC0215E2D}"/>
              </a:ext>
            </a:extLst>
          </p:cNvPr>
          <p:cNvGrpSpPr>
            <a:grpSpLocks/>
          </p:cNvGrpSpPr>
          <p:nvPr/>
        </p:nvGrpSpPr>
        <p:grpSpPr bwMode="auto">
          <a:xfrm>
            <a:off x="1944688" y="2976563"/>
            <a:ext cx="4837112" cy="3424237"/>
            <a:chOff x="1865681" y="3124200"/>
            <a:chExt cx="4836744" cy="3424421"/>
          </a:xfrm>
        </p:grpSpPr>
        <p:grpSp>
          <p:nvGrpSpPr>
            <p:cNvPr id="22540" name="组合 189">
              <a:extLst>
                <a:ext uri="{FF2B5EF4-FFF2-40B4-BE49-F238E27FC236}">
                  <a16:creationId xmlns="" xmlns:a16="http://schemas.microsoft.com/office/drawing/2014/main" id="{CC49AF59-11BB-4D47-9989-F3B900345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5500" y="3124200"/>
              <a:ext cx="4606925" cy="3424421"/>
              <a:chOff x="4200682" y="2132856"/>
              <a:chExt cx="5061463" cy="3996444"/>
            </a:xfrm>
          </p:grpSpPr>
          <p:cxnSp>
            <p:nvCxnSpPr>
              <p:cNvPr id="22544" name="直接连接符 118">
                <a:extLst>
                  <a:ext uri="{FF2B5EF4-FFF2-40B4-BE49-F238E27FC236}">
                    <a16:creationId xmlns="" xmlns:a16="http://schemas.microsoft.com/office/drawing/2014/main" id="{BE563A1B-1839-4028-A9CF-CAAD42AB51A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35221" y="4150609"/>
                <a:ext cx="22320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2545" name="组合 43">
                <a:extLst>
                  <a:ext uri="{FF2B5EF4-FFF2-40B4-BE49-F238E27FC236}">
                    <a16:creationId xmlns="" xmlns:a16="http://schemas.microsoft.com/office/drawing/2014/main" id="{F0D08224-9AF7-4C45-8A1C-8C68CF2F37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1292" y="3853920"/>
                <a:ext cx="3239004" cy="767956"/>
                <a:chOff x="4831292" y="3853920"/>
                <a:chExt cx="3239004" cy="767956"/>
              </a:xfrm>
            </p:grpSpPr>
            <p:sp>
              <p:nvSpPr>
                <p:cNvPr id="22599" name="任意多边形 120">
                  <a:extLst>
                    <a:ext uri="{FF2B5EF4-FFF2-40B4-BE49-F238E27FC236}">
                      <a16:creationId xmlns="" xmlns:a16="http://schemas.microsoft.com/office/drawing/2014/main" id="{2922E495-5385-4F9E-92CE-99C20C1B15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1292" y="3853920"/>
                  <a:ext cx="771485" cy="767956"/>
                </a:xfrm>
                <a:custGeom>
                  <a:avLst/>
                  <a:gdLst>
                    <a:gd name="T0" fmla="*/ 0 w 815619"/>
                    <a:gd name="T1" fmla="*/ 0 h 844846"/>
                    <a:gd name="T2" fmla="*/ 173434 w 815619"/>
                    <a:gd name="T3" fmla="*/ 69729 h 844846"/>
                    <a:gd name="T4" fmla="*/ 338802 w 815619"/>
                    <a:gd name="T5" fmla="*/ 170713 h 844846"/>
                    <a:gd name="T6" fmla="*/ 395740 w 815619"/>
                    <a:gd name="T7" fmla="*/ 244368 h 8448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15619"/>
                    <a:gd name="T13" fmla="*/ 0 h 844846"/>
                    <a:gd name="T14" fmla="*/ 815619 w 815619"/>
                    <a:gd name="T15" fmla="*/ 844846 h 8448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15619" h="844846">
                      <a:moveTo>
                        <a:pt x="0" y="0"/>
                      </a:moveTo>
                      <a:cubicBezTo>
                        <a:pt x="120534" y="71351"/>
                        <a:pt x="241069" y="142702"/>
                        <a:pt x="357447" y="241069"/>
                      </a:cubicBezTo>
                      <a:cubicBezTo>
                        <a:pt x="473825" y="339436"/>
                        <a:pt x="621907" y="489575"/>
                        <a:pt x="698269" y="590204"/>
                      </a:cubicBezTo>
                      <a:cubicBezTo>
                        <a:pt x="774631" y="690833"/>
                        <a:pt x="787910" y="783886"/>
                        <a:pt x="815619" y="844846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CC00CC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0" name="任意多边形 121">
                  <a:extLst>
                    <a:ext uri="{FF2B5EF4-FFF2-40B4-BE49-F238E27FC236}">
                      <a16:creationId xmlns="" xmlns:a16="http://schemas.microsoft.com/office/drawing/2014/main" id="{47D1EB48-EB95-4237-A524-89671D23F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6755" y="4149353"/>
                  <a:ext cx="2493541" cy="460927"/>
                </a:xfrm>
                <a:custGeom>
                  <a:avLst/>
                  <a:gdLst>
                    <a:gd name="T0" fmla="*/ 0 w 2743200"/>
                    <a:gd name="T1" fmla="*/ 146670 h 507076"/>
                    <a:gd name="T2" fmla="*/ 93772 w 2743200"/>
                    <a:gd name="T3" fmla="*/ 84156 h 507076"/>
                    <a:gd name="T4" fmla="*/ 230825 w 2743200"/>
                    <a:gd name="T5" fmla="*/ 28854 h 507076"/>
                    <a:gd name="T6" fmla="*/ 377495 w 2743200"/>
                    <a:gd name="T7" fmla="*/ 4809 h 507076"/>
                    <a:gd name="T8" fmla="*/ 427988 w 2743200"/>
                    <a:gd name="T9" fmla="*/ 0 h 507076"/>
                    <a:gd name="T10" fmla="*/ 793459 w 2743200"/>
                    <a:gd name="T11" fmla="*/ 2404 h 50707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43200"/>
                    <a:gd name="T19" fmla="*/ 0 h 507076"/>
                    <a:gd name="T20" fmla="*/ 2743200 w 2743200"/>
                    <a:gd name="T21" fmla="*/ 507076 h 50707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43200" h="507076">
                      <a:moveTo>
                        <a:pt x="0" y="507076"/>
                      </a:moveTo>
                      <a:cubicBezTo>
                        <a:pt x="95596" y="432954"/>
                        <a:pt x="191192" y="358833"/>
                        <a:pt x="324196" y="290946"/>
                      </a:cubicBezTo>
                      <a:cubicBezTo>
                        <a:pt x="457200" y="223059"/>
                        <a:pt x="634538" y="145473"/>
                        <a:pt x="798022" y="99753"/>
                      </a:cubicBezTo>
                      <a:cubicBezTo>
                        <a:pt x="961506" y="54033"/>
                        <a:pt x="1191491" y="33251"/>
                        <a:pt x="1305098" y="16626"/>
                      </a:cubicBezTo>
                      <a:cubicBezTo>
                        <a:pt x="1418705" y="1"/>
                        <a:pt x="1479666" y="0"/>
                        <a:pt x="1479666" y="0"/>
                      </a:cubicBezTo>
                      <a:lnTo>
                        <a:pt x="2743200" y="8313"/>
                      </a:lnTo>
                    </a:path>
                  </a:pathLst>
                </a:custGeom>
                <a:noFill/>
                <a:ln w="3810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6" name="组合 42">
                <a:extLst>
                  <a:ext uri="{FF2B5EF4-FFF2-40B4-BE49-F238E27FC236}">
                    <a16:creationId xmlns="" xmlns:a16="http://schemas.microsoft.com/office/drawing/2014/main" id="{0BA7AA97-EDA2-4A06-9FF0-B6250702BC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5178" y="3432098"/>
                <a:ext cx="3907282" cy="2697202"/>
                <a:chOff x="4805178" y="3432098"/>
                <a:chExt cx="3907282" cy="2697202"/>
              </a:xfrm>
            </p:grpSpPr>
            <p:sp>
              <p:nvSpPr>
                <p:cNvPr id="22596" name="矩形 123">
                  <a:extLst>
                    <a:ext uri="{FF2B5EF4-FFF2-40B4-BE49-F238E27FC236}">
                      <a16:creationId xmlns="" xmlns:a16="http://schemas.microsoft.com/office/drawing/2014/main" id="{06CDD30E-8809-4842-8D4A-B00997F80C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73906" y="5667635"/>
                  <a:ext cx="33855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w"/>
                    <a:defRPr sz="3200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ª"/>
                    <a:defRPr sz="28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4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ª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sym typeface="Symbol" panose="05050102010706020507" pitchFamily="18" charset="2"/>
                    </a:rPr>
                    <a:t>x</a:t>
                  </a:r>
                  <a:endPara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22597" name="直接箭头连接符 125">
                  <a:extLst>
                    <a:ext uri="{FF2B5EF4-FFF2-40B4-BE49-F238E27FC236}">
                      <a16:creationId xmlns="" xmlns:a16="http://schemas.microsoft.com/office/drawing/2014/main" id="{40706135-43F6-4EAE-A874-60C6715DD7A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824028" y="3432098"/>
                  <a:ext cx="0" cy="2290653"/>
                </a:xfrm>
                <a:prstGeom prst="straightConnector1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 type="arrow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98" name="直接箭头连接符 126">
                  <a:extLst>
                    <a:ext uri="{FF2B5EF4-FFF2-40B4-BE49-F238E27FC236}">
                      <a16:creationId xmlns="" xmlns:a16="http://schemas.microsoft.com/office/drawing/2014/main" id="{E72A391F-ECA4-403F-9573-A0BBAC465D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4805178" y="5723006"/>
                  <a:ext cx="3599600" cy="0"/>
                </a:xfrm>
                <a:prstGeom prst="straightConnector1">
                  <a:avLst/>
                </a:prstGeom>
                <a:noFill/>
                <a:ln w="38100" algn="ctr">
                  <a:solidFill>
                    <a:schemeClr val="tx1"/>
                  </a:solidFill>
                  <a:round/>
                  <a:headEnd/>
                  <a:tailEnd type="arrow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2547" name="直接连接符 127">
                <a:extLst>
                  <a:ext uri="{FF2B5EF4-FFF2-40B4-BE49-F238E27FC236}">
                    <a16:creationId xmlns="" xmlns:a16="http://schemas.microsoft.com/office/drawing/2014/main" id="{9B778DB6-2CF6-45BA-BE98-0D8FF1CA7B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856755" y="4610279"/>
                <a:ext cx="71992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2548" name="组合 40">
                <a:extLst>
                  <a:ext uri="{FF2B5EF4-FFF2-40B4-BE49-F238E27FC236}">
                    <a16:creationId xmlns="" xmlns:a16="http://schemas.microsoft.com/office/drawing/2014/main" id="{9A1D232E-E715-4E9E-998D-E6EF1D3433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2785" y="2132856"/>
                <a:ext cx="3053814" cy="1371191"/>
                <a:chOff x="4402785" y="2132856"/>
                <a:chExt cx="3053814" cy="1371191"/>
              </a:xfrm>
            </p:grpSpPr>
            <p:cxnSp>
              <p:nvCxnSpPr>
                <p:cNvPr id="22587" name="直接连接符 129">
                  <a:extLst>
                    <a:ext uri="{FF2B5EF4-FFF2-40B4-BE49-F238E27FC236}">
                      <a16:creationId xmlns="" xmlns:a16="http://schemas.microsoft.com/office/drawing/2014/main" id="{D02DD521-1C4E-45E6-BC61-D7E0BFFA728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609483" y="2581426"/>
                  <a:ext cx="0" cy="468000"/>
                </a:xfrm>
                <a:prstGeom prst="line">
                  <a:avLst/>
                </a:prstGeom>
                <a:noFill/>
                <a:ln w="19050" algn="ctr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588" name="任意多边形 130">
                  <a:extLst>
                    <a:ext uri="{FF2B5EF4-FFF2-40B4-BE49-F238E27FC236}">
                      <a16:creationId xmlns="" xmlns:a16="http://schemas.microsoft.com/office/drawing/2014/main" id="{5F55997E-61A0-498A-AA52-526C91E08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4275" y="2132856"/>
                  <a:ext cx="2225207" cy="448334"/>
                </a:xfrm>
                <a:custGeom>
                  <a:avLst/>
                  <a:gdLst>
                    <a:gd name="T0" fmla="*/ 0 w 2385753"/>
                    <a:gd name="T1" fmla="*/ 43280 h 493222"/>
                    <a:gd name="T2" fmla="*/ 110903 w 2385753"/>
                    <a:gd name="T3" fmla="*/ 96177 h 493222"/>
                    <a:gd name="T4" fmla="*/ 255413 w 2385753"/>
                    <a:gd name="T5" fmla="*/ 134649 h 493222"/>
                    <a:gd name="T6" fmla="*/ 332708 w 2385753"/>
                    <a:gd name="T7" fmla="*/ 141862 h 493222"/>
                    <a:gd name="T8" fmla="*/ 406643 w 2385753"/>
                    <a:gd name="T9" fmla="*/ 129840 h 493222"/>
                    <a:gd name="T10" fmla="*/ 547793 w 2385753"/>
                    <a:gd name="T11" fmla="*/ 84156 h 493222"/>
                    <a:gd name="T12" fmla="*/ 675499 w 2385753"/>
                    <a:gd name="T13" fmla="*/ 43280 h 493222"/>
                    <a:gd name="T14" fmla="*/ 826730 w 2385753"/>
                    <a:gd name="T15" fmla="*/ 14427 h 493222"/>
                    <a:gd name="T16" fmla="*/ 964517 w 2385753"/>
                    <a:gd name="T17" fmla="*/ 0 h 49322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5753"/>
                    <a:gd name="T28" fmla="*/ 0 h 493222"/>
                    <a:gd name="T29" fmla="*/ 2385753 w 2385753"/>
                    <a:gd name="T30" fmla="*/ 493222 h 49322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5753" h="493222">
                      <a:moveTo>
                        <a:pt x="0" y="149629"/>
                      </a:moveTo>
                      <a:cubicBezTo>
                        <a:pt x="84512" y="214745"/>
                        <a:pt x="169025" y="279862"/>
                        <a:pt x="274320" y="332509"/>
                      </a:cubicBezTo>
                      <a:cubicBezTo>
                        <a:pt x="379615" y="385156"/>
                        <a:pt x="540328" y="439189"/>
                        <a:pt x="631768" y="465513"/>
                      </a:cubicBezTo>
                      <a:cubicBezTo>
                        <a:pt x="723208" y="491837"/>
                        <a:pt x="760615" y="493222"/>
                        <a:pt x="822960" y="490451"/>
                      </a:cubicBezTo>
                      <a:cubicBezTo>
                        <a:pt x="885305" y="487680"/>
                        <a:pt x="917171" y="482139"/>
                        <a:pt x="1005840" y="448888"/>
                      </a:cubicBezTo>
                      <a:cubicBezTo>
                        <a:pt x="1094509" y="415637"/>
                        <a:pt x="1354975" y="290946"/>
                        <a:pt x="1354975" y="290946"/>
                      </a:cubicBezTo>
                      <a:cubicBezTo>
                        <a:pt x="1465811" y="241070"/>
                        <a:pt x="1555866" y="189807"/>
                        <a:pt x="1670859" y="149629"/>
                      </a:cubicBezTo>
                      <a:cubicBezTo>
                        <a:pt x="1785852" y="109451"/>
                        <a:pt x="1925782" y="74815"/>
                        <a:pt x="2044931" y="49877"/>
                      </a:cubicBezTo>
                      <a:cubicBezTo>
                        <a:pt x="2164080" y="24939"/>
                        <a:pt x="2331720" y="0"/>
                        <a:pt x="2385753" y="0"/>
                      </a:cubicBezTo>
                    </a:path>
                  </a:pathLst>
                </a:custGeom>
                <a:noFill/>
                <a:ln w="5715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9" name="任意多边形 131">
                  <a:extLst>
                    <a:ext uri="{FF2B5EF4-FFF2-40B4-BE49-F238E27FC236}">
                      <a16:creationId xmlns="" xmlns:a16="http://schemas.microsoft.com/office/drawing/2014/main" id="{937E72F8-197F-47ED-BE13-E67983C49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4824275" y="3055733"/>
                  <a:ext cx="2225207" cy="448314"/>
                </a:xfrm>
                <a:custGeom>
                  <a:avLst/>
                  <a:gdLst>
                    <a:gd name="T0" fmla="*/ 0 w 2385753"/>
                    <a:gd name="T1" fmla="*/ 43254 h 493222"/>
                    <a:gd name="T2" fmla="*/ 110903 w 2385753"/>
                    <a:gd name="T3" fmla="*/ 96121 h 493222"/>
                    <a:gd name="T4" fmla="*/ 255413 w 2385753"/>
                    <a:gd name="T5" fmla="*/ 134571 h 493222"/>
                    <a:gd name="T6" fmla="*/ 332708 w 2385753"/>
                    <a:gd name="T7" fmla="*/ 141780 h 493222"/>
                    <a:gd name="T8" fmla="*/ 406643 w 2385753"/>
                    <a:gd name="T9" fmla="*/ 129765 h 493222"/>
                    <a:gd name="T10" fmla="*/ 547793 w 2385753"/>
                    <a:gd name="T11" fmla="*/ 84107 h 493222"/>
                    <a:gd name="T12" fmla="*/ 675499 w 2385753"/>
                    <a:gd name="T13" fmla="*/ 43254 h 493222"/>
                    <a:gd name="T14" fmla="*/ 826730 w 2385753"/>
                    <a:gd name="T15" fmla="*/ 14419 h 493222"/>
                    <a:gd name="T16" fmla="*/ 964517 w 2385753"/>
                    <a:gd name="T17" fmla="*/ 0 h 49322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5753"/>
                    <a:gd name="T28" fmla="*/ 0 h 493222"/>
                    <a:gd name="T29" fmla="*/ 2385753 w 2385753"/>
                    <a:gd name="T30" fmla="*/ 493222 h 49322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5753" h="493222">
                      <a:moveTo>
                        <a:pt x="0" y="149629"/>
                      </a:moveTo>
                      <a:cubicBezTo>
                        <a:pt x="84512" y="214745"/>
                        <a:pt x="169025" y="279862"/>
                        <a:pt x="274320" y="332509"/>
                      </a:cubicBezTo>
                      <a:cubicBezTo>
                        <a:pt x="379615" y="385156"/>
                        <a:pt x="540328" y="439189"/>
                        <a:pt x="631768" y="465513"/>
                      </a:cubicBezTo>
                      <a:cubicBezTo>
                        <a:pt x="723208" y="491837"/>
                        <a:pt x="760615" y="493222"/>
                        <a:pt x="822960" y="490451"/>
                      </a:cubicBezTo>
                      <a:cubicBezTo>
                        <a:pt x="885305" y="487680"/>
                        <a:pt x="917171" y="482139"/>
                        <a:pt x="1005840" y="448888"/>
                      </a:cubicBezTo>
                      <a:cubicBezTo>
                        <a:pt x="1094509" y="415637"/>
                        <a:pt x="1354975" y="290946"/>
                        <a:pt x="1354975" y="290946"/>
                      </a:cubicBezTo>
                      <a:cubicBezTo>
                        <a:pt x="1465811" y="241070"/>
                        <a:pt x="1555866" y="189807"/>
                        <a:pt x="1670859" y="149629"/>
                      </a:cubicBezTo>
                      <a:cubicBezTo>
                        <a:pt x="1785852" y="109451"/>
                        <a:pt x="1925782" y="74815"/>
                        <a:pt x="2044931" y="49877"/>
                      </a:cubicBezTo>
                      <a:cubicBezTo>
                        <a:pt x="2164080" y="24939"/>
                        <a:pt x="2331720" y="0"/>
                        <a:pt x="2385753" y="0"/>
                      </a:cubicBezTo>
                    </a:path>
                  </a:pathLst>
                </a:custGeom>
                <a:noFill/>
                <a:ln w="5715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22590" name="直接连接符 132">
                  <a:extLst>
                    <a:ext uri="{FF2B5EF4-FFF2-40B4-BE49-F238E27FC236}">
                      <a16:creationId xmlns="" xmlns:a16="http://schemas.microsoft.com/office/drawing/2014/main" id="{ACEAFEDE-9E9F-45EB-9072-82B9E766ED9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4824028" y="2245373"/>
                  <a:ext cx="0" cy="1152895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91" name="直接连接符 133">
                  <a:extLst>
                    <a:ext uri="{FF2B5EF4-FFF2-40B4-BE49-F238E27FC236}">
                      <a16:creationId xmlns="" xmlns:a16="http://schemas.microsoft.com/office/drawing/2014/main" id="{8D5B9170-F180-4CA4-A16D-54A7894BEB3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7049483" y="2132856"/>
                  <a:ext cx="0" cy="1368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592" name="矩形 134">
                  <a:extLst>
                    <a:ext uri="{FF2B5EF4-FFF2-40B4-BE49-F238E27FC236}">
                      <a16:creationId xmlns="" xmlns:a16="http://schemas.microsoft.com/office/drawing/2014/main" id="{272B299B-EB00-40E2-9D3F-DCF72B7323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2785" y="2394176"/>
                  <a:ext cx="415538" cy="9234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w"/>
                    <a:defRPr sz="3200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ª"/>
                    <a:defRPr sz="28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4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ª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sym typeface="Symbol" panose="05050102010706020507" pitchFamily="18" charset="2"/>
                    </a:rPr>
                    <a:t>p</a:t>
                  </a:r>
                  <a:r>
                    <a:rPr kumimoji="1" lang="en-US" altLang="zh-CN" sz="18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sym typeface="Symbol" panose="05050102010706020507" pitchFamily="18" charset="2"/>
                    </a:rPr>
                    <a:t>0</a:t>
                  </a:r>
                </a:p>
                <a:p>
                  <a:pPr eaLnBrk="1" hangingPunct="1">
                    <a:lnSpc>
                      <a:spcPct val="1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sym typeface="Symbol" panose="05050102010706020507" pitchFamily="18" charset="2"/>
                    </a:rPr>
                    <a:t>T</a:t>
                  </a:r>
                  <a:r>
                    <a:rPr kumimoji="1" lang="en-US" altLang="zh-CN" sz="18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sym typeface="Symbol" panose="05050102010706020507" pitchFamily="18" charset="2"/>
                    </a:rPr>
                    <a:t>0</a:t>
                  </a:r>
                  <a:endParaRPr lang="zh-CN" altLang="en-US" sz="1800" baseline="3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93" name="矩形 135">
                  <a:extLst>
                    <a:ext uri="{FF2B5EF4-FFF2-40B4-BE49-F238E27FC236}">
                      <a16:creationId xmlns="" xmlns:a16="http://schemas.microsoft.com/office/drawing/2014/main" id="{FB295FE8-C696-46C8-A4E4-4445C7553F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12788" y="2312876"/>
                  <a:ext cx="407484" cy="8735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w"/>
                    <a:defRPr sz="3200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ª"/>
                    <a:defRPr sz="28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4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ª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sym typeface="Symbol" panose="05050102010706020507" pitchFamily="18" charset="2"/>
                    </a:rPr>
                    <a:t>p</a:t>
                  </a:r>
                  <a:r>
                    <a:rPr lang="en-US" altLang="zh-CN" sz="1800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e</a:t>
                  </a:r>
                </a:p>
                <a:p>
                  <a:pPr eaLnBrk="1" hangingPunct="1">
                    <a:lnSpc>
                      <a:spcPct val="1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sym typeface="Symbol" panose="05050102010706020507" pitchFamily="18" charset="2"/>
                    </a:rPr>
                    <a:t>T</a:t>
                  </a:r>
                  <a:r>
                    <a:rPr lang="en-US" altLang="zh-CN" sz="1800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e</a:t>
                  </a:r>
                  <a:endParaRPr lang="zh-CN" altLang="en-US" sz="18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94" name="矩形 136">
                  <a:extLst>
                    <a:ext uri="{FF2B5EF4-FFF2-40B4-BE49-F238E27FC236}">
                      <a16:creationId xmlns="" xmlns:a16="http://schemas.microsoft.com/office/drawing/2014/main" id="{35888E83-925C-4DE6-A923-35B7B1E98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66749" y="2312876"/>
                  <a:ext cx="389850" cy="4580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w"/>
                    <a:defRPr sz="3200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ª"/>
                    <a:defRPr sz="28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4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ª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sym typeface="Symbol" panose="05050102010706020507" pitchFamily="18" charset="2"/>
                    </a:rPr>
                    <a:t>p</a:t>
                  </a:r>
                  <a:r>
                    <a:rPr lang="en-US" altLang="zh-CN" sz="1800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b</a:t>
                  </a:r>
                </a:p>
              </p:txBody>
            </p:sp>
            <p:sp>
              <p:nvSpPr>
                <p:cNvPr id="22595" name="矩形 137">
                  <a:extLst>
                    <a:ext uri="{FF2B5EF4-FFF2-40B4-BE49-F238E27FC236}">
                      <a16:creationId xmlns="" xmlns:a16="http://schemas.microsoft.com/office/drawing/2014/main" id="{FF8460A9-A014-4552-BE84-640B17014E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24937" y="2132856"/>
                  <a:ext cx="26161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w"/>
                    <a:defRPr sz="3200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ª"/>
                    <a:defRPr sz="28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4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ª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sym typeface="Symbol" panose="05050102010706020507" pitchFamily="18" charset="2"/>
                    </a:rPr>
                    <a:t>t</a:t>
                  </a:r>
                  <a:endParaRPr lang="en-US" altLang="zh-CN" sz="18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</p:grpSp>
          <p:sp>
            <p:nvSpPr>
              <p:cNvPr id="22549" name="矩形 138">
                <a:extLst>
                  <a:ext uri="{FF2B5EF4-FFF2-40B4-BE49-F238E27FC236}">
                    <a16:creationId xmlns="" xmlns:a16="http://schemas.microsoft.com/office/drawing/2014/main" id="{DA505ADC-8F92-4437-83CF-ED012EF40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5258" y="4067780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solidFill>
                      <a:schemeClr val="tx2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b</a:t>
                </a:r>
                <a:endParaRPr lang="en-US" altLang="zh-CN" sz="1800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2550" name="矩形 139">
                <a:extLst>
                  <a:ext uri="{FF2B5EF4-FFF2-40B4-BE49-F238E27FC236}">
                    <a16:creationId xmlns="" xmlns:a16="http://schemas.microsoft.com/office/drawing/2014/main" id="{2EF75101-1654-4AC8-9780-2B71E87FB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2197" y="3724161"/>
                <a:ext cx="95891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亚临界</a:t>
                </a:r>
                <a:endPara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2551" name="矩形 140">
                <a:extLst>
                  <a:ext uri="{FF2B5EF4-FFF2-40B4-BE49-F238E27FC236}">
                    <a16:creationId xmlns="" xmlns:a16="http://schemas.microsoft.com/office/drawing/2014/main" id="{DBABF5D9-C17F-4279-9E86-29782CA8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6951" y="4778099"/>
                <a:ext cx="1235194" cy="396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超临界</a:t>
                </a:r>
                <a:endParaRPr lang="en-US" altLang="zh-CN"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2552" name="矩形 141">
                <a:extLst>
                  <a:ext uri="{FF2B5EF4-FFF2-40B4-BE49-F238E27FC236}">
                    <a16:creationId xmlns="" xmlns:a16="http://schemas.microsoft.com/office/drawing/2014/main" id="{32DBB02F-8548-4A18-96A3-A0A83969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5611" y="3976189"/>
                <a:ext cx="103103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solidFill>
                      <a:srgbClr val="CC00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sym typeface="Symbol" panose="05050102010706020507" pitchFamily="18" charset="2"/>
                  </a:rPr>
                  <a:t>临界</a:t>
                </a:r>
                <a:endParaRPr lang="en-US" altLang="zh-CN" sz="2000">
                  <a:solidFill>
                    <a:srgbClr val="CC00CC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2553" name="矩形 142">
                <a:extLst>
                  <a:ext uri="{FF2B5EF4-FFF2-40B4-BE49-F238E27FC236}">
                    <a16:creationId xmlns="" xmlns:a16="http://schemas.microsoft.com/office/drawing/2014/main" id="{E985F751-2E91-4598-AE84-EFA1D13E8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682" y="3942681"/>
                <a:ext cx="646393" cy="369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w"/>
                  <a:defRPr sz="3200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ª"/>
                  <a:defRPr sz="28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4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ª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w"/>
                  <a:defRPr sz="2200" b="1">
                    <a:solidFill>
                      <a:srgbClr val="003366"/>
                    </a:solidFill>
                    <a:latin typeface="Arial" panose="020B0604020202020204" pitchFamily="34" charset="0"/>
                    <a:ea typeface="华文楷体" panose="02010600040101010101" pitchFamily="2" charset="-122"/>
                    <a:cs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p</a:t>
                </a:r>
                <a:r>
                  <a:rPr kumimoji="1" lang="en-US" altLang="zh-CN" sz="18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3</a:t>
                </a:r>
                <a:r>
                  <a:rPr kumimoji="1"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/</a:t>
                </a:r>
                <a:r>
                  <a:rPr kumimoji="1" lang="en-US" altLang="zh-CN" sz="1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p</a:t>
                </a:r>
                <a:r>
                  <a:rPr kumimoji="1" lang="en-US" altLang="zh-CN" sz="18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sym typeface="Symbol" panose="05050102010706020507" pitchFamily="18" charset="2"/>
                  </a:rPr>
                  <a:t>0</a:t>
                </a:r>
                <a:endParaRPr lang="zh-CN" altLang="en-US" sz="18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2554" name="直接连接符 143">
                <a:extLst>
                  <a:ext uri="{FF2B5EF4-FFF2-40B4-BE49-F238E27FC236}">
                    <a16:creationId xmlns="" xmlns:a16="http://schemas.microsoft.com/office/drawing/2014/main" id="{937E40F4-FEB0-43C0-8895-3D988611DD3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607883" y="3070701"/>
                <a:ext cx="0" cy="1512000"/>
              </a:xfrm>
              <a:prstGeom prst="lin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55" name="直接连接符 144">
                <a:extLst>
                  <a:ext uri="{FF2B5EF4-FFF2-40B4-BE49-F238E27FC236}">
                    <a16:creationId xmlns="" xmlns:a16="http://schemas.microsoft.com/office/drawing/2014/main" id="{6DCC754E-B290-43D5-9B6C-34AD8B4668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047883" y="3507631"/>
                <a:ext cx="0" cy="64800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2556" name="组合 45">
                <a:extLst>
                  <a:ext uri="{FF2B5EF4-FFF2-40B4-BE49-F238E27FC236}">
                    <a16:creationId xmlns="" xmlns:a16="http://schemas.microsoft.com/office/drawing/2014/main" id="{FBFF3C0B-B4B1-488A-AEFD-AD23FE70AB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0459" y="3642694"/>
                <a:ext cx="3610474" cy="369332"/>
                <a:chOff x="4460459" y="3642694"/>
                <a:chExt cx="3610474" cy="369332"/>
              </a:xfrm>
            </p:grpSpPr>
            <p:cxnSp>
              <p:nvCxnSpPr>
                <p:cNvPr id="22585" name="直接连接符 146">
                  <a:extLst>
                    <a:ext uri="{FF2B5EF4-FFF2-40B4-BE49-F238E27FC236}">
                      <a16:creationId xmlns="" xmlns:a16="http://schemas.microsoft.com/office/drawing/2014/main" id="{0C279ED9-B9D3-4FB1-8B1A-15DD8851B5E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31293" y="3844295"/>
                  <a:ext cx="3239640" cy="0"/>
                </a:xfrm>
                <a:prstGeom prst="line">
                  <a:avLst/>
                </a:prstGeom>
                <a:noFill/>
                <a:ln w="19050" algn="ctr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586" name="矩形 147">
                  <a:extLst>
                    <a:ext uri="{FF2B5EF4-FFF2-40B4-BE49-F238E27FC236}">
                      <a16:creationId xmlns="" xmlns:a16="http://schemas.microsoft.com/office/drawing/2014/main" id="{E8997060-50A9-4933-AC1D-0B9025E44E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0459" y="3642694"/>
                  <a:ext cx="30008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w"/>
                    <a:defRPr sz="3200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ª"/>
                    <a:defRPr sz="28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4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ª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sym typeface="Symbol" panose="05050102010706020507" pitchFamily="18" charset="2"/>
                    </a:rPr>
                    <a:t>1</a:t>
                  </a:r>
                  <a:endParaRPr lang="zh-CN" altLang="en-US" sz="18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2557" name="组合 54">
                <a:extLst>
                  <a:ext uri="{FF2B5EF4-FFF2-40B4-BE49-F238E27FC236}">
                    <a16:creationId xmlns="" xmlns:a16="http://schemas.microsoft.com/office/drawing/2014/main" id="{BB0C8E7B-990C-4798-A071-528EF7F92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3792" y="3781277"/>
                <a:ext cx="2643913" cy="369332"/>
                <a:chOff x="4863792" y="3781277"/>
                <a:chExt cx="2643913" cy="369332"/>
              </a:xfrm>
            </p:grpSpPr>
            <p:grpSp>
              <p:nvGrpSpPr>
                <p:cNvPr id="22581" name="组合 50">
                  <a:extLst>
                    <a:ext uri="{FF2B5EF4-FFF2-40B4-BE49-F238E27FC236}">
                      <a16:creationId xmlns="" xmlns:a16="http://schemas.microsoft.com/office/drawing/2014/main" id="{350BD099-93A4-4454-8E91-38790BC4A6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63792" y="3781277"/>
                  <a:ext cx="2192484" cy="369332"/>
                  <a:chOff x="4863792" y="3781277"/>
                  <a:chExt cx="2192484" cy="369332"/>
                </a:xfrm>
              </p:grpSpPr>
              <p:sp>
                <p:nvSpPr>
                  <p:cNvPr id="22583" name="任意多边形 151">
                    <a:extLst>
                      <a:ext uri="{FF2B5EF4-FFF2-40B4-BE49-F238E27FC236}">
                        <a16:creationId xmlns="" xmlns:a16="http://schemas.microsoft.com/office/drawing/2014/main" id="{7D1326B4-5C9C-414E-AF7A-F1ECAA10DE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63792" y="3861048"/>
                    <a:ext cx="2192484" cy="287134"/>
                  </a:xfrm>
                  <a:custGeom>
                    <a:avLst/>
                    <a:gdLst>
                      <a:gd name="T0" fmla="*/ 0 w 2352502"/>
                      <a:gd name="T1" fmla="*/ 0 h 315883"/>
                      <a:gd name="T2" fmla="*/ 172994 w 2352502"/>
                      <a:gd name="T3" fmla="*/ 48087 h 315883"/>
                      <a:gd name="T4" fmla="*/ 269471 w 2352502"/>
                      <a:gd name="T5" fmla="*/ 79345 h 315883"/>
                      <a:gd name="T6" fmla="*/ 359295 w 2352502"/>
                      <a:gd name="T7" fmla="*/ 91366 h 315883"/>
                      <a:gd name="T8" fmla="*/ 445791 w 2352502"/>
                      <a:gd name="T9" fmla="*/ 79345 h 315883"/>
                      <a:gd name="T10" fmla="*/ 565556 w 2352502"/>
                      <a:gd name="T11" fmla="*/ 52897 h 315883"/>
                      <a:gd name="T12" fmla="*/ 728570 w 2352502"/>
                      <a:gd name="T13" fmla="*/ 38470 h 315883"/>
                      <a:gd name="T14" fmla="*/ 941486 w 2352502"/>
                      <a:gd name="T15" fmla="*/ 38470 h 31588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352502"/>
                      <a:gd name="T25" fmla="*/ 0 h 315883"/>
                      <a:gd name="T26" fmla="*/ 2352502 w 2352502"/>
                      <a:gd name="T27" fmla="*/ 315883 h 31588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352502" h="315883">
                        <a:moveTo>
                          <a:pt x="0" y="0"/>
                        </a:moveTo>
                        <a:lnTo>
                          <a:pt x="432262" y="166254"/>
                        </a:lnTo>
                        <a:cubicBezTo>
                          <a:pt x="544484" y="211974"/>
                          <a:pt x="595746" y="249382"/>
                          <a:pt x="673331" y="274320"/>
                        </a:cubicBezTo>
                        <a:cubicBezTo>
                          <a:pt x="750917" y="299258"/>
                          <a:pt x="824346" y="315883"/>
                          <a:pt x="897775" y="315883"/>
                        </a:cubicBezTo>
                        <a:cubicBezTo>
                          <a:pt x="971204" y="315883"/>
                          <a:pt x="1028008" y="296487"/>
                          <a:pt x="1113906" y="274320"/>
                        </a:cubicBezTo>
                        <a:cubicBezTo>
                          <a:pt x="1199804" y="252153"/>
                          <a:pt x="1295400" y="206433"/>
                          <a:pt x="1413164" y="182880"/>
                        </a:cubicBezTo>
                        <a:cubicBezTo>
                          <a:pt x="1530928" y="159327"/>
                          <a:pt x="1663932" y="141316"/>
                          <a:pt x="1820488" y="133003"/>
                        </a:cubicBezTo>
                        <a:cubicBezTo>
                          <a:pt x="1977044" y="124690"/>
                          <a:pt x="2265218" y="121919"/>
                          <a:pt x="2352502" y="133003"/>
                        </a:cubicBezTo>
                      </a:path>
                    </a:pathLst>
                  </a:custGeom>
                  <a:noFill/>
                  <a:ln w="38100" cap="flat" cmpd="sng" algn="ctr">
                    <a:solidFill>
                      <a:srgbClr val="CC00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4" name="矩形 152">
                    <a:extLst>
                      <a:ext uri="{FF2B5EF4-FFF2-40B4-BE49-F238E27FC236}">
                        <a16:creationId xmlns="" xmlns:a16="http://schemas.microsoft.com/office/drawing/2014/main" id="{57C56C99-8247-4F0D-AFA6-C70A2DA4E5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02777" y="3781277"/>
                    <a:ext cx="3000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Char char="w"/>
                      <a:defRPr sz="3200">
                        <a:solidFill>
                          <a:srgbClr val="003366"/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  <a:cs typeface="华文楷体" panose="0201060004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95000"/>
                      <a:buFont typeface="Wingdings" panose="05000000000000000000" pitchFamily="2" charset="2"/>
                      <a:buChar char="ª"/>
                      <a:defRPr sz="2800" b="1">
                        <a:solidFill>
                          <a:srgbClr val="003366"/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  <a:cs typeface="华文楷体" panose="0201060004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buChar char="w"/>
                      <a:defRPr sz="2400" b="1">
                        <a:solidFill>
                          <a:srgbClr val="003366"/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  <a:cs typeface="华文楷体" panose="0201060004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Char char="ª"/>
                      <a:defRPr sz="2200" b="1">
                        <a:solidFill>
                          <a:srgbClr val="003366"/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  <a:cs typeface="华文楷体" panose="0201060004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anose="05000000000000000000" pitchFamily="2" charset="2"/>
                      <a:buChar char="w"/>
                      <a:defRPr sz="2200" b="1">
                        <a:solidFill>
                          <a:srgbClr val="003366"/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  <a:cs typeface="华文楷体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Font typeface="Wingdings" panose="05000000000000000000" pitchFamily="2" charset="2"/>
                      <a:buChar char="w"/>
                      <a:defRPr sz="2200" b="1">
                        <a:solidFill>
                          <a:srgbClr val="003366"/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  <a:cs typeface="华文楷体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Font typeface="Wingdings" panose="05000000000000000000" pitchFamily="2" charset="2"/>
                      <a:buChar char="w"/>
                      <a:defRPr sz="2200" b="1">
                        <a:solidFill>
                          <a:srgbClr val="003366"/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  <a:cs typeface="华文楷体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Font typeface="Wingdings" panose="05000000000000000000" pitchFamily="2" charset="2"/>
                      <a:buChar char="w"/>
                      <a:defRPr sz="2200" b="1">
                        <a:solidFill>
                          <a:srgbClr val="003366"/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  <a:cs typeface="华文楷体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Font typeface="Wingdings" panose="05000000000000000000" pitchFamily="2" charset="2"/>
                      <a:buChar char="w"/>
                      <a:defRPr sz="2200" b="1">
                        <a:solidFill>
                          <a:srgbClr val="003366"/>
                        </a:solidFill>
                        <a:latin typeface="Arial" panose="020B0604020202020204" pitchFamily="34" charset="0"/>
                        <a:ea typeface="华文楷体" panose="02010600040101010101" pitchFamily="2" charset="-122"/>
                        <a:cs typeface="华文楷体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180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  <a:sym typeface="Symbol" panose="05050102010706020507" pitchFamily="18" charset="2"/>
                      </a:rPr>
                      <a:t>a</a:t>
                    </a:r>
                    <a:endParaRPr lang="en-US" altLang="zh-CN" sz="1800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endParaRPr>
                  </a:p>
                </p:txBody>
              </p:sp>
            </p:grpSp>
            <p:cxnSp>
              <p:nvCxnSpPr>
                <p:cNvPr id="22582" name="直接连接符 150">
                  <a:extLst>
                    <a:ext uri="{FF2B5EF4-FFF2-40B4-BE49-F238E27FC236}">
                      <a16:creationId xmlns="" xmlns:a16="http://schemas.microsoft.com/office/drawing/2014/main" id="{FEF4DB04-DEE3-45F9-A2CE-2BAD43E7CF7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7056276" y="3984859"/>
                  <a:ext cx="451429" cy="0"/>
                </a:xfrm>
                <a:prstGeom prst="line">
                  <a:avLst/>
                </a:prstGeom>
                <a:noFill/>
                <a:ln w="38100" algn="ctr">
                  <a:solidFill>
                    <a:srgbClr val="CC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2558" name="组合 60">
                <a:extLst>
                  <a:ext uri="{FF2B5EF4-FFF2-40B4-BE49-F238E27FC236}">
                    <a16:creationId xmlns="" xmlns:a16="http://schemas.microsoft.com/office/drawing/2014/main" id="{BE83FC89-0270-477E-8CD1-D3309EF26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1293" y="3853920"/>
                <a:ext cx="3170669" cy="1591304"/>
                <a:chOff x="4831293" y="3853920"/>
                <a:chExt cx="3170669" cy="1591304"/>
              </a:xfrm>
            </p:grpSpPr>
            <p:sp>
              <p:nvSpPr>
                <p:cNvPr id="22578" name="任意多边形 154">
                  <a:extLst>
                    <a:ext uri="{FF2B5EF4-FFF2-40B4-BE49-F238E27FC236}">
                      <a16:creationId xmlns="" xmlns:a16="http://schemas.microsoft.com/office/drawing/2014/main" id="{F498C013-76CA-489A-A7D3-223B6FE350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1293" y="3853920"/>
                  <a:ext cx="2225207" cy="1533905"/>
                </a:xfrm>
                <a:custGeom>
                  <a:avLst/>
                  <a:gdLst>
                    <a:gd name="T0" fmla="*/ 0 w 2352502"/>
                    <a:gd name="T1" fmla="*/ 0 h 1687484"/>
                    <a:gd name="T2" fmla="*/ 173435 w 2352502"/>
                    <a:gd name="T3" fmla="*/ 69729 h 1687484"/>
                    <a:gd name="T4" fmla="*/ 338804 w 2352502"/>
                    <a:gd name="T5" fmla="*/ 170713 h 1687484"/>
                    <a:gd name="T6" fmla="*/ 419472 w 2352502"/>
                    <a:gd name="T7" fmla="*/ 276506 h 1687484"/>
                    <a:gd name="T8" fmla="*/ 528372 w 2352502"/>
                    <a:gd name="T9" fmla="*/ 367875 h 1687484"/>
                    <a:gd name="T10" fmla="*/ 685673 w 2352502"/>
                    <a:gd name="T11" fmla="*/ 415963 h 1687484"/>
                    <a:gd name="T12" fmla="*/ 887344 w 2352502"/>
                    <a:gd name="T13" fmla="*/ 461647 h 1687484"/>
                    <a:gd name="T14" fmla="*/ 1141444 w 2352502"/>
                    <a:gd name="T15" fmla="*/ 488095 h 168748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352502"/>
                    <a:gd name="T25" fmla="*/ 0 h 1687484"/>
                    <a:gd name="T26" fmla="*/ 2352502 w 2352502"/>
                    <a:gd name="T27" fmla="*/ 1687484 h 168748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352502" h="1687484">
                      <a:moveTo>
                        <a:pt x="0" y="0"/>
                      </a:moveTo>
                      <a:cubicBezTo>
                        <a:pt x="120534" y="71351"/>
                        <a:pt x="241069" y="142702"/>
                        <a:pt x="357447" y="241069"/>
                      </a:cubicBezTo>
                      <a:cubicBezTo>
                        <a:pt x="473825" y="339436"/>
                        <a:pt x="613756" y="471055"/>
                        <a:pt x="698269" y="590204"/>
                      </a:cubicBezTo>
                      <a:cubicBezTo>
                        <a:pt x="782782" y="709353"/>
                        <a:pt x="799408" y="842357"/>
                        <a:pt x="864524" y="955964"/>
                      </a:cubicBezTo>
                      <a:cubicBezTo>
                        <a:pt x="929640" y="1069571"/>
                        <a:pt x="997527" y="1191491"/>
                        <a:pt x="1088967" y="1271847"/>
                      </a:cubicBezTo>
                      <a:cubicBezTo>
                        <a:pt x="1180407" y="1352203"/>
                        <a:pt x="1289859" y="1384069"/>
                        <a:pt x="1413164" y="1438102"/>
                      </a:cubicBezTo>
                      <a:cubicBezTo>
                        <a:pt x="1536469" y="1492135"/>
                        <a:pt x="1672244" y="1554480"/>
                        <a:pt x="1828800" y="1596044"/>
                      </a:cubicBezTo>
                      <a:cubicBezTo>
                        <a:pt x="1985356" y="1637608"/>
                        <a:pt x="2273531" y="1675015"/>
                        <a:pt x="2352502" y="1687484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6633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22579" name="直接连接符 155">
                  <a:extLst>
                    <a:ext uri="{FF2B5EF4-FFF2-40B4-BE49-F238E27FC236}">
                      <a16:creationId xmlns="" xmlns:a16="http://schemas.microsoft.com/office/drawing/2014/main" id="{BA743745-644A-4F05-A4C7-F850F1B8771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7035148" y="5393906"/>
                  <a:ext cx="963426" cy="0"/>
                </a:xfrm>
                <a:prstGeom prst="line">
                  <a:avLst/>
                </a:prstGeom>
                <a:noFill/>
                <a:ln w="38100" algn="ctr">
                  <a:solidFill>
                    <a:srgbClr val="66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580" name="矩形 156">
                  <a:extLst>
                    <a:ext uri="{FF2B5EF4-FFF2-40B4-BE49-F238E27FC236}">
                      <a16:creationId xmlns="" xmlns:a16="http://schemas.microsoft.com/office/drawing/2014/main" id="{D75BEAD8-00AC-4265-8DC8-D274EA6B09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40352" y="5075892"/>
                  <a:ext cx="26161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w"/>
                    <a:defRPr sz="3200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ª"/>
                    <a:defRPr sz="28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4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ª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sym typeface="Symbol" panose="05050102010706020507" pitchFamily="18" charset="2"/>
                    </a:rPr>
                    <a:t>f</a:t>
                  </a:r>
                  <a:endParaRPr lang="en-US" altLang="zh-CN" sz="18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</p:grpSp>
          <p:cxnSp>
            <p:nvCxnSpPr>
              <p:cNvPr id="22559" name="直接连接符 157">
                <a:extLst>
                  <a:ext uri="{FF2B5EF4-FFF2-40B4-BE49-F238E27FC236}">
                    <a16:creationId xmlns="" xmlns:a16="http://schemas.microsoft.com/office/drawing/2014/main" id="{697C67AE-B01C-444D-A5A2-FE1F9A4DE3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049483" y="4134911"/>
                <a:ext cx="0" cy="126000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0" name="直接连接符 159">
                <a:extLst>
                  <a:ext uri="{FF2B5EF4-FFF2-40B4-BE49-F238E27FC236}">
                    <a16:creationId xmlns="" xmlns:a16="http://schemas.microsoft.com/office/drawing/2014/main" id="{C0589534-CDCF-4631-8C89-8B8DD5ADC0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33621" y="5390635"/>
                <a:ext cx="22320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2561" name="组合 94">
                <a:extLst>
                  <a:ext uri="{FF2B5EF4-FFF2-40B4-BE49-F238E27FC236}">
                    <a16:creationId xmlns="" xmlns:a16="http://schemas.microsoft.com/office/drawing/2014/main" id="{3B655912-F412-49E4-A2E8-FE71EFE72C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9559" y="5373216"/>
                <a:ext cx="906817" cy="369332"/>
                <a:chOff x="7049559" y="5373216"/>
                <a:chExt cx="906817" cy="369332"/>
              </a:xfrm>
            </p:grpSpPr>
            <p:sp>
              <p:nvSpPr>
                <p:cNvPr id="22576" name="任意多边形 162">
                  <a:extLst>
                    <a:ext uri="{FF2B5EF4-FFF2-40B4-BE49-F238E27FC236}">
                      <a16:creationId xmlns="" xmlns:a16="http://schemas.microsoft.com/office/drawing/2014/main" id="{1F085EC4-C2BF-4CEC-9900-40809A55A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049559" y="5395733"/>
                  <a:ext cx="687196" cy="204272"/>
                </a:xfrm>
                <a:custGeom>
                  <a:avLst/>
                  <a:gdLst>
                    <a:gd name="T0" fmla="*/ 0 w 689957"/>
                    <a:gd name="T1" fmla="*/ 4973682 h 156556"/>
                    <a:gd name="T2" fmla="*/ 110467 w 689957"/>
                    <a:gd name="T3" fmla="*/ 1012328 h 156556"/>
                    <a:gd name="T4" fmla="*/ 236716 w 689957"/>
                    <a:gd name="T5" fmla="*/ 3389176 h 156556"/>
                    <a:gd name="T6" fmla="*/ 331402 w 689957"/>
                    <a:gd name="T7" fmla="*/ 484171 h 156556"/>
                    <a:gd name="T8" fmla="*/ 441869 w 689957"/>
                    <a:gd name="T9" fmla="*/ 2860971 h 156556"/>
                    <a:gd name="T10" fmla="*/ 576007 w 689957"/>
                    <a:gd name="T11" fmla="*/ 220064 h 156556"/>
                    <a:gd name="T12" fmla="*/ 654914 w 689957"/>
                    <a:gd name="T13" fmla="*/ 4181427 h 1565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89957"/>
                    <a:gd name="T22" fmla="*/ 0 h 156556"/>
                    <a:gd name="T23" fmla="*/ 689957 w 689957"/>
                    <a:gd name="T24" fmla="*/ 156556 h 15655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89957" h="156556">
                      <a:moveTo>
                        <a:pt x="0" y="156556"/>
                      </a:moveTo>
                      <a:cubicBezTo>
                        <a:pt x="37407" y="98367"/>
                        <a:pt x="74814" y="40178"/>
                        <a:pt x="116378" y="31865"/>
                      </a:cubicBezTo>
                      <a:cubicBezTo>
                        <a:pt x="157942" y="23552"/>
                        <a:pt x="210589" y="109451"/>
                        <a:pt x="249382" y="106680"/>
                      </a:cubicBezTo>
                      <a:cubicBezTo>
                        <a:pt x="288175" y="103909"/>
                        <a:pt x="313113" y="18011"/>
                        <a:pt x="349135" y="15240"/>
                      </a:cubicBezTo>
                      <a:cubicBezTo>
                        <a:pt x="385157" y="12469"/>
                        <a:pt x="422564" y="91440"/>
                        <a:pt x="465513" y="90054"/>
                      </a:cubicBezTo>
                      <a:cubicBezTo>
                        <a:pt x="508462" y="88669"/>
                        <a:pt x="569422" y="0"/>
                        <a:pt x="606829" y="6927"/>
                      </a:cubicBezTo>
                      <a:cubicBezTo>
                        <a:pt x="644236" y="13854"/>
                        <a:pt x="667096" y="72736"/>
                        <a:pt x="689957" y="131618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660066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7" name="矩形 163">
                  <a:extLst>
                    <a:ext uri="{FF2B5EF4-FFF2-40B4-BE49-F238E27FC236}">
                      <a16:creationId xmlns="" xmlns:a16="http://schemas.microsoft.com/office/drawing/2014/main" id="{0D453BA5-D932-40D4-B472-DA1B192419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6294" y="5373216"/>
                  <a:ext cx="30008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w"/>
                    <a:defRPr sz="3200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ª"/>
                    <a:defRPr sz="28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4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ª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sym typeface="Symbol" panose="05050102010706020507" pitchFamily="18" charset="2"/>
                    </a:rPr>
                    <a:t>g</a:t>
                  </a:r>
                  <a:endParaRPr lang="en-US" altLang="zh-CN" sz="18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</p:grpSp>
          <p:grpSp>
            <p:nvGrpSpPr>
              <p:cNvPr id="22562" name="组合 93">
                <a:extLst>
                  <a:ext uri="{FF2B5EF4-FFF2-40B4-BE49-F238E27FC236}">
                    <a16:creationId xmlns="" xmlns:a16="http://schemas.microsoft.com/office/drawing/2014/main" id="{49D8A522-7E52-4773-8A29-CD5209F0D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9482" y="4931876"/>
                <a:ext cx="687196" cy="431112"/>
                <a:chOff x="7049482" y="4931876"/>
                <a:chExt cx="687196" cy="431112"/>
              </a:xfrm>
            </p:grpSpPr>
            <p:sp>
              <p:nvSpPr>
                <p:cNvPr id="22574" name="任意多边形 165">
                  <a:extLst>
                    <a:ext uri="{FF2B5EF4-FFF2-40B4-BE49-F238E27FC236}">
                      <a16:creationId xmlns="" xmlns:a16="http://schemas.microsoft.com/office/drawing/2014/main" id="{4C56DABC-22D4-48F2-98AC-800BFD251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9482" y="5199370"/>
                  <a:ext cx="687196" cy="163618"/>
                </a:xfrm>
                <a:custGeom>
                  <a:avLst/>
                  <a:gdLst>
                    <a:gd name="T0" fmla="*/ 0 w 689957"/>
                    <a:gd name="T1" fmla="*/ 277821 h 156556"/>
                    <a:gd name="T2" fmla="*/ 110467 w 689957"/>
                    <a:gd name="T3" fmla="*/ 56546 h 156556"/>
                    <a:gd name="T4" fmla="*/ 236716 w 689957"/>
                    <a:gd name="T5" fmla="*/ 189312 h 156556"/>
                    <a:gd name="T6" fmla="*/ 331402 w 689957"/>
                    <a:gd name="T7" fmla="*/ 27044 h 156556"/>
                    <a:gd name="T8" fmla="*/ 441869 w 689957"/>
                    <a:gd name="T9" fmla="*/ 159808 h 156556"/>
                    <a:gd name="T10" fmla="*/ 576007 w 689957"/>
                    <a:gd name="T11" fmla="*/ 12295 h 156556"/>
                    <a:gd name="T12" fmla="*/ 654914 w 689957"/>
                    <a:gd name="T13" fmla="*/ 233567 h 1565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89957"/>
                    <a:gd name="T22" fmla="*/ 0 h 156556"/>
                    <a:gd name="T23" fmla="*/ 689957 w 689957"/>
                    <a:gd name="T24" fmla="*/ 156556 h 15655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89957" h="156556">
                      <a:moveTo>
                        <a:pt x="0" y="156556"/>
                      </a:moveTo>
                      <a:cubicBezTo>
                        <a:pt x="37407" y="98367"/>
                        <a:pt x="74814" y="40178"/>
                        <a:pt x="116378" y="31865"/>
                      </a:cubicBezTo>
                      <a:cubicBezTo>
                        <a:pt x="157942" y="23552"/>
                        <a:pt x="210589" y="109451"/>
                        <a:pt x="249382" y="106680"/>
                      </a:cubicBezTo>
                      <a:cubicBezTo>
                        <a:pt x="288175" y="103909"/>
                        <a:pt x="313113" y="18011"/>
                        <a:pt x="349135" y="15240"/>
                      </a:cubicBezTo>
                      <a:cubicBezTo>
                        <a:pt x="385157" y="12469"/>
                        <a:pt x="422564" y="91440"/>
                        <a:pt x="465513" y="90054"/>
                      </a:cubicBezTo>
                      <a:cubicBezTo>
                        <a:pt x="508462" y="88669"/>
                        <a:pt x="569422" y="0"/>
                        <a:pt x="606829" y="6927"/>
                      </a:cubicBezTo>
                      <a:cubicBezTo>
                        <a:pt x="644236" y="13854"/>
                        <a:pt x="667096" y="72736"/>
                        <a:pt x="689957" y="131618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660066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5" name="矩形 166">
                  <a:extLst>
                    <a:ext uri="{FF2B5EF4-FFF2-40B4-BE49-F238E27FC236}">
                      <a16:creationId xmlns="" xmlns:a16="http://schemas.microsoft.com/office/drawing/2014/main" id="{47A10C7A-EBEB-441F-A1C0-E7C2FD5B30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4288" y="4931876"/>
                  <a:ext cx="28725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w"/>
                    <a:defRPr sz="3200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ª"/>
                    <a:defRPr sz="28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4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ª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sym typeface="Symbol" panose="05050102010706020507" pitchFamily="18" charset="2"/>
                    </a:rPr>
                    <a:t>e</a:t>
                  </a:r>
                  <a:endParaRPr lang="en-US" altLang="zh-CN" sz="18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</p:grpSp>
          <p:grpSp>
            <p:nvGrpSpPr>
              <p:cNvPr id="22563" name="组合 82">
                <a:extLst>
                  <a:ext uri="{FF2B5EF4-FFF2-40B4-BE49-F238E27FC236}">
                    <a16:creationId xmlns="" xmlns:a16="http://schemas.microsoft.com/office/drawing/2014/main" id="{16B9E279-C882-4C53-A0EE-B391E11B59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39173" y="4612643"/>
                <a:ext cx="1267422" cy="759970"/>
                <a:chOff x="6739173" y="4612643"/>
                <a:chExt cx="1267422" cy="759970"/>
              </a:xfrm>
            </p:grpSpPr>
            <p:grpSp>
              <p:nvGrpSpPr>
                <p:cNvPr id="22570" name="组合 105">
                  <a:extLst>
                    <a:ext uri="{FF2B5EF4-FFF2-40B4-BE49-F238E27FC236}">
                      <a16:creationId xmlns="" xmlns:a16="http://schemas.microsoft.com/office/drawing/2014/main" id="{1AD364A7-E988-4ACB-B990-62B8194724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43169" y="4928135"/>
                  <a:ext cx="963426" cy="444478"/>
                  <a:chOff x="7043169" y="4928135"/>
                  <a:chExt cx="963426" cy="444478"/>
                </a:xfrm>
              </p:grpSpPr>
              <p:cxnSp>
                <p:nvCxnSpPr>
                  <p:cNvPr id="22572" name="直接连接符 174">
                    <a:extLst>
                      <a:ext uri="{FF2B5EF4-FFF2-40B4-BE49-F238E27FC236}">
                        <a16:creationId xmlns="" xmlns:a16="http://schemas.microsoft.com/office/drawing/2014/main" id="{EF841A76-8488-4296-B949-FA2069636EA4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7045693" y="4928135"/>
                    <a:ext cx="0" cy="444478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66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2573" name="直接连接符 175">
                    <a:extLst>
                      <a:ext uri="{FF2B5EF4-FFF2-40B4-BE49-F238E27FC236}">
                        <a16:creationId xmlns="" xmlns:a16="http://schemas.microsoft.com/office/drawing/2014/main" id="{AE16A333-70B7-4E5E-A90F-B00BC2A75591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043169" y="4949541"/>
                    <a:ext cx="963426" cy="0"/>
                  </a:xfrm>
                  <a:prstGeom prst="line">
                    <a:avLst/>
                  </a:prstGeom>
                  <a:noFill/>
                  <a:ln w="38100" algn="ctr">
                    <a:solidFill>
                      <a:srgbClr val="66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2571" name="矩形 173">
                  <a:extLst>
                    <a:ext uri="{FF2B5EF4-FFF2-40B4-BE49-F238E27FC236}">
                      <a16:creationId xmlns="" xmlns:a16="http://schemas.microsoft.com/office/drawing/2014/main" id="{F38C6036-B5BA-481E-B4EE-296D15F1D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9173" y="4612643"/>
                  <a:ext cx="31290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w"/>
                    <a:defRPr sz="3200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ª"/>
                    <a:defRPr sz="28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4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ª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sym typeface="Symbol" panose="05050102010706020507" pitchFamily="18" charset="2"/>
                    </a:rPr>
                    <a:t>d</a:t>
                  </a:r>
                  <a:endParaRPr lang="en-US" altLang="zh-CN" sz="1800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</p:grpSp>
          <p:cxnSp>
            <p:nvCxnSpPr>
              <p:cNvPr id="22564" name="直接连接符 177">
                <a:extLst>
                  <a:ext uri="{FF2B5EF4-FFF2-40B4-BE49-F238E27FC236}">
                    <a16:creationId xmlns="" xmlns:a16="http://schemas.microsoft.com/office/drawing/2014/main" id="{6A322F0F-4D01-41B8-8F2C-8C51E63E79D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32015" y="4946268"/>
                <a:ext cx="223200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2565" name="组合 184">
                <a:extLst>
                  <a:ext uri="{FF2B5EF4-FFF2-40B4-BE49-F238E27FC236}">
                    <a16:creationId xmlns="" xmlns:a16="http://schemas.microsoft.com/office/drawing/2014/main" id="{97E0DCE9-2DCA-4E31-90FE-542E78EECF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53418" y="4357981"/>
                <a:ext cx="1795618" cy="928403"/>
                <a:chOff x="6253418" y="4357981"/>
                <a:chExt cx="1795618" cy="928403"/>
              </a:xfrm>
            </p:grpSpPr>
            <p:grpSp>
              <p:nvGrpSpPr>
                <p:cNvPr id="22566" name="组合 112">
                  <a:extLst>
                    <a:ext uri="{FF2B5EF4-FFF2-40B4-BE49-F238E27FC236}">
                      <a16:creationId xmlns="" xmlns:a16="http://schemas.microsoft.com/office/drawing/2014/main" id="{CD8FE3EA-5D84-4DEA-98FC-469EED1E39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91867" y="4357981"/>
                  <a:ext cx="1557169" cy="928403"/>
                  <a:chOff x="6491867" y="4357981"/>
                  <a:chExt cx="1557169" cy="928403"/>
                </a:xfrm>
              </p:grpSpPr>
              <p:cxnSp>
                <p:nvCxnSpPr>
                  <p:cNvPr id="37" name="直接连接符 36">
                    <a:extLst>
                      <a:ext uri="{FF2B5EF4-FFF2-40B4-BE49-F238E27FC236}">
                        <a16:creationId xmlns="" xmlns:a16="http://schemas.microsoft.com/office/drawing/2014/main" id="{92FBE2BB-52DD-4FDE-A651-E0C8B24D682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6515351" y="4602610"/>
                    <a:ext cx="0" cy="683676"/>
                  </a:xfrm>
                  <a:prstGeom prst="line">
                    <a:avLst/>
                  </a:pr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38" name="任意多边形 37">
                    <a:extLst>
                      <a:ext uri="{FF2B5EF4-FFF2-40B4-BE49-F238E27FC236}">
                        <a16:creationId xmlns="" xmlns:a16="http://schemas.microsoft.com/office/drawing/2014/main" id="{B5D85515-7635-484C-89BE-CF7747D74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2679" y="4358043"/>
                    <a:ext cx="1555645" cy="287181"/>
                  </a:xfrm>
                  <a:custGeom>
                    <a:avLst/>
                    <a:gdLst>
                      <a:gd name="connsiteX0" fmla="*/ 0 w 2743200"/>
                      <a:gd name="connsiteY0" fmla="*/ 507076 h 507076"/>
                      <a:gd name="connsiteX1" fmla="*/ 324196 w 2743200"/>
                      <a:gd name="connsiteY1" fmla="*/ 290946 h 507076"/>
                      <a:gd name="connsiteX2" fmla="*/ 798022 w 2743200"/>
                      <a:gd name="connsiteY2" fmla="*/ 99753 h 507076"/>
                      <a:gd name="connsiteX3" fmla="*/ 1305098 w 2743200"/>
                      <a:gd name="connsiteY3" fmla="*/ 16626 h 507076"/>
                      <a:gd name="connsiteX4" fmla="*/ 1479666 w 2743200"/>
                      <a:gd name="connsiteY4" fmla="*/ 0 h 507076"/>
                      <a:gd name="connsiteX5" fmla="*/ 2743200 w 2743200"/>
                      <a:gd name="connsiteY5" fmla="*/ 8313 h 507076"/>
                      <a:gd name="connsiteX0" fmla="*/ 0 w 3970259"/>
                      <a:gd name="connsiteY0" fmla="*/ 507076 h 507076"/>
                      <a:gd name="connsiteX1" fmla="*/ 324196 w 3970259"/>
                      <a:gd name="connsiteY1" fmla="*/ 290946 h 507076"/>
                      <a:gd name="connsiteX2" fmla="*/ 798022 w 3970259"/>
                      <a:gd name="connsiteY2" fmla="*/ 99753 h 507076"/>
                      <a:gd name="connsiteX3" fmla="*/ 1305098 w 3970259"/>
                      <a:gd name="connsiteY3" fmla="*/ 16626 h 507076"/>
                      <a:gd name="connsiteX4" fmla="*/ 1479666 w 3970259"/>
                      <a:gd name="connsiteY4" fmla="*/ 0 h 507076"/>
                      <a:gd name="connsiteX5" fmla="*/ 3970259 w 3970259"/>
                      <a:gd name="connsiteY5" fmla="*/ 8314 h 507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70259" h="507076">
                        <a:moveTo>
                          <a:pt x="0" y="507076"/>
                        </a:moveTo>
                        <a:cubicBezTo>
                          <a:pt x="95596" y="432954"/>
                          <a:pt x="191192" y="358833"/>
                          <a:pt x="324196" y="290946"/>
                        </a:cubicBezTo>
                        <a:cubicBezTo>
                          <a:pt x="457200" y="223059"/>
                          <a:pt x="634538" y="145473"/>
                          <a:pt x="798022" y="99753"/>
                        </a:cubicBezTo>
                        <a:cubicBezTo>
                          <a:pt x="961506" y="54033"/>
                          <a:pt x="1191491" y="33251"/>
                          <a:pt x="1305098" y="16626"/>
                        </a:cubicBezTo>
                        <a:cubicBezTo>
                          <a:pt x="1418705" y="1"/>
                          <a:pt x="1479666" y="0"/>
                          <a:pt x="1479666" y="0"/>
                        </a:cubicBezTo>
                        <a:lnTo>
                          <a:pt x="3970259" y="8314"/>
                        </a:lnTo>
                      </a:path>
                    </a:pathLst>
                  </a:custGeom>
                  <a:noFill/>
                  <a:ln w="38100" cap="flat" cmpd="sng" algn="ctr">
                    <a:solidFill>
                      <a:schemeClr val="accent6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eaLnBrk="0" hangingPunct="0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2567" name="矩形 186">
                  <a:extLst>
                    <a:ext uri="{FF2B5EF4-FFF2-40B4-BE49-F238E27FC236}">
                      <a16:creationId xmlns="" xmlns:a16="http://schemas.microsoft.com/office/drawing/2014/main" id="{CDAC4A38-C404-4B98-A075-C7D34A568F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3418" y="4364558"/>
                  <a:ext cx="28725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Char char="w"/>
                    <a:defRPr sz="3200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ª"/>
                    <a:defRPr sz="28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4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ª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Font typeface="Wingdings" panose="05000000000000000000" pitchFamily="2" charset="2"/>
                    <a:buChar char="w"/>
                    <a:defRPr sz="2200" b="1">
                      <a:solidFill>
                        <a:srgbClr val="003366"/>
                      </a:solidFill>
                      <a:latin typeface="Arial" panose="020B0604020202020204" pitchFamily="34" charset="0"/>
                      <a:ea typeface="华文楷体" panose="02010600040101010101" pitchFamily="2" charset="-122"/>
                      <a:cs typeface="华文楷体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  <a:sym typeface="Symbol" panose="05050102010706020507" pitchFamily="18" charset="2"/>
                    </a:rPr>
                    <a:t>c</a:t>
                  </a:r>
                </a:p>
              </p:txBody>
            </p:sp>
          </p:grpSp>
        </p:grpSp>
        <p:sp>
          <p:nvSpPr>
            <p:cNvPr id="22541" name="矩形 37">
              <a:extLst>
                <a:ext uri="{FF2B5EF4-FFF2-40B4-BE49-F238E27FC236}">
                  <a16:creationId xmlns="" xmlns:a16="http://schemas.microsoft.com/office/drawing/2014/main" id="{F1CF4CF5-1238-4494-ACB2-F2D139E80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681" y="4113636"/>
              <a:ext cx="6794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p/p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2" name="矩形 83">
              <a:extLst>
                <a:ext uri="{FF2B5EF4-FFF2-40B4-BE49-F238E27FC236}">
                  <a16:creationId xmlns="" xmlns:a16="http://schemas.microsoft.com/office/drawing/2014/main" id="{033CBF3C-BEF7-4521-B13D-4CBB301CA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388" y="5715000"/>
              <a:ext cx="65881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p</a:t>
              </a:r>
              <a:r>
                <a:rPr kumimoji="1" lang="en-US" altLang="zh-CN" sz="1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/p</a:t>
              </a:r>
              <a:r>
                <a:rPr kumimoji="1" lang="en-US" altLang="zh-CN" sz="1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18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3" name="矩形 96">
              <a:extLst>
                <a:ext uri="{FF2B5EF4-FFF2-40B4-BE49-F238E27FC236}">
                  <a16:creationId xmlns="" xmlns:a16="http://schemas.microsoft.com/office/drawing/2014/main" id="{C2E8962E-F6F0-437F-9C8A-C3FC789D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387" y="5334000"/>
              <a:ext cx="6588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p</a:t>
              </a:r>
              <a:r>
                <a:rPr kumimoji="1" lang="en-US" altLang="zh-CN" sz="1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/p</a:t>
              </a:r>
              <a:r>
                <a:rPr kumimoji="1" lang="en-US" altLang="zh-CN" sz="1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18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="" xmlns:a16="http://schemas.microsoft.com/office/drawing/2014/main" id="{37BC0310-5FA7-4349-85C2-4C2004C5AE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2E7FFE-4660-4B14-8B4C-788945A4C812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标题 1">
            <a:extLst>
              <a:ext uri="{FF2B5EF4-FFF2-40B4-BE49-F238E27FC236}">
                <a16:creationId xmlns="" xmlns:a16="http://schemas.microsoft.com/office/drawing/2014/main" id="{8FB1DE3F-4425-47E7-BCDC-555C249A5B62}"/>
              </a:ext>
            </a:extLst>
          </p:cNvPr>
          <p:cNvSpPr>
            <a:spLocks/>
          </p:cNvSpPr>
          <p:nvPr/>
        </p:nvSpPr>
        <p:spPr bwMode="gray">
          <a:xfrm>
            <a:off x="1009650" y="-100013"/>
            <a:ext cx="710088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第五章 一维定常可压缩管内流动</a:t>
            </a:r>
          </a:p>
        </p:txBody>
      </p:sp>
      <p:sp>
        <p:nvSpPr>
          <p:cNvPr id="4" name="Rectangle 4">
            <a:hlinkClick r:id="rId2"/>
            <a:extLst>
              <a:ext uri="{FF2B5EF4-FFF2-40B4-BE49-F238E27FC236}">
                <a16:creationId xmlns="" xmlns:a16="http://schemas.microsoft.com/office/drawing/2014/main" id="{42833226-0698-4038-A494-B9F27B55E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5311775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0">
                <a:solidFill>
                  <a:schemeClr val="tx1"/>
                </a:solidFill>
                <a:latin typeface="华文新魏" panose="02010800040101010101" pitchFamily="2" charset="-122"/>
              </a:rPr>
              <a:t> 拉瓦尔喷管的流动状态</a:t>
            </a:r>
          </a:p>
        </p:txBody>
      </p:sp>
      <p:graphicFrame>
        <p:nvGraphicFramePr>
          <p:cNvPr id="202871" name="Group 119">
            <a:extLst>
              <a:ext uri="{FF2B5EF4-FFF2-40B4-BE49-F238E27FC236}">
                <a16:creationId xmlns="" xmlns:a16="http://schemas.microsoft.com/office/drawing/2014/main" id="{8DF40C57-C1AD-4B24-9FA0-BB506E86615C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435100"/>
          <a:ext cx="8763000" cy="3886202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9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32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478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压强比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特点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&gt;p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1D528D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全管亚声速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亚临界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=p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D528D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，其余亚声速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临界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1D528D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，扩张段有激波，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超临界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D528D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&gt;1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，出口有正激波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1D528D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&gt;1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，过膨胀，斜激波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=p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D528D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&gt;1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，完全膨胀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F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/p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1D528D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&gt;1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，欠膨胀，膨胀波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&gt;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1D528D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1D528D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E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2">
            <a:extLst>
              <a:ext uri="{FF2B5EF4-FFF2-40B4-BE49-F238E27FC236}">
                <a16:creationId xmlns="" xmlns:a16="http://schemas.microsoft.com/office/drawing/2014/main" id="{56E4AE9E-22F5-4F0F-A189-9F835B60A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E59E08-D929-411A-900E-3C836E08E0D3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AutoShape 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6D21B6A9-0AA0-470C-995C-019EC080E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00" y="2025080"/>
            <a:ext cx="7200000" cy="648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§6-2 </a:t>
            </a:r>
            <a:r>
              <a:rPr lang="zh-CN" altLang="zh-CN" sz="2400"/>
              <a:t>附面层概念</a:t>
            </a:r>
            <a:endParaRPr lang="zh-CN" altLang="en-US" sz="2400"/>
          </a:p>
        </p:txBody>
      </p:sp>
      <p:sp>
        <p:nvSpPr>
          <p:cNvPr id="5" name="AutoShape 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F23FB7E2-7EF7-4C30-9205-98C04BBF5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00" y="3141144"/>
            <a:ext cx="7200000" cy="648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§6-3 </a:t>
            </a:r>
            <a:r>
              <a:rPr lang="zh-CN" altLang="zh-CN" sz="2400"/>
              <a:t>附面层微分方程</a:t>
            </a:r>
            <a:endParaRPr lang="zh-CN" altLang="en-US" sz="2400"/>
          </a:p>
        </p:txBody>
      </p:sp>
      <p:sp>
        <p:nvSpPr>
          <p:cNvPr id="6" name="AutoShape 1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C0F29EE-A37E-487A-A572-CDC422300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00" y="5373272"/>
            <a:ext cx="7200000" cy="648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§6-5 </a:t>
            </a:r>
            <a:r>
              <a:rPr lang="zh-CN" altLang="zh-CN" sz="2400"/>
              <a:t>高速可压流附面层</a:t>
            </a:r>
            <a:endParaRPr lang="zh-CN" altLang="en-US" sz="2400"/>
          </a:p>
        </p:txBody>
      </p:sp>
      <p:sp>
        <p:nvSpPr>
          <p:cNvPr id="7" name="AutoShape 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020A8174-52DE-4B5D-85C8-2D379CFE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88" y="944724"/>
            <a:ext cx="7200000" cy="648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§6-1 </a:t>
            </a:r>
            <a:r>
              <a:rPr lang="zh-CN" altLang="zh-CN" sz="2400"/>
              <a:t>纳维—斯托克斯方程</a:t>
            </a:r>
            <a:endParaRPr lang="zh-CN" altLang="en-US" sz="2400"/>
          </a:p>
        </p:txBody>
      </p:sp>
      <p:sp>
        <p:nvSpPr>
          <p:cNvPr id="8" name="AutoShape 1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85E5EB9-7F9C-45A0-BE05-2E7755CD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00" y="4257208"/>
            <a:ext cx="7200000" cy="648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§6-4 </a:t>
            </a:r>
            <a:r>
              <a:rPr lang="zh-CN" altLang="zh-CN" sz="2400"/>
              <a:t>有压强梯度的</a:t>
            </a:r>
            <a:r>
              <a:rPr lang="zh-CN" altLang="en-US" sz="2400"/>
              <a:t>黏</a:t>
            </a:r>
            <a:r>
              <a:rPr lang="zh-CN" altLang="zh-CN" sz="2400"/>
              <a:t>流</a:t>
            </a:r>
            <a:r>
              <a:rPr lang="zh-CN" altLang="en-US" sz="2400"/>
              <a:t>及</a:t>
            </a:r>
            <a:r>
              <a:rPr lang="zh-CN" altLang="zh-CN" sz="2400"/>
              <a:t>分离</a:t>
            </a:r>
            <a:endParaRPr lang="zh-CN" altLang="en-US" sz="2400"/>
          </a:p>
        </p:txBody>
      </p:sp>
      <p:sp>
        <p:nvSpPr>
          <p:cNvPr id="24594" name="标题 1">
            <a:extLst>
              <a:ext uri="{FF2B5EF4-FFF2-40B4-BE49-F238E27FC236}">
                <a16:creationId xmlns="" xmlns:a16="http://schemas.microsoft.com/office/drawing/2014/main" id="{93157581-1363-4ACE-9201-6CD8C5F66E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7250" y="-76200"/>
            <a:ext cx="7100888" cy="709613"/>
          </a:xfrm>
        </p:spPr>
        <p:txBody>
          <a:bodyPr/>
          <a:lstStyle/>
          <a:p>
            <a:pPr eaLnBrk="1" hangingPunct="1"/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第六章 附面层和黏性流动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="" xmlns:a16="http://schemas.microsoft.com/office/drawing/2014/main" id="{B52EA9C0-EE3E-4B16-B792-A9FBFD0FE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E7EE12-E034-4E9B-AD21-9F2272C9C701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12">
            <a:extLst>
              <a:ext uri="{FF2B5EF4-FFF2-40B4-BE49-F238E27FC236}">
                <a16:creationId xmlns="" xmlns:a16="http://schemas.microsoft.com/office/drawing/2014/main" id="{787C04D5-69CF-4A34-A04E-3319CA2B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Rectangle 15">
            <a:extLst>
              <a:ext uri="{FF2B5EF4-FFF2-40B4-BE49-F238E27FC236}">
                <a16:creationId xmlns="" xmlns:a16="http://schemas.microsoft.com/office/drawing/2014/main" id="{0E83A1F6-02A9-459A-82CC-D4D9D1FD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5" name="Rectangle 5">
            <a:extLst>
              <a:ext uri="{FF2B5EF4-FFF2-40B4-BE49-F238E27FC236}">
                <a16:creationId xmlns="" xmlns:a16="http://schemas.microsoft.com/office/drawing/2014/main" id="{613BCD18-4E93-4B78-A993-05AB0DEE4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6" name="Rectangle 53">
            <a:extLst>
              <a:ext uri="{FF2B5EF4-FFF2-40B4-BE49-F238E27FC236}">
                <a16:creationId xmlns="" xmlns:a16="http://schemas.microsoft.com/office/drawing/2014/main" id="{851EED37-7854-4916-AB45-3B7849A6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1098550"/>
            <a:ext cx="85344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）黏性流动、理想流动差异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）层流、紊流、雷诺数定义与物理意义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）附面层（性质、厚度、微分方程）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）切应力、壁面摩擦系数、摩擦阻力（系数）的定义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）附面层分离（原因、影响、应用）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）温度附面层、普朗特数定义及物理意义</a:t>
            </a:r>
            <a:endParaRPr kumimoji="1" lang="zh-CN" altLang="en-US" sz="2200" i="1">
              <a:solidFill>
                <a:srgbClr val="00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C79F8AEF-DA41-47D2-93CA-00207C710753}"/>
              </a:ext>
            </a:extLst>
          </p:cNvPr>
          <p:cNvSpPr txBox="1">
            <a:spLocks/>
          </p:cNvSpPr>
          <p:nvPr/>
        </p:nvSpPr>
        <p:spPr bwMode="gray">
          <a:xfrm>
            <a:off x="857250" y="-76200"/>
            <a:ext cx="7100888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</a:rPr>
              <a:t>第六章 附面层和黏性流动</a:t>
            </a:r>
          </a:p>
        </p:txBody>
      </p:sp>
      <p:sp>
        <p:nvSpPr>
          <p:cNvPr id="25608" name="Text Box 86">
            <a:extLst>
              <a:ext uri="{FF2B5EF4-FFF2-40B4-BE49-F238E27FC236}">
                <a16:creationId xmlns="" xmlns:a16="http://schemas.microsoft.com/office/drawing/2014/main" id="{6B9453BD-9D9D-4F28-AE22-42A86E1E2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295400"/>
            <a:ext cx="2847975" cy="72548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Re</a:t>
            </a: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</a:rPr>
              <a:t>无量纲数，度量惯性力和黏性力的相互关系。 </a:t>
            </a:r>
            <a:endParaRPr kumimoji="1"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609" name="组合 14">
            <a:extLst>
              <a:ext uri="{FF2B5EF4-FFF2-40B4-BE49-F238E27FC236}">
                <a16:creationId xmlns="" xmlns:a16="http://schemas.microsoft.com/office/drawing/2014/main" id="{74B24197-B745-4B9E-935D-6382A610739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208463"/>
            <a:ext cx="3276600" cy="2163762"/>
            <a:chOff x="4572000" y="1320800"/>
            <a:chExt cx="4460240" cy="3123568"/>
          </a:xfrm>
        </p:grpSpPr>
        <p:pic>
          <p:nvPicPr>
            <p:cNvPr id="25619" name="Picture 1">
              <a:extLst>
                <a:ext uri="{FF2B5EF4-FFF2-40B4-BE49-F238E27FC236}">
                  <a16:creationId xmlns="" xmlns:a16="http://schemas.microsoft.com/office/drawing/2014/main" id="{271F6E45-2F5A-4B05-A777-5889F77E2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48" t="4730" r="2785"/>
            <a:stretch>
              <a:fillRect/>
            </a:stretch>
          </p:blipFill>
          <p:spPr bwMode="auto">
            <a:xfrm>
              <a:off x="4937760" y="1320800"/>
              <a:ext cx="2641600" cy="2743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4ABD8DAF-9B52-490C-9544-DDD15DFF62C4}"/>
                </a:ext>
              </a:extLst>
            </p:cNvPr>
            <p:cNvSpPr/>
            <p:nvPr/>
          </p:nvSpPr>
          <p:spPr>
            <a:xfrm>
              <a:off x="4572000" y="4043324"/>
              <a:ext cx="4460240" cy="4010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200" kern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理想流体：</a:t>
              </a:r>
              <a:r>
                <a:rPr lang="zh-CN" altLang="en-US" sz="1200" kern="0" spc="-100" dirty="0">
                  <a:latin typeface="华文中宋" pitchFamily="2" charset="-122"/>
                  <a:ea typeface="华文中宋" pitchFamily="2" charset="-122"/>
                </a:rPr>
                <a:t>假想的</a:t>
              </a:r>
              <a:r>
                <a:rPr lang="en-GB" altLang="zh-CN" sz="1200" kern="0" spc="-100" dirty="0">
                  <a:latin typeface="华文中宋" pitchFamily="2" charset="-122"/>
                  <a:ea typeface="华文中宋" pitchFamily="2" charset="-122"/>
                </a:rPr>
                <a:t>,</a:t>
              </a:r>
              <a:r>
                <a:rPr lang="zh-CN" altLang="en-US" sz="1200" kern="0" spc="-100" dirty="0">
                  <a:latin typeface="华文中宋" pitchFamily="2" charset="-122"/>
                  <a:ea typeface="华文中宋" pitchFamily="2" charset="-122"/>
                </a:rPr>
                <a:t>没有黏性的流体</a:t>
              </a:r>
              <a:endParaRPr lang="zh-CN" altLang="en-US" sz="1200" kern="0" spc="-100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25610" name="组合 13">
            <a:extLst>
              <a:ext uri="{FF2B5EF4-FFF2-40B4-BE49-F238E27FC236}">
                <a16:creationId xmlns="" xmlns:a16="http://schemas.microsoft.com/office/drawing/2014/main" id="{AF0FFE79-CDCA-4021-BE72-6F073DD233D7}"/>
              </a:ext>
            </a:extLst>
          </p:cNvPr>
          <p:cNvGrpSpPr>
            <a:grpSpLocks/>
          </p:cNvGrpSpPr>
          <p:nvPr/>
        </p:nvGrpSpPr>
        <p:grpSpPr bwMode="auto">
          <a:xfrm>
            <a:off x="1770063" y="4267200"/>
            <a:ext cx="2614612" cy="2119313"/>
            <a:chOff x="792480" y="1463040"/>
            <a:chExt cx="3560428" cy="3061274"/>
          </a:xfrm>
        </p:grpSpPr>
        <p:pic>
          <p:nvPicPr>
            <p:cNvPr id="25617" name="Picture 1">
              <a:extLst>
                <a:ext uri="{FF2B5EF4-FFF2-40B4-BE49-F238E27FC236}">
                  <a16:creationId xmlns="" xmlns:a16="http://schemas.microsoft.com/office/drawing/2014/main" id="{8A1A7BC5-2588-4E46-AA36-7D9358BF6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" t="8083" r="43050"/>
            <a:stretch>
              <a:fillRect/>
            </a:stretch>
          </p:blipFill>
          <p:spPr bwMode="auto">
            <a:xfrm>
              <a:off x="792480" y="1463040"/>
              <a:ext cx="3560428" cy="2647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5888925F-75AB-469B-B734-6F7B4FB26C74}"/>
                </a:ext>
              </a:extLst>
            </p:cNvPr>
            <p:cNvSpPr/>
            <p:nvPr/>
          </p:nvSpPr>
          <p:spPr>
            <a:xfrm>
              <a:off x="924347" y="4125317"/>
              <a:ext cx="2864341" cy="398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200" kern="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真实流体：</a:t>
              </a:r>
              <a:r>
                <a:rPr lang="zh-CN" altLang="zh-CN" sz="1200" dirty="0">
                  <a:latin typeface="华文中宋" pitchFamily="2" charset="-122"/>
                  <a:ea typeface="华文中宋" pitchFamily="2" charset="-122"/>
                </a:rPr>
                <a:t>有</a:t>
              </a:r>
              <a:r>
                <a:rPr lang="zh-CN" altLang="en-US" sz="1200" dirty="0">
                  <a:latin typeface="华文中宋" pitchFamily="2" charset="-122"/>
                  <a:ea typeface="华文中宋" pitchFamily="2" charset="-122"/>
                </a:rPr>
                <a:t>黏性</a:t>
              </a:r>
              <a:endParaRPr lang="zh-CN" altLang="en-US" sz="12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endParaRPr>
            </a:p>
          </p:txBody>
        </p:sp>
      </p:grpSp>
      <p:grpSp>
        <p:nvGrpSpPr>
          <p:cNvPr id="25611" name="组合 27">
            <a:extLst>
              <a:ext uri="{FF2B5EF4-FFF2-40B4-BE49-F238E27FC236}">
                <a16:creationId xmlns="" xmlns:a16="http://schemas.microsoft.com/office/drawing/2014/main" id="{71019EF8-707A-45F8-B6D3-02864E6DE08A}"/>
              </a:ext>
            </a:extLst>
          </p:cNvPr>
          <p:cNvGrpSpPr>
            <a:grpSpLocks/>
          </p:cNvGrpSpPr>
          <p:nvPr/>
        </p:nvGrpSpPr>
        <p:grpSpPr bwMode="auto">
          <a:xfrm>
            <a:off x="5807075" y="3654425"/>
            <a:ext cx="2041525" cy="612775"/>
            <a:chOff x="5395913" y="3810000"/>
            <a:chExt cx="2728912" cy="898525"/>
          </a:xfrm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0615DD3A-81CD-4EB7-A308-DA6B46A0D7C0}"/>
                </a:ext>
              </a:extLst>
            </p:cNvPr>
            <p:cNvSpPr/>
            <p:nvPr/>
          </p:nvSpPr>
          <p:spPr>
            <a:xfrm>
              <a:off x="6751882" y="4054418"/>
              <a:ext cx="1372943" cy="36779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r>
                <a:rPr lang="zh-CN" altLang="zh-CN" sz="1400" spc="-100" dirty="0">
                  <a:solidFill>
                    <a:schemeClr val="tx2"/>
                  </a:solidFill>
                  <a:latin typeface="华文中宋" pitchFamily="2" charset="-122"/>
                  <a:ea typeface="华文中宋" pitchFamily="2" charset="-122"/>
                </a:rPr>
                <a:t>普朗特数</a:t>
              </a:r>
              <a:endParaRPr lang="zh-CN" altLang="en-US" sz="1400" spc="-10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aphicFrame>
          <p:nvGraphicFramePr>
            <p:cNvPr id="25616" name="Object 4">
              <a:extLst>
                <a:ext uri="{FF2B5EF4-FFF2-40B4-BE49-F238E27FC236}">
                  <a16:creationId xmlns="" xmlns:a16="http://schemas.microsoft.com/office/drawing/2014/main" id="{5409DA7E-3D4B-43B2-9804-8D9E816836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95913" y="3810000"/>
            <a:ext cx="1314450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8" name="Equation" r:id="rId4" imgW="609600" imgH="419100" progId="Equation.DSMT4">
                    <p:embed/>
                  </p:oleObj>
                </mc:Choice>
                <mc:Fallback>
                  <p:oleObj name="Equation" r:id="rId4" imgW="609600" imgH="4191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913" y="3810000"/>
                          <a:ext cx="1314450" cy="89852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2" name="矩形 1">
            <a:extLst>
              <a:ext uri="{FF2B5EF4-FFF2-40B4-BE49-F238E27FC236}">
                <a16:creationId xmlns="" xmlns:a16="http://schemas.microsoft.com/office/drawing/2014/main" id="{182949E1-E641-4DAF-85A0-FBAC828EC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267200"/>
            <a:ext cx="533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</a:t>
            </a:r>
            <a:r>
              <a:rPr lang="zh-CN" altLang="zh-CN" sz="1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表征了附面层内因摩擦而产生的热与因热传导而</a:t>
            </a:r>
            <a:r>
              <a:rPr lang="zh-CN" altLang="en-US" sz="1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损失的</a:t>
            </a:r>
            <a:r>
              <a:rPr lang="zh-CN" altLang="zh-CN" sz="1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热之比</a:t>
            </a:r>
            <a:endParaRPr lang="en-GB" altLang="en-US" sz="1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5613" name="对象 2">
            <a:extLst>
              <a:ext uri="{FF2B5EF4-FFF2-40B4-BE49-F238E27FC236}">
                <a16:creationId xmlns="" xmlns:a16="http://schemas.microsoft.com/office/drawing/2014/main" id="{E30A1560-AC92-4F1C-9F44-0A71A2021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208463"/>
          <a:ext cx="12763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6" imgW="761669" imgH="253890" progId="Equation.DSMT4">
                  <p:embed/>
                </p:oleObj>
              </mc:Choice>
              <mc:Fallback>
                <p:oleObj name="Equation" r:id="rId6" imgW="761669" imgH="25389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208463"/>
                        <a:ext cx="1276350" cy="4302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对象 1">
            <a:extLst>
              <a:ext uri="{FF2B5EF4-FFF2-40B4-BE49-F238E27FC236}">
                <a16:creationId xmlns="" xmlns:a16="http://schemas.microsoft.com/office/drawing/2014/main" id="{F68B24D0-B68B-4485-A3D4-E909CC551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3813" y="2057400"/>
          <a:ext cx="72231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8" imgW="444693" imgH="419282" progId="Equation.DSMT4">
                  <p:embed/>
                </p:oleObj>
              </mc:Choice>
              <mc:Fallback>
                <p:oleObj name="Equation" r:id="rId8" imgW="444693" imgH="41928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2057400"/>
                        <a:ext cx="722312" cy="6746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nimBg="1"/>
      <p:bldP spid="256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="" xmlns:a16="http://schemas.microsoft.com/office/drawing/2014/main" id="{A26C25CE-97E7-4CB1-9CF9-E8FB087CC1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E86419-7836-4290-817E-CAC797E81C71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="" xmlns:a16="http://schemas.microsoft.com/office/drawing/2014/main" id="{E4844648-2AA3-4101-96EE-ED7A1AD6AB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76200"/>
            <a:ext cx="7772400" cy="457200"/>
          </a:xfrm>
          <a:noFill/>
        </p:spPr>
        <p:txBody>
          <a:bodyPr/>
          <a:lstStyle/>
          <a:p>
            <a:pPr eaLnBrk="1" hangingPunct="1"/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第七章   绕翼型的低速流动</a:t>
            </a:r>
          </a:p>
        </p:txBody>
      </p:sp>
      <p:sp>
        <p:nvSpPr>
          <p:cNvPr id="4" name="AutoShape 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CE35F9CC-5DAA-4AEF-A944-143051AFB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88" y="1850737"/>
            <a:ext cx="7200000" cy="504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§7-2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低速翼型气动特性概述</a:t>
            </a:r>
          </a:p>
        </p:txBody>
      </p:sp>
      <p:sp>
        <p:nvSpPr>
          <p:cNvPr id="5" name="AutoShape 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2CE8F7F-2047-4336-8F40-3BE7C4D2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88" y="2655973"/>
            <a:ext cx="7200000" cy="504001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§7-3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</a:rPr>
              <a:t>库塔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</a:rPr>
              <a:t>-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</a:rPr>
              <a:t>儒可夫斯基后缘条件及环量确定</a:t>
            </a:r>
          </a:p>
        </p:txBody>
      </p:sp>
      <p:sp>
        <p:nvSpPr>
          <p:cNvPr id="8" name="AutoShape 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908B949-8F8B-4F7C-8FB3-4260E07BF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88" y="1070645"/>
            <a:ext cx="7200000" cy="504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§7-1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翼型的几何参数与气动参数</a:t>
            </a:r>
          </a:p>
        </p:txBody>
      </p:sp>
      <p:sp>
        <p:nvSpPr>
          <p:cNvPr id="9" name="AutoShape 1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F1DCE4F-2BB5-4886-82C6-1124D3FA7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88" y="3451685"/>
            <a:ext cx="7200000" cy="504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§7-4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</a:rPr>
              <a:t>薄翼型理论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="" xmlns:a16="http://schemas.microsoft.com/office/drawing/2014/main" id="{6688137C-4310-4AF1-BB2D-F367C1A19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BD6808-99FD-496E-87E0-D9DD88F42C19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="" xmlns:a16="http://schemas.microsoft.com/office/drawing/2014/main" id="{1E843645-12D4-4FDB-B38E-1F36661C1F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76200"/>
            <a:ext cx="7772400" cy="457200"/>
          </a:xfrm>
          <a:noFill/>
        </p:spPr>
        <p:txBody>
          <a:bodyPr/>
          <a:lstStyle/>
          <a:p>
            <a:pPr eaLnBrk="1" hangingPunct="1"/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第七章   绕翼型的低速流动</a:t>
            </a:r>
          </a:p>
        </p:txBody>
      </p:sp>
      <p:sp>
        <p:nvSpPr>
          <p:cNvPr id="27652" name="Rectangle 15">
            <a:extLst>
              <a:ext uri="{FF2B5EF4-FFF2-40B4-BE49-F238E27FC236}">
                <a16:creationId xmlns="" xmlns:a16="http://schemas.microsoft.com/office/drawing/2014/main" id="{C3DC3E9F-53A5-46DD-BC36-411DA7DF8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1447800"/>
            <a:ext cx="85344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）翼型的几何参数、气动参数、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NACA4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位翼型编号；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）绕翼型的流动特点、气动特性；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）后缘条件与环量的产生；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）薄翼理论、线化方法、面涡基本特征；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）迎角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弯度问题与结论（升力系数与力矩系数、压心、焦点）；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）面源基本特征、厚度问题特点。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13936245-96B9-4010-A09C-1B4F591CB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第八章   绕翼型的可压缩流动</a:t>
            </a:r>
          </a:p>
        </p:txBody>
      </p:sp>
      <p:sp>
        <p:nvSpPr>
          <p:cNvPr id="28675" name="灯片编号占位符 3">
            <a:extLst>
              <a:ext uri="{FF2B5EF4-FFF2-40B4-BE49-F238E27FC236}">
                <a16:creationId xmlns="" xmlns:a16="http://schemas.microsoft.com/office/drawing/2014/main" id="{5B2B0A3D-DB30-4793-8102-DD14248FE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57A890-26F3-49E6-B629-E8ED10EB4758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AutoShape 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9C3156B0-DD76-4079-8B6D-7C6FFA05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447800"/>
            <a:ext cx="7200000" cy="504001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§8-3 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</a:rPr>
              <a:t>亚声速流中薄翼型气动特性</a:t>
            </a:r>
          </a:p>
        </p:txBody>
      </p:sp>
      <p:sp>
        <p:nvSpPr>
          <p:cNvPr id="9" name="AutoShape 1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44938874-3CD8-48DE-BEB3-AB6352668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43512"/>
            <a:ext cx="7200000" cy="504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§8-4 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</a:rPr>
              <a:t>超声速流中的翼型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>
            <a:extLst>
              <a:ext uri="{FF2B5EF4-FFF2-40B4-BE49-F238E27FC236}">
                <a16:creationId xmlns="" xmlns:a16="http://schemas.microsoft.com/office/drawing/2014/main" id="{BCC54A5F-C4BD-4B09-A459-569D1E6BB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B3ED26-DEB9-4079-885B-9580DE033A09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15">
            <a:extLst>
              <a:ext uri="{FF2B5EF4-FFF2-40B4-BE49-F238E27FC236}">
                <a16:creationId xmlns="" xmlns:a16="http://schemas.microsoft.com/office/drawing/2014/main" id="{FBB73FE6-BAA9-4162-9F18-028A58E7E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1447800"/>
            <a:ext cx="90106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）亚声速时绕翼型的流动特点；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）亚声速时绕翼型的气动参数；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）超声速时绕翼型的流动特点；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）超声速时绕翼型的气动参数。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="" xmlns:a16="http://schemas.microsoft.com/office/drawing/2014/main" id="{77C29013-10BD-4C11-921E-E5E9A17D1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第八章   绕翼型的可压缩流动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="" xmlns:a16="http://schemas.microsoft.com/office/drawing/2014/main" id="{8F11CF39-5EEF-4FE6-87AF-664F792BD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724025"/>
            <a:ext cx="2667000" cy="40005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引入变换（仿射变换）</a:t>
            </a:r>
          </a:p>
        </p:txBody>
      </p:sp>
      <p:sp>
        <p:nvSpPr>
          <p:cNvPr id="29702" name="Rectangle 16">
            <a:extLst>
              <a:ext uri="{FF2B5EF4-FFF2-40B4-BE49-F238E27FC236}">
                <a16:creationId xmlns="" xmlns:a16="http://schemas.microsoft.com/office/drawing/2014/main" id="{EA3FBCD6-B5F2-43C1-B687-D319301E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079625"/>
            <a:ext cx="2667000" cy="4302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宋体" panose="02010600030101010101" pitchFamily="2" charset="-122"/>
              </a:rPr>
              <a:t>普朗特</a:t>
            </a:r>
            <a:r>
              <a:rPr lang="en-US" altLang="zh-CN" sz="2200">
                <a:ea typeface="宋体" panose="02010600030101010101" pitchFamily="2" charset="-122"/>
              </a:rPr>
              <a:t>-</a:t>
            </a:r>
            <a:r>
              <a:rPr lang="zh-CN" altLang="en-US" sz="2200">
                <a:ea typeface="宋体" panose="02010600030101010101" pitchFamily="2" charset="-122"/>
              </a:rPr>
              <a:t>格劳沃法则</a:t>
            </a:r>
          </a:p>
        </p:txBody>
      </p:sp>
      <p:sp>
        <p:nvSpPr>
          <p:cNvPr id="29703" name="Rectangle 16">
            <a:extLst>
              <a:ext uri="{FF2B5EF4-FFF2-40B4-BE49-F238E27FC236}">
                <a16:creationId xmlns="" xmlns:a16="http://schemas.microsoft.com/office/drawing/2014/main" id="{345C3E68-362C-42D0-BABA-2EEAFDDD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09838"/>
            <a:ext cx="3032125" cy="43021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ea typeface="宋体" panose="02010600030101010101" pitchFamily="2" charset="-122"/>
              </a:rPr>
              <a:t>    亚声速压缩修正因子</a:t>
            </a:r>
          </a:p>
        </p:txBody>
      </p:sp>
      <p:graphicFrame>
        <p:nvGraphicFramePr>
          <p:cNvPr id="29704" name="对象 7">
            <a:extLst>
              <a:ext uri="{FF2B5EF4-FFF2-40B4-BE49-F238E27FC236}">
                <a16:creationId xmlns="" xmlns:a16="http://schemas.microsoft.com/office/drawing/2014/main" id="{5CF44E2A-9577-4BBE-8C7D-2D243B988B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9775" y="2433638"/>
          <a:ext cx="3873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3" imgW="177723" imgH="418918" progId="Equation.DSMT4">
                  <p:embed/>
                </p:oleObj>
              </mc:Choice>
              <mc:Fallback>
                <p:oleObj name="Equation" r:id="rId3" imgW="177723" imgH="418918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2433638"/>
                        <a:ext cx="3873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9">
            <a:extLst>
              <a:ext uri="{FF2B5EF4-FFF2-40B4-BE49-F238E27FC236}">
                <a16:creationId xmlns="" xmlns:a16="http://schemas.microsoft.com/office/drawing/2014/main" id="{EC164814-9483-4F42-AE8D-2C378FBC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75050"/>
            <a:ext cx="2133600" cy="40005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薄翼条件下</a:t>
            </a:r>
          </a:p>
        </p:txBody>
      </p:sp>
      <p:graphicFrame>
        <p:nvGraphicFramePr>
          <p:cNvPr id="29706" name="Object 12">
            <a:extLst>
              <a:ext uri="{FF2B5EF4-FFF2-40B4-BE49-F238E27FC236}">
                <a16:creationId xmlns="" xmlns:a16="http://schemas.microsoft.com/office/drawing/2014/main" id="{C28A061D-D1B6-4D7E-818D-83DC22AE9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519488"/>
          <a:ext cx="24384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5" imgW="1282700" imgH="241300" progId="Equation.DSMT4">
                  <p:embed/>
                </p:oleObj>
              </mc:Choice>
              <mc:Fallback>
                <p:oleObj name="Equation" r:id="rId5" imgW="12827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19488"/>
                        <a:ext cx="2438400" cy="455612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="" xmlns:a16="http://schemas.microsoft.com/office/drawing/2014/main" id="{7248029C-B1AA-4BBD-8A7E-089AE77D3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B5E0A2-C15F-4E98-8BAD-18E761BDAD31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标题 1">
            <a:extLst>
              <a:ext uri="{FF2B5EF4-FFF2-40B4-BE49-F238E27FC236}">
                <a16:creationId xmlns="" xmlns:a16="http://schemas.microsoft.com/office/drawing/2014/main" id="{8C144610-30DE-4B4E-968F-5E32BE62FBAE}"/>
              </a:ext>
            </a:extLst>
          </p:cNvPr>
          <p:cNvSpPr>
            <a:spLocks/>
          </p:cNvSpPr>
          <p:nvPr/>
        </p:nvSpPr>
        <p:spPr bwMode="gray">
          <a:xfrm>
            <a:off x="857250" y="44450"/>
            <a:ext cx="710088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第一章  流体力学基础知识</a:t>
            </a:r>
            <a:endParaRPr lang="zh-CN" altLang="en-US" sz="2900" b="0">
              <a:solidFill>
                <a:srgbClr val="C2F0FF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0" name="Text Box 33">
            <a:extLst>
              <a:ext uri="{FF2B5EF4-FFF2-40B4-BE49-F238E27FC236}">
                <a16:creationId xmlns="" xmlns:a16="http://schemas.microsoft.com/office/drawing/2014/main" id="{2C45672C-1400-49CD-8A96-CAB30D689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746250"/>
            <a:ext cx="8016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200">
                <a:solidFill>
                  <a:schemeClr val="tx1"/>
                </a:solidFill>
                <a:ea typeface="宋体" panose="02010600030101010101" pitchFamily="2" charset="-122"/>
              </a:rPr>
              <a:t>连续介质假设的定义。</a:t>
            </a:r>
          </a:p>
        </p:txBody>
      </p:sp>
      <p:sp>
        <p:nvSpPr>
          <p:cNvPr id="4101" name="Text Box 34">
            <a:extLst>
              <a:ext uri="{FF2B5EF4-FFF2-40B4-BE49-F238E27FC236}">
                <a16:creationId xmlns="" xmlns:a16="http://schemas.microsoft.com/office/drawing/2014/main" id="{6A5A92E6-A05B-4B2E-8A70-5A069F74A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673350"/>
            <a:ext cx="87264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200" dirty="0">
                <a:solidFill>
                  <a:schemeClr val="tx1"/>
                </a:solidFill>
                <a:ea typeface="宋体" panose="02010600030101010101" pitchFamily="2" charset="-122"/>
              </a:rPr>
              <a:t>流体的密度、压强和温度的定义和它们的关系（状态方程）</a:t>
            </a:r>
          </a:p>
        </p:txBody>
      </p:sp>
      <p:sp>
        <p:nvSpPr>
          <p:cNvPr id="4102" name="Text Box 35">
            <a:extLst>
              <a:ext uri="{FF2B5EF4-FFF2-40B4-BE49-F238E27FC236}">
                <a16:creationId xmlns="" xmlns:a16="http://schemas.microsoft.com/office/drawing/2014/main" id="{CF2EC822-8ABB-4EB3-A13A-F5F33A53E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632200"/>
            <a:ext cx="57562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200">
                <a:solidFill>
                  <a:schemeClr val="tx1"/>
                </a:solidFill>
                <a:ea typeface="宋体" panose="02010600030101010101" pitchFamily="2" charset="-122"/>
              </a:rPr>
              <a:t>气体的基本属性（压缩性、粘性和传热性）</a:t>
            </a:r>
          </a:p>
        </p:txBody>
      </p:sp>
      <p:sp>
        <p:nvSpPr>
          <p:cNvPr id="4103" name="Text Box 36">
            <a:extLst>
              <a:ext uri="{FF2B5EF4-FFF2-40B4-BE49-F238E27FC236}">
                <a16:creationId xmlns="" xmlns:a16="http://schemas.microsoft.com/office/drawing/2014/main" id="{86932F7C-B92E-48D4-B5D9-261919847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4532313"/>
            <a:ext cx="80041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200">
                <a:solidFill>
                  <a:schemeClr val="tx1"/>
                </a:solidFill>
                <a:ea typeface="宋体" panose="02010600030101010101" pitchFamily="2" charset="-122"/>
              </a:rPr>
              <a:t>流体的模型化（理想流体、不可压流体和绝热流体）的定义。</a:t>
            </a:r>
          </a:p>
        </p:txBody>
      </p:sp>
      <p:sp>
        <p:nvSpPr>
          <p:cNvPr id="4104" name="Text Box 37">
            <a:extLst>
              <a:ext uri="{FF2B5EF4-FFF2-40B4-BE49-F238E27FC236}">
                <a16:creationId xmlns="" xmlns:a16="http://schemas.microsoft.com/office/drawing/2014/main" id="{9FB7FE90-AB14-4550-8E63-BD371AC5E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5443538"/>
            <a:ext cx="2946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5.</a:t>
            </a:r>
            <a:r>
              <a:rPr lang="zh-CN" altLang="en-US" sz="2200" dirty="0">
                <a:solidFill>
                  <a:schemeClr val="tx1"/>
                </a:solidFill>
                <a:ea typeface="宋体" panose="02010600030101010101" pitchFamily="2" charset="-122"/>
              </a:rPr>
              <a:t>流体静力学平衡方程</a:t>
            </a:r>
          </a:p>
        </p:txBody>
      </p:sp>
      <p:sp>
        <p:nvSpPr>
          <p:cNvPr id="4105" name="矩形 9">
            <a:extLst>
              <a:ext uri="{FF2B5EF4-FFF2-40B4-BE49-F238E27FC236}">
                <a16:creationId xmlns="" xmlns:a16="http://schemas.microsoft.com/office/drawing/2014/main" id="{D1934A9B-37B4-41C4-8CB2-785C27CA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725" y="1143000"/>
            <a:ext cx="19065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微观特性</a:t>
            </a:r>
            <a:endParaRPr lang="en-US" altLang="zh-CN" sz="1400" dirty="0">
              <a:solidFill>
                <a:srgbClr val="66006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宏观特性</a:t>
            </a:r>
            <a:endParaRPr lang="en-US" altLang="zh-CN" sz="1400" dirty="0">
              <a:solidFill>
                <a:srgbClr val="66006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连续介质假设</a:t>
            </a:r>
            <a:endParaRPr lang="en-US" altLang="zh-CN" sz="1400" dirty="0">
              <a:solidFill>
                <a:srgbClr val="66006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流体微团</a:t>
            </a:r>
            <a:endParaRPr lang="en-US" altLang="zh-CN" sz="1400" dirty="0">
              <a:solidFill>
                <a:srgbClr val="66006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06" name="矩形 10">
            <a:extLst>
              <a:ext uri="{FF2B5EF4-FFF2-40B4-BE49-F238E27FC236}">
                <a16:creationId xmlns="" xmlns:a16="http://schemas.microsoft.com/office/drawing/2014/main" id="{F3237B9D-073C-4A18-9F86-192AFA2A2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3100388"/>
            <a:ext cx="26177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大量分子的统计平均特性</a:t>
            </a:r>
            <a:endParaRPr lang="en-US" altLang="zh-CN" sz="1400" dirty="0">
              <a:solidFill>
                <a:srgbClr val="66006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07" name="矩形 11">
            <a:extLst>
              <a:ext uri="{FF2B5EF4-FFF2-40B4-BE49-F238E27FC236}">
                <a16:creationId xmlns="" xmlns:a16="http://schemas.microsoft.com/office/drawing/2014/main" id="{C21E92C8-958D-4B4A-868C-7FFD96A02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075113"/>
            <a:ext cx="79692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弹性模量</a:t>
            </a:r>
            <a:r>
              <a:rPr lang="en-US" altLang="zh-CN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牛顿粘性定律</a:t>
            </a:r>
            <a:r>
              <a:rPr lang="en-US" altLang="zh-CN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与温度的关系</a:t>
            </a:r>
            <a:r>
              <a:rPr lang="en-US" altLang="zh-CN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非牛顿流体</a:t>
            </a:r>
            <a:r>
              <a:rPr lang="en-US" altLang="zh-CN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热传导方向与温度梯度</a:t>
            </a:r>
            <a:endParaRPr lang="en-US" altLang="zh-CN" sz="1400" dirty="0">
              <a:solidFill>
                <a:srgbClr val="66006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08" name="矩形 12">
            <a:extLst>
              <a:ext uri="{FF2B5EF4-FFF2-40B4-BE49-F238E27FC236}">
                <a16:creationId xmlns="" xmlns:a16="http://schemas.microsoft.com/office/drawing/2014/main" id="{BC00A097-AFB1-4753-A26F-3A93F432A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5029200"/>
            <a:ext cx="79692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粘性、压缩性、热力学特性（绝热</a:t>
            </a:r>
            <a:r>
              <a:rPr lang="en-US" altLang="zh-CN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等熵）</a:t>
            </a:r>
            <a:endParaRPr lang="en-US" altLang="zh-CN" sz="1400" dirty="0">
              <a:solidFill>
                <a:srgbClr val="66006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09" name="矩形 13">
            <a:extLst>
              <a:ext uri="{FF2B5EF4-FFF2-40B4-BE49-F238E27FC236}">
                <a16:creationId xmlns="" xmlns:a16="http://schemas.microsoft.com/office/drawing/2014/main" id="{7885166D-EAD2-4AE3-B66D-5509A44C0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5913438"/>
            <a:ext cx="79692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表面力、彻体力</a:t>
            </a:r>
            <a:r>
              <a:rPr lang="en-US" altLang="zh-CN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dirty="0">
                <a:solidFill>
                  <a:srgbClr val="66006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压力梯度与彻体力分量关系</a:t>
            </a:r>
            <a:endParaRPr lang="en-US" altLang="zh-CN" sz="1400" dirty="0">
              <a:solidFill>
                <a:srgbClr val="66006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4110" name="对象 1">
            <a:extLst>
              <a:ext uri="{FF2B5EF4-FFF2-40B4-BE49-F238E27FC236}">
                <a16:creationId xmlns="" xmlns:a16="http://schemas.microsoft.com/office/drawing/2014/main" id="{157B02A2-7DA2-41C9-ABEC-649F6046D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705475"/>
          <a:ext cx="9572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3" imgW="558558" imgH="393529" progId="Equation.3">
                  <p:embed/>
                </p:oleObj>
              </mc:Choice>
              <mc:Fallback>
                <p:oleObj name="公式" r:id="rId3" imgW="558558" imgH="393529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705475"/>
                        <a:ext cx="957263" cy="619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对象 2">
            <a:extLst>
              <a:ext uri="{FF2B5EF4-FFF2-40B4-BE49-F238E27FC236}">
                <a16:creationId xmlns="" xmlns:a16="http://schemas.microsoft.com/office/drawing/2014/main" id="{3F30DFAC-1D53-4C89-BF79-BB1C7C4BF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5691188"/>
          <a:ext cx="98107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公式" r:id="rId5" imgW="571252" imgH="418918" progId="Equation.3">
                  <p:embed/>
                </p:oleObj>
              </mc:Choice>
              <mc:Fallback>
                <p:oleObj name="公式" r:id="rId5" imgW="571252" imgH="418918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691188"/>
                        <a:ext cx="981075" cy="658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对象 3">
            <a:extLst>
              <a:ext uri="{FF2B5EF4-FFF2-40B4-BE49-F238E27FC236}">
                <a16:creationId xmlns="" xmlns:a16="http://schemas.microsoft.com/office/drawing/2014/main" id="{300DA40D-EBFB-4DF7-8B92-32C340DF1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5692775"/>
          <a:ext cx="1041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7" imgW="571252" imgH="393529" progId="Equation.3">
                  <p:embed/>
                </p:oleObj>
              </mc:Choice>
              <mc:Fallback>
                <p:oleObj name="公式" r:id="rId7" imgW="571252" imgH="393529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5692775"/>
                        <a:ext cx="1041400" cy="657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/>
      <p:bldP spid="4106" grpId="0"/>
      <p:bldP spid="4107" grpId="0"/>
      <p:bldP spid="4108" grpId="0"/>
      <p:bldP spid="4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>
            <a:extLst>
              <a:ext uri="{FF2B5EF4-FFF2-40B4-BE49-F238E27FC236}">
                <a16:creationId xmlns="" xmlns:a16="http://schemas.microsoft.com/office/drawing/2014/main" id="{8B4E10E2-1AAC-4C8A-851B-7FFAB48A4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6E6FB4-7E11-4770-9272-DDBC64B63F23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标题 1">
            <a:extLst>
              <a:ext uri="{FF2B5EF4-FFF2-40B4-BE49-F238E27FC236}">
                <a16:creationId xmlns="" xmlns:a16="http://schemas.microsoft.com/office/drawing/2014/main" id="{DB6C77D3-9204-4F88-86B4-A802653B31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7250" y="-76200"/>
            <a:ext cx="7100888" cy="709613"/>
          </a:xfrm>
        </p:spPr>
        <p:txBody>
          <a:bodyPr/>
          <a:lstStyle/>
          <a:p>
            <a:pPr eaLnBrk="1" hangingPunct="1"/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第二章 流体力学基本原理和方程</a:t>
            </a:r>
          </a:p>
        </p:txBody>
      </p:sp>
      <p:sp>
        <p:nvSpPr>
          <p:cNvPr id="4" name="AutoShape 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AE90E7B8-C4C3-4E40-B532-3ABA1E169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01" y="2050762"/>
            <a:ext cx="7200000" cy="504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§2-2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流体微团运动的分析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AutoShape 9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BEE7EC1-76B6-4D66-9D51-D825379A6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01" y="2806786"/>
            <a:ext cx="7200000" cy="504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§2-3 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</a:rPr>
              <a:t>旋涡运动</a:t>
            </a:r>
          </a:p>
        </p:txBody>
      </p:sp>
      <p:sp>
        <p:nvSpPr>
          <p:cNvPr id="6" name="AutoShape 1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1490699F-208B-4616-BEBC-46DA064FB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01" y="4318834"/>
            <a:ext cx="7200000" cy="504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§2-5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</a:rPr>
              <a:t> 欧拉运动方程及其积分</a:t>
            </a:r>
            <a:endParaRPr lang="zh-CN" altLang="en-US" sz="2400" b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8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597253B1-3E47-4B88-BED9-CF1C9B33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01" y="1321470"/>
            <a:ext cx="7200000" cy="504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§2-1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流场</a:t>
            </a:r>
          </a:p>
        </p:txBody>
      </p:sp>
      <p:sp>
        <p:nvSpPr>
          <p:cNvPr id="9" name="AutoShape 10">
            <a:hlinkClick r:id="" action="ppaction://noaction" highlightClick="1"/>
            <a:extLst>
              <a:ext uri="{FF2B5EF4-FFF2-40B4-BE49-F238E27FC236}">
                <a16:creationId xmlns="" xmlns:a16="http://schemas.microsoft.com/office/drawing/2014/main" id="{D7AD8464-12BF-4317-BDC7-ACE182CBA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01" y="3562810"/>
            <a:ext cx="7200000" cy="504000"/>
          </a:xfrm>
          <a:prstGeom prst="actionButtonBlank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微软雅黑" panose="020B0503020204020204" pitchFamily="34" charset="-122"/>
              </a:rPr>
              <a:t>§2-4 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</a:rPr>
              <a:t>连续方程和流函数</a:t>
            </a:r>
            <a:endParaRPr lang="zh-CN" altLang="en-US" sz="2400" b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5846" name="AutoShape 22">
            <a:extLst>
              <a:ext uri="{FF2B5EF4-FFF2-40B4-BE49-F238E27FC236}">
                <a16:creationId xmlns="" xmlns:a16="http://schemas.microsoft.com/office/drawing/2014/main" id="{1D79F083-D756-40DD-8F78-75FAE3E19D77}"/>
              </a:ext>
            </a:extLst>
          </p:cNvPr>
          <p:cNvSpPr>
            <a:spLocks/>
          </p:cNvSpPr>
          <p:nvPr/>
        </p:nvSpPr>
        <p:spPr bwMode="auto">
          <a:xfrm>
            <a:off x="4471988" y="23622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00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847" name="Text Box 23">
            <a:extLst>
              <a:ext uri="{FF2B5EF4-FFF2-40B4-BE49-F238E27FC236}">
                <a16:creationId xmlns="" xmlns:a16="http://schemas.microsoft.com/office/drawing/2014/main" id="{D559A495-C1E6-42FC-A960-9C362C796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2819400"/>
            <a:ext cx="1219200" cy="4572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运动学</a:t>
            </a:r>
          </a:p>
        </p:txBody>
      </p:sp>
      <p:cxnSp>
        <p:nvCxnSpPr>
          <p:cNvPr id="205848" name="AutoShape 24">
            <a:extLst>
              <a:ext uri="{FF2B5EF4-FFF2-40B4-BE49-F238E27FC236}">
                <a16:creationId xmlns="" xmlns:a16="http://schemas.microsoft.com/office/drawing/2014/main" id="{B06C15F4-705F-4622-8DB0-A09E7D8EAA0F}"/>
              </a:ext>
            </a:extLst>
          </p:cNvPr>
          <p:cNvCxnSpPr>
            <a:cxnSpLocks noChangeShapeType="1"/>
            <a:stCxn id="205846" idx="1"/>
            <a:endCxn id="205847" idx="1"/>
          </p:cNvCxnSpPr>
          <p:nvPr/>
        </p:nvCxnSpPr>
        <p:spPr bwMode="auto">
          <a:xfrm>
            <a:off x="4643438" y="3048000"/>
            <a:ext cx="438150" cy="0"/>
          </a:xfrm>
          <a:prstGeom prst="straightConnector1">
            <a:avLst/>
          </a:prstGeom>
          <a:noFill/>
          <a:ln w="38100">
            <a:solidFill>
              <a:srgbClr val="00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849" name="Text Box 25">
            <a:extLst>
              <a:ext uri="{FF2B5EF4-FFF2-40B4-BE49-F238E27FC236}">
                <a16:creationId xmlns="" xmlns:a16="http://schemas.microsoft.com/office/drawing/2014/main" id="{69A54A64-2823-49EF-AA7D-6E8572FF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25" y="4329113"/>
            <a:ext cx="1219200" cy="4572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动力学</a:t>
            </a:r>
          </a:p>
        </p:txBody>
      </p:sp>
      <p:cxnSp>
        <p:nvCxnSpPr>
          <p:cNvPr id="205850" name="AutoShape 26">
            <a:extLst>
              <a:ext uri="{FF2B5EF4-FFF2-40B4-BE49-F238E27FC236}">
                <a16:creationId xmlns="" xmlns:a16="http://schemas.microsoft.com/office/drawing/2014/main" id="{5B65587D-A383-4E13-8A41-6B64701C68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2163" y="4581525"/>
            <a:ext cx="438150" cy="0"/>
          </a:xfrm>
          <a:prstGeom prst="straightConnector1">
            <a:avLst/>
          </a:prstGeom>
          <a:noFill/>
          <a:ln w="38100">
            <a:solidFill>
              <a:srgbClr val="00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6" grpId="0" animBg="1"/>
      <p:bldP spid="205847" grpId="0" animBg="1"/>
      <p:bldP spid="2058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="" xmlns:a16="http://schemas.microsoft.com/office/drawing/2014/main" id="{4A52C5CB-A8E7-480C-BA43-B997D1012B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44A6BE-FD58-4345-A817-2C33D93AD75B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FFB2BD1-2950-42F0-ABD7-E8B92805F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2913"/>
            <a:ext cx="74676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spcAft>
                <a:spcPct val="8000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流场：</a:t>
            </a:r>
            <a:r>
              <a:rPr lang="zh-CN" altLang="en-US" sz="2200">
                <a:solidFill>
                  <a:schemeClr val="tx1"/>
                </a:solidFill>
                <a:ea typeface="宋体" panose="02010600030101010101" pitchFamily="2" charset="-122"/>
              </a:rPr>
              <a:t>流线、流管、流量定义及求解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148" name="Object 5">
            <a:extLst>
              <a:ext uri="{FF2B5EF4-FFF2-40B4-BE49-F238E27FC236}">
                <a16:creationId xmlns="" xmlns:a16="http://schemas.microsoft.com/office/drawing/2014/main" id="{E60566D4-543C-46B0-886E-6F37837DE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1163638"/>
          <a:ext cx="1879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Equation" r:id="rId3" imgW="1485900" imgH="419100" progId="Equation.DSMT4">
                  <p:embed/>
                </p:oleObj>
              </mc:Choice>
              <mc:Fallback>
                <p:oleObj name="Equation" r:id="rId3" imgW="14859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163638"/>
                        <a:ext cx="1879600" cy="530225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9">
            <a:extLst>
              <a:ext uri="{FF2B5EF4-FFF2-40B4-BE49-F238E27FC236}">
                <a16:creationId xmlns="" xmlns:a16="http://schemas.microsoft.com/office/drawing/2014/main" id="{F4113EEB-3FC4-4646-92A6-E1FD97D59F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1788" y="4206875"/>
          <a:ext cx="2054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r:id="rId5" imgW="1218671" imgH="444307" progId="Equation.DSMT4">
                  <p:embed/>
                </p:oleObj>
              </mc:Choice>
              <mc:Fallback>
                <p:oleObj r:id="rId5" imgW="1218671" imgH="44430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4206875"/>
                        <a:ext cx="2054225" cy="685800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0">
            <a:extLst>
              <a:ext uri="{FF2B5EF4-FFF2-40B4-BE49-F238E27FC236}">
                <a16:creationId xmlns="" xmlns:a16="http://schemas.microsoft.com/office/drawing/2014/main" id="{D4A5DC07-7AFA-4C97-A2A7-D971F21F8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198938"/>
          <a:ext cx="15970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Equation" r:id="rId7" imgW="1040948" imgH="393529" progId="Equation.DSMT4">
                  <p:embed/>
                </p:oleObj>
              </mc:Choice>
              <mc:Fallback>
                <p:oleObj name="Equation" r:id="rId7" imgW="1040948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98938"/>
                        <a:ext cx="1597025" cy="601662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2">
            <a:extLst>
              <a:ext uri="{FF2B5EF4-FFF2-40B4-BE49-F238E27FC236}">
                <a16:creationId xmlns="" xmlns:a16="http://schemas.microsoft.com/office/drawing/2014/main" id="{C1CE5608-97A0-4387-B83D-1AA850654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238" y="3352800"/>
          <a:ext cx="20732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Equation" r:id="rId9" imgW="1295400" imgH="279400" progId="Equation.DSMT4">
                  <p:embed/>
                </p:oleObj>
              </mc:Choice>
              <mc:Fallback>
                <p:oleObj name="Equation" r:id="rId9" imgW="1295400" imgH="279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3352800"/>
                        <a:ext cx="2073275" cy="493713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7">
            <a:extLst>
              <a:ext uri="{FF2B5EF4-FFF2-40B4-BE49-F238E27FC236}">
                <a16:creationId xmlns="" xmlns:a16="http://schemas.microsoft.com/office/drawing/2014/main" id="{6E80E6D7-DC95-4F7D-8006-EA2E64949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1788" y="1117600"/>
          <a:ext cx="1447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r:id="rId11" imgW="863225" imgH="444307" progId="Equation.DSMT4">
                  <p:embed/>
                </p:oleObj>
              </mc:Choice>
              <mc:Fallback>
                <p:oleObj r:id="rId11" imgW="863225" imgH="44430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1117600"/>
                        <a:ext cx="1447800" cy="622300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8">
            <a:extLst>
              <a:ext uri="{FF2B5EF4-FFF2-40B4-BE49-F238E27FC236}">
                <a16:creationId xmlns="" xmlns:a16="http://schemas.microsoft.com/office/drawing/2014/main" id="{BC8D3E66-FA38-4089-8C27-56F7AA986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367338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7" name="Equation" r:id="rId13" imgW="926698" imgH="393529" progId="Equation.DSMT4">
                  <p:embed/>
                </p:oleObj>
              </mc:Choice>
              <mc:Fallback>
                <p:oleObj name="Equation" r:id="rId13" imgW="926698" imgH="39352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67338"/>
                        <a:ext cx="1676400" cy="609600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20">
            <a:extLst>
              <a:ext uri="{FF2B5EF4-FFF2-40B4-BE49-F238E27FC236}">
                <a16:creationId xmlns="" xmlns:a16="http://schemas.microsoft.com/office/drawing/2014/main" id="{F40B7EE3-2005-49FF-9CEE-17DE1082B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75" y="1733550"/>
            <a:ext cx="68802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spcAft>
                <a:spcPct val="8000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zh-CN" altLang="en-US" sz="2200">
                <a:solidFill>
                  <a:schemeClr val="tx1"/>
                </a:solidFill>
                <a:ea typeface="宋体" panose="02010600030101010101" pitchFamily="2" charset="-122"/>
              </a:rPr>
              <a:t>流体微团运动的分析散度、旋度、速度位定义及求解</a:t>
            </a:r>
          </a:p>
        </p:txBody>
      </p:sp>
      <p:sp>
        <p:nvSpPr>
          <p:cNvPr id="6155" name="Rectangle 21">
            <a:extLst>
              <a:ext uri="{FF2B5EF4-FFF2-40B4-BE49-F238E27FC236}">
                <a16:creationId xmlns="" xmlns:a16="http://schemas.microsoft.com/office/drawing/2014/main" id="{1AB84CBA-0AC4-4E10-8DB0-CB642D40B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810000"/>
            <a:ext cx="4070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ea typeface="宋体" panose="02010600030101010101" pitchFamily="2" charset="-122"/>
              </a:rPr>
              <a:t>4 </a:t>
            </a:r>
            <a:r>
              <a:rPr lang="zh-CN" altLang="en-US" sz="2200">
                <a:solidFill>
                  <a:schemeClr val="tx1"/>
                </a:solidFill>
                <a:ea typeface="宋体" panose="02010600030101010101" pitchFamily="2" charset="-122"/>
              </a:rPr>
              <a:t>连续方程、流函数定义与计算</a:t>
            </a:r>
          </a:p>
        </p:txBody>
      </p:sp>
      <p:sp>
        <p:nvSpPr>
          <p:cNvPr id="6156" name="Rectangle 22">
            <a:extLst>
              <a:ext uri="{FF2B5EF4-FFF2-40B4-BE49-F238E27FC236}">
                <a16:creationId xmlns="" xmlns:a16="http://schemas.microsoft.com/office/drawing/2014/main" id="{99E95A01-95C5-4308-A31C-FDEA191E1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5763"/>
            <a:ext cx="82851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ea typeface="宋体" panose="02010600030101010101" pitchFamily="2" charset="-122"/>
              </a:rPr>
              <a:t>3 </a:t>
            </a:r>
            <a:r>
              <a:rPr lang="zh-CN" altLang="en-US" sz="2200">
                <a:solidFill>
                  <a:schemeClr val="tx1"/>
                </a:solidFill>
                <a:ea typeface="宋体" panose="02010600030101010101" pitchFamily="2" charset="-122"/>
              </a:rPr>
              <a:t>漩涡运动：涡线、涡管及旋涡强度、速度环量、直线涡诱导速度</a:t>
            </a:r>
          </a:p>
        </p:txBody>
      </p:sp>
      <p:sp>
        <p:nvSpPr>
          <p:cNvPr id="6157" name="Rectangle 23">
            <a:extLst>
              <a:ext uri="{FF2B5EF4-FFF2-40B4-BE49-F238E27FC236}">
                <a16:creationId xmlns="" xmlns:a16="http://schemas.microsoft.com/office/drawing/2014/main" id="{03A164F6-7080-4D5B-875F-D46755F7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830763"/>
            <a:ext cx="40703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ea typeface="宋体" panose="02010600030101010101" pitchFamily="2" charset="-122"/>
              </a:rPr>
              <a:t>5 </a:t>
            </a:r>
            <a:r>
              <a:rPr lang="zh-CN" altLang="en-US" sz="2200">
                <a:solidFill>
                  <a:schemeClr val="tx1"/>
                </a:solidFill>
                <a:ea typeface="宋体" panose="02010600030101010101" pitchFamily="2" charset="-122"/>
              </a:rPr>
              <a:t>欧拉方程、伯努利方程与计算</a:t>
            </a:r>
          </a:p>
        </p:txBody>
      </p:sp>
      <p:graphicFrame>
        <p:nvGraphicFramePr>
          <p:cNvPr id="6158" name="Object 11">
            <a:extLst>
              <a:ext uri="{FF2B5EF4-FFF2-40B4-BE49-F238E27FC236}">
                <a16:creationId xmlns="" xmlns:a16="http://schemas.microsoft.com/office/drawing/2014/main" id="{0EBF3440-BEE5-4BF6-A57E-248E5951F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337175"/>
          <a:ext cx="2286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r:id="rId15" imgW="1244600" imgH="393700" progId="Equation.DSMT4">
                  <p:embed/>
                </p:oleObj>
              </mc:Choice>
              <mc:Fallback>
                <p:oleObj r:id="rId15" imgW="12446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337175"/>
                        <a:ext cx="2286000" cy="639763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23">
            <a:extLst>
              <a:ext uri="{FF2B5EF4-FFF2-40B4-BE49-F238E27FC236}">
                <a16:creationId xmlns="" xmlns:a16="http://schemas.microsoft.com/office/drawing/2014/main" id="{C2148205-4AA6-4AD0-8BA4-3F2BE3F61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257800"/>
          <a:ext cx="24939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r:id="rId17" imgW="1600200" imgH="444500" progId="Equation.DSMT4">
                  <p:embed/>
                </p:oleObj>
              </mc:Choice>
              <mc:Fallback>
                <p:oleObj r:id="rId17" imgW="1600200" imgH="4445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57800"/>
                        <a:ext cx="2493963" cy="652463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标题 1">
            <a:extLst>
              <a:ext uri="{FF2B5EF4-FFF2-40B4-BE49-F238E27FC236}">
                <a16:creationId xmlns="" xmlns:a16="http://schemas.microsoft.com/office/drawing/2014/main" id="{68C8AE89-2AB3-4D32-B0A2-1BEBE77195A3}"/>
              </a:ext>
            </a:extLst>
          </p:cNvPr>
          <p:cNvSpPr txBox="1">
            <a:spLocks/>
          </p:cNvSpPr>
          <p:nvPr/>
        </p:nvSpPr>
        <p:spPr bwMode="gray">
          <a:xfrm>
            <a:off x="857250" y="-76200"/>
            <a:ext cx="7100888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</a:rPr>
              <a:t>第二章 流体力学基本原理和方程</a:t>
            </a:r>
          </a:p>
        </p:txBody>
      </p:sp>
      <p:sp>
        <p:nvSpPr>
          <p:cNvPr id="6161" name="Text Box 20">
            <a:extLst>
              <a:ext uri="{FF2B5EF4-FFF2-40B4-BE49-F238E27FC236}">
                <a16:creationId xmlns="" xmlns:a16="http://schemas.microsoft.com/office/drawing/2014/main" id="{77D7C4E4-F339-4A71-8C61-1301DC6B2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931863"/>
            <a:ext cx="1905000" cy="339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rgbClr val="993300"/>
                </a:solidFill>
                <a:ea typeface="楷体_GB2312" panose="02010600030101010101" charset="-122"/>
              </a:rPr>
              <a:t>拉格朗日法：迹线</a:t>
            </a:r>
          </a:p>
        </p:txBody>
      </p:sp>
      <p:sp>
        <p:nvSpPr>
          <p:cNvPr id="6162" name="Text Box 20">
            <a:extLst>
              <a:ext uri="{FF2B5EF4-FFF2-40B4-BE49-F238E27FC236}">
                <a16:creationId xmlns="" xmlns:a16="http://schemas.microsoft.com/office/drawing/2014/main" id="{0B579DD6-E4C5-43D6-AD33-442A12469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28750"/>
            <a:ext cx="1524000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rgbClr val="993300"/>
                </a:solidFill>
                <a:ea typeface="楷体_GB2312" panose="02010600030101010101" charset="-122"/>
              </a:rPr>
              <a:t>欧拉法：流线</a:t>
            </a:r>
          </a:p>
        </p:txBody>
      </p:sp>
      <p:sp>
        <p:nvSpPr>
          <p:cNvPr id="6163" name="Text Box 15">
            <a:extLst>
              <a:ext uri="{FF2B5EF4-FFF2-40B4-BE49-F238E27FC236}">
                <a16:creationId xmlns="" xmlns:a16="http://schemas.microsoft.com/office/drawing/2014/main" id="{D10C72DB-8AC2-4BB8-9728-606E96A9B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1116013"/>
            <a:ext cx="1214437" cy="33972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体积流量</a:t>
            </a:r>
          </a:p>
        </p:txBody>
      </p:sp>
      <p:sp>
        <p:nvSpPr>
          <p:cNvPr id="6164" name="Text Box 16">
            <a:extLst>
              <a:ext uri="{FF2B5EF4-FFF2-40B4-BE49-F238E27FC236}">
                <a16:creationId xmlns="" xmlns:a16="http://schemas.microsoft.com/office/drawing/2014/main" id="{178AC54F-534F-4CF4-A9E4-E12E5CB04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1563688"/>
            <a:ext cx="1214437" cy="33972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质量流量</a:t>
            </a:r>
          </a:p>
        </p:txBody>
      </p:sp>
      <p:graphicFrame>
        <p:nvGraphicFramePr>
          <p:cNvPr id="6165" name="对象 1">
            <a:extLst>
              <a:ext uri="{FF2B5EF4-FFF2-40B4-BE49-F238E27FC236}">
                <a16:creationId xmlns="" xmlns:a16="http://schemas.microsoft.com/office/drawing/2014/main" id="{C6588FBF-91C2-4868-AF3A-38B8FEFA9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143000"/>
          <a:ext cx="1981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Equation" r:id="rId19" imgW="1600200" imgH="381000" progId="Equation.DSMT4">
                  <p:embed/>
                </p:oleObj>
              </mc:Choice>
              <mc:Fallback>
                <p:oleObj name="Equation" r:id="rId19" imgW="1600200" imgH="381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143000"/>
                        <a:ext cx="19812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对象 2">
            <a:extLst>
              <a:ext uri="{FF2B5EF4-FFF2-40B4-BE49-F238E27FC236}">
                <a16:creationId xmlns="" xmlns:a16="http://schemas.microsoft.com/office/drawing/2014/main" id="{2358480B-4265-455A-BD5C-A2D68ED16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4675" y="1547813"/>
          <a:ext cx="20669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Equation" r:id="rId21" imgW="1816100" imgH="381000" progId="Equation.DSMT4">
                  <p:embed/>
                </p:oleObj>
              </mc:Choice>
              <mc:Fallback>
                <p:oleObj name="Equation" r:id="rId21" imgW="1816100" imgH="381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1547813"/>
                        <a:ext cx="20669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Rectangle 8">
            <a:extLst>
              <a:ext uri="{FF2B5EF4-FFF2-40B4-BE49-F238E27FC236}">
                <a16:creationId xmlns="" xmlns:a16="http://schemas.microsoft.com/office/drawing/2014/main" id="{2DC73767-8336-4BD5-9345-846205AB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39963"/>
            <a:ext cx="2895600" cy="674687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流体运动：平移运动</a:t>
            </a:r>
            <a:r>
              <a:rPr lang="en-US" altLang="zh-CN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旋转运动</a:t>
            </a:r>
            <a:r>
              <a:rPr lang="en-US" altLang="zh-CN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变形运动</a:t>
            </a:r>
            <a:r>
              <a:rPr lang="en-US" altLang="zh-CN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直线变形</a:t>
            </a:r>
            <a:r>
              <a:rPr lang="en-US" altLang="zh-CN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剪切变形</a:t>
            </a:r>
            <a:r>
              <a:rPr lang="en-US" altLang="zh-CN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6168" name="对象 3">
            <a:extLst>
              <a:ext uri="{FF2B5EF4-FFF2-40B4-BE49-F238E27FC236}">
                <a16:creationId xmlns="" xmlns:a16="http://schemas.microsoft.com/office/drawing/2014/main" id="{5DC482E0-6C80-469A-A1CF-8D1230FB2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309813"/>
          <a:ext cx="1905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Equation" r:id="rId23" imgW="1993900" imgH="444500" progId="Equation.DSMT4">
                  <p:embed/>
                </p:oleObj>
              </mc:Choice>
              <mc:Fallback>
                <p:oleObj name="Equation" r:id="rId23" imgW="1993900" imgH="4445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309813"/>
                        <a:ext cx="1905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Text Box 20">
            <a:extLst>
              <a:ext uri="{FF2B5EF4-FFF2-40B4-BE49-F238E27FC236}">
                <a16:creationId xmlns="" xmlns:a16="http://schemas.microsoft.com/office/drawing/2014/main" id="{EECCD772-B3FC-47B0-87A3-10994BC7F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262188"/>
            <a:ext cx="2819400" cy="6302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单位时间内控制体体积净流出量</a:t>
            </a:r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   </a:t>
            </a:r>
            <a:r>
              <a:rPr lang="zh-CN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微团体积相对变化率</a:t>
            </a:r>
          </a:p>
        </p:txBody>
      </p:sp>
      <p:sp>
        <p:nvSpPr>
          <p:cNvPr id="6170" name="Text Box 15">
            <a:extLst>
              <a:ext uri="{FF2B5EF4-FFF2-40B4-BE49-F238E27FC236}">
                <a16:creationId xmlns="" xmlns:a16="http://schemas.microsoft.com/office/drawing/2014/main" id="{C5A566D7-B7DC-4970-92F9-554A1F024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405063"/>
            <a:ext cx="1214438" cy="338137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有势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无旋</a:t>
            </a:r>
          </a:p>
        </p:txBody>
      </p:sp>
      <p:graphicFrame>
        <p:nvGraphicFramePr>
          <p:cNvPr id="6171" name="对象 4">
            <a:extLst>
              <a:ext uri="{FF2B5EF4-FFF2-40B4-BE49-F238E27FC236}">
                <a16:creationId xmlns="" xmlns:a16="http://schemas.microsoft.com/office/drawing/2014/main" id="{548AE30A-7AEC-4A69-88CE-B93081C9B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336925"/>
          <a:ext cx="1447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Equation" r:id="rId25" imgW="863225" imgH="444307" progId="Equation.DSMT4">
                  <p:embed/>
                </p:oleObj>
              </mc:Choice>
              <mc:Fallback>
                <p:oleObj name="Equation" r:id="rId25" imgW="863225" imgH="444307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36925"/>
                        <a:ext cx="1447800" cy="565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2" name="Text Box 3">
            <a:extLst>
              <a:ext uri="{FF2B5EF4-FFF2-40B4-BE49-F238E27FC236}">
                <a16:creationId xmlns="" xmlns:a16="http://schemas.microsoft.com/office/drawing/2014/main" id="{CE3E2B8F-6078-4E9E-833F-F64498D6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3302000"/>
            <a:ext cx="1679575" cy="584200"/>
          </a:xfrm>
          <a:prstGeom prst="rect">
            <a:avLst/>
          </a:prstGeom>
          <a:solidFill>
            <a:srgbClr val="E179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斯托克斯定理</a:t>
            </a:r>
            <a:endParaRPr lang="en-US" altLang="zh-CN" sz="16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积分路径无关性</a:t>
            </a:r>
          </a:p>
        </p:txBody>
      </p:sp>
      <p:graphicFrame>
        <p:nvGraphicFramePr>
          <p:cNvPr id="6173" name="对象 6">
            <a:extLst>
              <a:ext uri="{FF2B5EF4-FFF2-40B4-BE49-F238E27FC236}">
                <a16:creationId xmlns="" xmlns:a16="http://schemas.microsoft.com/office/drawing/2014/main" id="{4C1B3613-BDB4-4553-B678-AB32699F9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8525" y="4200525"/>
          <a:ext cx="15652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tion" r:id="rId27" imgW="977476" imgH="393529" progId="Equation.DSMT4">
                  <p:embed/>
                </p:oleObj>
              </mc:Choice>
              <mc:Fallback>
                <p:oleObj name="Equation" r:id="rId27" imgW="977476" imgH="39352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4200525"/>
                        <a:ext cx="1565275" cy="6302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" name="对象 7">
            <a:extLst>
              <a:ext uri="{FF2B5EF4-FFF2-40B4-BE49-F238E27FC236}">
                <a16:creationId xmlns="" xmlns:a16="http://schemas.microsoft.com/office/drawing/2014/main" id="{F7135A67-9D28-4745-814D-E98A2D2C9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4288" y="4024313"/>
          <a:ext cx="77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r:id="rId29" imgW="558800" imgH="419100" progId="Equation.DSMT4">
                  <p:embed/>
                </p:oleObj>
              </mc:Choice>
              <mc:Fallback>
                <p:oleObj r:id="rId29" imgW="558800" imgH="4191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4024313"/>
                        <a:ext cx="774700" cy="495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对象 8">
            <a:extLst>
              <a:ext uri="{FF2B5EF4-FFF2-40B4-BE49-F238E27FC236}">
                <a16:creationId xmlns="" xmlns:a16="http://schemas.microsoft.com/office/drawing/2014/main" id="{08381890-B05D-420A-9D7C-34BF54A67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598988"/>
          <a:ext cx="83026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r:id="rId31" imgW="660113" imgH="393529" progId="Equation.DSMT4">
                  <p:embed/>
                </p:oleObj>
              </mc:Choice>
              <mc:Fallback>
                <p:oleObj r:id="rId31" imgW="660113" imgH="393529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598988"/>
                        <a:ext cx="830263" cy="493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6" name="对象 9">
            <a:extLst>
              <a:ext uri="{FF2B5EF4-FFF2-40B4-BE49-F238E27FC236}">
                <a16:creationId xmlns="" xmlns:a16="http://schemas.microsoft.com/office/drawing/2014/main" id="{5E1D979D-8633-40F3-B3E0-881494246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9488" y="4013200"/>
          <a:ext cx="1600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Equation" r:id="rId33" imgW="1345616" imgH="393529" progId="Equation.DSMT4">
                  <p:embed/>
                </p:oleObj>
              </mc:Choice>
              <mc:Fallback>
                <p:oleObj name="Equation" r:id="rId33" imgW="1345616" imgH="393529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4013200"/>
                        <a:ext cx="1600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Text Box 3">
            <a:extLst>
              <a:ext uri="{FF2B5EF4-FFF2-40B4-BE49-F238E27FC236}">
                <a16:creationId xmlns="" xmlns:a16="http://schemas.microsoft.com/office/drawing/2014/main" id="{CA225D2D-3EAD-4E1D-A09F-6E1E59682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38663"/>
            <a:ext cx="1846263" cy="33813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流线与等势线正交</a:t>
            </a:r>
          </a:p>
        </p:txBody>
      </p:sp>
      <p:sp>
        <p:nvSpPr>
          <p:cNvPr id="6178" name="Text Box 8">
            <a:extLst>
              <a:ext uri="{FF2B5EF4-FFF2-40B4-BE49-F238E27FC236}">
                <a16:creationId xmlns="" xmlns:a16="http://schemas.microsoft.com/office/drawing/2014/main" id="{600FB7BD-C709-4251-ADBC-77F857882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6019800"/>
            <a:ext cx="2455862" cy="338138"/>
          </a:xfrm>
          <a:prstGeom prst="rect">
            <a:avLst/>
          </a:prstGeom>
          <a:solidFill>
            <a:srgbClr val="C88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适用于可压缩非定常位流</a:t>
            </a:r>
          </a:p>
        </p:txBody>
      </p:sp>
      <p:sp>
        <p:nvSpPr>
          <p:cNvPr id="6179" name="Text Box 8">
            <a:extLst>
              <a:ext uri="{FF2B5EF4-FFF2-40B4-BE49-F238E27FC236}">
                <a16:creationId xmlns="" xmlns:a16="http://schemas.microsoft.com/office/drawing/2014/main" id="{02017138-DE40-4B17-B5FD-E52A5C62F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6062663"/>
            <a:ext cx="1676400" cy="338137"/>
          </a:xfrm>
          <a:prstGeom prst="rect">
            <a:avLst/>
          </a:prstGeom>
          <a:solidFill>
            <a:srgbClr val="C88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不可压缩定常流</a:t>
            </a:r>
          </a:p>
        </p:txBody>
      </p:sp>
      <p:sp>
        <p:nvSpPr>
          <p:cNvPr id="6180" name="Text Box 24">
            <a:extLst>
              <a:ext uri="{FF2B5EF4-FFF2-40B4-BE49-F238E27FC236}">
                <a16:creationId xmlns="" xmlns:a16="http://schemas.microsoft.com/office/drawing/2014/main" id="{BEBCA192-C9C4-4F47-9F43-2AA7BD9C5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208588"/>
            <a:ext cx="685800" cy="276225"/>
          </a:xfrm>
          <a:prstGeom prst="rect">
            <a:avLst/>
          </a:prstGeom>
          <a:solidFill>
            <a:srgbClr val="8BC2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压力能</a:t>
            </a:r>
          </a:p>
        </p:txBody>
      </p:sp>
      <p:sp>
        <p:nvSpPr>
          <p:cNvPr id="6181" name="Text Box 25">
            <a:extLst>
              <a:ext uri="{FF2B5EF4-FFF2-40B4-BE49-F238E27FC236}">
                <a16:creationId xmlns="" xmlns:a16="http://schemas.microsoft.com/office/drawing/2014/main" id="{BF25C5CD-B87C-40E9-825C-F71924B3B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181600"/>
            <a:ext cx="555625" cy="276225"/>
          </a:xfrm>
          <a:prstGeom prst="rect">
            <a:avLst/>
          </a:prstGeom>
          <a:solidFill>
            <a:srgbClr val="8BC2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动能</a:t>
            </a:r>
          </a:p>
        </p:txBody>
      </p:sp>
      <p:sp>
        <p:nvSpPr>
          <p:cNvPr id="6182" name="Text Box 26">
            <a:extLst>
              <a:ext uri="{FF2B5EF4-FFF2-40B4-BE49-F238E27FC236}">
                <a16:creationId xmlns="" xmlns:a16="http://schemas.microsoft.com/office/drawing/2014/main" id="{BBD3A7D7-8BA3-426A-9CE3-2B34E846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575" y="5819775"/>
            <a:ext cx="654050" cy="276225"/>
          </a:xfrm>
          <a:prstGeom prst="rect">
            <a:avLst/>
          </a:prstGeom>
          <a:solidFill>
            <a:srgbClr val="8BC2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位能</a:t>
            </a:r>
          </a:p>
        </p:txBody>
      </p:sp>
      <p:sp>
        <p:nvSpPr>
          <p:cNvPr id="6183" name="Text Box 27">
            <a:extLst>
              <a:ext uri="{FF2B5EF4-FFF2-40B4-BE49-F238E27FC236}">
                <a16:creationId xmlns="" xmlns:a16="http://schemas.microsoft.com/office/drawing/2014/main" id="{00E1DDBE-AFD1-4B7D-A2A4-D933DB93E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5819775"/>
            <a:ext cx="735012" cy="276225"/>
          </a:xfrm>
          <a:prstGeom prst="rect">
            <a:avLst/>
          </a:prstGeom>
          <a:solidFill>
            <a:srgbClr val="8BC2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机械能</a:t>
            </a:r>
          </a:p>
        </p:txBody>
      </p:sp>
      <p:sp>
        <p:nvSpPr>
          <p:cNvPr id="6184" name="Text Box 29">
            <a:extLst>
              <a:ext uri="{FF2B5EF4-FFF2-40B4-BE49-F238E27FC236}">
                <a16:creationId xmlns="" xmlns:a16="http://schemas.microsoft.com/office/drawing/2014/main" id="{9E147FA2-82F3-4D65-A199-C26CCE6CE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133975"/>
            <a:ext cx="649288" cy="276225"/>
          </a:xfrm>
          <a:prstGeom prst="rect">
            <a:avLst/>
          </a:prstGeom>
          <a:solidFill>
            <a:srgbClr val="8BC2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静压</a:t>
            </a:r>
          </a:p>
        </p:txBody>
      </p:sp>
      <p:sp>
        <p:nvSpPr>
          <p:cNvPr id="6185" name="Text Box 30">
            <a:extLst>
              <a:ext uri="{FF2B5EF4-FFF2-40B4-BE49-F238E27FC236}">
                <a16:creationId xmlns="" xmlns:a16="http://schemas.microsoft.com/office/drawing/2014/main" id="{EFE13AB7-639B-4768-A864-901C340B7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913" y="5133975"/>
            <a:ext cx="649287" cy="276225"/>
          </a:xfrm>
          <a:prstGeom prst="rect">
            <a:avLst/>
          </a:prstGeom>
          <a:solidFill>
            <a:srgbClr val="8BC2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动压</a:t>
            </a:r>
          </a:p>
        </p:txBody>
      </p:sp>
      <p:sp>
        <p:nvSpPr>
          <p:cNvPr id="6186" name="Text Box 29">
            <a:extLst>
              <a:ext uri="{FF2B5EF4-FFF2-40B4-BE49-F238E27FC236}">
                <a16:creationId xmlns="" xmlns:a16="http://schemas.microsoft.com/office/drawing/2014/main" id="{CDC4697B-6300-4961-B660-B51BF1D95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113" y="5119688"/>
            <a:ext cx="649287" cy="276225"/>
          </a:xfrm>
          <a:prstGeom prst="rect">
            <a:avLst/>
          </a:prstGeom>
          <a:solidFill>
            <a:srgbClr val="8BC2FF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总压</a:t>
            </a:r>
          </a:p>
        </p:txBody>
      </p:sp>
      <p:sp>
        <p:nvSpPr>
          <p:cNvPr id="6187" name="Text Box 29">
            <a:extLst>
              <a:ext uri="{FF2B5EF4-FFF2-40B4-BE49-F238E27FC236}">
                <a16:creationId xmlns="" xmlns:a16="http://schemas.microsoft.com/office/drawing/2014/main" id="{168AED33-EC19-4EFA-97F5-0D887CD12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6005513"/>
            <a:ext cx="2549525" cy="461962"/>
          </a:xfrm>
          <a:prstGeom prst="rect">
            <a:avLst/>
          </a:prstGeom>
          <a:solidFill>
            <a:srgbClr val="B2B2B2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定常无旋流：全场</a:t>
            </a: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P0</a:t>
            </a: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为同一常数</a:t>
            </a:r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定常有旋流：同一流线</a:t>
            </a: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P0</a:t>
            </a:r>
            <a:r>
              <a:rPr lang="zh-CN" altLang="en-US" sz="1200">
                <a:solidFill>
                  <a:schemeClr val="tx1"/>
                </a:solidFill>
                <a:ea typeface="宋体" panose="02010600030101010101" pitchFamily="2" charset="-122"/>
              </a:rPr>
              <a:t>相同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animBg="1"/>
      <p:bldP spid="6162" grpId="0" animBg="1"/>
      <p:bldP spid="6163" grpId="0" animBg="1"/>
      <p:bldP spid="6164" grpId="0" animBg="1"/>
      <p:bldP spid="6167" grpId="0" animBg="1"/>
      <p:bldP spid="6169" grpId="0" animBg="1"/>
      <p:bldP spid="6170" grpId="0" animBg="1"/>
      <p:bldP spid="6172" grpId="0" animBg="1"/>
      <p:bldP spid="6177" grpId="0" animBg="1"/>
      <p:bldP spid="6178" grpId="0" animBg="1"/>
      <p:bldP spid="6179" grpId="0" animBg="1"/>
      <p:bldP spid="6180" grpId="0" animBg="1"/>
      <p:bldP spid="6181" grpId="0" animBg="1"/>
      <p:bldP spid="6182" grpId="0" animBg="1"/>
      <p:bldP spid="6183" grpId="0" animBg="1"/>
      <p:bldP spid="6184" grpId="0" animBg="1"/>
      <p:bldP spid="6185" grpId="0" animBg="1"/>
      <p:bldP spid="6186" grpId="0" animBg="1"/>
      <p:bldP spid="61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="" xmlns:a16="http://schemas.microsoft.com/office/drawing/2014/main" id="{BF743163-3A63-46F4-B312-52CD11D90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ED50C2-FF68-4940-8F78-9971ECE0DA16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="" xmlns:a16="http://schemas.microsoft.com/office/drawing/2014/main" id="{8EF28A87-B46F-4E3F-B4B2-BE2EC17E64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-228600"/>
            <a:ext cx="91440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第三章  不可压理想流体绕物体的流动</a:t>
            </a:r>
          </a:p>
        </p:txBody>
      </p:sp>
      <p:grpSp>
        <p:nvGrpSpPr>
          <p:cNvPr id="7172" name="AutoShape 8">
            <a:extLst>
              <a:ext uri="{FF2B5EF4-FFF2-40B4-BE49-F238E27FC236}">
                <a16:creationId xmlns="" xmlns:a16="http://schemas.microsoft.com/office/drawing/2014/main" id="{24A9CFC7-3D38-44AE-8BFB-817EDD693117}"/>
              </a:ext>
            </a:extLst>
          </p:cNvPr>
          <p:cNvGrpSpPr>
            <a:grpSpLocks/>
          </p:cNvGrpSpPr>
          <p:nvPr/>
        </p:nvGrpSpPr>
        <p:grpSpPr bwMode="auto">
          <a:xfrm>
            <a:off x="817563" y="2428875"/>
            <a:ext cx="7412037" cy="652463"/>
            <a:chOff x="515" y="991"/>
            <a:chExt cx="4669" cy="411"/>
          </a:xfrm>
        </p:grpSpPr>
        <p:pic>
          <p:nvPicPr>
            <p:cNvPr id="7179" name="AutoShape 8">
              <a:hlinkClick r:id="" action="ppaction://noaction" highlightClick="1"/>
              <a:extLst>
                <a:ext uri="{FF2B5EF4-FFF2-40B4-BE49-F238E27FC236}">
                  <a16:creationId xmlns="" xmlns:a16="http://schemas.microsoft.com/office/drawing/2014/main" id="{F10293D6-6A77-405D-BC63-7B986C2D590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991"/>
              <a:ext cx="4669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0" name="Text Box 5">
              <a:extLst>
                <a:ext uri="{FF2B5EF4-FFF2-40B4-BE49-F238E27FC236}">
                  <a16:creationId xmlns="" xmlns:a16="http://schemas.microsoft.com/office/drawing/2014/main" id="{A29E1A0C-2F22-4174-9FF8-963DAD7FA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" y="1046"/>
              <a:ext cx="2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  <a:latin typeface="微软雅黑" panose="020B0503020204020204" pitchFamily="34" charset="-122"/>
                  <a:ea typeface="宋体" panose="02010600030101010101" pitchFamily="2" charset="-122"/>
                </a:rPr>
                <a:t>§3-2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拉普拉斯方程的基本解</a:t>
              </a:r>
            </a:p>
          </p:txBody>
        </p:sp>
      </p:grpSp>
      <p:grpSp>
        <p:nvGrpSpPr>
          <p:cNvPr id="7173" name="AutoShape 9">
            <a:extLst>
              <a:ext uri="{FF2B5EF4-FFF2-40B4-BE49-F238E27FC236}">
                <a16:creationId xmlns="" xmlns:a16="http://schemas.microsoft.com/office/drawing/2014/main" id="{9B659B6A-0C3D-41E9-B5B6-FDED72F6D2E3}"/>
              </a:ext>
            </a:extLst>
          </p:cNvPr>
          <p:cNvGrpSpPr>
            <a:grpSpLocks/>
          </p:cNvGrpSpPr>
          <p:nvPr/>
        </p:nvGrpSpPr>
        <p:grpSpPr bwMode="auto">
          <a:xfrm>
            <a:off x="817563" y="3233738"/>
            <a:ext cx="7412037" cy="652462"/>
            <a:chOff x="515" y="1467"/>
            <a:chExt cx="4669" cy="411"/>
          </a:xfrm>
        </p:grpSpPr>
        <p:pic>
          <p:nvPicPr>
            <p:cNvPr id="7177" name="AutoShape 9">
              <a:hlinkClick r:id="" action="ppaction://noaction" highlightClick="1"/>
              <a:extLst>
                <a:ext uri="{FF2B5EF4-FFF2-40B4-BE49-F238E27FC236}">
                  <a16:creationId xmlns="" xmlns:a16="http://schemas.microsoft.com/office/drawing/2014/main" id="{81907247-4D0A-4DE0-A3C6-17FAA14CD9B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467"/>
              <a:ext cx="4669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8" name="Text Box 8">
              <a:extLst>
                <a:ext uri="{FF2B5EF4-FFF2-40B4-BE49-F238E27FC236}">
                  <a16:creationId xmlns="" xmlns:a16="http://schemas.microsoft.com/office/drawing/2014/main" id="{AFE6991B-AACE-4C7F-9D61-258DB0DC6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" y="1523"/>
              <a:ext cx="1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  <a:latin typeface="微软雅黑" panose="020B0503020204020204" pitchFamily="34" charset="-122"/>
                  <a:ea typeface="宋体" panose="02010600030101010101" pitchFamily="2" charset="-122"/>
                </a:rPr>
                <a:t>§3-3</a:t>
              </a:r>
              <a:r>
                <a:rPr lang="zh-CN" altLang="en-US" sz="2400">
                  <a:solidFill>
                    <a:schemeClr val="tx1"/>
                  </a:solidFill>
                  <a:latin typeface="华文楷体" panose="02010600040101010101" pitchFamily="2" charset="-122"/>
                  <a:ea typeface="宋体" panose="02010600030101010101" pitchFamily="2" charset="-122"/>
                </a:rPr>
                <a:t>绕圆柱的流动</a:t>
              </a:r>
            </a:p>
          </p:txBody>
        </p:sp>
      </p:grpSp>
      <p:grpSp>
        <p:nvGrpSpPr>
          <p:cNvPr id="7174" name="AutoShape 8">
            <a:extLst>
              <a:ext uri="{FF2B5EF4-FFF2-40B4-BE49-F238E27FC236}">
                <a16:creationId xmlns="" xmlns:a16="http://schemas.microsoft.com/office/drawing/2014/main" id="{667CEE7B-5107-43F8-816D-ADB7B5587EDB}"/>
              </a:ext>
            </a:extLst>
          </p:cNvPr>
          <p:cNvGrpSpPr>
            <a:grpSpLocks/>
          </p:cNvGrpSpPr>
          <p:nvPr/>
        </p:nvGrpSpPr>
        <p:grpSpPr bwMode="auto">
          <a:xfrm>
            <a:off x="817563" y="1652588"/>
            <a:ext cx="7412037" cy="652462"/>
            <a:chOff x="515" y="534"/>
            <a:chExt cx="4669" cy="411"/>
          </a:xfrm>
        </p:grpSpPr>
        <p:pic>
          <p:nvPicPr>
            <p:cNvPr id="7175" name="AutoShape 8">
              <a:hlinkClick r:id="" action="ppaction://noaction" highlightClick="1"/>
              <a:extLst>
                <a:ext uri="{FF2B5EF4-FFF2-40B4-BE49-F238E27FC236}">
                  <a16:creationId xmlns="" xmlns:a16="http://schemas.microsoft.com/office/drawing/2014/main" id="{2379C6E2-9414-49AC-A77C-DB0BA339A8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534"/>
              <a:ext cx="4669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6" name="Text Box 11">
              <a:extLst>
                <a:ext uri="{FF2B5EF4-FFF2-40B4-BE49-F238E27FC236}">
                  <a16:creationId xmlns="" xmlns:a16="http://schemas.microsoft.com/office/drawing/2014/main" id="{08CC0906-6FD4-4FE0-94D8-604E6677B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" y="587"/>
              <a:ext cx="28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  <a:latin typeface="微软雅黑" panose="020B0503020204020204" pitchFamily="34" charset="-122"/>
                  <a:ea typeface="宋体" panose="02010600030101010101" pitchFamily="2" charset="-122"/>
                </a:rPr>
                <a:t>§3-1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不可压理想流体的无旋运动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="" xmlns:a16="http://schemas.microsoft.com/office/drawing/2014/main" id="{55C5E81F-2693-48A4-A7EE-8D42020C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第三章  不可压理想流体绕物体的流动</a:t>
            </a:r>
          </a:p>
        </p:txBody>
      </p:sp>
      <p:sp>
        <p:nvSpPr>
          <p:cNvPr id="8195" name="灯片编号占位符 2">
            <a:extLst>
              <a:ext uri="{FF2B5EF4-FFF2-40B4-BE49-F238E27FC236}">
                <a16:creationId xmlns="" xmlns:a16="http://schemas.microsoft.com/office/drawing/2014/main" id="{9407E84A-5E94-4E9E-8112-8F8AACE052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CE1108-D2FC-4966-B5EC-44456F28A10A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Rectangle 7">
            <a:extLst>
              <a:ext uri="{FF2B5EF4-FFF2-40B4-BE49-F238E27FC236}">
                <a16:creationId xmlns="" xmlns:a16="http://schemas.microsoft.com/office/drawing/2014/main" id="{936BA15F-799D-4760-9CB2-AFE2EF867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8" y="1817688"/>
            <a:ext cx="141922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宋体" panose="02010600030101010101" pitchFamily="2" charset="-122"/>
              </a:rPr>
              <a:t>基本流动</a:t>
            </a:r>
          </a:p>
        </p:txBody>
      </p:sp>
      <p:sp>
        <p:nvSpPr>
          <p:cNvPr id="8197" name="Rectangle 8">
            <a:extLst>
              <a:ext uri="{FF2B5EF4-FFF2-40B4-BE49-F238E27FC236}">
                <a16:creationId xmlns="" xmlns:a16="http://schemas.microsoft.com/office/drawing/2014/main" id="{153BCC4C-F999-446D-BB0E-E2C366E5D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4484688"/>
            <a:ext cx="26447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宋体" panose="02010600030101010101" pitchFamily="2" charset="-122"/>
              </a:rPr>
              <a:t>绕圆柱有环量绕流</a:t>
            </a:r>
          </a:p>
        </p:txBody>
      </p:sp>
      <p:sp>
        <p:nvSpPr>
          <p:cNvPr id="8198" name="Rectangle 9">
            <a:extLst>
              <a:ext uri="{FF2B5EF4-FFF2-40B4-BE49-F238E27FC236}">
                <a16:creationId xmlns="" xmlns:a16="http://schemas.microsoft.com/office/drawing/2014/main" id="{5E088F13-BCB9-425C-837D-A7DAFA55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857750"/>
            <a:ext cx="1423988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宋体" panose="02010600030101010101" pitchFamily="2" charset="-122"/>
              </a:rPr>
              <a:t>旋 涡 流</a:t>
            </a:r>
          </a:p>
        </p:txBody>
      </p:sp>
      <p:sp>
        <p:nvSpPr>
          <p:cNvPr id="8199" name="Rectangle 10">
            <a:extLst>
              <a:ext uri="{FF2B5EF4-FFF2-40B4-BE49-F238E27FC236}">
                <a16:creationId xmlns="" xmlns:a16="http://schemas.microsoft.com/office/drawing/2014/main" id="{696243AC-BA3B-47D9-AF93-4B6798B4E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1055688"/>
            <a:ext cx="2951163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宋体" panose="02010600030101010101" pitchFamily="2" charset="-122"/>
              </a:rPr>
              <a:t>不可压理想流体绕流</a:t>
            </a:r>
          </a:p>
        </p:txBody>
      </p:sp>
      <p:sp>
        <p:nvSpPr>
          <p:cNvPr id="8200" name="Rectangle 11">
            <a:extLst>
              <a:ext uri="{FF2B5EF4-FFF2-40B4-BE49-F238E27FC236}">
                <a16:creationId xmlns="" xmlns:a16="http://schemas.microsoft.com/office/drawing/2014/main" id="{0CB2D2DB-CD82-4853-AD11-891C94C2C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817688"/>
            <a:ext cx="2032000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宋体" panose="02010600030101010101" pitchFamily="2" charset="-122"/>
              </a:rPr>
              <a:t>拉普拉斯方程</a:t>
            </a:r>
          </a:p>
        </p:txBody>
      </p:sp>
      <p:sp>
        <p:nvSpPr>
          <p:cNvPr id="8201" name="Rectangle 12">
            <a:extLst>
              <a:ext uri="{FF2B5EF4-FFF2-40B4-BE49-F238E27FC236}">
                <a16:creationId xmlns="" xmlns:a16="http://schemas.microsoft.com/office/drawing/2014/main" id="{E9AFA757-F8B4-4471-AB9B-C5DCB4E2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2644775"/>
            <a:ext cx="2032000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宋体" panose="02010600030101010101" pitchFamily="2" charset="-122"/>
              </a:rPr>
              <a:t>流场求解理论</a:t>
            </a:r>
          </a:p>
        </p:txBody>
      </p:sp>
      <p:sp>
        <p:nvSpPr>
          <p:cNvPr id="8202" name="Rectangle 15">
            <a:extLst>
              <a:ext uri="{FF2B5EF4-FFF2-40B4-BE49-F238E27FC236}">
                <a16:creationId xmlns="" xmlns:a16="http://schemas.microsoft.com/office/drawing/2014/main" id="{645C6AAC-2FB1-42B4-92B5-14658F187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3482975"/>
            <a:ext cx="2032000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宋体" panose="02010600030101010101" pitchFamily="2" charset="-122"/>
              </a:rPr>
              <a:t>流动叠加理论</a:t>
            </a:r>
          </a:p>
        </p:txBody>
      </p:sp>
      <p:sp>
        <p:nvSpPr>
          <p:cNvPr id="8203" name="Rectangle 21">
            <a:extLst>
              <a:ext uri="{FF2B5EF4-FFF2-40B4-BE49-F238E27FC236}">
                <a16:creationId xmlns="" xmlns:a16="http://schemas.microsoft.com/office/drawing/2014/main" id="{B46056AC-1458-4855-AC3B-D22C8303B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095750"/>
            <a:ext cx="1423988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宋体" panose="02010600030101010101" pitchFamily="2" charset="-122"/>
              </a:rPr>
              <a:t>偶 极 子</a:t>
            </a:r>
          </a:p>
        </p:txBody>
      </p:sp>
      <p:sp>
        <p:nvSpPr>
          <p:cNvPr id="8204" name="Rectangle 35">
            <a:extLst>
              <a:ext uri="{FF2B5EF4-FFF2-40B4-BE49-F238E27FC236}">
                <a16:creationId xmlns="" xmlns:a16="http://schemas.microsoft.com/office/drawing/2014/main" id="{9E319CDD-D3C9-4187-9FAB-82D641B70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2582863"/>
            <a:ext cx="1422400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宋体" panose="02010600030101010101" pitchFamily="2" charset="-122"/>
              </a:rPr>
              <a:t>均 匀 流</a:t>
            </a:r>
          </a:p>
        </p:txBody>
      </p:sp>
      <p:sp>
        <p:nvSpPr>
          <p:cNvPr id="8205" name="Rectangle 38">
            <a:extLst>
              <a:ext uri="{FF2B5EF4-FFF2-40B4-BE49-F238E27FC236}">
                <a16:creationId xmlns="" xmlns:a16="http://schemas.microsoft.com/office/drawing/2014/main" id="{11917E47-862B-4F1B-ACC0-EF0C4F762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30575"/>
            <a:ext cx="1725613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宋体" panose="02010600030101010101" pitchFamily="2" charset="-122"/>
              </a:rPr>
              <a:t>点源（汇）</a:t>
            </a:r>
          </a:p>
        </p:txBody>
      </p:sp>
      <p:sp>
        <p:nvSpPr>
          <p:cNvPr id="8206" name="Rectangle 41">
            <a:extLst>
              <a:ext uri="{FF2B5EF4-FFF2-40B4-BE49-F238E27FC236}">
                <a16:creationId xmlns="" xmlns:a16="http://schemas.microsoft.com/office/drawing/2014/main" id="{8195BD22-AB7F-401C-9A75-9D338415B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3406775"/>
            <a:ext cx="2644775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宋体" panose="02010600030101010101" pitchFamily="2" charset="-122"/>
              </a:rPr>
              <a:t>绕圆柱无环量绕流</a:t>
            </a:r>
          </a:p>
        </p:txBody>
      </p:sp>
      <p:sp>
        <p:nvSpPr>
          <p:cNvPr id="8207" name="Rectangle 57">
            <a:extLst>
              <a:ext uri="{FF2B5EF4-FFF2-40B4-BE49-F238E27FC236}">
                <a16:creationId xmlns="" xmlns:a16="http://schemas.microsoft.com/office/drawing/2014/main" id="{8D195D13-BACB-4E40-8FC3-C4E62D7E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554663"/>
            <a:ext cx="3124200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宋体" panose="02010600030101010101" pitchFamily="2" charset="-122"/>
              </a:rPr>
              <a:t>库塔</a:t>
            </a:r>
            <a:r>
              <a:rPr lang="en-US" altLang="zh-CN" sz="2400">
                <a:solidFill>
                  <a:srgbClr val="C00000"/>
                </a:solidFill>
                <a:latin typeface="楷体" panose="02010609060101010101" pitchFamily="49" charset="-122"/>
                <a:ea typeface="宋体" panose="02010600030101010101" pitchFamily="2" charset="-122"/>
              </a:rPr>
              <a:t>-</a:t>
            </a:r>
            <a:r>
              <a:rPr lang="zh-CN" altLang="en-US" sz="2400">
                <a:solidFill>
                  <a:srgbClr val="C00000"/>
                </a:solidFill>
                <a:latin typeface="楷体" panose="02010609060101010101" pitchFamily="49" charset="-122"/>
                <a:ea typeface="宋体" panose="02010600030101010101" pitchFamily="2" charset="-122"/>
              </a:rPr>
              <a:t>茹科夫斯基定理</a:t>
            </a:r>
          </a:p>
        </p:txBody>
      </p:sp>
      <p:cxnSp>
        <p:nvCxnSpPr>
          <p:cNvPr id="8208" name="AutoShape 78">
            <a:extLst>
              <a:ext uri="{FF2B5EF4-FFF2-40B4-BE49-F238E27FC236}">
                <a16:creationId xmlns="" xmlns:a16="http://schemas.microsoft.com/office/drawing/2014/main" id="{21EEAF4E-63E1-47E5-9C45-0B7EC6B86252}"/>
              </a:ext>
            </a:extLst>
          </p:cNvPr>
          <p:cNvCxnSpPr>
            <a:cxnSpLocks noChangeShapeType="1"/>
            <a:stCxn id="8199" idx="1"/>
            <a:endCxn id="8200" idx="0"/>
          </p:cNvCxnSpPr>
          <p:nvPr/>
        </p:nvCxnSpPr>
        <p:spPr bwMode="auto">
          <a:xfrm rot="10800000" flipV="1">
            <a:off x="1371600" y="1289050"/>
            <a:ext cx="1304925" cy="528638"/>
          </a:xfrm>
          <a:prstGeom prst="bentConnector2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81">
            <a:extLst>
              <a:ext uri="{FF2B5EF4-FFF2-40B4-BE49-F238E27FC236}">
                <a16:creationId xmlns="" xmlns:a16="http://schemas.microsoft.com/office/drawing/2014/main" id="{27754C34-CC63-4A17-9685-0B3E799876C0}"/>
              </a:ext>
            </a:extLst>
          </p:cNvPr>
          <p:cNvCxnSpPr>
            <a:cxnSpLocks noChangeShapeType="1"/>
            <a:stCxn id="8200" idx="2"/>
            <a:endCxn id="8201" idx="0"/>
          </p:cNvCxnSpPr>
          <p:nvPr/>
        </p:nvCxnSpPr>
        <p:spPr bwMode="auto">
          <a:xfrm>
            <a:off x="1371600" y="2284413"/>
            <a:ext cx="0" cy="360362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82">
            <a:extLst>
              <a:ext uri="{FF2B5EF4-FFF2-40B4-BE49-F238E27FC236}">
                <a16:creationId xmlns="" xmlns:a16="http://schemas.microsoft.com/office/drawing/2014/main" id="{718126B9-7333-4815-AD25-BB777EFA1D2E}"/>
              </a:ext>
            </a:extLst>
          </p:cNvPr>
          <p:cNvCxnSpPr>
            <a:cxnSpLocks noChangeShapeType="1"/>
            <a:stCxn id="8201" idx="2"/>
            <a:endCxn id="8202" idx="0"/>
          </p:cNvCxnSpPr>
          <p:nvPr/>
        </p:nvCxnSpPr>
        <p:spPr bwMode="auto">
          <a:xfrm>
            <a:off x="1371600" y="3111500"/>
            <a:ext cx="0" cy="37147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83">
            <a:extLst>
              <a:ext uri="{FF2B5EF4-FFF2-40B4-BE49-F238E27FC236}">
                <a16:creationId xmlns="" xmlns:a16="http://schemas.microsoft.com/office/drawing/2014/main" id="{A833189D-A624-439C-B267-10D32BCAF2D8}"/>
              </a:ext>
            </a:extLst>
          </p:cNvPr>
          <p:cNvCxnSpPr>
            <a:cxnSpLocks noChangeShapeType="1"/>
            <a:stCxn id="8202" idx="3"/>
            <a:endCxn id="8196" idx="1"/>
          </p:cNvCxnSpPr>
          <p:nvPr/>
        </p:nvCxnSpPr>
        <p:spPr bwMode="auto">
          <a:xfrm flipV="1">
            <a:off x="2387600" y="2051050"/>
            <a:ext cx="1055688" cy="1665288"/>
          </a:xfrm>
          <a:prstGeom prst="bentConnector3">
            <a:avLst>
              <a:gd name="adj1" fmla="val 49926"/>
            </a:avLst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84">
            <a:extLst>
              <a:ext uri="{FF2B5EF4-FFF2-40B4-BE49-F238E27FC236}">
                <a16:creationId xmlns="" xmlns:a16="http://schemas.microsoft.com/office/drawing/2014/main" id="{F823FC33-6F99-4D82-BA41-88A3DB3DB522}"/>
              </a:ext>
            </a:extLst>
          </p:cNvPr>
          <p:cNvCxnSpPr>
            <a:cxnSpLocks noChangeShapeType="1"/>
            <a:stCxn id="8196" idx="2"/>
            <a:endCxn id="8204" idx="0"/>
          </p:cNvCxnSpPr>
          <p:nvPr/>
        </p:nvCxnSpPr>
        <p:spPr bwMode="auto">
          <a:xfrm flipH="1">
            <a:off x="4148138" y="2284413"/>
            <a:ext cx="4762" cy="29845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85">
            <a:extLst>
              <a:ext uri="{FF2B5EF4-FFF2-40B4-BE49-F238E27FC236}">
                <a16:creationId xmlns="" xmlns:a16="http://schemas.microsoft.com/office/drawing/2014/main" id="{606C70A2-2193-41B4-AA18-B10815DDE153}"/>
              </a:ext>
            </a:extLst>
          </p:cNvPr>
          <p:cNvCxnSpPr>
            <a:cxnSpLocks noChangeShapeType="1"/>
            <a:stCxn id="8204" idx="2"/>
            <a:endCxn id="8205" idx="0"/>
          </p:cNvCxnSpPr>
          <p:nvPr/>
        </p:nvCxnSpPr>
        <p:spPr bwMode="auto">
          <a:xfrm flipH="1">
            <a:off x="4138613" y="3043238"/>
            <a:ext cx="9525" cy="28733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86">
            <a:extLst>
              <a:ext uri="{FF2B5EF4-FFF2-40B4-BE49-F238E27FC236}">
                <a16:creationId xmlns="" xmlns:a16="http://schemas.microsoft.com/office/drawing/2014/main" id="{F0D38C0A-FD63-401F-9BC6-EE2317A2EAFC}"/>
              </a:ext>
            </a:extLst>
          </p:cNvPr>
          <p:cNvCxnSpPr>
            <a:cxnSpLocks noChangeShapeType="1"/>
            <a:stCxn id="8205" idx="2"/>
            <a:endCxn id="8203" idx="0"/>
          </p:cNvCxnSpPr>
          <p:nvPr/>
        </p:nvCxnSpPr>
        <p:spPr bwMode="auto">
          <a:xfrm flipH="1">
            <a:off x="4132263" y="3797300"/>
            <a:ext cx="6350" cy="29845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87">
            <a:extLst>
              <a:ext uri="{FF2B5EF4-FFF2-40B4-BE49-F238E27FC236}">
                <a16:creationId xmlns="" xmlns:a16="http://schemas.microsoft.com/office/drawing/2014/main" id="{3E27A0D7-F393-417F-A174-03930D8189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02100" y="4616450"/>
            <a:ext cx="0" cy="30162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88">
            <a:extLst>
              <a:ext uri="{FF2B5EF4-FFF2-40B4-BE49-F238E27FC236}">
                <a16:creationId xmlns="" xmlns:a16="http://schemas.microsoft.com/office/drawing/2014/main" id="{9F2ECCC4-A8FC-4EA2-A33D-14B63960DF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2800" y="3884613"/>
            <a:ext cx="0" cy="61118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89">
            <a:extLst>
              <a:ext uri="{FF2B5EF4-FFF2-40B4-BE49-F238E27FC236}">
                <a16:creationId xmlns="" xmlns:a16="http://schemas.microsoft.com/office/drawing/2014/main" id="{E0C762B4-83A7-44F4-A9EE-3DD28CE919AB}"/>
              </a:ext>
            </a:extLst>
          </p:cNvPr>
          <p:cNvCxnSpPr>
            <a:cxnSpLocks noChangeShapeType="1"/>
            <a:stCxn id="8197" idx="2"/>
            <a:endCxn id="8207" idx="0"/>
          </p:cNvCxnSpPr>
          <p:nvPr/>
        </p:nvCxnSpPr>
        <p:spPr bwMode="auto">
          <a:xfrm flipH="1">
            <a:off x="7142163" y="4951413"/>
            <a:ext cx="20637" cy="60325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92">
            <a:extLst>
              <a:ext uri="{FF2B5EF4-FFF2-40B4-BE49-F238E27FC236}">
                <a16:creationId xmlns="" xmlns:a16="http://schemas.microsoft.com/office/drawing/2014/main" id="{D09134A1-CFD2-45D6-9455-2038F8E41654}"/>
              </a:ext>
            </a:extLst>
          </p:cNvPr>
          <p:cNvCxnSpPr>
            <a:cxnSpLocks noChangeShapeType="1"/>
            <a:stCxn id="8204" idx="3"/>
            <a:endCxn id="8206" idx="0"/>
          </p:cNvCxnSpPr>
          <p:nvPr/>
        </p:nvCxnSpPr>
        <p:spPr bwMode="auto">
          <a:xfrm>
            <a:off x="4859338" y="2813050"/>
            <a:ext cx="2303462" cy="593725"/>
          </a:xfrm>
          <a:prstGeom prst="bentConnector2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9" name="AutoShape 93">
            <a:extLst>
              <a:ext uri="{FF2B5EF4-FFF2-40B4-BE49-F238E27FC236}">
                <a16:creationId xmlns="" xmlns:a16="http://schemas.microsoft.com/office/drawing/2014/main" id="{146B078E-7CA8-4B93-9B44-31FAAB4B75A5}"/>
              </a:ext>
            </a:extLst>
          </p:cNvPr>
          <p:cNvCxnSpPr>
            <a:cxnSpLocks noChangeShapeType="1"/>
            <a:stCxn id="8203" idx="3"/>
          </p:cNvCxnSpPr>
          <p:nvPr/>
        </p:nvCxnSpPr>
        <p:spPr bwMode="auto">
          <a:xfrm flipV="1">
            <a:off x="4843463" y="2813050"/>
            <a:ext cx="484187" cy="1512888"/>
          </a:xfrm>
          <a:prstGeom prst="bentConnector2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AutoShape 94">
            <a:extLst>
              <a:ext uri="{FF2B5EF4-FFF2-40B4-BE49-F238E27FC236}">
                <a16:creationId xmlns="" xmlns:a16="http://schemas.microsoft.com/office/drawing/2014/main" id="{E3C5BCF5-B468-4D31-89E5-5F20844C6ADB}"/>
              </a:ext>
            </a:extLst>
          </p:cNvPr>
          <p:cNvCxnSpPr>
            <a:cxnSpLocks noChangeShapeType="1"/>
            <a:stCxn id="8198" idx="3"/>
          </p:cNvCxnSpPr>
          <p:nvPr/>
        </p:nvCxnSpPr>
        <p:spPr bwMode="auto">
          <a:xfrm flipV="1">
            <a:off x="4843463" y="4189413"/>
            <a:ext cx="2319337" cy="898525"/>
          </a:xfrm>
          <a:prstGeom prst="bentConnector3">
            <a:avLst>
              <a:gd name="adj1" fmla="val 33685"/>
            </a:avLst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="" xmlns:a16="http://schemas.microsoft.com/office/drawing/2014/main" id="{F2ED55EA-D0DE-478D-BA74-20504BB96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4F81A6-4920-436B-B387-EF5B2E71B4BE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="" xmlns:a16="http://schemas.microsoft.com/office/drawing/2014/main" id="{91CF5623-CF83-44A5-A3CB-9F6D8EF0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6175"/>
            <a:ext cx="8915400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zh-CN" altLang="en-US" sz="2200" dirty="0">
                <a:solidFill>
                  <a:schemeClr val="tx1"/>
                </a:solidFill>
                <a:ea typeface="宋体" panose="02010600030101010101" pitchFamily="2" charset="-122"/>
              </a:rPr>
              <a:t>基本方程、边界条件、可叠加性。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zh-CN" altLang="en-US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zh-CN" altLang="en-US" sz="2200" dirty="0">
                <a:solidFill>
                  <a:schemeClr val="tx1"/>
                </a:solidFill>
                <a:ea typeface="宋体" panose="02010600030101010101" pitchFamily="2" charset="-122"/>
              </a:rPr>
              <a:t>基本流动的特征、直匀流、点源、点汇、偶极子。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zh-CN" altLang="en-US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3 </a:t>
            </a:r>
            <a:r>
              <a:rPr lang="zh-CN" altLang="en-US" sz="2200" dirty="0">
                <a:solidFill>
                  <a:schemeClr val="tx1"/>
                </a:solidFill>
                <a:ea typeface="宋体" panose="02010600030101010101" pitchFamily="2" charset="-122"/>
              </a:rPr>
              <a:t>驻点、压强系数的定义。</a:t>
            </a:r>
          </a:p>
        </p:txBody>
      </p:sp>
      <p:sp>
        <p:nvSpPr>
          <p:cNvPr id="9221" name="Rectangle 8">
            <a:extLst>
              <a:ext uri="{FF2B5EF4-FFF2-40B4-BE49-F238E27FC236}">
                <a16:creationId xmlns="" xmlns:a16="http://schemas.microsoft.com/office/drawing/2014/main" id="{7A48DFE3-F882-4118-AF2D-2E6F5F10F7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第三章  不可压理想流体绕物体的流动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="" xmlns:a16="http://schemas.microsoft.com/office/drawing/2014/main" id="{BE511172-1374-483D-927E-560CC0428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1581150"/>
            <a:ext cx="3784600" cy="306388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080808"/>
                </a:solidFill>
                <a:latin typeface="华文新魏" panose="02010800040101010101" pitchFamily="2" charset="-122"/>
              </a:rPr>
              <a:t>无旋运动 </a:t>
            </a:r>
            <a:r>
              <a:rPr lang="en-US" altLang="zh-CN" sz="1400" dirty="0">
                <a:solidFill>
                  <a:srgbClr val="080808"/>
                </a:solidFill>
                <a:latin typeface="华文新魏" panose="02010800040101010101" pitchFamily="2" charset="-122"/>
              </a:rPr>
              <a:t>+ </a:t>
            </a:r>
            <a:r>
              <a:rPr lang="zh-CN" altLang="en-US" sz="1400" dirty="0">
                <a:solidFill>
                  <a:srgbClr val="080808"/>
                </a:solidFill>
                <a:latin typeface="华文新魏" panose="02010800040101010101" pitchFamily="2" charset="-122"/>
              </a:rPr>
              <a:t>不可压连续方程 </a:t>
            </a:r>
            <a:r>
              <a:rPr lang="en-US" altLang="zh-CN" sz="1400" dirty="0">
                <a:solidFill>
                  <a:srgbClr val="080808"/>
                </a:solidFill>
                <a:latin typeface="华文新魏" panose="02010800040101010101" pitchFamily="2" charset="-122"/>
              </a:rPr>
              <a:t>=&gt;</a:t>
            </a:r>
            <a:r>
              <a:rPr lang="zh-CN" altLang="en-US" sz="1400" dirty="0">
                <a:solidFill>
                  <a:srgbClr val="080808"/>
                </a:solidFill>
                <a:latin typeface="华文新魏" panose="02010800040101010101" pitchFamily="2" charset="-122"/>
              </a:rPr>
              <a:t>拉普拉斯方程</a:t>
            </a:r>
          </a:p>
        </p:txBody>
      </p:sp>
      <p:graphicFrame>
        <p:nvGraphicFramePr>
          <p:cNvPr id="9223" name="对象 1">
            <a:extLst>
              <a:ext uri="{FF2B5EF4-FFF2-40B4-BE49-F238E27FC236}">
                <a16:creationId xmlns="" xmlns:a16="http://schemas.microsoft.com/office/drawing/2014/main" id="{D1EF11FE-2929-4C7F-8D5F-8A9DB9EDC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5275" y="1987550"/>
          <a:ext cx="8604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3" imgW="520700" imgH="228600" progId="Equation.DSMT4">
                  <p:embed/>
                </p:oleObj>
              </mc:Choice>
              <mc:Fallback>
                <p:oleObj name="Equation" r:id="rId3" imgW="5207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1987550"/>
                        <a:ext cx="860425" cy="374650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4" name="组合 2">
            <a:extLst>
              <a:ext uri="{FF2B5EF4-FFF2-40B4-BE49-F238E27FC236}">
                <a16:creationId xmlns="" xmlns:a16="http://schemas.microsoft.com/office/drawing/2014/main" id="{93176C0C-5484-494B-B35E-A244B64FE61F}"/>
              </a:ext>
            </a:extLst>
          </p:cNvPr>
          <p:cNvGrpSpPr>
            <a:grpSpLocks/>
          </p:cNvGrpSpPr>
          <p:nvPr/>
        </p:nvGrpSpPr>
        <p:grpSpPr bwMode="auto">
          <a:xfrm>
            <a:off x="4821238" y="685800"/>
            <a:ext cx="3352800" cy="1217613"/>
            <a:chOff x="4648200" y="2279650"/>
            <a:chExt cx="4267200" cy="2814132"/>
          </a:xfrm>
        </p:grpSpPr>
        <p:sp>
          <p:nvSpPr>
            <p:cNvPr id="9233" name="Rectangle 27">
              <a:extLst>
                <a:ext uri="{FF2B5EF4-FFF2-40B4-BE49-F238E27FC236}">
                  <a16:creationId xmlns="" xmlns:a16="http://schemas.microsoft.com/office/drawing/2014/main" id="{D01C9EB0-61FB-40AB-A7D2-9A945DAF9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799" y="2279650"/>
              <a:ext cx="3048000" cy="604332"/>
            </a:xfrm>
            <a:prstGeom prst="rect">
              <a:avLst/>
            </a:prstGeom>
            <a:solidFill>
              <a:schemeClr val="accent2"/>
            </a:solidFill>
            <a:ln w="381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>
                  <a:ea typeface="宋体" panose="02010600030101010101" pitchFamily="2" charset="-122"/>
                </a:rPr>
                <a:t>边值问题（边界条件）</a:t>
              </a:r>
            </a:p>
          </p:txBody>
        </p:sp>
        <p:sp>
          <p:nvSpPr>
            <p:cNvPr id="9234" name="Rectangle 29">
              <a:extLst>
                <a:ext uri="{FF2B5EF4-FFF2-40B4-BE49-F238E27FC236}">
                  <a16:creationId xmlns="" xmlns:a16="http://schemas.microsoft.com/office/drawing/2014/main" id="{A79E6BB6-B555-4611-BDF6-C9AACC05B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414714"/>
              <a:ext cx="1142999" cy="604332"/>
            </a:xfrm>
            <a:prstGeom prst="rect">
              <a:avLst/>
            </a:prstGeom>
            <a:solidFill>
              <a:schemeClr val="accent2"/>
            </a:solidFill>
            <a:ln w="381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>
                  <a:ea typeface="宋体" panose="02010600030101010101" pitchFamily="2" charset="-122"/>
                </a:rPr>
                <a:t>外边界</a:t>
              </a:r>
            </a:p>
          </p:txBody>
        </p:sp>
        <p:sp>
          <p:nvSpPr>
            <p:cNvPr id="9235" name="Rectangle 30">
              <a:extLst>
                <a:ext uri="{FF2B5EF4-FFF2-40B4-BE49-F238E27FC236}">
                  <a16:creationId xmlns="" xmlns:a16="http://schemas.microsoft.com/office/drawing/2014/main" id="{F0F9E850-7CD4-4D77-A41E-089EFE4C1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3414714"/>
              <a:ext cx="1066800" cy="604332"/>
            </a:xfrm>
            <a:prstGeom prst="rect">
              <a:avLst/>
            </a:prstGeom>
            <a:solidFill>
              <a:schemeClr val="accent2"/>
            </a:solidFill>
            <a:ln w="381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dirty="0">
                  <a:ea typeface="宋体" panose="02010600030101010101" pitchFamily="2" charset="-122"/>
                </a:rPr>
                <a:t>内边界</a:t>
              </a:r>
            </a:p>
          </p:txBody>
        </p:sp>
        <p:sp>
          <p:nvSpPr>
            <p:cNvPr id="9236" name="Rectangle 31">
              <a:extLst>
                <a:ext uri="{FF2B5EF4-FFF2-40B4-BE49-F238E27FC236}">
                  <a16:creationId xmlns="" xmlns:a16="http://schemas.microsoft.com/office/drawing/2014/main" id="{20A9456F-AB27-42D2-9330-AEAEA459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89450"/>
              <a:ext cx="1905000" cy="604332"/>
            </a:xfrm>
            <a:prstGeom prst="rect">
              <a:avLst/>
            </a:prstGeom>
            <a:solidFill>
              <a:schemeClr val="accent2"/>
            </a:solidFill>
            <a:ln w="381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 dirty="0">
                  <a:ea typeface="宋体" panose="02010600030101010101" pitchFamily="2" charset="-122"/>
                </a:rPr>
                <a:t>远离飞行器</a:t>
              </a:r>
            </a:p>
          </p:txBody>
        </p:sp>
        <p:sp>
          <p:nvSpPr>
            <p:cNvPr id="9237" name="Rectangle 32">
              <a:extLst>
                <a:ext uri="{FF2B5EF4-FFF2-40B4-BE49-F238E27FC236}">
                  <a16:creationId xmlns="" xmlns:a16="http://schemas.microsoft.com/office/drawing/2014/main" id="{6C36B10C-6AFC-47CF-8E9D-217A1A61A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489450"/>
              <a:ext cx="1828800" cy="604332"/>
            </a:xfrm>
            <a:prstGeom prst="rect">
              <a:avLst/>
            </a:prstGeom>
            <a:solidFill>
              <a:schemeClr val="accent2"/>
            </a:solidFill>
            <a:ln w="381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ª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200" b="1">
                  <a:solidFill>
                    <a:srgbClr val="003366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100">
                  <a:ea typeface="宋体" panose="02010600030101010101" pitchFamily="2" charset="-122"/>
                </a:rPr>
                <a:t>飞行器表面</a:t>
              </a:r>
            </a:p>
          </p:txBody>
        </p:sp>
        <p:cxnSp>
          <p:nvCxnSpPr>
            <p:cNvPr id="9238" name="AutoShape 33">
              <a:extLst>
                <a:ext uri="{FF2B5EF4-FFF2-40B4-BE49-F238E27FC236}">
                  <a16:creationId xmlns="" xmlns:a16="http://schemas.microsoft.com/office/drawing/2014/main" id="{A658B9EE-4546-40F1-BDE6-20E9A7DF2802}"/>
                </a:ext>
              </a:extLst>
            </p:cNvPr>
            <p:cNvCxnSpPr>
              <a:cxnSpLocks noChangeShapeType="1"/>
              <a:stCxn id="9233" idx="2"/>
              <a:endCxn id="9234" idx="0"/>
            </p:cNvCxnSpPr>
            <p:nvPr/>
          </p:nvCxnSpPr>
          <p:spPr bwMode="auto">
            <a:xfrm rot="5400000">
              <a:off x="5925886" y="2558798"/>
              <a:ext cx="530732" cy="118110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9" name="AutoShape 34">
              <a:extLst>
                <a:ext uri="{FF2B5EF4-FFF2-40B4-BE49-F238E27FC236}">
                  <a16:creationId xmlns="" xmlns:a16="http://schemas.microsoft.com/office/drawing/2014/main" id="{59DBE09B-D0BE-408A-9CFE-57FC5F70ACDC}"/>
                </a:ext>
              </a:extLst>
            </p:cNvPr>
            <p:cNvCxnSpPr>
              <a:cxnSpLocks noChangeShapeType="1"/>
              <a:stCxn id="9233" idx="2"/>
              <a:endCxn id="9235" idx="0"/>
            </p:cNvCxnSpPr>
            <p:nvPr/>
          </p:nvCxnSpPr>
          <p:spPr bwMode="auto">
            <a:xfrm rot="16200000" flipH="1">
              <a:off x="7126034" y="2539745"/>
              <a:ext cx="530732" cy="121920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0" name="AutoShape 35">
              <a:extLst>
                <a:ext uri="{FF2B5EF4-FFF2-40B4-BE49-F238E27FC236}">
                  <a16:creationId xmlns="" xmlns:a16="http://schemas.microsoft.com/office/drawing/2014/main" id="{1BBD0640-97BE-482D-8382-C929CB42408A}"/>
                </a:ext>
              </a:extLst>
            </p:cNvPr>
            <p:cNvCxnSpPr>
              <a:cxnSpLocks noChangeShapeType="1"/>
              <a:stCxn id="9234" idx="2"/>
              <a:endCxn id="9236" idx="0"/>
            </p:cNvCxnSpPr>
            <p:nvPr/>
          </p:nvCxnSpPr>
          <p:spPr bwMode="auto">
            <a:xfrm>
              <a:off x="5600700" y="4019045"/>
              <a:ext cx="0" cy="47040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1" name="AutoShape 36">
              <a:extLst>
                <a:ext uri="{FF2B5EF4-FFF2-40B4-BE49-F238E27FC236}">
                  <a16:creationId xmlns="" xmlns:a16="http://schemas.microsoft.com/office/drawing/2014/main" id="{3B6A7C6D-CEED-47D2-B7C6-672E9BBF1230}"/>
                </a:ext>
              </a:extLst>
            </p:cNvPr>
            <p:cNvCxnSpPr>
              <a:cxnSpLocks noChangeShapeType="1"/>
              <a:stCxn id="9235" idx="2"/>
              <a:endCxn id="9237" idx="0"/>
            </p:cNvCxnSpPr>
            <p:nvPr/>
          </p:nvCxnSpPr>
          <p:spPr bwMode="auto">
            <a:xfrm>
              <a:off x="8001000" y="4019045"/>
              <a:ext cx="0" cy="470405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9225" name="对象 3">
            <a:extLst>
              <a:ext uri="{FF2B5EF4-FFF2-40B4-BE49-F238E27FC236}">
                <a16:creationId xmlns="" xmlns:a16="http://schemas.microsoft.com/office/drawing/2014/main" id="{3FF6C7CD-9228-490C-974D-4F37CA2C2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057400"/>
          <a:ext cx="16922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5" imgW="1460500" imgH="419100" progId="Equation.DSMT4">
                  <p:embed/>
                </p:oleObj>
              </mc:Choice>
              <mc:Fallback>
                <p:oleObj name="Equation" r:id="rId5" imgW="1460500" imgH="419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57400"/>
                        <a:ext cx="1692275" cy="465138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对象 4">
            <a:extLst>
              <a:ext uri="{FF2B5EF4-FFF2-40B4-BE49-F238E27FC236}">
                <a16:creationId xmlns="" xmlns:a16="http://schemas.microsoft.com/office/drawing/2014/main" id="{4D7D6303-05DC-4132-802C-6EE3D9A64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5425" y="2057400"/>
          <a:ext cx="15986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7" imgW="1104900" imgH="393700" progId="Equation.DSMT4">
                  <p:embed/>
                </p:oleObj>
              </mc:Choice>
              <mc:Fallback>
                <p:oleObj name="Equation" r:id="rId7" imgW="1104900" imgH="3937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2057400"/>
                        <a:ext cx="1598613" cy="441325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25">
            <a:extLst>
              <a:ext uri="{FF2B5EF4-FFF2-40B4-BE49-F238E27FC236}">
                <a16:creationId xmlns="" xmlns:a16="http://schemas.microsoft.com/office/drawing/2014/main" id="{89803065-4165-4613-AF83-AD0628E44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3681413"/>
            <a:ext cx="3690937" cy="738187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直匀流：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流场中各点的流速的大小及其指向都相同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点源（</a:t>
            </a:r>
            <a:r>
              <a:rPr lang="en-US" altLang="zh-CN" sz="1200" i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12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 0</a:t>
            </a:r>
            <a:r>
              <a:rPr lang="zh-CN" altLang="en-US" sz="12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）：流体从一点均匀地流向各方向；</a:t>
            </a:r>
          </a:p>
          <a:p>
            <a:pPr eaLnBrk="1" hangingPunct="1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点汇（</a:t>
            </a:r>
            <a:r>
              <a:rPr lang="en-US" altLang="zh-CN" sz="1200" i="1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12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 0</a:t>
            </a:r>
            <a:r>
              <a:rPr lang="zh-CN" altLang="en-US" sz="120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）：流体从各方向均匀地流入一点。</a:t>
            </a:r>
          </a:p>
        </p:txBody>
      </p:sp>
      <p:sp>
        <p:nvSpPr>
          <p:cNvPr id="9228" name="Rectangle 5">
            <a:extLst>
              <a:ext uri="{FF2B5EF4-FFF2-40B4-BE49-F238E27FC236}">
                <a16:creationId xmlns="" xmlns:a16="http://schemas.microsoft.com/office/drawing/2014/main" id="{41056417-33AC-4C5A-BB56-E180BCC3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88" y="4073525"/>
            <a:ext cx="3724275" cy="18415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dist="45791" dir="2021404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偶极子：一对等强度的源和汇无限接近后形成的流场</a:t>
            </a:r>
          </a:p>
        </p:txBody>
      </p:sp>
      <p:sp>
        <p:nvSpPr>
          <p:cNvPr id="9229" name="Text Box 25">
            <a:extLst>
              <a:ext uri="{FF2B5EF4-FFF2-40B4-BE49-F238E27FC236}">
                <a16:creationId xmlns="" xmlns:a16="http://schemas.microsoft.com/office/drawing/2014/main" id="{03AEF38D-40CC-4242-92BE-8D2815A6C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88" y="3681413"/>
            <a:ext cx="3690937" cy="27622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点涡：与平面垂直的直涡线（强度为</a:t>
            </a:r>
            <a:r>
              <a:rPr lang="en-US" altLang="zh-CN" sz="1200" i="1" dirty="0">
                <a:solidFill>
                  <a:schemeClr val="tx1"/>
                </a:solidFill>
                <a:ea typeface="宋体" panose="02010600030101010101" pitchFamily="2" charset="-122"/>
              </a:rPr>
              <a:t>Γ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）诱导的流场</a:t>
            </a:r>
          </a:p>
        </p:txBody>
      </p:sp>
      <p:graphicFrame>
        <p:nvGraphicFramePr>
          <p:cNvPr id="9230" name="对象 6">
            <a:extLst>
              <a:ext uri="{FF2B5EF4-FFF2-40B4-BE49-F238E27FC236}">
                <a16:creationId xmlns="" xmlns:a16="http://schemas.microsoft.com/office/drawing/2014/main" id="{A428095C-EC00-4A46-989C-3532FD607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967948"/>
              </p:ext>
            </p:extLst>
          </p:nvPr>
        </p:nvGraphicFramePr>
        <p:xfrm>
          <a:off x="1926771" y="5415643"/>
          <a:ext cx="12128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9" imgW="799753" imgH="583947" progId="Equation.DSMT4">
                  <p:embed/>
                </p:oleObj>
              </mc:Choice>
              <mc:Fallback>
                <p:oleObj name="Equation" r:id="rId9" imgW="799753" imgH="583947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771" y="5415643"/>
                        <a:ext cx="1212850" cy="762000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对象 16">
            <a:extLst>
              <a:ext uri="{FF2B5EF4-FFF2-40B4-BE49-F238E27FC236}">
                <a16:creationId xmlns="" xmlns:a16="http://schemas.microsoft.com/office/drawing/2014/main" id="{B2453FD8-EBEF-4F9B-AA7C-DFF489A92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697818"/>
              </p:ext>
            </p:extLst>
          </p:nvPr>
        </p:nvGraphicFramePr>
        <p:xfrm>
          <a:off x="3715317" y="4702402"/>
          <a:ext cx="1498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11" imgW="927000" imgH="507960" progId="Equation.DSMT4">
                  <p:embed/>
                </p:oleObj>
              </mc:Choice>
              <mc:Fallback>
                <p:oleObj name="Equation" r:id="rId11" imgW="927000" imgH="50796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317" y="4702402"/>
                        <a:ext cx="1498600" cy="762000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对象 1">
            <a:extLst>
              <a:ext uri="{FF2B5EF4-FFF2-40B4-BE49-F238E27FC236}">
                <a16:creationId xmlns="" xmlns:a16="http://schemas.microsoft.com/office/drawing/2014/main" id="{A98264DB-CFCE-4264-829C-8B71A6322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505551"/>
              </p:ext>
            </p:extLst>
          </p:nvPr>
        </p:nvGraphicFramePr>
        <p:xfrm>
          <a:off x="3681525" y="5779180"/>
          <a:ext cx="24272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Equation" r:id="rId13" imgW="1307532" imgH="482391" progId="Equation.DSMT4">
                  <p:embed/>
                </p:oleObj>
              </mc:Choice>
              <mc:Fallback>
                <p:oleObj name="Equation" r:id="rId13" imgW="1307532" imgH="48239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525" y="5779180"/>
                        <a:ext cx="2427288" cy="6953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7">
            <a:extLst>
              <a:ext uri="{FF2B5EF4-FFF2-40B4-BE49-F238E27FC236}">
                <a16:creationId xmlns="" xmlns:a16="http://schemas.microsoft.com/office/drawing/2014/main" id="{C5335AA0-7C4D-418A-A45E-A9E6B4DEB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874" y="4896148"/>
            <a:ext cx="2339102" cy="307777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080808"/>
                </a:solidFill>
                <a:latin typeface="华文新魏" panose="02010800040101010101" pitchFamily="2" charset="-122"/>
              </a:rPr>
              <a:t>基于伯努利方程（不可压）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="" xmlns:a16="http://schemas.microsoft.com/office/drawing/2014/main" id="{87715FCC-0E0E-43E9-A966-61AE2284B361}"/>
              </a:ext>
            </a:extLst>
          </p:cNvPr>
          <p:cNvSpPr/>
          <p:nvPr/>
        </p:nvSpPr>
        <p:spPr bwMode="auto">
          <a:xfrm>
            <a:off x="3265487" y="5158185"/>
            <a:ext cx="304800" cy="1161256"/>
          </a:xfrm>
          <a:prstGeom prst="leftBrace">
            <a:avLst/>
          </a:prstGeom>
          <a:noFill/>
          <a:ln w="2857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="" xmlns:a16="http://schemas.microsoft.com/office/drawing/2014/main" id="{00BAE0A7-A8E2-44F0-92BC-02AB091A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685" y="5905500"/>
            <a:ext cx="1149674" cy="307777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080808"/>
                </a:solidFill>
                <a:latin typeface="华文新魏" panose="02010800040101010101" pitchFamily="2" charset="-122"/>
              </a:rPr>
              <a:t>不可压</a:t>
            </a:r>
            <a:r>
              <a:rPr lang="en-US" altLang="zh-CN" sz="1400" dirty="0">
                <a:solidFill>
                  <a:srgbClr val="080808"/>
                </a:solidFill>
                <a:latin typeface="华文新魏" panose="02010800040101010101" pitchFamily="2" charset="-122"/>
              </a:rPr>
              <a:t>/</a:t>
            </a:r>
            <a:r>
              <a:rPr lang="zh-CN" altLang="en-US" sz="1400" dirty="0">
                <a:solidFill>
                  <a:srgbClr val="080808"/>
                </a:solidFill>
                <a:latin typeface="华文新魏" panose="02010800040101010101" pitchFamily="2" charset="-122"/>
              </a:rPr>
              <a:t>可压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227" grpId="0" animBg="1"/>
      <p:bldP spid="9228" grpId="0" animBg="1"/>
      <p:bldP spid="9229" grpId="0" animBg="1"/>
      <p:bldP spid="26" grpId="0" animBg="1"/>
      <p:bldP spid="2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="" xmlns:a16="http://schemas.microsoft.com/office/drawing/2014/main" id="{33105E64-24E4-4052-BCE9-6144D0F3FB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36542A-8822-469E-AAE1-D589D4409F8F}" type="slidenum">
              <a:rPr lang="en-US" altLang="zh-CN" sz="240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="" xmlns:a16="http://schemas.microsoft.com/office/drawing/2014/main" id="{FD28FA09-208B-42F1-B9C7-38666D79D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85800"/>
            <a:ext cx="358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="" xmlns:a16="http://schemas.microsoft.com/office/drawing/2014/main" id="{45FEAFF1-18D7-404F-BA4C-13B1CB2DE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839788"/>
            <a:ext cx="8915400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ª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200" b="1">
                <a:solidFill>
                  <a:srgbClr val="003366"/>
                </a:solidFill>
                <a:latin typeface="Arial" panose="020B0604020202020204" pitchFamily="34" charset="0"/>
                <a:ea typeface="华文楷体" panose="02010600040101010101" pitchFamily="2" charset="-122"/>
                <a:cs typeface="华文楷体" panose="0201060004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ea typeface="宋体" panose="02010600030101010101" pitchFamily="2" charset="-122"/>
              </a:rPr>
              <a:t>4 </a:t>
            </a:r>
            <a:r>
              <a:rPr lang="zh-CN" altLang="en-US" sz="2200">
                <a:solidFill>
                  <a:schemeClr val="tx1"/>
                </a:solidFill>
                <a:ea typeface="宋体" panose="02010600030101010101" pitchFamily="2" charset="-122"/>
              </a:rPr>
              <a:t>绕圆柱的无环量流动特点，压强、速度分布、达朗贝尔疑题。</a:t>
            </a: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en-US" altLang="zh-CN" sz="2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en-US" altLang="zh-CN" sz="2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en-US" altLang="zh-CN" sz="2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en-US" altLang="zh-CN" sz="2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endParaRPr lang="zh-CN" altLang="en-US" sz="22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ea typeface="宋体" panose="02010600030101010101" pitchFamily="2" charset="-122"/>
              </a:rPr>
              <a:t>5 </a:t>
            </a:r>
            <a:r>
              <a:rPr lang="zh-CN" altLang="en-US" sz="2200">
                <a:solidFill>
                  <a:schemeClr val="tx1"/>
                </a:solidFill>
                <a:ea typeface="宋体" panose="02010600030101010101" pitchFamily="2" charset="-122"/>
              </a:rPr>
              <a:t>绕圆柱的有环量流动特点，压强、速度分布、茹科夫斯基升力定理。</a:t>
            </a:r>
          </a:p>
        </p:txBody>
      </p:sp>
      <p:sp>
        <p:nvSpPr>
          <p:cNvPr id="10245" name="Rectangle 8">
            <a:extLst>
              <a:ext uri="{FF2B5EF4-FFF2-40B4-BE49-F238E27FC236}">
                <a16:creationId xmlns="" xmlns:a16="http://schemas.microsoft.com/office/drawing/2014/main" id="{9C5067CC-734C-4801-B14B-814E41B70A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zh-CN" altLang="en-US" sz="3300" b="0">
                <a:solidFill>
                  <a:srgbClr val="C2F0FF"/>
                </a:solidFill>
                <a:latin typeface="华文新魏" panose="02010800040101010101" pitchFamily="2" charset="-122"/>
                <a:ea typeface="宋体" panose="02010600030101010101" pitchFamily="2" charset="-122"/>
              </a:rPr>
              <a:t>第三章  不可压理想流体绕物体的流动</a:t>
            </a:r>
          </a:p>
        </p:txBody>
      </p:sp>
      <p:pic>
        <p:nvPicPr>
          <p:cNvPr id="10246" name="Picture 79">
            <a:extLst>
              <a:ext uri="{FF2B5EF4-FFF2-40B4-BE49-F238E27FC236}">
                <a16:creationId xmlns="" xmlns:a16="http://schemas.microsoft.com/office/drawing/2014/main" id="{D1981A51-FB43-49B3-88FB-51879656A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057400"/>
            <a:ext cx="3100387" cy="16002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47" name="对象 17">
            <a:extLst>
              <a:ext uri="{FF2B5EF4-FFF2-40B4-BE49-F238E27FC236}">
                <a16:creationId xmlns="" xmlns:a16="http://schemas.microsoft.com/office/drawing/2014/main" id="{1F076B35-7D85-4AC2-9ABF-EAF47F955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350" y="1295400"/>
          <a:ext cx="9953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4" imgW="723586" imgH="457002" progId="Equation.DSMT4">
                  <p:embed/>
                </p:oleObj>
              </mc:Choice>
              <mc:Fallback>
                <p:oleObj name="Equation" r:id="rId4" imgW="723586" imgH="457002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1295400"/>
                        <a:ext cx="995363" cy="630238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对象 18">
            <a:extLst>
              <a:ext uri="{FF2B5EF4-FFF2-40B4-BE49-F238E27FC236}">
                <a16:creationId xmlns="" xmlns:a16="http://schemas.microsoft.com/office/drawing/2014/main" id="{A69ED698-09DB-42C1-9FB7-99D467568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8388" y="1441450"/>
          <a:ext cx="11509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6" imgW="787058" imgH="203112" progId="Equation.DSMT4">
                  <p:embed/>
                </p:oleObj>
              </mc:Choice>
              <mc:Fallback>
                <p:oleObj name="Equation" r:id="rId6" imgW="787058" imgH="203112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1441450"/>
                        <a:ext cx="1150937" cy="298450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对象 23">
            <a:extLst>
              <a:ext uri="{FF2B5EF4-FFF2-40B4-BE49-F238E27FC236}">
                <a16:creationId xmlns="" xmlns:a16="http://schemas.microsoft.com/office/drawing/2014/main" id="{D2A0A4FF-07CA-4C16-ACE8-3B47E604C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316038"/>
          <a:ext cx="11779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8" imgW="939800" imgH="457200" progId="Equation.DSMT4">
                  <p:embed/>
                </p:oleObj>
              </mc:Choice>
              <mc:Fallback>
                <p:oleObj name="Equation" r:id="rId8" imgW="939800" imgH="4572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16038"/>
                        <a:ext cx="1177925" cy="569912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0" name="Picture 15" descr="图3-5">
            <a:extLst>
              <a:ext uri="{FF2B5EF4-FFF2-40B4-BE49-F238E27FC236}">
                <a16:creationId xmlns="" xmlns:a16="http://schemas.microsoft.com/office/drawing/2014/main" id="{B94F9D78-5ADF-47A0-838B-D34845B95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2286000" cy="1600200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Picture 25">
            <a:extLst>
              <a:ext uri="{FF2B5EF4-FFF2-40B4-BE49-F238E27FC236}">
                <a16:creationId xmlns="" xmlns:a16="http://schemas.microsoft.com/office/drawing/2014/main" id="{32AA7739-FAB0-4EA7-9D3C-8C0E8B9E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14801"/>
            <a:ext cx="3067050" cy="1219200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52" name="对象 22">
            <a:extLst>
              <a:ext uri="{FF2B5EF4-FFF2-40B4-BE49-F238E27FC236}">
                <a16:creationId xmlns="" xmlns:a16="http://schemas.microsoft.com/office/drawing/2014/main" id="{8B74A0E0-F906-4822-9F60-3D88369D2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131456"/>
              </p:ext>
            </p:extLst>
          </p:nvPr>
        </p:nvGraphicFramePr>
        <p:xfrm>
          <a:off x="3587750" y="4038600"/>
          <a:ext cx="31178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12" imgW="2781300" imgH="660400" progId="Equation.DSMT4">
                  <p:embed/>
                </p:oleObj>
              </mc:Choice>
              <mc:Fallback>
                <p:oleObj name="Equation" r:id="rId12" imgW="2781300" imgH="6604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4038600"/>
                        <a:ext cx="31178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24">
            <a:extLst>
              <a:ext uri="{FF2B5EF4-FFF2-40B4-BE49-F238E27FC236}">
                <a16:creationId xmlns="" xmlns:a16="http://schemas.microsoft.com/office/drawing/2014/main" id="{B599689E-D14B-4D0D-A8AD-B583917F4E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784943"/>
              </p:ext>
            </p:extLst>
          </p:nvPr>
        </p:nvGraphicFramePr>
        <p:xfrm>
          <a:off x="3505200" y="4800600"/>
          <a:ext cx="31242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14" imgW="2333639" imgH="409489" progId="Equation.DSMT4">
                  <p:embed/>
                </p:oleObj>
              </mc:Choice>
              <mc:Fallback>
                <p:oleObj name="Equation" r:id="rId14" imgW="2333639" imgH="409489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3124200" cy="627063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对象 25">
            <a:extLst>
              <a:ext uri="{FF2B5EF4-FFF2-40B4-BE49-F238E27FC236}">
                <a16:creationId xmlns="" xmlns:a16="http://schemas.microsoft.com/office/drawing/2014/main" id="{38148800-B766-4CB8-B4E3-57AA9173F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4343400"/>
          <a:ext cx="10763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16" imgW="542851" imgH="152512" progId="Equation.DSMT4">
                  <p:embed/>
                </p:oleObj>
              </mc:Choice>
              <mc:Fallback>
                <p:oleObj name="Equation" r:id="rId16" imgW="542851" imgH="152512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343400"/>
                        <a:ext cx="1076325" cy="366713"/>
                      </a:xfrm>
                      <a:prstGeom prst="rect">
                        <a:avLst/>
                      </a:prstGeom>
                      <a:noFill/>
                      <a:ln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5" name="Picture 10" descr="18">
            <a:extLst>
              <a:ext uri="{FF2B5EF4-FFF2-40B4-BE49-F238E27FC236}">
                <a16:creationId xmlns="" xmlns:a16="http://schemas.microsoft.com/office/drawing/2014/main" id="{84A68C96-6E2C-4E79-980B-1562119D6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92663"/>
            <a:ext cx="2181225" cy="1539875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9">
            <a:extLst>
              <a:ext uri="{FF2B5EF4-FFF2-40B4-BE49-F238E27FC236}">
                <a16:creationId xmlns="" xmlns:a16="http://schemas.microsoft.com/office/drawing/2014/main" id="{28670673-EF93-407E-9E6A-7FC82318D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5514974"/>
            <a:ext cx="2890838" cy="1266825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飞天乐舞">
  <a:themeElements>
    <a:clrScheme name="">
      <a:dk1>
        <a:srgbClr val="000000"/>
      </a:dk1>
      <a:lt1>
        <a:srgbClr val="003366"/>
      </a:lt1>
      <a:dk2>
        <a:srgbClr val="000000"/>
      </a:dk2>
      <a:lt2>
        <a:srgbClr val="FF9933"/>
      </a:lt2>
      <a:accent1>
        <a:srgbClr val="7499D0"/>
      </a:accent1>
      <a:accent2>
        <a:srgbClr val="CCCCFF"/>
      </a:accent2>
      <a:accent3>
        <a:srgbClr val="AAAAAA"/>
      </a:accent3>
      <a:accent4>
        <a:srgbClr val="002A56"/>
      </a:accent4>
      <a:accent5>
        <a:srgbClr val="BCCAE4"/>
      </a:accent5>
      <a:accent6>
        <a:srgbClr val="B9B9E7"/>
      </a:accent6>
      <a:hlink>
        <a:srgbClr val="66FFFF"/>
      </a:hlink>
      <a:folHlink>
        <a:srgbClr val="FFCCFF"/>
      </a:folHlink>
    </a:clrScheme>
    <a:fontScheme name="飞天乐舞">
      <a:majorFont>
        <a:latin typeface="Arial"/>
        <a:ea typeface="华文新魏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飞天乐舞 1">
        <a:dk1>
          <a:srgbClr val="C0C0C0"/>
        </a:dk1>
        <a:lt1>
          <a:srgbClr val="FFFFFF"/>
        </a:lt1>
        <a:dk2>
          <a:srgbClr val="7979A5"/>
        </a:dk2>
        <a:lt2>
          <a:srgbClr val="FFFF0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DADAD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2">
        <a:dk1>
          <a:srgbClr val="C0C0C0"/>
        </a:dk1>
        <a:lt1>
          <a:srgbClr val="FFFFFF"/>
        </a:lt1>
        <a:dk2>
          <a:srgbClr val="586AA4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B4B9CF"/>
        </a:accent3>
        <a:accent4>
          <a:srgbClr val="DADADA"/>
        </a:accent4>
        <a:accent5>
          <a:srgbClr val="C1CDD6"/>
        </a:accent5>
        <a:accent6>
          <a:srgbClr val="B9B9E7"/>
        </a:accent6>
        <a:hlink>
          <a:srgbClr val="FFCC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3">
        <a:dk1>
          <a:srgbClr val="C0C0C0"/>
        </a:dk1>
        <a:lt1>
          <a:srgbClr val="FFFF66"/>
        </a:lt1>
        <a:dk2>
          <a:srgbClr val="000000"/>
        </a:dk2>
        <a:lt2>
          <a:srgbClr val="FFFFFF"/>
        </a:lt2>
        <a:accent1>
          <a:srgbClr val="79869D"/>
        </a:accent1>
        <a:accent2>
          <a:srgbClr val="66FFCC"/>
        </a:accent2>
        <a:accent3>
          <a:srgbClr val="AAAAAA"/>
        </a:accent3>
        <a:accent4>
          <a:srgbClr val="DADA56"/>
        </a:accent4>
        <a:accent5>
          <a:srgbClr val="BEC3CC"/>
        </a:accent5>
        <a:accent6>
          <a:srgbClr val="5CE7B9"/>
        </a:accent6>
        <a:hlink>
          <a:srgbClr val="99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4">
        <a:dk1>
          <a:srgbClr val="C0C0C0"/>
        </a:dk1>
        <a:lt1>
          <a:srgbClr val="FFFF66"/>
        </a:lt1>
        <a:dk2>
          <a:srgbClr val="FFCC99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FFE2CA"/>
        </a:accent3>
        <a:accent4>
          <a:srgbClr val="DADA56"/>
        </a:accent4>
        <a:accent5>
          <a:srgbClr val="C1CDD6"/>
        </a:accent5>
        <a:accent6>
          <a:srgbClr val="B9B9E7"/>
        </a:accent6>
        <a:hlink>
          <a:srgbClr val="99FF99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5">
        <a:dk1>
          <a:srgbClr val="C0C0C0"/>
        </a:dk1>
        <a:lt1>
          <a:srgbClr val="FFFFFF"/>
        </a:lt1>
        <a:dk2>
          <a:srgbClr val="6699FF"/>
        </a:dk2>
        <a:lt2>
          <a:srgbClr val="FFFF66"/>
        </a:lt2>
        <a:accent1>
          <a:srgbClr val="529280"/>
        </a:accent1>
        <a:accent2>
          <a:srgbClr val="FF99FF"/>
        </a:accent2>
        <a:accent3>
          <a:srgbClr val="B8CAFF"/>
        </a:accent3>
        <a:accent4>
          <a:srgbClr val="DADADA"/>
        </a:accent4>
        <a:accent5>
          <a:srgbClr val="B3C7C0"/>
        </a:accent5>
        <a:accent6>
          <a:srgbClr val="E78AE7"/>
        </a:accent6>
        <a:hlink>
          <a:srgbClr val="FFCC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6">
        <a:dk1>
          <a:srgbClr val="C0C0C0"/>
        </a:dk1>
        <a:lt1>
          <a:srgbClr val="FFFFFF"/>
        </a:lt1>
        <a:dk2>
          <a:srgbClr val="3366CC"/>
        </a:dk2>
        <a:lt2>
          <a:srgbClr val="66FFFF"/>
        </a:lt2>
        <a:accent1>
          <a:srgbClr val="58A9CA"/>
        </a:accent1>
        <a:accent2>
          <a:srgbClr val="FFCCFF"/>
        </a:accent2>
        <a:accent3>
          <a:srgbClr val="ADB8E2"/>
        </a:accent3>
        <a:accent4>
          <a:srgbClr val="DADADA"/>
        </a:accent4>
        <a:accent5>
          <a:srgbClr val="B4D1E1"/>
        </a:accent5>
        <a:accent6>
          <a:srgbClr val="E7B9E7"/>
        </a:accent6>
        <a:hlink>
          <a:srgbClr val="FFFF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7">
        <a:dk1>
          <a:srgbClr val="C0C0C0"/>
        </a:dk1>
        <a:lt1>
          <a:srgbClr val="FFFF00"/>
        </a:lt1>
        <a:dk2>
          <a:srgbClr val="3F528D"/>
        </a:dk2>
        <a:lt2>
          <a:srgbClr val="00FF00"/>
        </a:lt2>
        <a:accent1>
          <a:srgbClr val="899DAB"/>
        </a:accent1>
        <a:accent2>
          <a:srgbClr val="FF9999"/>
        </a:accent2>
        <a:accent3>
          <a:srgbClr val="AFB3C5"/>
        </a:accent3>
        <a:accent4>
          <a:srgbClr val="DADA00"/>
        </a:accent4>
        <a:accent5>
          <a:srgbClr val="C4CCD2"/>
        </a:accent5>
        <a:accent6>
          <a:srgbClr val="E78A8A"/>
        </a:accent6>
        <a:hlink>
          <a:srgbClr val="FFFF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8">
        <a:dk1>
          <a:srgbClr val="C0C0C0"/>
        </a:dk1>
        <a:lt1>
          <a:srgbClr val="99FFCC"/>
        </a:lt1>
        <a:dk2>
          <a:srgbClr val="558167"/>
        </a:dk2>
        <a:lt2>
          <a:srgbClr val="FFCC00"/>
        </a:lt2>
        <a:accent1>
          <a:srgbClr val="6D9D8B"/>
        </a:accent1>
        <a:accent2>
          <a:srgbClr val="CCCCFF"/>
        </a:accent2>
        <a:accent3>
          <a:srgbClr val="B4C1B8"/>
        </a:accent3>
        <a:accent4>
          <a:srgbClr val="82DAAE"/>
        </a:accent4>
        <a:accent5>
          <a:srgbClr val="BACCC4"/>
        </a:accent5>
        <a:accent6>
          <a:srgbClr val="B9B9E7"/>
        </a:accent6>
        <a:hlink>
          <a:srgbClr val="FFFF6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9">
        <a:dk1>
          <a:srgbClr val="000000"/>
        </a:dk1>
        <a:lt1>
          <a:srgbClr val="7979A5"/>
        </a:lt1>
        <a:dk2>
          <a:srgbClr val="FFFF00"/>
        </a:dk2>
        <a:lt2>
          <a:srgbClr val="C0C0C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000000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飞天乐舞 10">
        <a:dk1>
          <a:srgbClr val="C0C0C0"/>
        </a:dk1>
        <a:lt1>
          <a:srgbClr val="FFFFFF"/>
        </a:lt1>
        <a:dk2>
          <a:srgbClr val="7979A5"/>
        </a:dk2>
        <a:lt2>
          <a:srgbClr val="FFCC0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DADAD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11">
        <a:dk1>
          <a:srgbClr val="C0C0C0"/>
        </a:dk1>
        <a:lt1>
          <a:srgbClr val="FFFFFF"/>
        </a:lt1>
        <a:dk2>
          <a:srgbClr val="7979A5"/>
        </a:dk2>
        <a:lt2>
          <a:srgbClr val="FF9933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DADAD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12">
        <a:dk1>
          <a:srgbClr val="333333"/>
        </a:dk1>
        <a:lt1>
          <a:srgbClr val="7979A5"/>
        </a:lt1>
        <a:dk2>
          <a:srgbClr val="FF9933"/>
        </a:dk2>
        <a:lt2>
          <a:srgbClr val="C0C0C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2A2A2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飞天乐舞 13">
        <a:dk1>
          <a:srgbClr val="333333"/>
        </a:dk1>
        <a:lt1>
          <a:srgbClr val="777777"/>
        </a:lt1>
        <a:dk2>
          <a:srgbClr val="FF9933"/>
        </a:dk2>
        <a:lt2>
          <a:srgbClr val="C0C0C0"/>
        </a:lt2>
        <a:accent1>
          <a:srgbClr val="7499D0"/>
        </a:accent1>
        <a:accent2>
          <a:srgbClr val="CCCCFF"/>
        </a:accent2>
        <a:accent3>
          <a:srgbClr val="BDBDBD"/>
        </a:accent3>
        <a:accent4>
          <a:srgbClr val="2A2A2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飞天乐舞 14">
        <a:dk1>
          <a:srgbClr val="006699"/>
        </a:dk1>
        <a:lt1>
          <a:srgbClr val="777777"/>
        </a:lt1>
        <a:dk2>
          <a:srgbClr val="FF9933"/>
        </a:dk2>
        <a:lt2>
          <a:srgbClr val="C0C0C0"/>
        </a:lt2>
        <a:accent1>
          <a:srgbClr val="7499D0"/>
        </a:accent1>
        <a:accent2>
          <a:srgbClr val="CCCCFF"/>
        </a:accent2>
        <a:accent3>
          <a:srgbClr val="BDBDBD"/>
        </a:accent3>
        <a:accent4>
          <a:srgbClr val="005682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飞天乐舞 15">
        <a:dk1>
          <a:srgbClr val="C0C0C0"/>
        </a:dk1>
        <a:lt1>
          <a:srgbClr val="3399FF"/>
        </a:lt1>
        <a:dk2>
          <a:srgbClr val="777777"/>
        </a:dk2>
        <a:lt2>
          <a:srgbClr val="FF9933"/>
        </a:lt2>
        <a:accent1>
          <a:srgbClr val="7499D0"/>
        </a:accent1>
        <a:accent2>
          <a:srgbClr val="CCCCFF"/>
        </a:accent2>
        <a:accent3>
          <a:srgbClr val="BDBDBD"/>
        </a:accent3>
        <a:accent4>
          <a:srgbClr val="2A82D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16">
        <a:dk1>
          <a:srgbClr val="C0C0C0"/>
        </a:dk1>
        <a:lt1>
          <a:srgbClr val="9999FF"/>
        </a:lt1>
        <a:dk2>
          <a:srgbClr val="777777"/>
        </a:dk2>
        <a:lt2>
          <a:srgbClr val="FF9933"/>
        </a:lt2>
        <a:accent1>
          <a:srgbClr val="7499D0"/>
        </a:accent1>
        <a:accent2>
          <a:srgbClr val="CCCCFF"/>
        </a:accent2>
        <a:accent3>
          <a:srgbClr val="BDBDBD"/>
        </a:accent3>
        <a:accent4>
          <a:srgbClr val="8282D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5第四章</Template>
  <TotalTime>7132</TotalTime>
  <Words>1899</Words>
  <Application>Microsoft Office PowerPoint</Application>
  <PresentationFormat>全屏显示(4:3)</PresentationFormat>
  <Paragraphs>332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飞天乐舞</vt:lpstr>
      <vt:lpstr>公式</vt:lpstr>
      <vt:lpstr>Equation</vt:lpstr>
      <vt:lpstr>MathType 6.0 Equation</vt:lpstr>
      <vt:lpstr>总复习</vt:lpstr>
      <vt:lpstr>PowerPoint 演示文稿</vt:lpstr>
      <vt:lpstr>PowerPoint 演示文稿</vt:lpstr>
      <vt:lpstr>第二章 流体力学基本原理和方程</vt:lpstr>
      <vt:lpstr>PowerPoint 演示文稿</vt:lpstr>
      <vt:lpstr>第三章  不可压理想流体绕物体的流动</vt:lpstr>
      <vt:lpstr>第三章  不可压理想流体绕物体的流动</vt:lpstr>
      <vt:lpstr>第三章  不可压理想流体绕物体的流动</vt:lpstr>
      <vt:lpstr>第三章  不可压理想流体绕物体的流动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第五章 一维定常可压缩管内流动</vt:lpstr>
      <vt:lpstr>第五章 一维定常可压缩管内流动</vt:lpstr>
      <vt:lpstr>PowerPoint 演示文稿</vt:lpstr>
      <vt:lpstr>PowerPoint 演示文稿</vt:lpstr>
      <vt:lpstr>PowerPoint 演示文稿</vt:lpstr>
      <vt:lpstr>PowerPoint 演示文稿</vt:lpstr>
      <vt:lpstr>第六章 附面层和黏性流动</vt:lpstr>
      <vt:lpstr>PowerPoint 演示文稿</vt:lpstr>
      <vt:lpstr>第七章   绕翼型的低速流动</vt:lpstr>
      <vt:lpstr>第七章   绕翼型的低速流动</vt:lpstr>
      <vt:lpstr>第八章   绕翼型的可压缩流动</vt:lpstr>
      <vt:lpstr>第八章   绕翼型的可压缩流动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lab804</cp:lastModifiedBy>
  <cp:revision>328</cp:revision>
  <cp:lastPrinted>1601-01-01T00:00:00Z</cp:lastPrinted>
  <dcterms:created xsi:type="dcterms:W3CDTF">1601-01-01T00:00:00Z</dcterms:created>
  <dcterms:modified xsi:type="dcterms:W3CDTF">2021-06-18T02:02:25Z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