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2" r:id="rId2"/>
    <p:sldId id="258" r:id="rId3"/>
    <p:sldId id="260" r:id="rId4"/>
    <p:sldId id="355" r:id="rId5"/>
    <p:sldId id="446" r:id="rId6"/>
    <p:sldId id="468" r:id="rId7"/>
    <p:sldId id="471" r:id="rId8"/>
    <p:sldId id="472" r:id="rId9"/>
    <p:sldId id="473" r:id="rId10"/>
    <p:sldId id="333" r:id="rId11"/>
    <p:sldId id="343" r:id="rId12"/>
    <p:sldId id="474" r:id="rId13"/>
    <p:sldId id="475" r:id="rId14"/>
    <p:sldId id="331" r:id="rId15"/>
    <p:sldId id="477" r:id="rId16"/>
    <p:sldId id="397" r:id="rId17"/>
    <p:sldId id="447" r:id="rId18"/>
    <p:sldId id="398" r:id="rId19"/>
    <p:sldId id="448" r:id="rId20"/>
    <p:sldId id="449" r:id="rId21"/>
    <p:sldId id="450" r:id="rId22"/>
    <p:sldId id="437" r:id="rId23"/>
    <p:sldId id="469" r:id="rId24"/>
    <p:sldId id="470" r:id="rId25"/>
    <p:sldId id="458" r:id="rId26"/>
    <p:sldId id="451" r:id="rId27"/>
    <p:sldId id="459" r:id="rId28"/>
    <p:sldId id="460" r:id="rId29"/>
    <p:sldId id="461" r:id="rId30"/>
    <p:sldId id="462" r:id="rId31"/>
    <p:sldId id="463" r:id="rId32"/>
    <p:sldId id="479" r:id="rId33"/>
    <p:sldId id="46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160AF-2B32-4618-9E91-212FAE11103F}" v="2" dt="2023-11-17T09:55:5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68" autoAdjust="0"/>
    <p:restoredTop sz="94575" autoAdjust="0"/>
  </p:normalViewPr>
  <p:slideViewPr>
    <p:cSldViewPr snapToGrid="0">
      <p:cViewPr>
        <p:scale>
          <a:sx n="80" d="100"/>
          <a:sy n="80" d="100"/>
        </p:scale>
        <p:origin x="54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9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헌 김" userId="56dedf88c7ab1685" providerId="LiveId" clId="{7A7160AF-2B32-4618-9E91-212FAE11103F}"/>
    <pc:docChg chg="undo custSel modSld">
      <pc:chgData name="종헌 김" userId="56dedf88c7ab1685" providerId="LiveId" clId="{7A7160AF-2B32-4618-9E91-212FAE11103F}" dt="2023-11-17T09:55:52.340" v="11"/>
      <pc:docMkLst>
        <pc:docMk/>
      </pc:docMkLst>
      <pc:sldChg chg="modSp mod">
        <pc:chgData name="종헌 김" userId="56dedf88c7ab1685" providerId="LiveId" clId="{7A7160AF-2B32-4618-9E91-212FAE11103F}" dt="2023-11-17T09:55:52.340" v="11"/>
        <pc:sldMkLst>
          <pc:docMk/>
          <pc:sldMk cId="3296111882" sldId="451"/>
        </pc:sldMkLst>
        <pc:spChg chg="mod">
          <ac:chgData name="종헌 김" userId="56dedf88c7ab1685" providerId="LiveId" clId="{7A7160AF-2B32-4618-9E91-212FAE11103F}" dt="2023-11-17T09:55:52.340" v="11"/>
          <ac:spMkLst>
            <pc:docMk/>
            <pc:sldMk cId="3296111882" sldId="451"/>
            <ac:spMk id="2" creationId="{EF6FEFC1-0D21-AF0A-1014-14C0A47727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48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A82C-FC20-492C-874D-F58DB710D452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58F4-D7AB-40D7-B519-21526E20F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8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27A4-0B80-E187-4056-CCA88498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D5EC-05B5-0DC4-D74C-97BB1C889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D3317-3295-5AB5-A2A1-13B48D2B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E3D6C-7E21-03D6-1A4C-4BCB09C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4F721-B233-F89E-2A3D-68ABA325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49A92-F920-5990-9D36-64811AC6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07593-D7F8-DD89-5BAF-AF98E1186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9BA96-5A9F-A8E9-22C8-C19BA5E8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24174-67E7-412A-D90A-AC5E7589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0A3EA-A98B-7BC8-DCE0-FAC3B5C6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EA391-5E2E-B66D-0887-A77227A90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BDA1C-009C-4894-1434-B290F7D7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536AF-5DF1-03F9-4D12-0CD268F2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4892F-800A-CF06-30C1-824B7144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DC909-B069-E78D-FD1F-DEBF28E7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3F52-2AB5-DBA3-0AE6-02E9734E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06CD-C477-5F0A-7F61-E3B062FC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0B7FA-E753-AF1F-FCD1-9CA4EADC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BC035-034A-5739-E8BB-403966EE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CEFE1-1BE1-A336-98E8-A26BEDE3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C7A43-3656-2FEA-BAB3-2690B058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7840B-527D-0039-836E-5AA45A99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2AB1C-AB46-2527-38EA-3CEC7B6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1AFC6-89EC-C4AA-149B-6E313E1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85652-42D1-7574-2605-7939ECE6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483A4-A27C-E48B-3736-C2198674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38DD6-131C-4B54-AEDC-C9EAEDC9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4D8AE-D67A-AD28-BF9D-1AD3EC6A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74DBE-E247-4A06-2504-39DEC973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3C1BD-351D-877B-9C3E-AF1B9F4F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EC1A5-285D-3AF6-AF73-048FE759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7CF94-5523-B58E-7CE9-6C042F5A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B7452-BD22-A697-3A41-AD184C5B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B8E2C-BABC-298E-E3BA-778D2773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C6E05-4A88-1DD3-D707-CD8C850F9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1C2D4-A798-F358-A3D6-C706FF557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506EE1-DB66-8B30-7EB3-62F684EE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D469E-8F5E-5A0A-A7DD-E6C7ECC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A97B4-EF9F-5C11-FCAB-866EC51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1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26B8-6051-0C41-69E8-17FF8359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1ABBC-D4F1-34A9-4C0E-36DB73FD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55CB91-9C14-738F-0D60-9D488FB3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F85C6-85D4-EDF4-58E4-C4F6253D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2795-6241-E046-A393-CA01AAE1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63381-003F-377F-9D03-54778B0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15D63-67E2-ABB5-068F-1A97F49F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21611-ACD9-BA4C-DEC5-9CF1EC91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50DA2-1AA4-AFEC-8305-568A8DBD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A13A6-ADD0-E5EA-313F-93D64802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0463D-B531-7677-FD2D-C7AD81B5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EA8C1-9752-A583-E322-CB88B880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C625B-B2FD-77AA-BE9F-606B0AA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5B24-46D6-83ED-5AD2-781DAECD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2B33F-9BD1-5541-EED8-0C3AB6A49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C48E-2727-6251-B17F-13303284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DC539-C951-1A7B-4539-0E68E053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0E62A-89AC-A997-4614-93E21430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6D86F-55E6-67A5-81D8-D1E051A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EA1570-E411-16B6-443C-1DEF942E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B586C-140F-DB8E-CA38-6B719C66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7157-B4BA-A4CA-AFE9-2B51DF22C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1806-4F98-4DDE-8BA4-00CA9C4B9725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6AEE6-AF3A-6C84-D188-3C05442B4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F7C7-00BF-4628-3EA8-DD4F7028A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F46F-DDCE-46DF-9F4F-E73DA46E3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8F4970-C3F8-14FC-E8BE-A8CEA29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4" y="2531415"/>
            <a:ext cx="11107683" cy="1710246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60D5450-8ABF-567C-C1B5-5A2D6D37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653" y="2260309"/>
            <a:ext cx="8846049" cy="1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4400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Chapter 5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4400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MNIST </a:t>
            </a:r>
            <a:r>
              <a:rPr lang="ko-KR" altLang="en-US" sz="4400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숫자 인식 신경망 구현</a:t>
            </a:r>
            <a:endParaRPr lang="ko-KR" altLang="en-US" sz="4400" b="1" dirty="0">
              <a:solidFill>
                <a:srgbClr val="002060"/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21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층별 신호 전달 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(Linear </a:t>
            </a: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레이어 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Review)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6D0446DF-2E73-A5C1-9BAB-57DDA18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10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A3FB7-252D-8EE2-D11C-C98A4702AFF5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282EC-3277-8ACE-1256-D8F6EF220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56" y="3262469"/>
            <a:ext cx="4066861" cy="224448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740302-AFFF-9B5C-1D66-10BDE93C4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71746"/>
              </p:ext>
            </p:extLst>
          </p:nvPr>
        </p:nvGraphicFramePr>
        <p:xfrm>
          <a:off x="981339" y="1651636"/>
          <a:ext cx="5916612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54680" imgH="4241520" progId="Equation.DSMT4">
                  <p:embed/>
                </p:oleObj>
              </mc:Choice>
              <mc:Fallback>
                <p:oleObj name="Equation" r:id="rId4" imgW="5854680" imgH="42415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D740302-AFFF-9B5C-1D66-10BDE93C4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39" y="1651636"/>
                        <a:ext cx="5916612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2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E6872F6-C66A-E649-4135-43E4E758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2" y="1473351"/>
            <a:ext cx="8784633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ko-KR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Batch </a:t>
            </a: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처리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 dirty="0">
                <a:ea typeface="굴림" panose="020B0600000101010101" pitchFamily="50" charset="-127"/>
              </a:rPr>
              <a:t>여러 개의 입력 데이터를 묶어서 한꺼번에 처리하는 방식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 dirty="0">
                <a:ea typeface="굴림" panose="020B0600000101010101" pitchFamily="50" charset="-127"/>
              </a:rPr>
              <a:t>대부분의 수치 계산 라이브러리들은 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작은 배열을 </a:t>
            </a:r>
            <a:r>
              <a:rPr lang="en-US" altLang="ko-KR" sz="2000" dirty="0"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ea typeface="굴림" panose="020B0600000101010101" pitchFamily="50" charset="-127"/>
              </a:rPr>
              <a:t>개씩 여러 번 처리하는 것보다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큰 배열을 한꺼번에 처리할 때 더 효율적으로 동작하도록 최적화되어 있음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buClr>
                <a:srgbClr val="0000FF"/>
              </a:buClr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배치 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(Batch) </a:t>
            </a: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처리 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(Review)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11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7C9DEF-533E-5E17-2918-9678D636C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70" y="3480904"/>
            <a:ext cx="5330756" cy="1042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CB6F9-A313-25B5-6ACF-736B55CC5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5" y="4756500"/>
            <a:ext cx="5476813" cy="9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Documentation (</a:t>
            </a: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nn.Linear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12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DCE0D-197F-EB16-F3A4-5171530D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7" y="1406565"/>
            <a:ext cx="2209800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392071-0F1F-43DA-CA00-50162EDD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81" y="1635776"/>
            <a:ext cx="63817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6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Documentation (</a:t>
            </a: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nn.Module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13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1C8F2F-7127-FD2F-CDB9-A8FBE5A3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55" y="1472954"/>
            <a:ext cx="7791450" cy="1647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B65B38-DAD4-2615-927E-4B40929A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62" y="4270559"/>
            <a:ext cx="3162300" cy="733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628A28D-DDF0-A670-EEAC-D41E1D0EA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67" y="3423587"/>
            <a:ext cx="2886075" cy="7334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20168B-D985-81A1-2855-401B5968F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088" y="5157744"/>
            <a:ext cx="3400425" cy="990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0097F0-C9C8-43C5-4EFD-490E58816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698" y="3387904"/>
            <a:ext cx="39052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[numpy array] vs. [pytorch tensor]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14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D058A3-06AC-F1E0-94E6-C04192A9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78052"/>
            <a:ext cx="736855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numpy as np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X = </a:t>
            </a:r>
            <a:r>
              <a:rPr lang="en-US" altLang="ko-KR" sz="1500" dirty="0" err="1">
                <a:ea typeface="굴림" panose="020B0600000101010101" pitchFamily="50" charset="-127"/>
              </a:rPr>
              <a:t>np.array</a:t>
            </a:r>
            <a:r>
              <a:rPr lang="en-US" altLang="ko-KR" sz="1500" dirty="0">
                <a:ea typeface="굴림" panose="020B0600000101010101" pitchFamily="50" charset="-127"/>
              </a:rPr>
              <a:t>( [[1, 2, 3], [4, 5, 6]] 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Y = </a:t>
            </a:r>
            <a:r>
              <a:rPr lang="en-US" altLang="ko-KR" sz="1500" err="1">
                <a:ea typeface="굴림" panose="020B0600000101010101" pitchFamily="50" charset="-127"/>
              </a:rPr>
              <a:t>torch</a:t>
            </a:r>
            <a:r>
              <a:rPr lang="en-US" altLang="ko-KR" sz="1500">
                <a:ea typeface="굴림" panose="020B0600000101010101" pitchFamily="50" charset="-127"/>
              </a:rPr>
              <a:t>.tensor</a:t>
            </a:r>
            <a:r>
              <a:rPr lang="en-US" altLang="ko-KR" sz="1500" dirty="0">
                <a:ea typeface="굴림" panose="020B0600000101010101" pitchFamily="50" charset="-127"/>
              </a:rPr>
              <a:t>( [[1, 2, 3], [4, 5, 6]] )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print(X)			# </a:t>
            </a:r>
            <a:r>
              <a:rPr lang="ko-KR" altLang="en-US" sz="1500" dirty="0">
                <a:ea typeface="굴림" panose="020B0600000101010101" pitchFamily="50" charset="-127"/>
              </a:rPr>
              <a:t>우측 실행 결과 참고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print(Y)			# </a:t>
            </a:r>
            <a:r>
              <a:rPr lang="ko-KR" altLang="en-US" sz="1500" dirty="0">
                <a:ea typeface="굴림" panose="020B0600000101010101" pitchFamily="50" charset="-127"/>
              </a:rPr>
              <a:t>우측 실행 결과 참고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print(type(X))		# &lt;class '</a:t>
            </a:r>
            <a:r>
              <a:rPr lang="en-US" altLang="ko-KR" sz="1500" dirty="0" err="1">
                <a:ea typeface="굴림" panose="020B0600000101010101" pitchFamily="50" charset="-127"/>
              </a:rPr>
              <a:t>numpy.ndarray</a:t>
            </a:r>
            <a:r>
              <a:rPr lang="en-US" altLang="ko-KR" sz="15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print(type(Y))		# &lt;class '</a:t>
            </a:r>
            <a:r>
              <a:rPr lang="en-US" altLang="ko-KR" sz="15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5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X.ndim</a:t>
            </a:r>
            <a:r>
              <a:rPr lang="en-US" altLang="ko-KR" sz="1500" dirty="0">
                <a:ea typeface="굴림" panose="020B0600000101010101" pitchFamily="50" charset="-127"/>
              </a:rPr>
              <a:t>)		# 2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Y.ndim</a:t>
            </a:r>
            <a:r>
              <a:rPr lang="en-US" altLang="ko-KR" sz="1500" dirty="0">
                <a:ea typeface="굴림" panose="020B0600000101010101" pitchFamily="50" charset="-127"/>
              </a:rPr>
              <a:t>)		# 2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X.shape</a:t>
            </a:r>
            <a:r>
              <a:rPr lang="en-US" altLang="ko-KR" sz="1500" dirty="0">
                <a:ea typeface="굴림" panose="020B0600000101010101" pitchFamily="50" charset="-127"/>
              </a:rPr>
              <a:t>)		# (2, 3)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Y.shape</a:t>
            </a:r>
            <a:r>
              <a:rPr lang="en-US" altLang="ko-KR" sz="1500" dirty="0">
                <a:ea typeface="굴림" panose="020B0600000101010101" pitchFamily="50" charset="-127"/>
              </a:rPr>
              <a:t>)		# </a:t>
            </a:r>
            <a:r>
              <a:rPr lang="en-US" altLang="ko-KR" sz="15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torch.Size</a:t>
            </a:r>
            <a:r>
              <a:rPr lang="en-US" altLang="ko-KR" sz="1500" dirty="0">
                <a:ea typeface="굴림" panose="020B0600000101010101" pitchFamily="50" charset="-127"/>
              </a:rPr>
              <a:t>([2, 3])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EC6A4-7C9D-6392-D024-3736E445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987" y="3297299"/>
            <a:ext cx="2032347" cy="11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[numpy array] vs. [</a:t>
            </a: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tensor] (1</a:t>
            </a: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차원 예제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15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D058A3-06AC-F1E0-94E6-C04192A9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78052"/>
            <a:ext cx="736855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numpy as np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X = </a:t>
            </a:r>
            <a:r>
              <a:rPr lang="en-US" altLang="ko-KR" sz="1500" dirty="0" err="1">
                <a:ea typeface="굴림" panose="020B0600000101010101" pitchFamily="50" charset="-127"/>
              </a:rPr>
              <a:t>np.array</a:t>
            </a:r>
            <a:r>
              <a:rPr lang="en-US" altLang="ko-KR" sz="1500" dirty="0">
                <a:ea typeface="굴림" panose="020B0600000101010101" pitchFamily="50" charset="-127"/>
              </a:rPr>
              <a:t>( [1, 2, 3] 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Y = </a:t>
            </a:r>
            <a:r>
              <a:rPr lang="en-US" altLang="ko-KR" sz="1500" err="1">
                <a:ea typeface="굴림" panose="020B0600000101010101" pitchFamily="50" charset="-127"/>
              </a:rPr>
              <a:t>torch</a:t>
            </a:r>
            <a:r>
              <a:rPr lang="en-US" altLang="ko-KR" sz="1500">
                <a:ea typeface="굴림" panose="020B0600000101010101" pitchFamily="50" charset="-127"/>
              </a:rPr>
              <a:t>.tensor</a:t>
            </a:r>
            <a:r>
              <a:rPr lang="en-US" altLang="ko-KR" sz="1500" dirty="0">
                <a:ea typeface="굴림" panose="020B0600000101010101" pitchFamily="50" charset="-127"/>
              </a:rPr>
              <a:t>( [1, 2, 3] )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print(X)			# [1 2 3]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print(Y)			# tensor</a:t>
            </a:r>
            <a:r>
              <a:rPr lang="en-US" altLang="ko-KR" sz="1500">
                <a:ea typeface="굴림" panose="020B0600000101010101" pitchFamily="50" charset="-127"/>
              </a:rPr>
              <a:t>([1, 2, 3])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print(type(X))		# &lt;class '</a:t>
            </a:r>
            <a:r>
              <a:rPr lang="en-US" altLang="ko-KR" sz="1500" dirty="0" err="1">
                <a:ea typeface="굴림" panose="020B0600000101010101" pitchFamily="50" charset="-127"/>
              </a:rPr>
              <a:t>numpy.ndarray</a:t>
            </a:r>
            <a:r>
              <a:rPr lang="en-US" altLang="ko-KR" sz="15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print(type(Y))		# &lt;class '</a:t>
            </a:r>
            <a:r>
              <a:rPr lang="en-US" altLang="ko-KR" sz="15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5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X.ndim</a:t>
            </a:r>
            <a:r>
              <a:rPr lang="en-US" altLang="ko-KR" sz="1500" dirty="0">
                <a:ea typeface="굴림" panose="020B0600000101010101" pitchFamily="50" charset="-127"/>
              </a:rPr>
              <a:t>)		# 1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Y.ndim</a:t>
            </a:r>
            <a:r>
              <a:rPr lang="en-US" altLang="ko-KR" sz="1500" dirty="0">
                <a:ea typeface="굴림" panose="020B0600000101010101" pitchFamily="50" charset="-127"/>
              </a:rPr>
              <a:t>)		# 1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X.shape</a:t>
            </a:r>
            <a:r>
              <a:rPr lang="en-US" altLang="ko-KR" sz="1500" dirty="0">
                <a:ea typeface="굴림" panose="020B0600000101010101" pitchFamily="50" charset="-127"/>
              </a:rPr>
              <a:t>)		# (</a:t>
            </a:r>
            <a:r>
              <a:rPr lang="en-US" altLang="ko-KR" sz="1500" b="1" dirty="0">
                <a:solidFill>
                  <a:srgbClr val="FF0000"/>
                </a:solidFill>
                <a:ea typeface="굴림" panose="020B0600000101010101" pitchFamily="50" charset="-127"/>
              </a:rPr>
              <a:t>3,</a:t>
            </a:r>
            <a:r>
              <a:rPr lang="en-US" altLang="ko-KR" sz="1500" dirty="0">
                <a:ea typeface="굴림" panose="020B0600000101010101" pitchFamily="50" charset="-127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</a:t>
            </a:r>
            <a:r>
              <a:rPr lang="en-US" altLang="ko-KR" sz="1500" dirty="0" err="1">
                <a:ea typeface="굴림" panose="020B0600000101010101" pitchFamily="50" charset="-127"/>
              </a:rPr>
              <a:t>Y.shape</a:t>
            </a:r>
            <a:r>
              <a:rPr lang="en-US" altLang="ko-KR" sz="1500" dirty="0">
                <a:ea typeface="굴림" panose="020B0600000101010101" pitchFamily="50" charset="-127"/>
              </a:rPr>
              <a:t>)		# </a:t>
            </a:r>
            <a:r>
              <a:rPr lang="en-US" altLang="ko-KR" sz="1500" dirty="0" err="1">
                <a:ea typeface="굴림" panose="020B0600000101010101" pitchFamily="50" charset="-127"/>
              </a:rPr>
              <a:t>torch.Size</a:t>
            </a:r>
            <a:r>
              <a:rPr lang="en-US" altLang="ko-KR" sz="1500" dirty="0">
                <a:ea typeface="굴림" panose="020B0600000101010101" pitchFamily="50" charset="-127"/>
              </a:rPr>
              <a:t>([</a:t>
            </a:r>
            <a:r>
              <a:rPr lang="en-US" altLang="ko-KR" sz="1500" b="1" dirty="0">
                <a:solidFill>
                  <a:srgbClr val="FF0000"/>
                </a:solidFill>
                <a:ea typeface="굴림" panose="020B0600000101010101" pitchFamily="50" charset="-127"/>
              </a:rPr>
              <a:t>3</a:t>
            </a:r>
            <a:r>
              <a:rPr lang="en-US" altLang="ko-KR" sz="1500" dirty="0">
                <a:ea typeface="굴림" panose="020B0600000101010101" pitchFamily="50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4000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16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3695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# </a:t>
            </a:r>
            <a:r>
              <a:rPr lang="ko-KR" altLang="en-US" sz="1500" dirty="0">
                <a:ea typeface="굴림" panose="020B0600000101010101" pitchFamily="50" charset="-127"/>
              </a:rPr>
              <a:t>참고로</a:t>
            </a:r>
            <a:r>
              <a:rPr lang="en-US" altLang="ko-KR" sz="1500" dirty="0">
                <a:ea typeface="굴림" panose="020B0600000101010101" pitchFamily="50" charset="-127"/>
              </a:rPr>
              <a:t>, [numpy array]</a:t>
            </a:r>
            <a:r>
              <a:rPr lang="ko-KR" altLang="en-US" sz="1500" dirty="0">
                <a:ea typeface="굴림" panose="020B0600000101010101" pitchFamily="50" charset="-127"/>
              </a:rPr>
              <a:t>와 </a:t>
            </a:r>
            <a:r>
              <a:rPr lang="en-US" altLang="ko-KR" sz="1500" dirty="0">
                <a:ea typeface="굴림" panose="020B0600000101010101" pitchFamily="50" charset="-127"/>
              </a:rPr>
              <a:t>[</a:t>
            </a:r>
            <a:r>
              <a:rPr lang="en-US" altLang="ko-KR" sz="1500" dirty="0" err="1">
                <a:ea typeface="굴림" panose="020B0600000101010101" pitchFamily="50" charset="-127"/>
              </a:rPr>
              <a:t>pytorch</a:t>
            </a:r>
            <a:r>
              <a:rPr lang="en-US" altLang="ko-KR" sz="1500" dirty="0">
                <a:ea typeface="굴림" panose="020B0600000101010101" pitchFamily="50" charset="-127"/>
              </a:rPr>
              <a:t> tensor]</a:t>
            </a:r>
            <a:r>
              <a:rPr lang="ko-KR" altLang="en-US" sz="1500" dirty="0">
                <a:ea typeface="굴림" panose="020B0600000101010101" pitchFamily="50" charset="-127"/>
              </a:rPr>
              <a:t>에 대한 요소 지정 방식이 동일함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numpy as np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Y = </a:t>
            </a:r>
            <a:r>
              <a:rPr lang="en-US" altLang="ko-KR" sz="15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np.array</a:t>
            </a:r>
            <a:r>
              <a:rPr lang="en-US" altLang="ko-KR" sz="1500" dirty="0">
                <a:ea typeface="굴림" panose="020B0600000101010101" pitchFamily="50" charset="-127"/>
              </a:rPr>
              <a:t>( [[1, 2, 3], [7, 8, 9]] )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</a:t>
            </a:r>
            <a:r>
              <a:rPr lang="en-US" altLang="ko-KR" sz="1500" dirty="0" err="1">
                <a:ea typeface="굴림" panose="020B0600000101010101" pitchFamily="50" charset="-127"/>
              </a:rPr>
              <a:t>Y.ndim</a:t>
            </a:r>
            <a:r>
              <a:rPr lang="en-US" altLang="ko-KR" sz="1500" dirty="0">
                <a:ea typeface="굴림" panose="020B0600000101010101" pitchFamily="50" charset="-127"/>
              </a:rPr>
              <a:t> )	# 2 (</a:t>
            </a:r>
            <a:r>
              <a:rPr lang="ko-KR" altLang="en-US" sz="1500" dirty="0">
                <a:ea typeface="굴림" panose="020B0600000101010101" pitchFamily="50" charset="-127"/>
              </a:rPr>
              <a:t>즉</a:t>
            </a:r>
            <a:r>
              <a:rPr lang="en-US" altLang="ko-KR" sz="1500" dirty="0">
                <a:ea typeface="굴림" panose="020B0600000101010101" pitchFamily="50" charset="-127"/>
              </a:rPr>
              <a:t>, 2</a:t>
            </a:r>
            <a:r>
              <a:rPr lang="ko-KR" altLang="en-US" sz="1500" dirty="0">
                <a:ea typeface="굴림" panose="020B0600000101010101" pitchFamily="50" charset="-127"/>
              </a:rPr>
              <a:t>차원 배열을 의미함</a:t>
            </a:r>
            <a:r>
              <a:rPr lang="en-US" altLang="ko-KR" sz="1500" dirty="0">
                <a:ea typeface="굴림" panose="020B0600000101010101" pitchFamily="50" charset="-127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</a:t>
            </a:r>
            <a:r>
              <a:rPr lang="en-US" altLang="ko-KR" sz="1500" dirty="0" err="1">
                <a:ea typeface="굴림" panose="020B0600000101010101" pitchFamily="50" charset="-127"/>
              </a:rPr>
              <a:t>Y.shape</a:t>
            </a:r>
            <a:r>
              <a:rPr lang="en-US" altLang="ko-KR" sz="1500" dirty="0">
                <a:ea typeface="굴림" panose="020B0600000101010101" pitchFamily="50" charset="-127"/>
              </a:rPr>
              <a:t> )	# (2, 3)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 )		# [[1 2 3] (</a:t>
            </a:r>
            <a:r>
              <a:rPr lang="ko-KR" altLang="en-US" sz="1500" dirty="0">
                <a:ea typeface="굴림" panose="020B0600000101010101" pitchFamily="50" charset="-127"/>
              </a:rPr>
              <a:t>다음 줄에</a:t>
            </a:r>
            <a:r>
              <a:rPr lang="en-US" altLang="ko-KR" sz="1500" dirty="0">
                <a:ea typeface="굴림" panose="020B0600000101010101" pitchFamily="50" charset="-127"/>
              </a:rPr>
              <a:t>) [7 8 9]]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Y[0][0] )	# 1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Y[0][1] )	# 2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Y[0][2] )	# 3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Y[0] )	# [1 2 3]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Y[1][0] )	# 7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Y[1][1] )	# 8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Y[1][2] )	# 9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Y[1] )	# [7 8 9]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2AADDA-C273-FE3A-C036-A30F7B11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NumPy Array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요소 지정 방식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58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17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3695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# </a:t>
            </a:r>
            <a:r>
              <a:rPr lang="ko-KR" altLang="en-US" sz="1500" dirty="0">
                <a:ea typeface="굴림" panose="020B0600000101010101" pitchFamily="50" charset="-127"/>
              </a:rPr>
              <a:t>참고로</a:t>
            </a:r>
            <a:r>
              <a:rPr lang="en-US" altLang="ko-KR" sz="1500" dirty="0">
                <a:ea typeface="굴림" panose="020B0600000101010101" pitchFamily="50" charset="-127"/>
              </a:rPr>
              <a:t>, [numpy array]</a:t>
            </a:r>
            <a:r>
              <a:rPr lang="ko-KR" altLang="en-US" sz="1500" dirty="0">
                <a:ea typeface="굴림" panose="020B0600000101010101" pitchFamily="50" charset="-127"/>
              </a:rPr>
              <a:t>와 </a:t>
            </a:r>
            <a:r>
              <a:rPr lang="en-US" altLang="ko-KR" sz="1500" dirty="0">
                <a:ea typeface="굴림" panose="020B0600000101010101" pitchFamily="50" charset="-127"/>
              </a:rPr>
              <a:t>[</a:t>
            </a:r>
            <a:r>
              <a:rPr lang="en-US" altLang="ko-KR" sz="1500" dirty="0" err="1">
                <a:ea typeface="굴림" panose="020B0600000101010101" pitchFamily="50" charset="-127"/>
              </a:rPr>
              <a:t>pytorch</a:t>
            </a:r>
            <a:r>
              <a:rPr lang="en-US" altLang="ko-KR" sz="1500" dirty="0">
                <a:ea typeface="굴림" panose="020B0600000101010101" pitchFamily="50" charset="-127"/>
              </a:rPr>
              <a:t> tensor]</a:t>
            </a:r>
            <a:r>
              <a:rPr lang="ko-KR" altLang="en-US" sz="1500" dirty="0">
                <a:ea typeface="굴림" panose="020B0600000101010101" pitchFamily="50" charset="-127"/>
              </a:rPr>
              <a:t>에 대한 요소 지정 방식이 동일함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Z = </a:t>
            </a:r>
            <a:r>
              <a:rPr lang="en-US" altLang="ko-KR" sz="1500" b="1" err="1">
                <a:solidFill>
                  <a:srgbClr val="FF0000"/>
                </a:solidFill>
                <a:ea typeface="굴림" panose="020B0600000101010101" pitchFamily="50" charset="-127"/>
              </a:rPr>
              <a:t>torch</a:t>
            </a:r>
            <a:r>
              <a:rPr lang="en-US" altLang="ko-KR" sz="1500" b="1">
                <a:solidFill>
                  <a:srgbClr val="FF0000"/>
                </a:solidFill>
                <a:ea typeface="굴림" panose="020B0600000101010101" pitchFamily="50" charset="-127"/>
              </a:rPr>
              <a:t>.tensor</a:t>
            </a:r>
            <a:r>
              <a:rPr lang="en-US" altLang="ko-KR" sz="1500" dirty="0">
                <a:ea typeface="굴림" panose="020B0600000101010101" pitchFamily="50" charset="-127"/>
              </a:rPr>
              <a:t>( [[1, 2, 3], [7, 8, 9]] )</a:t>
            </a: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</a:t>
            </a:r>
            <a:r>
              <a:rPr lang="en-US" altLang="ko-KR" sz="1500" dirty="0" err="1">
                <a:ea typeface="굴림" panose="020B0600000101010101" pitchFamily="50" charset="-127"/>
              </a:rPr>
              <a:t>Z.ndim</a:t>
            </a:r>
            <a:r>
              <a:rPr lang="en-US" altLang="ko-KR" sz="1500" dirty="0">
                <a:ea typeface="굴림" panose="020B0600000101010101" pitchFamily="50" charset="-127"/>
              </a:rPr>
              <a:t> )	# 2 (</a:t>
            </a:r>
            <a:r>
              <a:rPr lang="ko-KR" altLang="en-US" sz="1500" dirty="0">
                <a:ea typeface="굴림" panose="020B0600000101010101" pitchFamily="50" charset="-127"/>
              </a:rPr>
              <a:t>즉</a:t>
            </a:r>
            <a:r>
              <a:rPr lang="en-US" altLang="ko-KR" sz="1500" dirty="0">
                <a:ea typeface="굴림" panose="020B0600000101010101" pitchFamily="50" charset="-127"/>
              </a:rPr>
              <a:t>, 2</a:t>
            </a:r>
            <a:r>
              <a:rPr lang="ko-KR" altLang="en-US" sz="1500" dirty="0">
                <a:ea typeface="굴림" panose="020B0600000101010101" pitchFamily="50" charset="-127"/>
              </a:rPr>
              <a:t>차원 배열을 의미함</a:t>
            </a:r>
            <a:r>
              <a:rPr lang="en-US" altLang="ko-KR" sz="1500" dirty="0">
                <a:ea typeface="굴림" panose="020B0600000101010101" pitchFamily="50" charset="-127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</a:t>
            </a:r>
            <a:r>
              <a:rPr lang="en-US" altLang="ko-KR" sz="1500" dirty="0" err="1">
                <a:ea typeface="굴림" panose="020B0600000101010101" pitchFamily="50" charset="-127"/>
              </a:rPr>
              <a:t>Z.shape</a:t>
            </a:r>
            <a:r>
              <a:rPr lang="en-US" altLang="ko-KR" sz="1500" dirty="0">
                <a:ea typeface="굴림" panose="020B0600000101010101" pitchFamily="50" charset="-127"/>
              </a:rPr>
              <a:t> )	# </a:t>
            </a:r>
            <a:r>
              <a:rPr lang="en-US" altLang="ko-KR" sz="1500" dirty="0" err="1">
                <a:ea typeface="굴림" panose="020B0600000101010101" pitchFamily="50" charset="-127"/>
              </a:rPr>
              <a:t>torch.Size</a:t>
            </a:r>
            <a:r>
              <a:rPr lang="en-US" altLang="ko-KR" sz="1500" dirty="0">
                <a:ea typeface="굴림" panose="020B0600000101010101" pitchFamily="50" charset="-127"/>
              </a:rPr>
              <a:t>([2, 3])</a:t>
            </a: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 )		# tensor</a:t>
            </a:r>
            <a:r>
              <a:rPr lang="en-US" altLang="ko-KR" sz="1500">
                <a:ea typeface="굴림" panose="020B0600000101010101" pitchFamily="50" charset="-127"/>
              </a:rPr>
              <a:t>([[1, 2, 3], </a:t>
            </a:r>
            <a:r>
              <a:rPr lang="en-US" altLang="ko-KR" sz="1500" dirty="0">
                <a:ea typeface="굴림" panose="020B0600000101010101" pitchFamily="50" charset="-127"/>
              </a:rPr>
              <a:t>(</a:t>
            </a:r>
            <a:r>
              <a:rPr lang="ko-KR" altLang="en-US" sz="1500" dirty="0">
                <a:ea typeface="굴림" panose="020B0600000101010101" pitchFamily="50" charset="-127"/>
              </a:rPr>
              <a:t>다음 줄에</a:t>
            </a:r>
            <a:r>
              <a:rPr lang="en-US" altLang="ko-KR" sz="1500" dirty="0">
                <a:ea typeface="굴림" panose="020B0600000101010101" pitchFamily="50" charset="-127"/>
              </a:rPr>
              <a:t>) </a:t>
            </a:r>
            <a:r>
              <a:rPr lang="en-US" altLang="ko-KR" sz="1500">
                <a:ea typeface="굴림" panose="020B0600000101010101" pitchFamily="50" charset="-127"/>
              </a:rPr>
              <a:t>[7, 8, 9]])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Z[0][0] )	# tensor</a:t>
            </a:r>
            <a:r>
              <a:rPr lang="en-US" altLang="ko-KR" sz="1500">
                <a:ea typeface="굴림" panose="020B0600000101010101" pitchFamily="50" charset="-127"/>
              </a:rPr>
              <a:t>(1)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Z[0][1] )	# tensor</a:t>
            </a:r>
            <a:r>
              <a:rPr lang="en-US" altLang="ko-KR" sz="1500">
                <a:ea typeface="굴림" panose="020B0600000101010101" pitchFamily="50" charset="-127"/>
              </a:rPr>
              <a:t>(2)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Z[0][2] )	# tensor</a:t>
            </a:r>
            <a:r>
              <a:rPr lang="en-US" altLang="ko-KR" sz="1500">
                <a:ea typeface="굴림" panose="020B0600000101010101" pitchFamily="50" charset="-127"/>
              </a:rPr>
              <a:t>(3)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Z[0] )	# tensor</a:t>
            </a:r>
            <a:r>
              <a:rPr lang="en-US" altLang="ko-KR" sz="1500">
                <a:ea typeface="굴림" panose="020B0600000101010101" pitchFamily="50" charset="-127"/>
              </a:rPr>
              <a:t>([1, 2, 3])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Z[1][0] )	# tensor</a:t>
            </a:r>
            <a:r>
              <a:rPr lang="en-US" altLang="ko-KR" sz="1500">
                <a:ea typeface="굴림" panose="020B0600000101010101" pitchFamily="50" charset="-127"/>
              </a:rPr>
              <a:t>(7)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Z[1][1] )	# tensor</a:t>
            </a:r>
            <a:r>
              <a:rPr lang="en-US" altLang="ko-KR" sz="1500">
                <a:ea typeface="굴림" panose="020B0600000101010101" pitchFamily="50" charset="-127"/>
              </a:rPr>
              <a:t>(8)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Z[1][2] )	# tensor</a:t>
            </a:r>
            <a:r>
              <a:rPr lang="en-US" altLang="ko-KR" sz="1500">
                <a:ea typeface="굴림" panose="020B0600000101010101" pitchFamily="50" charset="-127"/>
              </a:rPr>
              <a:t>(9)</a:t>
            </a:r>
            <a:endParaRPr lang="en-US" altLang="ko-KR" sz="15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500" dirty="0">
                <a:ea typeface="굴림" panose="020B0600000101010101" pitchFamily="50" charset="-127"/>
              </a:rPr>
              <a:t>print( Z[1] )	# tensor</a:t>
            </a:r>
            <a:r>
              <a:rPr lang="en-US" altLang="ko-KR" sz="1500">
                <a:ea typeface="굴림" panose="020B0600000101010101" pitchFamily="50" charset="-127"/>
              </a:rPr>
              <a:t>([7, 8, 9])</a:t>
            </a:r>
            <a:endParaRPr lang="en-US" altLang="ko-KR" sz="1500" dirty="0">
              <a:ea typeface="굴림" panose="020B0600000101010101" pitchFamily="50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2AADDA-C273-FE3A-C036-A30F7B11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 Tensor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요소 지정 방식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9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18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88327"/>
            <a:ext cx="871664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numpy as np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 = </a:t>
            </a:r>
            <a:r>
              <a:rPr lang="en-US" altLang="ko-KR" sz="1600" dirty="0" err="1">
                <a:ea typeface="굴림" panose="020B0600000101010101" pitchFamily="50" charset="-127"/>
              </a:rPr>
              <a:t>np.array</a:t>
            </a:r>
            <a:r>
              <a:rPr lang="en-US" altLang="ko-KR" sz="1600" dirty="0">
                <a:ea typeface="굴림" panose="020B0600000101010101" pitchFamily="50" charset="-127"/>
              </a:rPr>
              <a:t>( [[1, 2, 3], [4, 5, 6]] 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print('X =', X)		# X = [[1 2 3] (</a:t>
            </a:r>
            <a:r>
              <a:rPr lang="ko-KR" altLang="en-US" sz="1600" dirty="0">
                <a:ea typeface="굴림" panose="020B0600000101010101" pitchFamily="50" charset="-127"/>
              </a:rPr>
              <a:t>다음 줄에</a:t>
            </a:r>
            <a:r>
              <a:rPr lang="en-US" altLang="ko-KR" sz="1600" dirty="0">
                <a:ea typeface="굴림" panose="020B0600000101010101" pitchFamily="50" charset="-127"/>
              </a:rPr>
              <a:t>...) [4 5 6]]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print('type(X) =', type(X))	# &lt;class '</a:t>
            </a:r>
            <a:r>
              <a:rPr lang="en-US" altLang="ko-KR" sz="1600" dirty="0" err="1">
                <a:ea typeface="굴림" panose="020B0600000101010101" pitchFamily="50" charset="-127"/>
              </a:rPr>
              <a:t>numpy.ndarray</a:t>
            </a:r>
            <a:r>
              <a:rPr lang="en-US" altLang="ko-KR" sz="16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</a:t>
            </a:r>
            <a:r>
              <a:rPr lang="en-US" altLang="ko-KR" sz="1600" dirty="0" err="1">
                <a:ea typeface="굴림" panose="020B0600000101010101" pitchFamily="50" charset="-127"/>
              </a:rPr>
              <a:t>X.shape</a:t>
            </a:r>
            <a:r>
              <a:rPr lang="en-US" altLang="ko-KR" sz="1600" dirty="0">
                <a:ea typeface="굴림" panose="020B0600000101010101" pitchFamily="50" charset="-127"/>
              </a:rPr>
              <a:t> =', </a:t>
            </a:r>
            <a:r>
              <a:rPr lang="en-US" altLang="ko-KR" sz="1600" dirty="0" err="1">
                <a:ea typeface="굴림" panose="020B0600000101010101" pitchFamily="50" charset="-127"/>
              </a:rPr>
              <a:t>X.shape</a:t>
            </a:r>
            <a:r>
              <a:rPr lang="en-US" altLang="ko-KR" sz="1600" dirty="0">
                <a:ea typeface="굴림" panose="020B0600000101010101" pitchFamily="50" charset="-127"/>
              </a:rPr>
              <a:t>)	# (2, 3)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600" dirty="0">
                <a:ea typeface="굴림" panose="020B0600000101010101" pitchFamily="50" charset="-127"/>
              </a:rPr>
              <a:t>(X)		# </a:t>
            </a:r>
            <a:r>
              <a:rPr lang="ko-KR" altLang="en-US" sz="1600" dirty="0">
                <a:ea typeface="굴림" panose="020B0600000101010101" pitchFamily="50" charset="-127"/>
              </a:rPr>
              <a:t>이것도 가능하고</a:t>
            </a:r>
            <a:r>
              <a:rPr lang="en-US" altLang="ko-KR" sz="1600" dirty="0">
                <a:ea typeface="굴림" panose="020B0600000101010101" pitchFamily="50" charset="-127"/>
              </a:rPr>
              <a:t>...,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dirty="0" err="1">
                <a:ea typeface="굴림" panose="020B0600000101010101" pitchFamily="50" charset="-127"/>
              </a:rPr>
              <a:t>torch.from_numpy</a:t>
            </a:r>
            <a:r>
              <a:rPr lang="en-US" altLang="ko-KR" sz="1600" dirty="0">
                <a:ea typeface="굴림" panose="020B0600000101010101" pitchFamily="50" charset="-127"/>
              </a:rPr>
              <a:t>(X)	# </a:t>
            </a:r>
            <a:r>
              <a:rPr lang="ko-KR" altLang="en-US" sz="1600" dirty="0">
                <a:ea typeface="굴림" panose="020B0600000101010101" pitchFamily="50" charset="-127"/>
              </a:rPr>
              <a:t>이것도 가능함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print('Y =', Y)		# tensor([[1, 2, 3], (</a:t>
            </a:r>
            <a:r>
              <a:rPr lang="ko-KR" altLang="en-US" sz="1600" dirty="0">
                <a:ea typeface="굴림" panose="020B0600000101010101" pitchFamily="50" charset="-127"/>
              </a:rPr>
              <a:t>다음 줄에</a:t>
            </a:r>
            <a:r>
              <a:rPr lang="en-US" altLang="ko-KR" sz="1600" dirty="0">
                <a:ea typeface="굴림" panose="020B0600000101010101" pitchFamily="50" charset="-127"/>
              </a:rPr>
              <a:t>) [4, 5, 6]], </a:t>
            </a:r>
            <a:r>
              <a:rPr lang="en-US" altLang="ko-KR" sz="1600" dirty="0" err="1">
                <a:ea typeface="굴림" panose="020B0600000101010101" pitchFamily="50" charset="-127"/>
              </a:rPr>
              <a:t>dtype</a:t>
            </a:r>
            <a:r>
              <a:rPr lang="en-US" altLang="ko-KR" sz="1600" dirty="0">
                <a:ea typeface="굴림" panose="020B0600000101010101" pitchFamily="50" charset="-127"/>
              </a:rPr>
              <a:t>=torch.int32)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print('type(Y) =', type(Y))	# &lt;class '</a:t>
            </a:r>
            <a:r>
              <a:rPr lang="en-US" altLang="ko-KR" sz="16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6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</a:t>
            </a:r>
            <a:r>
              <a:rPr lang="en-US" altLang="ko-KR" sz="1600" dirty="0" err="1">
                <a:ea typeface="굴림" panose="020B0600000101010101" pitchFamily="50" charset="-127"/>
              </a:rPr>
              <a:t>Y.shape</a:t>
            </a:r>
            <a:r>
              <a:rPr lang="en-US" altLang="ko-KR" sz="1600" dirty="0">
                <a:ea typeface="굴림" panose="020B0600000101010101" pitchFamily="50" charset="-127"/>
              </a:rPr>
              <a:t> =', </a:t>
            </a:r>
            <a:r>
              <a:rPr lang="en-US" altLang="ko-KR" sz="1600" dirty="0" err="1">
                <a:ea typeface="굴림" panose="020B0600000101010101" pitchFamily="50" charset="-127"/>
              </a:rPr>
              <a:t>Y.shape</a:t>
            </a:r>
            <a:r>
              <a:rPr lang="en-US" altLang="ko-KR" sz="1600" dirty="0">
                <a:ea typeface="굴림" panose="020B0600000101010101" pitchFamily="50" charset="-127"/>
              </a:rPr>
              <a:t>)	# </a:t>
            </a:r>
            <a:r>
              <a:rPr lang="en-US" altLang="ko-KR" sz="1600" dirty="0" err="1">
                <a:ea typeface="굴림" panose="020B0600000101010101" pitchFamily="50" charset="-127"/>
              </a:rPr>
              <a:t>torch.Size</a:t>
            </a:r>
            <a:r>
              <a:rPr lang="en-US" altLang="ko-KR" sz="1600" dirty="0">
                <a:ea typeface="굴림" panose="020B0600000101010101" pitchFamily="50" charset="-127"/>
              </a:rPr>
              <a:t>([2, 3])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array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를 </a:t>
            </a: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tensor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로 변환하는 방법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2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19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8832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numpy as np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 = </a:t>
            </a:r>
            <a:r>
              <a:rPr lang="en-US" altLang="ko-KR" sz="1600" err="1">
                <a:ea typeface="굴림" panose="020B0600000101010101" pitchFamily="50" charset="-127"/>
              </a:rPr>
              <a:t>torch</a:t>
            </a:r>
            <a:r>
              <a:rPr lang="en-US" altLang="ko-KR" sz="1600">
                <a:ea typeface="굴림" panose="020B0600000101010101" pitchFamily="50" charset="-127"/>
              </a:rPr>
              <a:t>.tensor</a:t>
            </a:r>
            <a:r>
              <a:rPr lang="en-US" altLang="ko-KR" sz="1600" dirty="0">
                <a:ea typeface="굴림" panose="020B0600000101010101" pitchFamily="50" charset="-127"/>
              </a:rPr>
              <a:t>( [[1, 2, 3], [4, 5, 6]] ) 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print('X =', X)     		# tensor</a:t>
            </a:r>
            <a:r>
              <a:rPr lang="en-US" altLang="ko-KR" sz="1600">
                <a:ea typeface="굴림" panose="020B0600000101010101" pitchFamily="50" charset="-127"/>
              </a:rPr>
              <a:t>([[1, 2, 3], 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ea typeface="굴림" panose="020B0600000101010101" pitchFamily="50" charset="-127"/>
              </a:rPr>
              <a:t>다음 줄에</a:t>
            </a:r>
            <a:r>
              <a:rPr lang="en-US" altLang="ko-KR" sz="1600" dirty="0">
                <a:ea typeface="굴림" panose="020B0600000101010101" pitchFamily="50" charset="-127"/>
              </a:rPr>
              <a:t>) </a:t>
            </a:r>
            <a:r>
              <a:rPr lang="en-US" altLang="ko-KR" sz="1600">
                <a:ea typeface="굴림" panose="020B0600000101010101" pitchFamily="50" charset="-127"/>
              </a:rPr>
              <a:t>[4, 5, 6]])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print('type(X) =', type(X))	# &lt;class '</a:t>
            </a:r>
            <a:r>
              <a:rPr lang="en-US" altLang="ko-KR" sz="16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6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</a:t>
            </a:r>
            <a:r>
              <a:rPr lang="en-US" altLang="ko-KR" sz="1600" dirty="0" err="1">
                <a:ea typeface="굴림" panose="020B0600000101010101" pitchFamily="50" charset="-127"/>
              </a:rPr>
              <a:t>X.shape</a:t>
            </a:r>
            <a:r>
              <a:rPr lang="en-US" altLang="ko-KR" sz="1600" dirty="0">
                <a:ea typeface="굴림" panose="020B0600000101010101" pitchFamily="50" charset="-127"/>
              </a:rPr>
              <a:t> =', </a:t>
            </a:r>
            <a:r>
              <a:rPr lang="en-US" altLang="ko-KR" sz="1600" dirty="0" err="1">
                <a:ea typeface="굴림" panose="020B0600000101010101" pitchFamily="50" charset="-127"/>
              </a:rPr>
              <a:t>X.shape</a:t>
            </a:r>
            <a:r>
              <a:rPr lang="en-US" altLang="ko-KR" sz="1600" dirty="0">
                <a:ea typeface="굴림" panose="020B0600000101010101" pitchFamily="50" charset="-127"/>
              </a:rPr>
              <a:t>)	# </a:t>
            </a:r>
            <a:r>
              <a:rPr lang="en-US" altLang="ko-KR" sz="1600" dirty="0" err="1">
                <a:ea typeface="굴림" panose="020B0600000101010101" pitchFamily="50" charset="-127"/>
              </a:rPr>
              <a:t>torch.Size</a:t>
            </a:r>
            <a:r>
              <a:rPr lang="en-US" altLang="ko-KR" sz="1600" dirty="0">
                <a:ea typeface="굴림" panose="020B0600000101010101" pitchFamily="50" charset="-127"/>
              </a:rPr>
              <a:t>([2, 3])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dirty="0" err="1">
                <a:ea typeface="굴림" panose="020B0600000101010101" pitchFamily="50" charset="-127"/>
              </a:rPr>
              <a:t>X.numpy</a:t>
            </a:r>
            <a:r>
              <a:rPr lang="en-US" altLang="ko-KR" sz="1600" dirty="0">
                <a:ea typeface="굴림" panose="020B0600000101010101" pitchFamily="50" charset="-127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print('Y =', Y)     		# Y = </a:t>
            </a:r>
            <a:r>
              <a:rPr lang="en-US" altLang="ko-KR" sz="1600">
                <a:ea typeface="굴림" panose="020B0600000101010101" pitchFamily="50" charset="-127"/>
              </a:rPr>
              <a:t>[[1 2 3] 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ea typeface="굴림" panose="020B0600000101010101" pitchFamily="50" charset="-127"/>
              </a:rPr>
              <a:t>다음 줄에</a:t>
            </a:r>
            <a:r>
              <a:rPr lang="en-US" altLang="ko-KR" sz="1600">
                <a:ea typeface="굴림" panose="020B0600000101010101" pitchFamily="50" charset="-127"/>
              </a:rPr>
              <a:t>)[4 5 6]]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print('type(Y) =', type(Y))	# &lt;class '</a:t>
            </a:r>
            <a:r>
              <a:rPr lang="en-US" altLang="ko-KR" sz="1600" dirty="0" err="1">
                <a:ea typeface="굴림" panose="020B0600000101010101" pitchFamily="50" charset="-127"/>
              </a:rPr>
              <a:t>numpy.ndarray</a:t>
            </a:r>
            <a:r>
              <a:rPr lang="en-US" altLang="ko-KR" sz="1600" dirty="0">
                <a:ea typeface="굴림" panose="020B0600000101010101" pitchFamily="50" charset="-127"/>
              </a:rPr>
              <a:t>'&gt;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print('</a:t>
            </a:r>
            <a:r>
              <a:rPr lang="en-US" altLang="ko-KR" sz="1600" dirty="0" err="1">
                <a:ea typeface="굴림" panose="020B0600000101010101" pitchFamily="50" charset="-127"/>
              </a:rPr>
              <a:t>Y.shape</a:t>
            </a:r>
            <a:r>
              <a:rPr lang="en-US" altLang="ko-KR" sz="1600" dirty="0">
                <a:ea typeface="굴림" panose="020B0600000101010101" pitchFamily="50" charset="-127"/>
              </a:rPr>
              <a:t> =', </a:t>
            </a:r>
            <a:r>
              <a:rPr lang="en-US" altLang="ko-KR" sz="1600" dirty="0" err="1">
                <a:ea typeface="굴림" panose="020B0600000101010101" pitchFamily="50" charset="-127"/>
              </a:rPr>
              <a:t>Y.shape</a:t>
            </a:r>
            <a:r>
              <a:rPr lang="en-US" altLang="ko-KR" sz="1600" dirty="0">
                <a:ea typeface="굴림" panose="020B0600000101010101" pitchFamily="50" charset="-127"/>
              </a:rPr>
              <a:t>)	# (2, 3)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tensor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를 </a:t>
            </a: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array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로 변환하는 방법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E6872F6-C66A-E649-4135-43E4E758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2" y="1473351"/>
            <a:ext cx="8287292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ko-KR" sz="2200" b="1">
                <a:solidFill>
                  <a:srgbClr val="FF0000"/>
                </a:solidFill>
                <a:ea typeface="굴림" panose="020B0600000101010101" pitchFamily="50" charset="-127"/>
              </a:rPr>
              <a:t>Deep Learning Frameworks</a:t>
            </a:r>
            <a:endParaRPr lang="ko-KR" altLang="en-US" sz="22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>
                <a:ea typeface="굴림" panose="020B0600000101010101" pitchFamily="50" charset="-127"/>
              </a:rPr>
              <a:t>딥러닝 응용 프로그램을 개발하기 위한 여러 라이브러리나 모듈 등을 효율적으로 사용할 수 있도록 묶어 놓은 패키지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>
                <a:ea typeface="굴림" panose="020B0600000101010101" pitchFamily="50" charset="-127"/>
              </a:rPr>
              <a:t>딥러닝 프레임워크에는 역전파 함수를 비롯하여 딥러닝 관련 다양한 클래스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및 함수들이 정의되어 있어서 우리는 모델 자체에만 집중할 수 있으며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편리하게 인공 신경망을 구현할 수 있음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ko-KR" sz="2200" b="1">
                <a:solidFill>
                  <a:srgbClr val="FF0000"/>
                </a:solidFill>
                <a:ea typeface="굴림" panose="020B0600000101010101" pitchFamily="50" charset="-127"/>
              </a:rPr>
              <a:t>Deep Learning Frameworks </a:t>
            </a:r>
            <a:r>
              <a:rPr lang="ko-KR" altLang="en-US" sz="2200" b="1">
                <a:solidFill>
                  <a:srgbClr val="FF0000"/>
                </a:solidFill>
                <a:ea typeface="굴림" panose="020B0600000101010101" pitchFamily="50" charset="-127"/>
              </a:rPr>
              <a:t>종류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PyTorch (</a:t>
            </a:r>
            <a:r>
              <a:rPr lang="ko-KR" altLang="en-US" sz="2000">
                <a:ea typeface="굴림" panose="020B0600000101010101" pitchFamily="50" charset="-127"/>
              </a:rPr>
              <a:t>페이스북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TensorFlow (</a:t>
            </a:r>
            <a:r>
              <a:rPr lang="ko-KR" altLang="en-US" sz="2000">
                <a:ea typeface="굴림" panose="020B0600000101010101" pitchFamily="50" charset="-127"/>
              </a:rPr>
              <a:t>구글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Keras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Caffe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Theano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>
                <a:ea typeface="굴림" panose="020B0600000101010101" pitchFamily="50" charset="-127"/>
              </a:rPr>
              <a:t>.....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를 이용한 숫자 인식 신경망 구현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6D0446DF-2E73-A5C1-9BAB-57DDA18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A3FB7-252D-8EE2-D11C-C98A4702AFF5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20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8832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 = </a:t>
            </a:r>
            <a:r>
              <a:rPr lang="en-US" altLang="ko-KR" sz="1600" dirty="0" err="1">
                <a:ea typeface="굴림" panose="020B0600000101010101" pitchFamily="50" charset="-127"/>
              </a:rPr>
              <a:t>torch.zeros</a:t>
            </a:r>
            <a:r>
              <a:rPr lang="en-US" altLang="ko-KR" sz="1600" dirty="0">
                <a:ea typeface="굴림" panose="020B0600000101010101" pitchFamily="50" charset="-127"/>
              </a:rPr>
              <a:t>((2, 3), </a:t>
            </a:r>
            <a:r>
              <a:rPr lang="en-US" altLang="ko-KR" sz="1600" dirty="0" err="1">
                <a:ea typeface="굴림" panose="020B0600000101010101" pitchFamily="50" charset="-127"/>
              </a:rPr>
              <a:t>requires_grad</a:t>
            </a:r>
            <a:r>
              <a:rPr lang="en-US" altLang="ko-KR" sz="1600" dirty="0">
                <a:ea typeface="굴림" panose="020B0600000101010101" pitchFamily="50" charset="-127"/>
              </a:rPr>
              <a:t>=True)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# Y = </a:t>
            </a:r>
            <a:r>
              <a:rPr lang="en-US" altLang="ko-KR" sz="1600" dirty="0" err="1">
                <a:ea typeface="굴림" panose="020B0600000101010101" pitchFamily="50" charset="-127"/>
              </a:rPr>
              <a:t>X.numpy</a:t>
            </a:r>
            <a:r>
              <a:rPr lang="en-US" altLang="ko-KR" sz="1600" dirty="0">
                <a:ea typeface="굴림" panose="020B0600000101010101" pitchFamily="50" charset="-127"/>
              </a:rPr>
              <a:t>()	# </a:t>
            </a:r>
            <a:r>
              <a:rPr lang="en-US" altLang="ko-KR" sz="1600" dirty="0" err="1">
                <a:ea typeface="굴림" panose="020B0600000101010101" pitchFamily="50" charset="-127"/>
              </a:rPr>
              <a:t>RuntimeError</a:t>
            </a:r>
            <a:r>
              <a:rPr lang="en-US" altLang="ko-KR" sz="1600" dirty="0">
                <a:ea typeface="굴림" panose="020B0600000101010101" pitchFamily="50" charset="-127"/>
              </a:rPr>
              <a:t>: Can't call numpy() on Tensor that requires grad. 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		# Use </a:t>
            </a:r>
            <a:r>
              <a:rPr lang="en-US" altLang="ko-KR" sz="1600" dirty="0" err="1">
                <a:ea typeface="굴림" panose="020B0600000101010101" pitchFamily="50" charset="-127"/>
              </a:rPr>
              <a:t>tensor.detach</a:t>
            </a:r>
            <a:r>
              <a:rPr lang="en-US" altLang="ko-KR" sz="1600" dirty="0">
                <a:ea typeface="굴림" panose="020B0600000101010101" pitchFamily="50" charset="-127"/>
              </a:rPr>
              <a:t>().numpy() instead.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dirty="0" err="1">
                <a:ea typeface="굴림" panose="020B0600000101010101" pitchFamily="50" charset="-127"/>
              </a:rPr>
              <a:t>X.detach</a:t>
            </a:r>
            <a:r>
              <a:rPr lang="en-US" altLang="ko-KR" sz="1600" dirty="0">
                <a:ea typeface="굴림" panose="020B0600000101010101" pitchFamily="50" charset="-127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Z = </a:t>
            </a:r>
            <a:r>
              <a:rPr lang="en-US" altLang="ko-KR" sz="1600" dirty="0" err="1">
                <a:ea typeface="굴림" panose="020B0600000101010101" pitchFamily="50" charset="-127"/>
              </a:rPr>
              <a:t>X.detach</a:t>
            </a:r>
            <a:r>
              <a:rPr lang="en-US" altLang="ko-KR" sz="1600" dirty="0">
                <a:ea typeface="굴림" panose="020B0600000101010101" pitchFamily="50" charset="-127"/>
              </a:rPr>
              <a:t>().numpy()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print(X)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print(Y)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print(Z)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detach()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0A7B652-6CA8-73D7-C6EE-9049962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73" y="3377630"/>
            <a:ext cx="3797776" cy="16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21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8832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 = </a:t>
            </a:r>
            <a:r>
              <a:rPr lang="en-US" altLang="ko-KR" sz="1600" err="1">
                <a:ea typeface="굴림" panose="020B0600000101010101" pitchFamily="50" charset="-127"/>
              </a:rPr>
              <a:t>torch</a:t>
            </a:r>
            <a:r>
              <a:rPr lang="en-US" altLang="ko-KR" sz="1600">
                <a:ea typeface="굴림" panose="020B0600000101010101" pitchFamily="50" charset="-127"/>
              </a:rPr>
              <a:t>.tensor</a:t>
            </a:r>
            <a:r>
              <a:rPr lang="en-US" altLang="ko-KR" sz="1600" dirty="0">
                <a:ea typeface="굴림" panose="020B0600000101010101" pitchFamily="50" charset="-127"/>
              </a:rPr>
              <a:t>([[1, 2, 3]])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err="1">
                <a:ea typeface="굴림" panose="020B0600000101010101" pitchFamily="50" charset="-127"/>
              </a:rPr>
              <a:t>torch</a:t>
            </a:r>
            <a:r>
              <a:rPr lang="en-US" altLang="ko-KR" sz="1600">
                <a:ea typeface="굴림" panose="020B0600000101010101" pitchFamily="50" charset="-127"/>
              </a:rPr>
              <a:t>.tensor</a:t>
            </a:r>
            <a:r>
              <a:rPr lang="en-US" altLang="ko-KR" sz="1600" dirty="0">
                <a:ea typeface="굴림" panose="020B0600000101010101" pitchFamily="50" charset="-127"/>
              </a:rPr>
              <a:t>([[1], [2], [3]])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X2 = </a:t>
            </a:r>
            <a:r>
              <a:rPr lang="en-US" altLang="ko-KR" sz="1600" dirty="0" err="1">
                <a:ea typeface="굴림" panose="020B0600000101010101" pitchFamily="50" charset="-127"/>
              </a:rPr>
              <a:t>X.squeeze</a:t>
            </a:r>
            <a:r>
              <a:rPr lang="en-US" altLang="ko-KR" sz="1600" dirty="0">
                <a:ea typeface="굴림" panose="020B0600000101010101" pitchFamily="50" charset="-127"/>
              </a:rPr>
              <a:t>().numpy()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Y2 = </a:t>
            </a:r>
            <a:r>
              <a:rPr lang="en-US" altLang="ko-KR" sz="1600" dirty="0" err="1">
                <a:ea typeface="굴림" panose="020B0600000101010101" pitchFamily="50" charset="-127"/>
              </a:rPr>
              <a:t>Y.squeeze</a:t>
            </a:r>
            <a:r>
              <a:rPr lang="en-US" altLang="ko-KR" sz="1600" dirty="0">
                <a:ea typeface="굴림" panose="020B0600000101010101" pitchFamily="50" charset="-127"/>
              </a:rPr>
              <a:t>().numpy()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print(X)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print(Y)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print(X2)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print(Y2)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</a:t>
            </a:r>
            <a:r>
              <a:rPr lang="en-US" altLang="ko-KR" sz="1600" dirty="0" err="1">
                <a:ea typeface="굴림" panose="020B0600000101010101" pitchFamily="50" charset="-127"/>
              </a:rPr>
              <a:t>X.shape</a:t>
            </a:r>
            <a:r>
              <a:rPr lang="en-US" altLang="ko-KR" sz="1600" dirty="0">
                <a:ea typeface="굴림" panose="020B0600000101010101" pitchFamily="50" charset="-127"/>
              </a:rPr>
              <a:t>)		# </a:t>
            </a:r>
            <a:r>
              <a:rPr lang="en-US" altLang="ko-KR" sz="1600" dirty="0" err="1">
                <a:ea typeface="굴림" panose="020B0600000101010101" pitchFamily="50" charset="-127"/>
              </a:rPr>
              <a:t>torch.Size</a:t>
            </a:r>
            <a:r>
              <a:rPr lang="en-US" altLang="ko-KR" sz="1600" dirty="0">
                <a:ea typeface="굴림" panose="020B0600000101010101" pitchFamily="50" charset="-127"/>
              </a:rPr>
              <a:t>([1, 3])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</a:t>
            </a:r>
            <a:r>
              <a:rPr lang="en-US" altLang="ko-KR" sz="1600" dirty="0" err="1">
                <a:ea typeface="굴림" panose="020B0600000101010101" pitchFamily="50" charset="-127"/>
              </a:rPr>
              <a:t>Y.shape</a:t>
            </a:r>
            <a:r>
              <a:rPr lang="en-US" altLang="ko-KR" sz="1600" dirty="0">
                <a:ea typeface="굴림" panose="020B0600000101010101" pitchFamily="50" charset="-127"/>
              </a:rPr>
              <a:t>)		# </a:t>
            </a:r>
            <a:r>
              <a:rPr lang="en-US" altLang="ko-KR" sz="1600" dirty="0" err="1">
                <a:ea typeface="굴림" panose="020B0600000101010101" pitchFamily="50" charset="-127"/>
              </a:rPr>
              <a:t>torch.Size</a:t>
            </a:r>
            <a:r>
              <a:rPr lang="en-US" altLang="ko-KR" sz="1600" dirty="0">
                <a:ea typeface="굴림" panose="020B0600000101010101" pitchFamily="50" charset="-127"/>
              </a:rPr>
              <a:t>([3, 1])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print(X2.shape)		# (3,)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print(Y2.shape)		# (3,)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squeeze()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D28FCC-5173-A562-C8BA-C302CFA2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15" y="3656312"/>
            <a:ext cx="7416318" cy="1103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F232A-65B4-2FE0-E0FA-5D5A6713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91" y="1640801"/>
            <a:ext cx="1657984" cy="17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22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1276DC-D527-7E0E-6E9A-D71F647A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matplotlib Library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0EAE01-572D-4AE6-410A-1100F48D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2" y="1473351"/>
            <a:ext cx="8914016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그래프</a:t>
            </a:r>
            <a:r>
              <a:rPr lang="en-US" altLang="ko-KR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/</a:t>
            </a: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그림 출력 관련 라이브러리</a:t>
            </a:r>
          </a:p>
          <a:p>
            <a:pPr marL="457200" lvl="1" indent="0" eaLnBrk="1" hangingPunct="1">
              <a:buClr>
                <a:srgbClr val="0000FF"/>
              </a:buClr>
              <a:buNone/>
            </a:pP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ea typeface="굴림" panose="020B0600000101010101" pitchFamily="50" charset="-127"/>
                <a:hlinkClick r:id="rId3"/>
              </a:rPr>
              <a:t>https://matplotlib.org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D8D458-0F12-A85A-DC1E-7E7D4F98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2876335"/>
            <a:ext cx="9696165" cy="346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80975" indent="-180975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numpy as np</a:t>
            </a:r>
          </a:p>
          <a:p>
            <a:pPr marL="180975" indent="-180975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</a:t>
            </a:r>
            <a:r>
              <a:rPr lang="en-US" altLang="ko-KR" sz="1600" dirty="0" err="1">
                <a:ea typeface="굴림" panose="020B0600000101010101" pitchFamily="50" charset="-127"/>
              </a:rPr>
              <a:t>matplotlib.pyplot</a:t>
            </a:r>
            <a:r>
              <a:rPr lang="en-US" altLang="ko-KR" sz="1600" dirty="0">
                <a:ea typeface="굴림" panose="020B0600000101010101" pitchFamily="50" charset="-127"/>
              </a:rPr>
              <a:t> as </a:t>
            </a:r>
            <a:r>
              <a:rPr lang="en-US" altLang="ko-KR" sz="1600" dirty="0" err="1">
                <a:ea typeface="굴림" panose="020B0600000101010101" pitchFamily="50" charset="-127"/>
              </a:rPr>
              <a:t>plt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x = </a:t>
            </a:r>
            <a:r>
              <a:rPr lang="en-US" altLang="ko-KR" sz="1600" dirty="0" err="1">
                <a:ea typeface="굴림" panose="020B0600000101010101" pitchFamily="50" charset="-127"/>
              </a:rPr>
              <a:t>np.array</a:t>
            </a:r>
            <a:r>
              <a:rPr lang="en-US" altLang="ko-KR" sz="1600" dirty="0">
                <a:ea typeface="굴림" panose="020B0600000101010101" pitchFamily="50" charset="-127"/>
              </a:rPr>
              <a:t>( [0, 1, 2, 3] )</a:t>
            </a:r>
          </a:p>
          <a:p>
            <a:pPr marL="180975" indent="-180975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y = </a:t>
            </a:r>
            <a:r>
              <a:rPr lang="en-US" altLang="ko-KR" sz="1600" dirty="0" err="1">
                <a:ea typeface="굴림" panose="020B0600000101010101" pitchFamily="50" charset="-127"/>
              </a:rPr>
              <a:t>np.array</a:t>
            </a:r>
            <a:r>
              <a:rPr lang="en-US" altLang="ko-KR" sz="1600" dirty="0">
                <a:ea typeface="굴림" panose="020B0600000101010101" pitchFamily="50" charset="-127"/>
              </a:rPr>
              <a:t>( [3, 2, 4, 1] )</a:t>
            </a:r>
          </a:p>
          <a:p>
            <a:pPr marL="180975" indent="-180975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600" dirty="0" err="1">
                <a:ea typeface="굴림" panose="020B0600000101010101" pitchFamily="50" charset="-127"/>
              </a:rPr>
              <a:t>plt.scatter</a:t>
            </a:r>
            <a:r>
              <a:rPr lang="en-US" altLang="ko-KR" sz="1600" dirty="0">
                <a:ea typeface="굴림" panose="020B0600000101010101" pitchFamily="50" charset="-127"/>
              </a:rPr>
              <a:t>(x, y)	# bar </a:t>
            </a:r>
            <a:r>
              <a:rPr lang="ko-KR" altLang="en-US" sz="1600" dirty="0">
                <a:ea typeface="굴림" panose="020B0600000101010101" pitchFamily="50" charset="-127"/>
              </a:rPr>
              <a:t>그래프를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ea typeface="굴림" panose="020B0600000101010101" pitchFamily="50" charset="-127"/>
              </a:rPr>
              <a:t>비롯하여 다양한 형태의 그래프 가능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600" dirty="0" err="1">
                <a:ea typeface="굴림" panose="020B0600000101010101" pitchFamily="50" charset="-127"/>
              </a:rPr>
              <a:t>plt.show</a:t>
            </a:r>
            <a:r>
              <a:rPr lang="en-US" altLang="ko-KR" sz="1600" dirty="0">
                <a:ea typeface="굴림" panose="020B0600000101010101" pitchFamily="50" charset="-127"/>
              </a:rPr>
              <a:t>()		# </a:t>
            </a:r>
            <a:r>
              <a:rPr lang="ko-KR" altLang="en-US" sz="1600" dirty="0">
                <a:ea typeface="굴림" panose="020B0600000101010101" pitchFamily="50" charset="-127"/>
              </a:rPr>
              <a:t>이 라인 생략하면 왼쪽과 같이 나옴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 marL="180975" indent="-180975" eaLnBrk="1" hangingPunct="1">
              <a:buNone/>
            </a:pPr>
            <a:r>
              <a:rPr lang="en-US" altLang="ko-KR" sz="1600" dirty="0" err="1">
                <a:ea typeface="굴림" panose="020B0600000101010101" pitchFamily="50" charset="-127"/>
              </a:rPr>
              <a:t>plt.plot</a:t>
            </a:r>
            <a:r>
              <a:rPr lang="en-US" altLang="ko-KR" sz="1600" dirty="0">
                <a:ea typeface="굴림" panose="020B0600000101010101" pitchFamily="50" charset="-127"/>
              </a:rPr>
              <a:t>(x, y)	# </a:t>
            </a:r>
            <a:r>
              <a:rPr lang="ko-KR" altLang="en-US" sz="1600" dirty="0">
                <a:ea typeface="굴림" panose="020B0600000101010101" pitchFamily="50" charset="-127"/>
              </a:rPr>
              <a:t>이 예제의 경우</a:t>
            </a:r>
            <a:r>
              <a:rPr lang="en-US" altLang="ko-KR" sz="1600" dirty="0">
                <a:ea typeface="굴림" panose="020B0600000101010101" pitchFamily="50" charset="-127"/>
              </a:rPr>
              <a:t>, plot(y)</a:t>
            </a:r>
            <a:r>
              <a:rPr lang="ko-KR" altLang="en-US" sz="1600" dirty="0">
                <a:ea typeface="굴림" panose="020B0600000101010101" pitchFamily="50" charset="-127"/>
              </a:rPr>
              <a:t>와 같은 효과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 marL="180975" indent="-180975" eaLnBrk="1" hangingPunct="1">
              <a:buNone/>
            </a:pPr>
            <a:r>
              <a:rPr lang="en-US" altLang="ko-KR" sz="1600" dirty="0" err="1">
                <a:ea typeface="굴림" panose="020B0600000101010101" pitchFamily="50" charset="-127"/>
              </a:rPr>
              <a:t>plt.show</a:t>
            </a:r>
            <a:r>
              <a:rPr lang="en-US" altLang="ko-KR" sz="1600" dirty="0">
                <a:ea typeface="굴림" panose="020B0600000101010101" pitchFamily="50" charset="-127"/>
              </a:rPr>
              <a:t>()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5E4AFE-5264-2A4C-66BC-63C79E95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04" y="1987664"/>
            <a:ext cx="3159090" cy="20946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C71321-2391-1DAF-F22F-E39D2C173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918" y="1987664"/>
            <a:ext cx="3159089" cy="42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7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23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1276DC-D527-7E0E-6E9A-D71F647A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matplotlib Library (Example)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EF8934-FFC6-0313-FB6C-B62542E7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969616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import numpy as np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import </a:t>
            </a:r>
            <a:r>
              <a:rPr lang="en-US" altLang="ko-KR" sz="1400" dirty="0" err="1">
                <a:ea typeface="굴림" panose="020B0600000101010101" pitchFamily="50" charset="-127"/>
              </a:rPr>
              <a:t>matplotlib.pyplot</a:t>
            </a:r>
            <a:r>
              <a:rPr lang="en-US" altLang="ko-KR" sz="1400" dirty="0">
                <a:ea typeface="굴림" panose="020B0600000101010101" pitchFamily="50" charset="-127"/>
              </a:rPr>
              <a:t> as </a:t>
            </a:r>
            <a:r>
              <a:rPr lang="en-US" altLang="ko-KR" sz="1400" dirty="0" err="1">
                <a:ea typeface="굴림" panose="020B0600000101010101" pitchFamily="50" charset="-127"/>
              </a:rPr>
              <a:t>plt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x = </a:t>
            </a:r>
            <a:r>
              <a:rPr lang="en-US" altLang="ko-KR" sz="1400" dirty="0" err="1">
                <a:ea typeface="굴림" panose="020B0600000101010101" pitchFamily="50" charset="-127"/>
              </a:rPr>
              <a:t>np.arange</a:t>
            </a:r>
            <a:r>
              <a:rPr lang="en-US" altLang="ko-KR" sz="1400" dirty="0">
                <a:ea typeface="굴림" panose="020B0600000101010101" pitchFamily="50" charset="-127"/>
              </a:rPr>
              <a:t>(0.001, 1.5, 0.001)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y1 = np.log(x)      # log10 vs log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y2 = -10*x*np.log(x)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plt.plot</a:t>
            </a:r>
            <a:r>
              <a:rPr lang="en-US" altLang="ko-KR" sz="1400" dirty="0">
                <a:ea typeface="굴림" panose="020B0600000101010101" pitchFamily="50" charset="-127"/>
              </a:rPr>
              <a:t>(x, y1, label='graph_1')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plt.plot</a:t>
            </a:r>
            <a:r>
              <a:rPr lang="en-US" altLang="ko-KR" sz="1400" dirty="0">
                <a:ea typeface="굴림" panose="020B0600000101010101" pitchFamily="50" charset="-127"/>
              </a:rPr>
              <a:t>(x, y2, label='graph_2')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# </a:t>
            </a:r>
            <a:r>
              <a:rPr lang="en-US" altLang="ko-KR" sz="1400" dirty="0" err="1">
                <a:ea typeface="굴림" panose="020B0600000101010101" pitchFamily="50" charset="-127"/>
              </a:rPr>
              <a:t>plt.plot</a:t>
            </a:r>
            <a:r>
              <a:rPr lang="en-US" altLang="ko-KR" sz="1400" dirty="0">
                <a:ea typeface="굴림" panose="020B0600000101010101" pitchFamily="50" charset="-127"/>
              </a:rPr>
              <a:t>(x, y1, c='purple', linewidth=5.5, label='graph_1')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# </a:t>
            </a:r>
            <a:r>
              <a:rPr lang="en-US" altLang="ko-KR" sz="1400" dirty="0" err="1">
                <a:ea typeface="굴림" panose="020B0600000101010101" pitchFamily="50" charset="-127"/>
              </a:rPr>
              <a:t>plt.plot</a:t>
            </a:r>
            <a:r>
              <a:rPr lang="en-US" altLang="ko-KR" sz="1400" dirty="0">
                <a:ea typeface="굴림" panose="020B0600000101010101" pitchFamily="50" charset="-127"/>
              </a:rPr>
              <a:t>(x, y2, </a:t>
            </a:r>
            <a:r>
              <a:rPr lang="en-US" altLang="ko-KR" sz="1400" dirty="0" err="1">
                <a:ea typeface="굴림" panose="020B0600000101010101" pitchFamily="50" charset="-127"/>
              </a:rPr>
              <a:t>linestyle</a:t>
            </a:r>
            <a:r>
              <a:rPr lang="en-US" altLang="ko-KR" sz="1400" dirty="0">
                <a:ea typeface="굴림" panose="020B0600000101010101" pitchFamily="50" charset="-127"/>
              </a:rPr>
              <a:t>='--', label='graph_2')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# solid (-), dotted (:), dashed (--), </a:t>
            </a:r>
            <a:r>
              <a:rPr lang="en-US" altLang="ko-KR" sz="1400" dirty="0" err="1">
                <a:ea typeface="굴림" panose="020B0600000101010101" pitchFamily="50" charset="-127"/>
              </a:rPr>
              <a:t>dashdot</a:t>
            </a:r>
            <a:r>
              <a:rPr lang="en-US" altLang="ko-KR" sz="1400" dirty="0">
                <a:ea typeface="굴림" panose="020B0600000101010101" pitchFamily="50" charset="-127"/>
              </a:rPr>
              <a:t> (-.)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plt.legend</a:t>
            </a:r>
            <a:r>
              <a:rPr lang="en-US" altLang="ko-KR" sz="1400" dirty="0">
                <a:ea typeface="굴림" panose="020B0600000101010101" pitchFamily="50" charset="-127"/>
              </a:rPr>
              <a:t>()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plt.grid</a:t>
            </a:r>
            <a:r>
              <a:rPr lang="en-US" altLang="ko-KR" sz="1400" dirty="0">
                <a:ea typeface="굴림" panose="020B0600000101010101" pitchFamily="50" charset="-127"/>
              </a:rPr>
              <a:t>(True)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plt.title</a:t>
            </a:r>
            <a:r>
              <a:rPr lang="en-US" altLang="ko-KR" sz="1400" dirty="0">
                <a:ea typeface="굴림" panose="020B0600000101010101" pitchFamily="50" charset="-127"/>
              </a:rPr>
              <a:t>('My Title')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plt.xlabel</a:t>
            </a:r>
            <a:r>
              <a:rPr lang="en-US" altLang="ko-KR" sz="1400" dirty="0">
                <a:ea typeface="굴림" panose="020B0600000101010101" pitchFamily="50" charset="-127"/>
              </a:rPr>
              <a:t>('x-axis')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plt.ylabel</a:t>
            </a:r>
            <a:r>
              <a:rPr lang="en-US" altLang="ko-KR" sz="1400" dirty="0">
                <a:ea typeface="굴림" panose="020B0600000101010101" pitchFamily="50" charset="-127"/>
              </a:rPr>
              <a:t>('y-axis')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plt.show</a:t>
            </a:r>
            <a:r>
              <a:rPr lang="en-US" altLang="ko-KR" sz="1400" dirty="0">
                <a:ea typeface="굴림" panose="020B0600000101010101" pitchFamily="50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7AE2D9-C8CC-C68D-9EC0-483F22BC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93" y="1257597"/>
            <a:ext cx="3629025" cy="2609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7C9E93-5B19-BB3B-61FB-58DAE1C7A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40" y="3915565"/>
            <a:ext cx="3619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24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1276DC-D527-7E0E-6E9A-D71F647A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matplotlib Library (subplot)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EF8934-FFC6-0313-FB6C-B62542E7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969616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import </a:t>
            </a:r>
            <a:r>
              <a:rPr lang="en-US" altLang="ko-KR" sz="1400" dirty="0" err="1">
                <a:ea typeface="굴림" panose="020B0600000101010101" pitchFamily="50" charset="-127"/>
              </a:rPr>
              <a:t>matplotlib.pyplot</a:t>
            </a:r>
            <a:r>
              <a:rPr lang="en-US" altLang="ko-KR" sz="1400" dirty="0">
                <a:ea typeface="굴림" panose="020B0600000101010101" pitchFamily="50" charset="-127"/>
              </a:rPr>
              <a:t> as </a:t>
            </a:r>
            <a:r>
              <a:rPr lang="en-US" altLang="ko-KR" sz="1400" dirty="0" err="1">
                <a:ea typeface="굴림" panose="020B0600000101010101" pitchFamily="50" charset="-127"/>
              </a:rPr>
              <a:t>plt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names = ['R', 'G', 'B']</a:t>
            </a:r>
          </a:p>
          <a:p>
            <a:pPr marL="180975" indent="-180975" eaLnBrk="1" hangingPunct="1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values = [1, 1.5, 4]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plt.figure</a:t>
            </a:r>
            <a:r>
              <a:rPr lang="en-US" altLang="ko-KR" sz="1400" dirty="0">
                <a:ea typeface="굴림" panose="020B0600000101010101" pitchFamily="50" charset="-127"/>
              </a:rPr>
              <a:t>(dpi=100)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plt.subplot</a:t>
            </a:r>
            <a:r>
              <a:rPr lang="en-US" altLang="ko-KR" sz="1400" dirty="0">
                <a:ea typeface="굴림" panose="020B0600000101010101" pitchFamily="50" charset="-127"/>
              </a:rPr>
              <a:t>(1, 3, 1)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plt.bar</a:t>
            </a:r>
            <a:r>
              <a:rPr lang="en-US" altLang="ko-KR" sz="1400" dirty="0">
                <a:ea typeface="굴림" panose="020B0600000101010101" pitchFamily="50" charset="-127"/>
              </a:rPr>
              <a:t>(names, values)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plt.title</a:t>
            </a:r>
            <a:r>
              <a:rPr lang="en-US" altLang="ko-KR" sz="1400" dirty="0">
                <a:ea typeface="굴림" panose="020B0600000101010101" pitchFamily="50" charset="-127"/>
              </a:rPr>
              <a:t>('</a:t>
            </a:r>
            <a:r>
              <a:rPr lang="en-US" altLang="ko-KR" sz="1400" dirty="0" err="1">
                <a:ea typeface="굴림" panose="020B0600000101010101" pitchFamily="50" charset="-127"/>
              </a:rPr>
              <a:t>aaa</a:t>
            </a:r>
            <a:r>
              <a:rPr lang="en-US" altLang="ko-KR" sz="1400" dirty="0">
                <a:ea typeface="굴림" panose="020B0600000101010101" pitchFamily="50" charset="-127"/>
              </a:rPr>
              <a:t>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plt.subplot</a:t>
            </a:r>
            <a:r>
              <a:rPr lang="en-US" altLang="ko-KR" sz="1400" dirty="0">
                <a:ea typeface="굴림" panose="020B0600000101010101" pitchFamily="50" charset="-127"/>
              </a:rPr>
              <a:t>(1, 3, 2)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plt.scatter</a:t>
            </a:r>
            <a:r>
              <a:rPr lang="en-US" altLang="ko-KR" sz="1400" dirty="0">
                <a:ea typeface="굴림" panose="020B0600000101010101" pitchFamily="50" charset="-127"/>
              </a:rPr>
              <a:t>(names, values)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plt.title</a:t>
            </a:r>
            <a:r>
              <a:rPr lang="en-US" altLang="ko-KR" sz="1400" dirty="0">
                <a:ea typeface="굴림" panose="020B0600000101010101" pitchFamily="50" charset="-127"/>
              </a:rPr>
              <a:t>('</a:t>
            </a:r>
            <a:r>
              <a:rPr lang="en-US" altLang="ko-KR" sz="1400" dirty="0" err="1">
                <a:ea typeface="굴림" panose="020B0600000101010101" pitchFamily="50" charset="-127"/>
              </a:rPr>
              <a:t>bbb</a:t>
            </a:r>
            <a:r>
              <a:rPr lang="en-US" altLang="ko-KR" sz="1400" dirty="0">
                <a:ea typeface="굴림" panose="020B0600000101010101" pitchFamily="50" charset="-127"/>
              </a:rPr>
              <a:t>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plt.subplot</a:t>
            </a:r>
            <a:r>
              <a:rPr lang="en-US" altLang="ko-KR" sz="1400" dirty="0">
                <a:ea typeface="굴림" panose="020B0600000101010101" pitchFamily="50" charset="-127"/>
              </a:rPr>
              <a:t>(1, 3, 3)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plt.plot</a:t>
            </a:r>
            <a:r>
              <a:rPr lang="en-US" altLang="ko-KR" sz="1400" dirty="0">
                <a:ea typeface="굴림" panose="020B0600000101010101" pitchFamily="50" charset="-127"/>
              </a:rPr>
              <a:t>(names, values)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plt.title</a:t>
            </a:r>
            <a:r>
              <a:rPr lang="en-US" altLang="ko-KR" sz="1400" dirty="0">
                <a:ea typeface="굴림" panose="020B0600000101010101" pitchFamily="50" charset="-127"/>
              </a:rPr>
              <a:t>('ccc')</a:t>
            </a:r>
          </a:p>
          <a:p>
            <a:pPr marL="180975" indent="-180975" eaLnBrk="1" hangingPunct="1">
              <a:buNone/>
            </a:pPr>
            <a:endParaRPr lang="en-US" altLang="ko-KR" sz="1400" dirty="0">
              <a:ea typeface="굴림" panose="020B0600000101010101" pitchFamily="50" charset="-127"/>
            </a:endParaRP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plt.suptitle</a:t>
            </a:r>
            <a:r>
              <a:rPr lang="en-US" altLang="ko-KR" sz="1400" dirty="0">
                <a:ea typeface="굴림" panose="020B0600000101010101" pitchFamily="50" charset="-127"/>
              </a:rPr>
              <a:t>('My Title')</a:t>
            </a:r>
          </a:p>
          <a:p>
            <a:pPr marL="180975" indent="-180975" eaLnBrk="1" hangingPunct="1">
              <a:buNone/>
            </a:pPr>
            <a:r>
              <a:rPr lang="en-US" altLang="ko-KR" sz="1400" dirty="0" err="1">
                <a:ea typeface="굴림" panose="020B0600000101010101" pitchFamily="50" charset="-127"/>
              </a:rPr>
              <a:t>plt.show</a:t>
            </a:r>
            <a:r>
              <a:rPr lang="en-US" altLang="ko-KR" sz="1400" dirty="0">
                <a:ea typeface="굴림" panose="020B0600000101010101" pitchFamily="50" charset="-127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127E6-F1EB-D063-0B37-68161FB7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71" y="1895696"/>
            <a:ext cx="48863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MNIST </a:t>
            </a:r>
            <a:r>
              <a:rPr lang="ko-KR" altLang="en-US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숫자 인식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신경망 </a:t>
            </a: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(Review)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25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AC2ED2-0A20-362E-176D-DAD946D8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1" y="1473351"/>
            <a:ext cx="10331849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ko-KR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MNIST </a:t>
            </a: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숫자 인식 </a:t>
            </a:r>
            <a:r>
              <a:rPr lang="en-US" altLang="ko-KR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3</a:t>
            </a: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층 신경망 예제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 dirty="0">
                <a:ea typeface="굴림" panose="020B0600000101010101" pitchFamily="50" charset="-127"/>
              </a:rPr>
              <a:t>참고로</a:t>
            </a:r>
            <a:r>
              <a:rPr lang="en-US" altLang="ko-KR" sz="2000" dirty="0">
                <a:ea typeface="굴림" panose="020B0600000101010101" pitchFamily="50" charset="-127"/>
              </a:rPr>
              <a:t>, affine (linear) </a:t>
            </a:r>
            <a:r>
              <a:rPr lang="ko-KR" altLang="en-US" sz="2000" dirty="0">
                <a:ea typeface="굴림" panose="020B0600000101010101" pitchFamily="50" charset="-127"/>
              </a:rPr>
              <a:t>계층은 </a:t>
            </a:r>
            <a:r>
              <a:rPr lang="en-US" altLang="ko-KR" sz="2000" dirty="0">
                <a:ea typeface="굴림" panose="020B0600000101010101" pitchFamily="50" charset="-127"/>
              </a:rPr>
              <a:t>A=XW+B</a:t>
            </a:r>
            <a:r>
              <a:rPr lang="ko-KR" altLang="en-US" sz="2000" dirty="0">
                <a:ea typeface="굴림" panose="020B0600000101010101" pitchFamily="50" charset="-127"/>
              </a:rPr>
              <a:t>를 계산하는 계층을 의미함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 dirty="0">
                <a:ea typeface="굴림" panose="020B0600000101010101" pitchFamily="50" charset="-127"/>
              </a:rPr>
              <a:t>(2, 3, 2, 2) </a:t>
            </a:r>
            <a:r>
              <a:rPr lang="ko-KR" altLang="en-US" sz="2000" dirty="0">
                <a:ea typeface="굴림" panose="020B0600000101010101" pitchFamily="50" charset="-127"/>
              </a:rPr>
              <a:t>대신 </a:t>
            </a:r>
            <a:r>
              <a:rPr lang="en-US" altLang="ko-KR" sz="2000" dirty="0">
                <a:ea typeface="굴림" panose="020B0600000101010101" pitchFamily="50" charset="-127"/>
              </a:rPr>
              <a:t>(784, 50, 100, 10) </a:t>
            </a:r>
            <a:r>
              <a:rPr lang="ko-KR" altLang="en-US" sz="2000" dirty="0">
                <a:ea typeface="굴림" panose="020B0600000101010101" pitchFamily="50" charset="-127"/>
              </a:rPr>
              <a:t>형태의 </a:t>
            </a:r>
            <a:r>
              <a:rPr lang="en-US" altLang="ko-KR" sz="2000" dirty="0">
                <a:ea typeface="굴림" panose="020B0600000101010101" pitchFamily="50" charset="-127"/>
              </a:rPr>
              <a:t>3</a:t>
            </a:r>
            <a:r>
              <a:rPr lang="ko-KR" altLang="en-US" sz="2000" dirty="0">
                <a:ea typeface="굴림" panose="020B0600000101010101" pitchFamily="50" charset="-127"/>
              </a:rPr>
              <a:t>층 신경망을 가정하기로 함</a:t>
            </a:r>
            <a:r>
              <a:rPr lang="en-US" altLang="ko-KR" sz="2000" dirty="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buClr>
                <a:srgbClr val="0000FF"/>
              </a:buClr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3FA38-59DD-92ED-C10D-8BBC01F44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4" y="2959211"/>
            <a:ext cx="7226671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26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import </a:t>
            </a:r>
            <a:r>
              <a:rPr lang="en-US" altLang="ko-KR" sz="1300" dirty="0" err="1">
                <a:ea typeface="굴림" panose="020B0600000101010101" pitchFamily="50" charset="-127"/>
              </a:rPr>
              <a:t>torch.nn</a:t>
            </a:r>
            <a:r>
              <a:rPr lang="en-US" altLang="ko-KR" sz="1300" dirty="0">
                <a:ea typeface="굴림" panose="020B0600000101010101" pitchFamily="50" charset="-127"/>
              </a:rPr>
              <a:t> as </a:t>
            </a:r>
            <a:r>
              <a:rPr lang="en-US" altLang="ko-KR" sz="1300" dirty="0" err="1">
                <a:ea typeface="굴림" panose="020B0600000101010101" pitchFamily="50" charset="-127"/>
              </a:rPr>
              <a:t>nn</a:t>
            </a:r>
            <a:endParaRPr lang="en-US" altLang="ko-KR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# </a:t>
            </a:r>
            <a:r>
              <a:rPr lang="en-US" altLang="ko-KR" sz="1300" dirty="0" err="1">
                <a:ea typeface="굴림" panose="020B0600000101010101" pitchFamily="50" charset="-127"/>
              </a:rPr>
              <a:t>torch.manual_seed</a:t>
            </a:r>
            <a:r>
              <a:rPr lang="en-US" altLang="ko-KR" sz="1300" dirty="0">
                <a:ea typeface="굴림" panose="020B0600000101010101" pitchFamily="50" charset="-127"/>
              </a:rPr>
              <a:t>(999)			# </a:t>
            </a:r>
            <a:r>
              <a:rPr lang="ko-KR" altLang="en-US" sz="1300" dirty="0">
                <a:ea typeface="굴림" panose="020B0600000101010101" pitchFamily="50" charset="-127"/>
              </a:rPr>
              <a:t>결과 재현성이 필요할 경우</a:t>
            </a:r>
            <a:r>
              <a:rPr lang="en-US" altLang="ko-KR" sz="1300" dirty="0">
                <a:ea typeface="굴림" panose="020B0600000101010101" pitchFamily="50" charset="-127"/>
              </a:rPr>
              <a:t> </a:t>
            </a:r>
            <a:r>
              <a:rPr lang="ko-KR" altLang="en-US" sz="1300" dirty="0">
                <a:ea typeface="굴림" panose="020B0600000101010101" pitchFamily="50" charset="-127"/>
              </a:rPr>
              <a:t>사용</a:t>
            </a:r>
            <a:endParaRPr lang="en-US" altLang="ko-KR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X = </a:t>
            </a:r>
            <a:r>
              <a:rPr lang="en-US" altLang="ko-KR" sz="13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300" dirty="0">
                <a:ea typeface="굴림" panose="020B0600000101010101" pitchFamily="50" charset="-127"/>
              </a:rPr>
              <a:t>([[0, 0], [0, 1], [1, 0], [1, 1]])		# </a:t>
            </a:r>
            <a:r>
              <a:rPr lang="ko-KR" altLang="en-US" sz="1300" dirty="0">
                <a:ea typeface="굴림" panose="020B0600000101010101" pitchFamily="50" charset="-127"/>
              </a:rPr>
              <a:t>입력 데이터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Y = </a:t>
            </a:r>
            <a:r>
              <a:rPr lang="en-US" altLang="ko-KR" sz="13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300" dirty="0">
                <a:ea typeface="굴림" panose="020B0600000101010101" pitchFamily="50" charset="-127"/>
              </a:rPr>
              <a:t>([[0], [0], [0], [1]])     		# target </a:t>
            </a:r>
            <a:r>
              <a:rPr lang="ko-KR" altLang="en-US" sz="1300" dirty="0">
                <a:ea typeface="굴림" panose="020B0600000101010101" pitchFamily="50" charset="-127"/>
              </a:rPr>
              <a:t>값 </a:t>
            </a:r>
            <a:r>
              <a:rPr lang="en-US" altLang="ko-KR" sz="1300" dirty="0">
                <a:ea typeface="굴림" panose="020B0600000101010101" pitchFamily="50" charset="-127"/>
              </a:rPr>
              <a:t>(= </a:t>
            </a:r>
            <a:r>
              <a:rPr lang="ko-KR" altLang="en-US" sz="1300" dirty="0" err="1">
                <a:ea typeface="굴림" panose="020B0600000101010101" pitchFamily="50" charset="-127"/>
              </a:rPr>
              <a:t>정답값</a:t>
            </a:r>
            <a:r>
              <a:rPr lang="en-US" altLang="ko-KR" sz="1300" dirty="0">
                <a:ea typeface="굴림" panose="020B0600000101010101" pitchFamily="50" charset="-127"/>
              </a:rPr>
              <a:t>) for AND gate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Y = </a:t>
            </a:r>
            <a:r>
              <a:rPr lang="en-US" altLang="ko-KR" sz="13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300" dirty="0">
                <a:ea typeface="굴림" panose="020B0600000101010101" pitchFamily="50" charset="-127"/>
              </a:rPr>
              <a:t>([[0], [1], [1], [1]])     		# target </a:t>
            </a:r>
            <a:r>
              <a:rPr lang="ko-KR" altLang="en-US" sz="1300" dirty="0">
                <a:ea typeface="굴림" panose="020B0600000101010101" pitchFamily="50" charset="-127"/>
              </a:rPr>
              <a:t>값 </a:t>
            </a:r>
            <a:r>
              <a:rPr lang="en-US" altLang="ko-KR" sz="1300" dirty="0">
                <a:ea typeface="굴림" panose="020B0600000101010101" pitchFamily="50" charset="-127"/>
              </a:rPr>
              <a:t>(= </a:t>
            </a:r>
            <a:r>
              <a:rPr lang="ko-KR" altLang="en-US" sz="1300" dirty="0" err="1">
                <a:ea typeface="굴림" panose="020B0600000101010101" pitchFamily="50" charset="-127"/>
              </a:rPr>
              <a:t>정답값</a:t>
            </a:r>
            <a:r>
              <a:rPr lang="en-US" altLang="ko-KR" sz="1300" dirty="0">
                <a:ea typeface="굴림" panose="020B0600000101010101" pitchFamily="50" charset="-127"/>
              </a:rPr>
              <a:t>) for OR gate</a:t>
            </a:r>
          </a:p>
          <a:p>
            <a:pPr marL="0" indent="0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# Y = </a:t>
            </a:r>
            <a:r>
              <a:rPr lang="en-US" altLang="ko-KR" sz="13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300" dirty="0">
                <a:ea typeface="굴림" panose="020B0600000101010101" pitchFamily="50" charset="-127"/>
              </a:rPr>
              <a:t>([[0], [1], [1], [0]])     		# target </a:t>
            </a:r>
            <a:r>
              <a:rPr lang="ko-KR" altLang="en-US" sz="1300" dirty="0">
                <a:ea typeface="굴림" panose="020B0600000101010101" pitchFamily="50" charset="-127"/>
              </a:rPr>
              <a:t>값 </a:t>
            </a:r>
            <a:r>
              <a:rPr lang="en-US" altLang="ko-KR" sz="1300" dirty="0">
                <a:ea typeface="굴림" panose="020B0600000101010101" pitchFamily="50" charset="-127"/>
              </a:rPr>
              <a:t>(= </a:t>
            </a:r>
            <a:r>
              <a:rPr lang="ko-KR" altLang="en-US" sz="1300" dirty="0" err="1">
                <a:ea typeface="굴림" panose="020B0600000101010101" pitchFamily="50" charset="-127"/>
              </a:rPr>
              <a:t>정답값</a:t>
            </a:r>
            <a:r>
              <a:rPr lang="en-US" altLang="ko-KR" sz="1300" dirty="0">
                <a:ea typeface="굴림" panose="020B0600000101010101" pitchFamily="50" charset="-127"/>
              </a:rPr>
              <a:t>) for XOR gate</a:t>
            </a:r>
          </a:p>
          <a:p>
            <a:pPr marL="0" indent="0" eaLnBrk="1" hangingPunct="1">
              <a:buNone/>
            </a:pPr>
            <a:endParaRPr lang="en-US" altLang="ko-KR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model = </a:t>
            </a:r>
            <a:r>
              <a:rPr lang="en-US" altLang="ko-KR" sz="1300" dirty="0" err="1">
                <a:ea typeface="굴림" panose="020B0600000101010101" pitchFamily="50" charset="-127"/>
              </a:rPr>
              <a:t>nn.Sequential</a:t>
            </a:r>
            <a:r>
              <a:rPr lang="en-US" altLang="ko-KR" sz="1300" dirty="0">
                <a:ea typeface="굴림" panose="020B0600000101010101" pitchFamily="50" charset="-127"/>
              </a:rPr>
              <a:t>(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 err="1">
                <a:ea typeface="굴림" panose="020B0600000101010101" pitchFamily="50" charset="-127"/>
              </a:rPr>
              <a:t>nn.Linear</a:t>
            </a:r>
            <a:r>
              <a:rPr lang="en-US" altLang="ko-KR" sz="1300" dirty="0">
                <a:ea typeface="굴림" panose="020B0600000101010101" pitchFamily="50" charset="-127"/>
              </a:rPr>
              <a:t>(2, 1),				# </a:t>
            </a:r>
            <a:r>
              <a:rPr lang="ko-KR" altLang="en-US" sz="1300" dirty="0">
                <a:ea typeface="굴림" panose="020B0600000101010101" pitchFamily="50" charset="-127"/>
              </a:rPr>
              <a:t>더 복잡하게 만들 수도 있으나</a:t>
            </a:r>
            <a:r>
              <a:rPr lang="en-US" altLang="ko-KR" sz="1300" dirty="0">
                <a:ea typeface="굴림" panose="020B0600000101010101" pitchFamily="50" charset="-127"/>
              </a:rPr>
              <a:t>, </a:t>
            </a:r>
            <a:r>
              <a:rPr lang="ko-KR" altLang="en-US" sz="1300" dirty="0">
                <a:ea typeface="굴림" panose="020B0600000101010101" pitchFamily="50" charset="-127"/>
              </a:rPr>
              <a:t>일단 간단하게</a:t>
            </a:r>
            <a:r>
              <a:rPr lang="en-US" altLang="ko-KR" sz="1300" dirty="0">
                <a:ea typeface="굴림" panose="020B0600000101010101" pitchFamily="50" charset="-127"/>
              </a:rPr>
              <a:t>...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 err="1">
                <a:ea typeface="굴림" panose="020B0600000101010101" pitchFamily="50" charset="-127"/>
              </a:rPr>
              <a:t>nn.Sigmoid</a:t>
            </a:r>
            <a:r>
              <a:rPr lang="en-US" altLang="ko-KR" sz="1300" dirty="0">
                <a:ea typeface="굴림" panose="020B0600000101010101" pitchFamily="50" charset="-127"/>
              </a:rPr>
              <a:t>(),				# </a:t>
            </a:r>
            <a:r>
              <a:rPr lang="ko-KR" altLang="en-US" sz="1300" dirty="0">
                <a:ea typeface="굴림" panose="020B0600000101010101" pitchFamily="50" charset="-127"/>
              </a:rPr>
              <a:t>마지막 </a:t>
            </a:r>
            <a:r>
              <a:rPr lang="en-US" altLang="ko-KR" sz="1300" dirty="0">
                <a:ea typeface="굴림" panose="020B0600000101010101" pitchFamily="50" charset="-127"/>
              </a:rPr>
              <a:t>comma</a:t>
            </a:r>
            <a:r>
              <a:rPr lang="ko-KR" altLang="en-US" sz="1300" dirty="0">
                <a:ea typeface="굴림" panose="020B0600000101010101" pitchFamily="50" charset="-127"/>
              </a:rPr>
              <a:t>는 생략해도 됨</a:t>
            </a:r>
            <a:r>
              <a:rPr lang="en-US" altLang="ko-KR" sz="13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ko-KR" sz="1300" dirty="0" err="1">
                <a:ea typeface="굴림" panose="020B0600000101010101" pitchFamily="50" charset="-127"/>
              </a:rPr>
              <a:t>loss_func</a:t>
            </a:r>
            <a:r>
              <a:rPr lang="en-US" altLang="ko-KR" sz="1300" dirty="0">
                <a:ea typeface="굴림" panose="020B0600000101010101" pitchFamily="50" charset="-127"/>
              </a:rPr>
              <a:t> = </a:t>
            </a:r>
            <a:r>
              <a:rPr lang="en-US" altLang="ko-KR" sz="1300" dirty="0" err="1">
                <a:ea typeface="굴림" panose="020B0600000101010101" pitchFamily="50" charset="-127"/>
              </a:rPr>
              <a:t>nn.BCELoss</a:t>
            </a:r>
            <a:r>
              <a:rPr lang="en-US" altLang="ko-KR" sz="1300" dirty="0">
                <a:ea typeface="굴림" panose="020B0600000101010101" pitchFamily="50" charset="-127"/>
              </a:rPr>
              <a:t>()			# binary classification</a:t>
            </a:r>
            <a:r>
              <a:rPr lang="ko-KR" altLang="en-US" sz="1300" dirty="0">
                <a:ea typeface="굴림" panose="020B0600000101010101" pitchFamily="50" charset="-127"/>
              </a:rPr>
              <a:t>을 위해 </a:t>
            </a:r>
            <a:r>
              <a:rPr lang="en-US" altLang="ko-KR" sz="1300" dirty="0" err="1">
                <a:ea typeface="굴림" panose="020B0600000101010101" pitchFamily="50" charset="-127"/>
              </a:rPr>
              <a:t>BCELoss</a:t>
            </a:r>
            <a:r>
              <a:rPr lang="en-US" altLang="ko-KR" sz="1300" dirty="0">
                <a:ea typeface="굴림" panose="020B0600000101010101" pitchFamily="50" charset="-127"/>
              </a:rPr>
              <a:t> </a:t>
            </a:r>
            <a:r>
              <a:rPr lang="ko-KR" altLang="en-US" sz="1300" dirty="0">
                <a:ea typeface="굴림" panose="020B0600000101010101" pitchFamily="50" charset="-127"/>
              </a:rPr>
              <a:t>사용</a:t>
            </a:r>
          </a:p>
          <a:p>
            <a:pPr marL="0" indent="0" eaLnBrk="1" hangingPunct="1">
              <a:buNone/>
            </a:pP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 err="1">
                <a:ea typeface="굴림" panose="020B0600000101010101" pitchFamily="50" charset="-127"/>
              </a:rPr>
              <a:t>num_epochs</a:t>
            </a:r>
            <a:r>
              <a:rPr lang="en-US" altLang="ko-KR" sz="1300" dirty="0">
                <a:ea typeface="굴림" panose="020B0600000101010101" pitchFamily="50" charset="-127"/>
              </a:rPr>
              <a:t> = 2000				# </a:t>
            </a:r>
            <a:r>
              <a:rPr lang="ko-KR" altLang="en-US" sz="1300" dirty="0">
                <a:ea typeface="굴림" panose="020B0600000101010101" pitchFamily="50" charset="-127"/>
              </a:rPr>
              <a:t>반복 횟수 지정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optimizer = </a:t>
            </a:r>
            <a:r>
              <a:rPr lang="en-US" altLang="ko-KR" sz="1300" dirty="0" err="1">
                <a:ea typeface="굴림" panose="020B0600000101010101" pitchFamily="50" charset="-127"/>
              </a:rPr>
              <a:t>torch.optim.SGD</a:t>
            </a:r>
            <a:r>
              <a:rPr lang="en-US" altLang="ko-KR" sz="1300" dirty="0">
                <a:ea typeface="굴림" panose="020B0600000101010101" pitchFamily="50" charset="-127"/>
              </a:rPr>
              <a:t>(</a:t>
            </a:r>
            <a:r>
              <a:rPr lang="en-US" altLang="ko-KR" sz="1300" dirty="0" err="1">
                <a:ea typeface="굴림" panose="020B0600000101010101" pitchFamily="50" charset="-127"/>
              </a:rPr>
              <a:t>model.parameters</a:t>
            </a:r>
            <a:r>
              <a:rPr lang="en-US" altLang="ko-KR" sz="1300" dirty="0">
                <a:ea typeface="굴림" panose="020B0600000101010101" pitchFamily="50" charset="-127"/>
              </a:rPr>
              <a:t>(), </a:t>
            </a:r>
            <a:r>
              <a:rPr lang="en-US" altLang="ko-KR" sz="1300" dirty="0" err="1">
                <a:ea typeface="굴림" panose="020B0600000101010101" pitchFamily="50" charset="-127"/>
              </a:rPr>
              <a:t>lr</a:t>
            </a:r>
            <a:r>
              <a:rPr lang="en-US" altLang="ko-KR" sz="1300" dirty="0">
                <a:ea typeface="굴림" panose="020B0600000101010101" pitchFamily="50" charset="-127"/>
              </a:rPr>
              <a:t>=0.2)	# </a:t>
            </a:r>
            <a:r>
              <a:rPr lang="ko-KR" altLang="en-US" sz="1300" dirty="0">
                <a:ea typeface="굴림" panose="020B0600000101010101" pitchFamily="50" charset="-127"/>
              </a:rPr>
              <a:t>다양한 </a:t>
            </a:r>
            <a:r>
              <a:rPr lang="en-US" altLang="ko-KR" sz="1300" dirty="0">
                <a:ea typeface="굴림" panose="020B0600000101010101" pitchFamily="50" charset="-127"/>
              </a:rPr>
              <a:t>optimizer </a:t>
            </a:r>
            <a:r>
              <a:rPr lang="ko-KR" altLang="en-US" sz="1300" dirty="0">
                <a:ea typeface="굴림" panose="020B0600000101010101" pitchFamily="50" charset="-127"/>
              </a:rPr>
              <a:t>중에서 제일 </a:t>
            </a:r>
            <a:r>
              <a:rPr lang="en-US" altLang="ko-KR" sz="1300" dirty="0">
                <a:ea typeface="굴림" panose="020B0600000101010101" pitchFamily="50" charset="-127"/>
              </a:rPr>
              <a:t>simple</a:t>
            </a:r>
            <a:r>
              <a:rPr lang="ko-KR" altLang="en-US" sz="1300" dirty="0">
                <a:ea typeface="굴림" panose="020B0600000101010101" pitchFamily="50" charset="-127"/>
              </a:rPr>
              <a:t>한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		</a:t>
            </a:r>
            <a:r>
              <a:rPr lang="ko-KR" altLang="en-US" sz="1300" dirty="0">
                <a:ea typeface="굴림" panose="020B0600000101010101" pitchFamily="50" charset="-127"/>
              </a:rPr>
              <a:t>			</a:t>
            </a:r>
            <a:r>
              <a:rPr lang="en-US" altLang="ko-KR" sz="1300" dirty="0">
                <a:ea typeface="굴림" panose="020B0600000101010101" pitchFamily="50" charset="-127"/>
              </a:rPr>
              <a:t># SGD (Stochastic Gradient Descent) optimizer </a:t>
            </a:r>
            <a:r>
              <a:rPr lang="ko-KR" altLang="en-US" sz="1300" dirty="0">
                <a:ea typeface="굴림" panose="020B0600000101010101" pitchFamily="50" charset="-127"/>
              </a:rPr>
              <a:t>사용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AND/OR Gate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학습 신경망 구현 </a:t>
            </a: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(1)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6993C77-3D79-9666-C504-59DA4F087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4823"/>
              </p:ext>
            </p:extLst>
          </p:nvPr>
        </p:nvGraphicFramePr>
        <p:xfrm>
          <a:off x="1075362" y="5852061"/>
          <a:ext cx="1575371" cy="49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622080" progId="Equation.DSMT4">
                  <p:embed/>
                </p:oleObj>
              </mc:Choice>
              <mc:Fallback>
                <p:oleObj name="Equation" r:id="rId3" imgW="1955520" imgH="62208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C6993C77-3D79-9666-C504-59DA4F087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362" y="5852061"/>
                        <a:ext cx="1575371" cy="493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11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27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for epoch in range(num_epochs+1):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    prediction = model(X)		# </a:t>
            </a:r>
            <a:r>
              <a:rPr lang="ko-KR" altLang="en-US" sz="1300" dirty="0" err="1">
                <a:ea typeface="굴림" panose="020B0600000101010101" pitchFamily="50" charset="-127"/>
              </a:rPr>
              <a:t>순전파</a:t>
            </a:r>
            <a:r>
              <a:rPr lang="ko-KR" altLang="en-US" sz="1300" dirty="0">
                <a:ea typeface="굴림" panose="020B0600000101010101" pitchFamily="50" charset="-127"/>
              </a:rPr>
              <a:t> 과정</a:t>
            </a: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>
                <a:ea typeface="굴림" panose="020B0600000101010101" pitchFamily="50" charset="-127"/>
              </a:rPr>
              <a:t>loss = </a:t>
            </a:r>
            <a:r>
              <a:rPr lang="en-US" altLang="ko-KR" sz="1300" dirty="0" err="1">
                <a:ea typeface="굴림" panose="020B0600000101010101" pitchFamily="50" charset="-127"/>
              </a:rPr>
              <a:t>loss_func</a:t>
            </a:r>
            <a:r>
              <a:rPr lang="en-US" altLang="ko-KR" sz="1300" dirty="0">
                <a:ea typeface="굴림" panose="020B0600000101010101" pitchFamily="50" charset="-127"/>
              </a:rPr>
              <a:t>(prediction, Y)	# </a:t>
            </a:r>
            <a:r>
              <a:rPr lang="ko-KR" altLang="en-US" sz="1300" dirty="0">
                <a:ea typeface="굴림" panose="020B0600000101010101" pitchFamily="50" charset="-127"/>
              </a:rPr>
              <a:t>손실 함수 계산</a:t>
            </a:r>
          </a:p>
          <a:p>
            <a:pPr marL="0" indent="0" eaLnBrk="1" hangingPunct="1">
              <a:buNone/>
            </a:pP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 err="1">
                <a:ea typeface="굴림" panose="020B0600000101010101" pitchFamily="50" charset="-127"/>
              </a:rPr>
              <a:t>optimizer.zero_grad</a:t>
            </a:r>
            <a:r>
              <a:rPr lang="en-US" altLang="ko-KR" sz="1300" dirty="0">
                <a:ea typeface="굴림" panose="020B0600000101010101" pitchFamily="50" charset="-127"/>
              </a:rPr>
              <a:t>()		# </a:t>
            </a:r>
            <a:r>
              <a:rPr lang="ko-KR" altLang="en-US" sz="1300" dirty="0" err="1">
                <a:ea typeface="굴림" panose="020B0600000101010101" pitchFamily="50" charset="-127"/>
              </a:rPr>
              <a:t>기울기값</a:t>
            </a:r>
            <a:r>
              <a:rPr lang="ko-KR" altLang="en-US" sz="1300" dirty="0">
                <a:ea typeface="굴림" panose="020B0600000101010101" pitchFamily="50" charset="-127"/>
              </a:rPr>
              <a:t> 초기화</a:t>
            </a: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 err="1">
                <a:ea typeface="굴림" panose="020B0600000101010101" pitchFamily="50" charset="-127"/>
              </a:rPr>
              <a:t>loss.backward</a:t>
            </a:r>
            <a:r>
              <a:rPr lang="en-US" altLang="ko-KR" sz="1300" dirty="0">
                <a:ea typeface="굴림" panose="020B0600000101010101" pitchFamily="50" charset="-127"/>
              </a:rPr>
              <a:t>()		# </a:t>
            </a:r>
            <a:r>
              <a:rPr lang="ko-KR" altLang="en-US" sz="1300" dirty="0" err="1">
                <a:ea typeface="굴림" panose="020B0600000101010101" pitchFamily="50" charset="-127"/>
              </a:rPr>
              <a:t>기울기값</a:t>
            </a:r>
            <a:r>
              <a:rPr lang="ko-KR" altLang="en-US" sz="1300" dirty="0">
                <a:ea typeface="굴림" panose="020B0600000101010101" pitchFamily="50" charset="-127"/>
              </a:rPr>
              <a:t> 계산</a:t>
            </a: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 err="1">
                <a:ea typeface="굴림" panose="020B0600000101010101" pitchFamily="50" charset="-127"/>
              </a:rPr>
              <a:t>optimizer.step</a:t>
            </a:r>
            <a:r>
              <a:rPr lang="en-US" altLang="ko-KR" sz="1300" dirty="0">
                <a:ea typeface="굴림" panose="020B0600000101010101" pitchFamily="50" charset="-127"/>
              </a:rPr>
              <a:t>()		# </a:t>
            </a:r>
            <a:r>
              <a:rPr lang="ko-KR" altLang="en-US" sz="1300" dirty="0">
                <a:ea typeface="굴림" panose="020B0600000101010101" pitchFamily="50" charset="-127"/>
              </a:rPr>
              <a:t>가중치 업데이트</a:t>
            </a:r>
          </a:p>
          <a:p>
            <a:pPr marL="0" indent="0" eaLnBrk="1" hangingPunct="1">
              <a:buNone/>
            </a:pP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</a:t>
            </a:r>
            <a:r>
              <a:rPr lang="en-US" altLang="ko-KR" sz="1300" dirty="0">
                <a:ea typeface="굴림" panose="020B0600000101010101" pitchFamily="50" charset="-127"/>
              </a:rPr>
              <a:t>if epoch % 100 == 0:		# </a:t>
            </a:r>
            <a:r>
              <a:rPr lang="ko-KR" altLang="en-US" sz="1300" dirty="0">
                <a:ea typeface="굴림" panose="020B0600000101010101" pitchFamily="50" charset="-127"/>
              </a:rPr>
              <a:t>특정 조건 만족할 때마다 현재 진행 상태 표시</a:t>
            </a:r>
          </a:p>
          <a:p>
            <a:pPr marL="0" indent="0" eaLnBrk="1" hangingPunct="1">
              <a:buNone/>
            </a:pPr>
            <a:r>
              <a:rPr lang="ko-KR" altLang="en-US" sz="1300" dirty="0">
                <a:ea typeface="굴림" panose="020B0600000101010101" pitchFamily="50" charset="-127"/>
              </a:rPr>
              <a:t>        </a:t>
            </a:r>
            <a:r>
              <a:rPr lang="en-US" altLang="ko-KR" sz="1300" dirty="0">
                <a:ea typeface="굴림" panose="020B0600000101010101" pitchFamily="50" charset="-127"/>
              </a:rPr>
              <a:t>print(</a:t>
            </a:r>
            <a:r>
              <a:rPr lang="en-US" altLang="ko-KR" sz="1300" dirty="0" err="1">
                <a:ea typeface="굴림" panose="020B0600000101010101" pitchFamily="50" charset="-127"/>
              </a:rPr>
              <a:t>f'Epoch</a:t>
            </a:r>
            <a:r>
              <a:rPr lang="en-US" altLang="ko-KR" sz="1300" dirty="0">
                <a:ea typeface="굴림" panose="020B0600000101010101" pitchFamily="50" charset="-127"/>
              </a:rPr>
              <a:t>: {epoch:4d}  loss = {</a:t>
            </a:r>
            <a:r>
              <a:rPr lang="en-US" altLang="ko-KR" sz="1300" dirty="0" err="1">
                <a:ea typeface="굴림" panose="020B0600000101010101" pitchFamily="50" charset="-127"/>
              </a:rPr>
              <a:t>loss.item</a:t>
            </a:r>
            <a:r>
              <a:rPr lang="en-US" altLang="ko-KR" sz="1300" dirty="0">
                <a:ea typeface="굴림" panose="020B0600000101010101" pitchFamily="50" charset="-127"/>
              </a:rPr>
              <a:t>():8.5f}')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        print('prediction =', </a:t>
            </a:r>
            <a:r>
              <a:rPr lang="en-US" altLang="ko-KR" sz="1300" dirty="0" err="1">
                <a:ea typeface="굴림" panose="020B0600000101010101" pitchFamily="50" charset="-127"/>
              </a:rPr>
              <a:t>prediction.detach</a:t>
            </a:r>
            <a:r>
              <a:rPr lang="en-US" altLang="ko-KR" sz="1300" dirty="0">
                <a:ea typeface="굴림" panose="020B0600000101010101" pitchFamily="50" charset="-127"/>
              </a:rPr>
              <a:t>().squeeze().</a:t>
            </a:r>
            <a:r>
              <a:rPr lang="en-US" altLang="ko-KR" sz="1300" dirty="0" err="1">
                <a:ea typeface="굴림" panose="020B0600000101010101" pitchFamily="50" charset="-127"/>
              </a:rPr>
              <a:t>numpy</a:t>
            </a:r>
            <a:r>
              <a:rPr lang="en-US" altLang="ko-KR" sz="1300" dirty="0">
                <a:ea typeface="굴림" panose="020B0600000101010101" pitchFamily="50" charset="-127"/>
              </a:rPr>
              <a:t>())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        print()</a:t>
            </a:r>
          </a:p>
          <a:p>
            <a:pPr marL="0" indent="0" eaLnBrk="1" hangingPunct="1">
              <a:buNone/>
            </a:pPr>
            <a:endParaRPr lang="en-US" altLang="ko-KR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prediction = model(X)				# </a:t>
            </a:r>
            <a:r>
              <a:rPr lang="ko-KR" altLang="en-US" sz="1300" dirty="0">
                <a:ea typeface="굴림" panose="020B0600000101010101" pitchFamily="50" charset="-127"/>
              </a:rPr>
              <a:t>실수</a:t>
            </a:r>
            <a:r>
              <a:rPr lang="en-US" altLang="ko-KR" sz="1300" dirty="0">
                <a:ea typeface="굴림" panose="020B0600000101010101" pitchFamily="50" charset="-127"/>
              </a:rPr>
              <a:t>/</a:t>
            </a:r>
            <a:r>
              <a:rPr lang="ko-KR" altLang="en-US" sz="1300" dirty="0">
                <a:ea typeface="굴림" panose="020B0600000101010101" pitchFamily="50" charset="-127"/>
              </a:rPr>
              <a:t>확률 형태의 예측 </a:t>
            </a:r>
            <a:r>
              <a:rPr lang="ko-KR" altLang="en-US" sz="1300" dirty="0" err="1">
                <a:ea typeface="굴림" panose="020B0600000101010101" pitchFamily="50" charset="-127"/>
              </a:rPr>
              <a:t>출력값</a:t>
            </a: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 err="1">
                <a:ea typeface="굴림" panose="020B0600000101010101" pitchFamily="50" charset="-127"/>
              </a:rPr>
              <a:t>pred_final</a:t>
            </a:r>
            <a:r>
              <a:rPr lang="en-US" altLang="ko-KR" sz="1300" dirty="0">
                <a:ea typeface="굴림" panose="020B0600000101010101" pitchFamily="50" charset="-127"/>
              </a:rPr>
              <a:t> = (prediction &gt; 0.5).float()		# (0 </a:t>
            </a:r>
            <a:r>
              <a:rPr lang="ko-KR" altLang="en-US" sz="1300" dirty="0">
                <a:ea typeface="굴림" panose="020B0600000101010101" pitchFamily="50" charset="-127"/>
              </a:rPr>
              <a:t>또는 </a:t>
            </a:r>
            <a:r>
              <a:rPr lang="en-US" altLang="ko-KR" sz="1300" dirty="0">
                <a:ea typeface="굴림" panose="020B0600000101010101" pitchFamily="50" charset="-127"/>
              </a:rPr>
              <a:t>1) </a:t>
            </a:r>
            <a:r>
              <a:rPr lang="ko-KR" altLang="en-US" sz="1300" dirty="0">
                <a:ea typeface="굴림" panose="020B0600000101010101" pitchFamily="50" charset="-127"/>
              </a:rPr>
              <a:t>형태의 예측 </a:t>
            </a:r>
            <a:r>
              <a:rPr lang="ko-KR" altLang="en-US" sz="1300" dirty="0" err="1">
                <a:ea typeface="굴림" panose="020B0600000101010101" pitchFamily="50" charset="-127"/>
              </a:rPr>
              <a:t>출력값</a:t>
            </a: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accuracy = (</a:t>
            </a:r>
            <a:r>
              <a:rPr lang="en-US" altLang="ko-KR" sz="1300" dirty="0" err="1">
                <a:ea typeface="굴림" panose="020B0600000101010101" pitchFamily="50" charset="-127"/>
              </a:rPr>
              <a:t>pred_final</a:t>
            </a:r>
            <a:r>
              <a:rPr lang="en-US" altLang="ko-KR" sz="1300" dirty="0">
                <a:ea typeface="굴림" panose="020B0600000101010101" pitchFamily="50" charset="-127"/>
              </a:rPr>
              <a:t> == Y).float().mean()		# </a:t>
            </a:r>
            <a:r>
              <a:rPr lang="ko-KR" altLang="en-US" sz="1300" dirty="0">
                <a:ea typeface="굴림" panose="020B0600000101010101" pitchFamily="50" charset="-127"/>
              </a:rPr>
              <a:t>예측 </a:t>
            </a:r>
            <a:r>
              <a:rPr lang="ko-KR" altLang="en-US" sz="1300" dirty="0" err="1">
                <a:ea typeface="굴림" panose="020B0600000101010101" pitchFamily="50" charset="-127"/>
              </a:rPr>
              <a:t>출력값과</a:t>
            </a:r>
            <a:r>
              <a:rPr lang="ko-KR" altLang="en-US" sz="1300" dirty="0">
                <a:ea typeface="굴림" panose="020B0600000101010101" pitchFamily="50" charset="-127"/>
              </a:rPr>
              <a:t> </a:t>
            </a:r>
            <a:r>
              <a:rPr lang="ko-KR" altLang="en-US" sz="1300" dirty="0" err="1">
                <a:ea typeface="굴림" panose="020B0600000101010101" pitchFamily="50" charset="-127"/>
              </a:rPr>
              <a:t>정답값</a:t>
            </a:r>
            <a:r>
              <a:rPr lang="ko-KR" altLang="en-US" sz="1300" dirty="0">
                <a:ea typeface="굴림" panose="020B0600000101010101" pitchFamily="50" charset="-127"/>
              </a:rPr>
              <a:t> 비교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print('prediction =', </a:t>
            </a:r>
            <a:r>
              <a:rPr lang="en-US" altLang="ko-KR" sz="1300" dirty="0" err="1">
                <a:ea typeface="굴림" panose="020B0600000101010101" pitchFamily="50" charset="-127"/>
              </a:rPr>
              <a:t>prediction.detach</a:t>
            </a:r>
            <a:r>
              <a:rPr lang="en-US" altLang="ko-KR" sz="1300" dirty="0">
                <a:ea typeface="굴림" panose="020B0600000101010101" pitchFamily="50" charset="-127"/>
              </a:rPr>
              <a:t>().squeeze().</a:t>
            </a:r>
            <a:r>
              <a:rPr lang="en-US" altLang="ko-KR" sz="1300" dirty="0" err="1">
                <a:ea typeface="굴림" panose="020B0600000101010101" pitchFamily="50" charset="-127"/>
              </a:rPr>
              <a:t>numpy</a:t>
            </a:r>
            <a:r>
              <a:rPr lang="en-US" altLang="ko-KR" sz="1300" dirty="0">
                <a:ea typeface="굴림" panose="020B0600000101010101" pitchFamily="50" charset="-127"/>
              </a:rPr>
              <a:t>())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print('</a:t>
            </a:r>
            <a:r>
              <a:rPr lang="en-US" altLang="ko-KR" sz="1300" dirty="0" err="1">
                <a:ea typeface="굴림" panose="020B0600000101010101" pitchFamily="50" charset="-127"/>
              </a:rPr>
              <a:t>pred_final</a:t>
            </a:r>
            <a:r>
              <a:rPr lang="en-US" altLang="ko-KR" sz="1300" dirty="0">
                <a:ea typeface="굴림" panose="020B0600000101010101" pitchFamily="50" charset="-127"/>
              </a:rPr>
              <a:t> =', </a:t>
            </a:r>
            <a:r>
              <a:rPr lang="en-US" altLang="ko-KR" sz="1300" dirty="0" err="1">
                <a:ea typeface="굴림" panose="020B0600000101010101" pitchFamily="50" charset="-127"/>
              </a:rPr>
              <a:t>pred_final.detach</a:t>
            </a:r>
            <a:r>
              <a:rPr lang="en-US" altLang="ko-KR" sz="1300" dirty="0">
                <a:ea typeface="굴림" panose="020B0600000101010101" pitchFamily="50" charset="-127"/>
              </a:rPr>
              <a:t>().squeeze().</a:t>
            </a:r>
            <a:r>
              <a:rPr lang="en-US" altLang="ko-KR" sz="1300" dirty="0" err="1">
                <a:ea typeface="굴림" panose="020B0600000101010101" pitchFamily="50" charset="-127"/>
              </a:rPr>
              <a:t>numpy</a:t>
            </a:r>
            <a:r>
              <a:rPr lang="en-US" altLang="ko-KR" sz="1300" dirty="0">
                <a:ea typeface="굴림" panose="020B0600000101010101" pitchFamily="50" charset="-127"/>
              </a:rPr>
              <a:t>())</a:t>
            </a: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print('target     =', </a:t>
            </a:r>
            <a:r>
              <a:rPr lang="en-US" altLang="ko-KR" sz="1300" dirty="0" err="1">
                <a:ea typeface="굴림" panose="020B0600000101010101" pitchFamily="50" charset="-127"/>
              </a:rPr>
              <a:t>Y.squeeze</a:t>
            </a:r>
            <a:r>
              <a:rPr lang="en-US" altLang="ko-KR" sz="1300" dirty="0">
                <a:ea typeface="굴림" panose="020B0600000101010101" pitchFamily="50" charset="-127"/>
              </a:rPr>
              <a:t>().</a:t>
            </a:r>
            <a:r>
              <a:rPr lang="en-US" altLang="ko-KR" sz="1300" dirty="0" err="1">
                <a:ea typeface="굴림" panose="020B0600000101010101" pitchFamily="50" charset="-127"/>
              </a:rPr>
              <a:t>numpy</a:t>
            </a:r>
            <a:r>
              <a:rPr lang="en-US" altLang="ko-KR" sz="1300" dirty="0">
                <a:ea typeface="굴림" panose="020B0600000101010101" pitchFamily="50" charset="-127"/>
              </a:rPr>
              <a:t>())		# </a:t>
            </a:r>
            <a:r>
              <a:rPr lang="ko-KR" altLang="en-US" sz="1300" dirty="0" err="1">
                <a:ea typeface="굴림" panose="020B0600000101010101" pitchFamily="50" charset="-127"/>
              </a:rPr>
              <a:t>정답값</a:t>
            </a:r>
            <a:endParaRPr lang="ko-KR" altLang="en-US" sz="13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300" dirty="0">
                <a:ea typeface="굴림" panose="020B0600000101010101" pitchFamily="50" charset="-127"/>
              </a:rPr>
              <a:t>print('accuracy   =', </a:t>
            </a:r>
            <a:r>
              <a:rPr lang="en-US" altLang="ko-KR" sz="1300" dirty="0" err="1">
                <a:ea typeface="굴림" panose="020B0600000101010101" pitchFamily="50" charset="-127"/>
              </a:rPr>
              <a:t>accuracy.item</a:t>
            </a:r>
            <a:r>
              <a:rPr lang="en-US" altLang="ko-KR" sz="1300" dirty="0">
                <a:ea typeface="굴림" panose="020B0600000101010101" pitchFamily="50" charset="-127"/>
              </a:rPr>
              <a:t>()*100, '%')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AND/OR Gate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학습 신경망 구현 </a:t>
            </a: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(2)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670BAA8-856E-BEF7-1EB5-897A620FA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59314"/>
              </p:ext>
            </p:extLst>
          </p:nvPr>
        </p:nvGraphicFramePr>
        <p:xfrm>
          <a:off x="5709005" y="2554057"/>
          <a:ext cx="1575371" cy="493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622080" progId="Equation.DSMT4">
                  <p:embed/>
                </p:oleObj>
              </mc:Choice>
              <mc:Fallback>
                <p:oleObj name="Equation" r:id="rId3" imgW="1955520" imgH="62208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D670BAA8-856E-BEF7-1EB5-897A620FA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005" y="2554057"/>
                        <a:ext cx="1575371" cy="493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81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28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   0  loss =  1.23808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[0.34982747 0.23294473 0.27008146 0.1727632 ]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 100  loss =  0.27356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[0.50297916 0.8308235  0.84209806 0.96279794]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 200  loss =  0.18576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[0.3637601 0.8676525 0.8726418 0.9874321]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 300  loss =  0.13893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[0.28014225 0.8938496  0.89632225 0.9946826 ]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..........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1900  loss =  0.02495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[0.05443562 0.9783199  0.9783397  0.99997175]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Epoch: 2000  loss =  0.02369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[0.05172579 0.97939396 0.9794109  0.9999759 ]</a:t>
            </a:r>
          </a:p>
          <a:p>
            <a:pPr marL="0" indent="0" eaLnBrk="1" hangingPunct="1">
              <a:buNone/>
            </a:pPr>
            <a:endParaRPr lang="en-US" altLang="ko-KR" sz="120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prediction = [0.05170004 0.9794041  0.979421   0.9999759 ]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pred_final = [0. 1. 1. 1.]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target     = [0. 1. 1. 1.]</a:t>
            </a:r>
          </a:p>
          <a:p>
            <a:pPr marL="0" indent="0" eaLnBrk="1" hangingPunct="1">
              <a:buNone/>
            </a:pPr>
            <a:r>
              <a:rPr lang="en-US" altLang="ko-KR" sz="1200">
                <a:ea typeface="굴림" panose="020B0600000101010101" pitchFamily="50" charset="-127"/>
              </a:rPr>
              <a:t>accuracy   = 100.0 %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AND/OR Gate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학습 신경망 실행 결과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647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29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numpy as np                    		# </a:t>
            </a:r>
            <a:r>
              <a:rPr lang="ko-KR" altLang="en-US" sz="1200" dirty="0">
                <a:ea typeface="굴림" panose="020B0600000101010101" pitchFamily="50" charset="-127"/>
              </a:rPr>
              <a:t>수학 계산 관련 라이브러리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</a:t>
            </a:r>
            <a:r>
              <a:rPr lang="en-US" altLang="ko-KR" sz="1200" dirty="0" err="1">
                <a:ea typeface="굴림" panose="020B0600000101010101" pitchFamily="50" charset="-127"/>
              </a:rPr>
              <a:t>matplotlib.pyplot</a:t>
            </a:r>
            <a:r>
              <a:rPr lang="en-US" altLang="ko-KR" sz="1200" dirty="0">
                <a:ea typeface="굴림" panose="020B0600000101010101" pitchFamily="50" charset="-127"/>
              </a:rPr>
              <a:t> as </a:t>
            </a:r>
            <a:r>
              <a:rPr lang="en-US" altLang="ko-KR" sz="1200" dirty="0" err="1">
                <a:ea typeface="굴림" panose="020B0600000101010101" pitchFamily="50" charset="-127"/>
              </a:rPr>
              <a:t>plt</a:t>
            </a:r>
            <a:r>
              <a:rPr lang="en-US" altLang="ko-KR" sz="1200" dirty="0">
                <a:ea typeface="굴림" panose="020B0600000101010101" pitchFamily="50" charset="-127"/>
              </a:rPr>
              <a:t>    		# </a:t>
            </a:r>
            <a:r>
              <a:rPr lang="ko-KR" altLang="en-US" sz="1200" dirty="0">
                <a:ea typeface="굴림" panose="020B0600000101010101" pitchFamily="50" charset="-127"/>
              </a:rPr>
              <a:t>그래프 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ea typeface="굴림" panose="020B0600000101010101" pitchFamily="50" charset="-127"/>
              </a:rPr>
              <a:t>및 그림</a:t>
            </a:r>
            <a:r>
              <a:rPr lang="en-US" altLang="ko-KR" sz="1200" dirty="0">
                <a:ea typeface="굴림" panose="020B0600000101010101" pitchFamily="50" charset="-127"/>
              </a:rPr>
              <a:t>) </a:t>
            </a:r>
            <a:r>
              <a:rPr lang="ko-KR" altLang="en-US" sz="1200" dirty="0">
                <a:ea typeface="굴림" panose="020B0600000101010101" pitchFamily="50" charset="-127"/>
              </a:rPr>
              <a:t>표시를 위한 </a:t>
            </a:r>
            <a:r>
              <a:rPr lang="en-US" altLang="ko-KR" sz="1200" dirty="0">
                <a:ea typeface="굴림" panose="020B0600000101010101" pitchFamily="50" charset="-127"/>
              </a:rPr>
              <a:t>library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torch                          		# </a:t>
            </a:r>
            <a:r>
              <a:rPr lang="ko-KR" altLang="en-US" sz="1200" dirty="0">
                <a:ea typeface="굴림" panose="020B0600000101010101" pitchFamily="50" charset="-127"/>
              </a:rPr>
              <a:t>파이토치 관련 라이브러리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</a:t>
            </a:r>
            <a:r>
              <a:rPr lang="en-US" altLang="ko-KR" sz="1200" dirty="0" err="1">
                <a:ea typeface="굴림" panose="020B0600000101010101" pitchFamily="50" charset="-127"/>
              </a:rPr>
              <a:t>torch.nn</a:t>
            </a:r>
            <a:r>
              <a:rPr lang="en-US" altLang="ko-KR" sz="1200" dirty="0">
                <a:ea typeface="굴림" panose="020B0600000101010101" pitchFamily="50" charset="-127"/>
              </a:rPr>
              <a:t> as </a:t>
            </a:r>
            <a:r>
              <a:rPr lang="en-US" altLang="ko-KR" sz="1200" dirty="0" err="1">
                <a:ea typeface="굴림" panose="020B0600000101010101" pitchFamily="50" charset="-127"/>
              </a:rPr>
              <a:t>nn</a:t>
            </a:r>
            <a:r>
              <a:rPr lang="en-US" altLang="ko-KR" sz="1200" dirty="0">
                <a:ea typeface="굴림" panose="020B0600000101010101" pitchFamily="50" charset="-127"/>
              </a:rPr>
              <a:t>                 		# neural network </a:t>
            </a:r>
            <a:r>
              <a:rPr lang="ko-KR" altLang="en-US" sz="1200" dirty="0">
                <a:ea typeface="굴림" panose="020B0600000101010101" pitchFamily="50" charset="-127"/>
              </a:rPr>
              <a:t>관련 라이브러리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</a:t>
            </a:r>
            <a:r>
              <a:rPr lang="en-US" altLang="ko-KR" sz="1200" dirty="0" err="1">
                <a:ea typeface="굴림" panose="020B0600000101010101" pitchFamily="50" charset="-127"/>
              </a:rPr>
              <a:t>torchvision.datasets</a:t>
            </a:r>
            <a:r>
              <a:rPr lang="en-US" altLang="ko-KR" sz="1200" dirty="0">
                <a:ea typeface="굴림" panose="020B0600000101010101" pitchFamily="50" charset="-127"/>
              </a:rPr>
              <a:t> as </a:t>
            </a:r>
            <a:r>
              <a:rPr lang="en-US" altLang="ko-KR" sz="1200" dirty="0" err="1">
                <a:ea typeface="굴림" panose="020B0600000101010101" pitchFamily="50" charset="-127"/>
              </a:rPr>
              <a:t>dset</a:t>
            </a:r>
            <a:r>
              <a:rPr lang="en-US" altLang="ko-KR" sz="1200" dirty="0">
                <a:ea typeface="굴림" panose="020B0600000101010101" pitchFamily="50" charset="-127"/>
              </a:rPr>
              <a:t>   		# </a:t>
            </a:r>
            <a:r>
              <a:rPr lang="ko-KR" altLang="en-US" sz="1200" dirty="0">
                <a:ea typeface="굴림" panose="020B0600000101010101" pitchFamily="50" charset="-127"/>
              </a:rPr>
              <a:t>다양한 데이터셋 </a:t>
            </a:r>
            <a:r>
              <a:rPr lang="en-US" altLang="ko-KR" sz="1200" dirty="0">
                <a:ea typeface="굴림" panose="020B0600000101010101" pitchFamily="50" charset="-127"/>
              </a:rPr>
              <a:t>(MNIST, COCO, ...) </a:t>
            </a:r>
            <a:r>
              <a:rPr lang="ko-KR" altLang="en-US" sz="1200" dirty="0">
                <a:ea typeface="굴림" panose="020B0600000101010101" pitchFamily="50" charset="-127"/>
              </a:rPr>
              <a:t>관련 라이브러리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import </a:t>
            </a:r>
            <a:r>
              <a:rPr lang="en-US" altLang="ko-KR" sz="1200" dirty="0" err="1">
                <a:ea typeface="굴림" panose="020B0600000101010101" pitchFamily="50" charset="-127"/>
              </a:rPr>
              <a:t>torchvision.transforms</a:t>
            </a:r>
            <a:r>
              <a:rPr lang="en-US" altLang="ko-KR" sz="1200" dirty="0">
                <a:ea typeface="굴림" panose="020B0600000101010101" pitchFamily="50" charset="-127"/>
              </a:rPr>
              <a:t> as transforms   	# </a:t>
            </a:r>
            <a:r>
              <a:rPr lang="ko-KR" altLang="en-US" sz="1200" dirty="0">
                <a:ea typeface="굴림" panose="020B0600000101010101" pitchFamily="50" charset="-127"/>
              </a:rPr>
              <a:t>입력</a:t>
            </a:r>
            <a:r>
              <a:rPr lang="en-US" altLang="ko-KR" sz="1200" dirty="0">
                <a:ea typeface="굴림" panose="020B0600000101010101" pitchFamily="50" charset="-127"/>
              </a:rPr>
              <a:t>/</a:t>
            </a:r>
            <a:r>
              <a:rPr lang="ko-KR" altLang="en-US" sz="1200" dirty="0">
                <a:ea typeface="굴림" panose="020B0600000101010101" pitchFamily="50" charset="-127"/>
              </a:rPr>
              <a:t>출력 데이터 형태</a:t>
            </a:r>
            <a:r>
              <a:rPr lang="en-US" altLang="ko-KR" sz="1200" dirty="0"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ea typeface="굴림" panose="020B0600000101010101" pitchFamily="50" charset="-127"/>
              </a:rPr>
              <a:t>크기 등을 조정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from </a:t>
            </a:r>
            <a:r>
              <a:rPr lang="en-US" altLang="ko-KR" sz="1200" dirty="0" err="1">
                <a:ea typeface="굴림" panose="020B0600000101010101" pitchFamily="50" charset="-127"/>
              </a:rPr>
              <a:t>torch.utils.data</a:t>
            </a:r>
            <a:r>
              <a:rPr lang="en-US" altLang="ko-KR" sz="1200" dirty="0">
                <a:ea typeface="굴림" panose="020B0600000101010101" pitchFamily="50" charset="-127"/>
              </a:rPr>
              <a:t> import </a:t>
            </a:r>
            <a:r>
              <a:rPr lang="en-US" altLang="ko-KR" sz="1200" dirty="0" err="1">
                <a:ea typeface="굴림" panose="020B0600000101010101" pitchFamily="50" charset="-127"/>
              </a:rPr>
              <a:t>DataLoader</a:t>
            </a:r>
            <a:r>
              <a:rPr lang="en-US" altLang="ko-KR" sz="1200" dirty="0">
                <a:ea typeface="굴림" panose="020B0600000101010101" pitchFamily="50" charset="-127"/>
              </a:rPr>
              <a:t>        	# </a:t>
            </a:r>
            <a:r>
              <a:rPr lang="ko-KR" altLang="en-US" sz="1200" dirty="0">
                <a:ea typeface="굴림" panose="020B0600000101010101" pitchFamily="50" charset="-127"/>
              </a:rPr>
              <a:t>데이터를 적절한 배치 사이즈로 </a:t>
            </a:r>
            <a:r>
              <a:rPr lang="en-US" altLang="ko-KR" sz="1200" dirty="0">
                <a:ea typeface="굴림" panose="020B0600000101010101" pitchFamily="50" charset="-127"/>
              </a:rPr>
              <a:t>load </a:t>
            </a:r>
            <a:r>
              <a:rPr lang="ko-KR" altLang="en-US" sz="1200" dirty="0">
                <a:ea typeface="굴림" panose="020B0600000101010101" pitchFamily="50" charset="-127"/>
              </a:rPr>
              <a:t>할 수 있도록 함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bs = 4                			# </a:t>
            </a:r>
            <a:r>
              <a:rPr lang="en-US" altLang="ko-KR" sz="1200" dirty="0" err="1">
                <a:ea typeface="굴림" panose="020B0600000101010101" pitchFamily="50" charset="-127"/>
              </a:rPr>
              <a:t>batch_size</a:t>
            </a:r>
            <a:r>
              <a:rPr lang="en-US" altLang="ko-KR" sz="1200" dirty="0"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ea typeface="굴림" panose="020B0600000101010101" pitchFamily="50" charset="-127"/>
              </a:rPr>
              <a:t>는 대개 </a:t>
            </a:r>
            <a:r>
              <a:rPr lang="en-US" altLang="ko-KR" sz="1200" dirty="0">
                <a:ea typeface="굴림" panose="020B0600000101010101" pitchFamily="50" charset="-127"/>
              </a:rPr>
              <a:t>2^n </a:t>
            </a:r>
            <a:r>
              <a:rPr lang="ko-KR" altLang="en-US" sz="1200" dirty="0">
                <a:ea typeface="굴림" panose="020B0600000101010101" pitchFamily="50" charset="-127"/>
              </a:rPr>
              <a:t>형태의 값으로 설정함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learning_rate</a:t>
            </a:r>
            <a:r>
              <a:rPr lang="en-US" altLang="ko-KR" sz="1200" dirty="0">
                <a:ea typeface="굴림" panose="020B0600000101010101" pitchFamily="50" charset="-127"/>
              </a:rPr>
              <a:t> = 0.05      			# </a:t>
            </a:r>
            <a:r>
              <a:rPr lang="ko-KR" altLang="en-US" sz="1200" dirty="0">
                <a:ea typeface="굴림" panose="020B0600000101010101" pitchFamily="50" charset="-127"/>
              </a:rPr>
              <a:t>최적 </a:t>
            </a:r>
            <a:r>
              <a:rPr lang="ko-KR" altLang="en-US" sz="1200" dirty="0" err="1">
                <a:ea typeface="굴림" panose="020B0600000101010101" pitchFamily="50" charset="-127"/>
              </a:rPr>
              <a:t>학습률은</a:t>
            </a:r>
            <a:r>
              <a:rPr lang="ko-KR" altLang="en-US" sz="1200" dirty="0">
                <a:ea typeface="굴림" panose="020B0600000101010101" pitchFamily="50" charset="-127"/>
              </a:rPr>
              <a:t> 최적화 알고리즘 및 </a:t>
            </a:r>
            <a:r>
              <a:rPr lang="en-US" altLang="ko-KR" sz="1200" dirty="0" err="1">
                <a:ea typeface="굴림" panose="020B0600000101010101" pitchFamily="50" charset="-127"/>
              </a:rPr>
              <a:t>batch_size</a:t>
            </a:r>
            <a:r>
              <a:rPr lang="en-US" altLang="ko-KR" sz="1200" dirty="0"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ea typeface="굴림" panose="020B0600000101010101" pitchFamily="50" charset="-127"/>
              </a:rPr>
              <a:t>에 따라 달라짐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num_epochs</a:t>
            </a:r>
            <a:r>
              <a:rPr lang="en-US" altLang="ko-KR" sz="1200" dirty="0">
                <a:ea typeface="굴림" panose="020B0600000101010101" pitchFamily="50" charset="-127"/>
              </a:rPr>
              <a:t> = 15			# </a:t>
            </a:r>
            <a:r>
              <a:rPr lang="ko-KR" altLang="en-US" sz="1200" dirty="0">
                <a:ea typeface="굴림" panose="020B0600000101010101" pitchFamily="50" charset="-127"/>
              </a:rPr>
              <a:t>학습 반복 횟수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data_dir</a:t>
            </a:r>
            <a:r>
              <a:rPr lang="en-US" altLang="ko-KR" sz="1200" dirty="0">
                <a:ea typeface="굴림" panose="020B0600000101010101" pitchFamily="50" charset="-127"/>
              </a:rPr>
              <a:t> = "D:/zDeep_Test/data"		# MNIST </a:t>
            </a:r>
            <a:r>
              <a:rPr lang="ko-KR" altLang="en-US" sz="1200" dirty="0">
                <a:ea typeface="굴림" panose="020B0600000101010101" pitchFamily="50" charset="-127"/>
              </a:rPr>
              <a:t>데이터셋을 저장할 폴더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mnist_train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dset.MNIST</a:t>
            </a:r>
            <a:r>
              <a:rPr lang="en-US" altLang="ko-KR" sz="1200" dirty="0">
                <a:ea typeface="굴림" panose="020B0600000101010101" pitchFamily="50" charset="-127"/>
              </a:rPr>
              <a:t>(root=</a:t>
            </a:r>
            <a:r>
              <a:rPr lang="en-US" altLang="ko-KR" sz="1200" dirty="0" err="1">
                <a:ea typeface="굴림" panose="020B0600000101010101" pitchFamily="50" charset="-127"/>
              </a:rPr>
              <a:t>data_dir</a:t>
            </a:r>
            <a:r>
              <a:rPr lang="en-US" altLang="ko-KR" sz="1200" dirty="0">
                <a:ea typeface="굴림" panose="020B0600000101010101" pitchFamily="50" charset="-127"/>
              </a:rPr>
              <a:t>, train=True,  transform=</a:t>
            </a:r>
            <a:r>
              <a:rPr lang="en-US" altLang="ko-KR" sz="1200" dirty="0" err="1">
                <a:ea typeface="굴림" panose="020B0600000101010101" pitchFamily="50" charset="-127"/>
              </a:rPr>
              <a:t>transforms.ToTensor</a:t>
            </a:r>
            <a:r>
              <a:rPr lang="en-US" altLang="ko-KR" sz="1200" dirty="0">
                <a:ea typeface="굴림" panose="020B0600000101010101" pitchFamily="50" charset="-127"/>
              </a:rPr>
              <a:t>(), download=True)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mnist_test</a:t>
            </a:r>
            <a:r>
              <a:rPr lang="en-US" altLang="ko-KR" sz="1200" dirty="0">
                <a:ea typeface="굴림" panose="020B0600000101010101" pitchFamily="50" charset="-127"/>
              </a:rPr>
              <a:t>  = </a:t>
            </a:r>
            <a:r>
              <a:rPr lang="en-US" altLang="ko-KR" sz="1200" dirty="0" err="1">
                <a:ea typeface="굴림" panose="020B0600000101010101" pitchFamily="50" charset="-127"/>
              </a:rPr>
              <a:t>dset.MNIST</a:t>
            </a:r>
            <a:r>
              <a:rPr lang="en-US" altLang="ko-KR" sz="1200" dirty="0">
                <a:ea typeface="굴림" panose="020B0600000101010101" pitchFamily="50" charset="-127"/>
              </a:rPr>
              <a:t>(root=</a:t>
            </a:r>
            <a:r>
              <a:rPr lang="en-US" altLang="ko-KR" sz="1200" dirty="0" err="1">
                <a:ea typeface="굴림" panose="020B0600000101010101" pitchFamily="50" charset="-127"/>
              </a:rPr>
              <a:t>data_dir</a:t>
            </a:r>
            <a:r>
              <a:rPr lang="en-US" altLang="ko-KR" sz="1200" dirty="0">
                <a:ea typeface="굴림" panose="020B0600000101010101" pitchFamily="50" charset="-127"/>
              </a:rPr>
              <a:t>, train=False, transform=</a:t>
            </a:r>
            <a:r>
              <a:rPr lang="en-US" altLang="ko-KR" sz="1200" dirty="0" err="1">
                <a:ea typeface="굴림" panose="020B0600000101010101" pitchFamily="50" charset="-127"/>
              </a:rPr>
              <a:t>transforms.ToTensor</a:t>
            </a:r>
            <a:r>
              <a:rPr lang="en-US" altLang="ko-KR" sz="1200" dirty="0">
                <a:ea typeface="굴림" panose="020B0600000101010101" pitchFamily="50" charset="-127"/>
              </a:rPr>
              <a:t>(), download=True)</a:t>
            </a: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mnist_train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torch.utils.data.Subset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mnist_train</a:t>
            </a:r>
            <a:r>
              <a:rPr lang="en-US" altLang="ko-KR" sz="1200" dirty="0">
                <a:ea typeface="굴림" panose="020B0600000101010101" pitchFamily="50" charset="-127"/>
              </a:rPr>
              <a:t>, range(0, 600))   		# 0</a:t>
            </a:r>
            <a:r>
              <a:rPr lang="ko-KR" altLang="en-US" sz="1200" dirty="0">
                <a:ea typeface="굴림" panose="020B0600000101010101" pitchFamily="50" charset="-127"/>
              </a:rPr>
              <a:t>번부터 </a:t>
            </a:r>
            <a:r>
              <a:rPr lang="en-US" altLang="ko-KR" sz="1200" dirty="0">
                <a:ea typeface="굴림" panose="020B0600000101010101" pitchFamily="50" charset="-127"/>
              </a:rPr>
              <a:t>599</a:t>
            </a:r>
            <a:r>
              <a:rPr lang="ko-KR" altLang="en-US" sz="1200" dirty="0">
                <a:ea typeface="굴림" panose="020B0600000101010101" pitchFamily="50" charset="-127"/>
              </a:rPr>
              <a:t>번까지 </a:t>
            </a:r>
            <a:r>
              <a:rPr lang="en-US" altLang="ko-KR" sz="1200" dirty="0">
                <a:ea typeface="굴림" panose="020B0600000101010101" pitchFamily="50" charset="-127"/>
              </a:rPr>
              <a:t>600</a:t>
            </a:r>
            <a:r>
              <a:rPr lang="ko-KR" altLang="en-US" sz="1200" dirty="0">
                <a:ea typeface="굴림" panose="020B0600000101010101" pitchFamily="50" charset="-127"/>
              </a:rPr>
              <a:t>개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mnist_test</a:t>
            </a:r>
            <a:r>
              <a:rPr lang="en-US" altLang="ko-KR" sz="1200" dirty="0">
                <a:ea typeface="굴림" panose="020B0600000101010101" pitchFamily="50" charset="-127"/>
              </a:rPr>
              <a:t>  = </a:t>
            </a:r>
            <a:r>
              <a:rPr lang="en-US" altLang="ko-KR" sz="1200" dirty="0" err="1">
                <a:ea typeface="굴림" panose="020B0600000101010101" pitchFamily="50" charset="-127"/>
              </a:rPr>
              <a:t>torch.utils.data.Subset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mnist_test</a:t>
            </a:r>
            <a:r>
              <a:rPr lang="en-US" altLang="ko-KR" sz="1200" dirty="0">
                <a:ea typeface="굴림" panose="020B0600000101010101" pitchFamily="50" charset="-127"/>
              </a:rPr>
              <a:t> , range(0, 100))   		# 0</a:t>
            </a:r>
            <a:r>
              <a:rPr lang="ko-KR" altLang="en-US" sz="1200" dirty="0">
                <a:ea typeface="굴림" panose="020B0600000101010101" pitchFamily="50" charset="-127"/>
              </a:rPr>
              <a:t>번부터  </a:t>
            </a:r>
            <a:r>
              <a:rPr lang="en-US" altLang="ko-KR" sz="1200" dirty="0">
                <a:ea typeface="굴림" panose="020B0600000101010101" pitchFamily="50" charset="-127"/>
              </a:rPr>
              <a:t>99</a:t>
            </a:r>
            <a:r>
              <a:rPr lang="ko-KR" altLang="en-US" sz="1200" dirty="0">
                <a:ea typeface="굴림" panose="020B0600000101010101" pitchFamily="50" charset="-127"/>
              </a:rPr>
              <a:t>번까지 </a:t>
            </a:r>
            <a:r>
              <a:rPr lang="en-US" altLang="ko-KR" sz="1200" dirty="0">
                <a:ea typeface="굴림" panose="020B0600000101010101" pitchFamily="50" charset="-127"/>
              </a:rPr>
              <a:t>100</a:t>
            </a:r>
            <a:r>
              <a:rPr lang="ko-KR" altLang="en-US" sz="1200" dirty="0">
                <a:ea typeface="굴림" panose="020B0600000101010101" pitchFamily="50" charset="-127"/>
              </a:rPr>
              <a:t>개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train_loader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DataLoader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mnist_train</a:t>
            </a:r>
            <a:r>
              <a:rPr lang="en-US" altLang="ko-KR" sz="1200" dirty="0">
                <a:ea typeface="굴림" panose="020B0600000101010101" pitchFamily="50" charset="-127"/>
              </a:rPr>
              <a:t>, </a:t>
            </a:r>
            <a:r>
              <a:rPr lang="en-US" altLang="ko-KR" sz="1200" dirty="0" err="1">
                <a:ea typeface="굴림" panose="020B0600000101010101" pitchFamily="50" charset="-127"/>
              </a:rPr>
              <a:t>batch_size</a:t>
            </a:r>
            <a:r>
              <a:rPr lang="en-US" altLang="ko-KR" sz="1200" dirty="0">
                <a:ea typeface="굴림" panose="020B0600000101010101" pitchFamily="50" charset="-127"/>
              </a:rPr>
              <a:t>=bs, shuffle=True, </a:t>
            </a:r>
            <a:r>
              <a:rPr lang="en-US" altLang="ko-KR" sz="1200" dirty="0" err="1">
                <a:ea typeface="굴림" panose="020B0600000101010101" pitchFamily="50" charset="-127"/>
              </a:rPr>
              <a:t>drop_last</a:t>
            </a:r>
            <a:r>
              <a:rPr lang="en-US" altLang="ko-KR" sz="1200" dirty="0">
                <a:ea typeface="굴림" panose="020B0600000101010101" pitchFamily="50" charset="-127"/>
              </a:rPr>
              <a:t>=True)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test_loader</a:t>
            </a:r>
            <a:r>
              <a:rPr lang="en-US" altLang="ko-KR" sz="1200" dirty="0">
                <a:ea typeface="굴림" panose="020B0600000101010101" pitchFamily="50" charset="-127"/>
              </a:rPr>
              <a:t>  = </a:t>
            </a:r>
            <a:r>
              <a:rPr lang="en-US" altLang="ko-KR" sz="1200" dirty="0" err="1">
                <a:ea typeface="굴림" panose="020B0600000101010101" pitchFamily="50" charset="-127"/>
              </a:rPr>
              <a:t>DataLoader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mnist_test</a:t>
            </a:r>
            <a:r>
              <a:rPr lang="en-US" altLang="ko-KR" sz="1200" dirty="0">
                <a:ea typeface="굴림" panose="020B0600000101010101" pitchFamily="50" charset="-127"/>
              </a:rPr>
              <a:t>,  </a:t>
            </a:r>
            <a:r>
              <a:rPr lang="en-US" altLang="ko-KR" sz="1200" dirty="0" err="1">
                <a:ea typeface="굴림" panose="020B0600000101010101" pitchFamily="50" charset="-127"/>
              </a:rPr>
              <a:t>batch_size</a:t>
            </a:r>
            <a:r>
              <a:rPr lang="en-US" altLang="ko-KR" sz="1200" dirty="0">
                <a:ea typeface="굴림" panose="020B0600000101010101" pitchFamily="50" charset="-127"/>
              </a:rPr>
              <a:t>=bs, shuffle=True, </a:t>
            </a:r>
            <a:r>
              <a:rPr lang="en-US" altLang="ko-KR" sz="1200" dirty="0" err="1">
                <a:ea typeface="굴림" panose="020B0600000101010101" pitchFamily="50" charset="-127"/>
              </a:rPr>
              <a:t>drop_last</a:t>
            </a:r>
            <a:r>
              <a:rPr lang="en-US" altLang="ko-KR" sz="1200" dirty="0">
                <a:ea typeface="굴림" panose="020B0600000101010101" pitchFamily="50" charset="-127"/>
              </a:rPr>
              <a:t>=True)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pytorch_mnist.py (1)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22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설치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3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AC2ED2-0A20-362E-176D-DAD946D8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1" y="1473351"/>
            <a:ext cx="10352397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파이토치 설치 방법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 dirty="0">
                <a:ea typeface="굴림" panose="020B0600000101010101" pitchFamily="50" charset="-127"/>
              </a:rPr>
              <a:t>파이토치 홈페이지 </a:t>
            </a: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 https://pytorch.org</a:t>
            </a:r>
          </a:p>
          <a:p>
            <a:pPr lvl="1" eaLnBrk="1" hangingPunct="1">
              <a:buClr>
                <a:srgbClr val="0000FF"/>
              </a:buClr>
            </a:pP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관리자 권한으로 실행시킨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아나콘다 프롬프트에서 아래 명령어 수행</a:t>
            </a:r>
          </a:p>
          <a:p>
            <a:pPr lvl="2">
              <a:buClr>
                <a:srgbClr val="0000FF"/>
              </a:buClr>
            </a:pPr>
            <a:r>
              <a:rPr lang="en-US" altLang="ko-KR" sz="1600" dirty="0">
                <a:ea typeface="굴림" panose="020B0600000101010101" pitchFamily="50" charset="-127"/>
              </a:rPr>
              <a:t>(CPU only) </a:t>
            </a:r>
            <a:r>
              <a:rPr lang="en-US" altLang="ko-KR" sz="1600" dirty="0"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ea typeface="굴림" panose="020B0600000101010101" pitchFamily="50" charset="-127"/>
              </a:rPr>
              <a:t>conda</a:t>
            </a:r>
            <a:r>
              <a:rPr lang="en-US" altLang="ko-KR" sz="1600" dirty="0">
                <a:ea typeface="굴림" panose="020B0600000101010101" pitchFamily="50" charset="-127"/>
              </a:rPr>
              <a:t> install </a:t>
            </a:r>
            <a:r>
              <a:rPr lang="en-US" altLang="ko-KR" sz="1600" dirty="0" err="1">
                <a:ea typeface="굴림" panose="020B0600000101010101" pitchFamily="50" charset="-127"/>
              </a:rPr>
              <a:t>pytorch</a:t>
            </a:r>
            <a:r>
              <a:rPr lang="en-US" altLang="ko-KR" sz="1600" dirty="0">
                <a:ea typeface="굴림" panose="020B0600000101010101" pitchFamily="50" charset="-127"/>
              </a:rPr>
              <a:t> torchvision </a:t>
            </a:r>
            <a:r>
              <a:rPr lang="en-US" altLang="ko-KR" sz="1600" dirty="0" err="1">
                <a:ea typeface="굴림" panose="020B0600000101010101" pitchFamily="50" charset="-127"/>
              </a:rPr>
              <a:t>torchaudio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ea typeface="굴림" panose="020B0600000101010101" pitchFamily="50" charset="-127"/>
              </a:rPr>
              <a:t>cpuonly</a:t>
            </a:r>
            <a:r>
              <a:rPr lang="en-US" altLang="ko-KR" sz="1600" dirty="0">
                <a:ea typeface="굴림" panose="020B0600000101010101" pitchFamily="50" charset="-127"/>
              </a:rPr>
              <a:t> -c </a:t>
            </a:r>
            <a:r>
              <a:rPr lang="en-US" altLang="ko-KR" sz="1600" dirty="0" err="1">
                <a:ea typeface="굴림" panose="020B0600000101010101" pitchFamily="50" charset="-127"/>
              </a:rPr>
              <a:t>pytorch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lvl="2">
              <a:buClr>
                <a:srgbClr val="0000FF"/>
              </a:buClr>
            </a:pPr>
            <a:r>
              <a:rPr lang="en-US" altLang="ko-KR" sz="1600" dirty="0">
                <a:ea typeface="굴림" panose="020B0600000101010101" pitchFamily="50" charset="-127"/>
              </a:rPr>
              <a:t>(GPU </a:t>
            </a:r>
            <a:r>
              <a:rPr lang="ko-KR" altLang="en-US" sz="1600" dirty="0">
                <a:ea typeface="굴림" panose="020B0600000101010101" pitchFamily="50" charset="-127"/>
              </a:rPr>
              <a:t>포함</a:t>
            </a:r>
            <a:r>
              <a:rPr lang="en-US" altLang="ko-KR" sz="1600" dirty="0">
                <a:ea typeface="굴림" panose="020B0600000101010101" pitchFamily="50" charset="-127"/>
              </a:rPr>
              <a:t>) </a:t>
            </a:r>
            <a:r>
              <a:rPr lang="en-US" altLang="ko-KR" sz="1600" dirty="0">
                <a:ea typeface="굴림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ea typeface="굴림" panose="020B0600000101010101" pitchFamily="50" charset="-127"/>
              </a:rPr>
              <a:t>conda</a:t>
            </a:r>
            <a:r>
              <a:rPr lang="en-US" altLang="ko-KR" sz="1600" dirty="0">
                <a:ea typeface="굴림" panose="020B0600000101010101" pitchFamily="50" charset="-127"/>
              </a:rPr>
              <a:t> install </a:t>
            </a:r>
            <a:r>
              <a:rPr lang="en-US" altLang="ko-KR" sz="1600" dirty="0" err="1">
                <a:ea typeface="굴림" panose="020B0600000101010101" pitchFamily="50" charset="-127"/>
              </a:rPr>
              <a:t>pytorch</a:t>
            </a:r>
            <a:r>
              <a:rPr lang="en-US" altLang="ko-KR" sz="1600" dirty="0">
                <a:ea typeface="굴림" panose="020B0600000101010101" pitchFamily="50" charset="-127"/>
              </a:rPr>
              <a:t> torchvision </a:t>
            </a:r>
            <a:r>
              <a:rPr lang="en-US" altLang="ko-KR" sz="1600" dirty="0" err="1">
                <a:ea typeface="굴림" panose="020B0600000101010101" pitchFamily="50" charset="-127"/>
              </a:rPr>
              <a:t>torchaudio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ea typeface="굴림" panose="020B0600000101010101" pitchFamily="50" charset="-127"/>
              </a:rPr>
              <a:t>pytorch-cuda</a:t>
            </a:r>
            <a:r>
              <a:rPr lang="en-US" altLang="ko-KR" sz="1600" dirty="0">
                <a:ea typeface="굴림" panose="020B0600000101010101" pitchFamily="50" charset="-127"/>
              </a:rPr>
              <a:t>=11.7 -c </a:t>
            </a:r>
            <a:r>
              <a:rPr lang="en-US" altLang="ko-KR" sz="1600" dirty="0" err="1">
                <a:ea typeface="굴림" panose="020B0600000101010101" pitchFamily="50" charset="-127"/>
              </a:rPr>
              <a:t>pytorch</a:t>
            </a:r>
            <a:r>
              <a:rPr lang="en-US" altLang="ko-KR" sz="1600" dirty="0">
                <a:ea typeface="굴림" panose="020B0600000101010101" pitchFamily="50" charset="-127"/>
              </a:rPr>
              <a:t> -c </a:t>
            </a:r>
            <a:r>
              <a:rPr lang="en-US" altLang="ko-KR" sz="1600" dirty="0" err="1">
                <a:ea typeface="굴림" panose="020B0600000101010101" pitchFamily="50" charset="-127"/>
              </a:rPr>
              <a:t>nvidia</a:t>
            </a:r>
            <a:endParaRPr lang="en-US" altLang="ko-KR" sz="1600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C7B2F-8C08-06EE-3263-F2121563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877" y="3495370"/>
            <a:ext cx="7071326" cy="27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6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30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class </a:t>
            </a:r>
            <a:r>
              <a:rPr lang="en-US" altLang="ko-KR" sz="1200" dirty="0" err="1">
                <a:ea typeface="굴림" panose="020B0600000101010101" pitchFamily="50" charset="-127"/>
              </a:rPr>
              <a:t>My_Model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nn.Module</a:t>
            </a:r>
            <a:r>
              <a:rPr lang="en-US" altLang="ko-KR" sz="1200" dirty="0">
                <a:ea typeface="굴림" panose="020B0600000101010101" pitchFamily="50" charset="-127"/>
              </a:rPr>
              <a:t>):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def __</a:t>
            </a:r>
            <a:r>
              <a:rPr lang="en-US" altLang="ko-KR" sz="1200" dirty="0" err="1">
                <a:ea typeface="굴림" panose="020B0600000101010101" pitchFamily="50" charset="-127"/>
              </a:rPr>
              <a:t>init</a:t>
            </a:r>
            <a:r>
              <a:rPr lang="en-US" altLang="ko-KR" sz="1200" dirty="0">
                <a:ea typeface="굴림" panose="020B0600000101010101" pitchFamily="50" charset="-127"/>
              </a:rPr>
              <a:t>__(self):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super().__</a:t>
            </a:r>
            <a:r>
              <a:rPr lang="en-US" altLang="ko-KR" sz="1200" dirty="0" err="1">
                <a:ea typeface="굴림" panose="020B0600000101010101" pitchFamily="50" charset="-127"/>
              </a:rPr>
              <a:t>init</a:t>
            </a:r>
            <a:r>
              <a:rPr lang="en-US" altLang="ko-KR" sz="1200" dirty="0">
                <a:ea typeface="굴림" panose="020B0600000101010101" pitchFamily="50" charset="-127"/>
              </a:rPr>
              <a:t>__()			# parent class </a:t>
            </a:r>
            <a:r>
              <a:rPr lang="ko-KR" altLang="en-US" sz="1200" dirty="0">
                <a:ea typeface="굴림" panose="020B0600000101010101" pitchFamily="50" charset="-127"/>
              </a:rPr>
              <a:t>인 </a:t>
            </a:r>
            <a:r>
              <a:rPr lang="en-US" altLang="ko-KR" sz="1200" dirty="0" err="1">
                <a:ea typeface="굴림" panose="020B0600000101010101" pitchFamily="50" charset="-127"/>
              </a:rPr>
              <a:t>nn.Module</a:t>
            </a:r>
            <a:r>
              <a:rPr lang="ko-KR" altLang="en-US" sz="1200" dirty="0">
                <a:ea typeface="굴림" panose="020B0600000101010101" pitchFamily="50" charset="-127"/>
              </a:rPr>
              <a:t>의 생성자</a:t>
            </a:r>
            <a:r>
              <a:rPr lang="en-US" altLang="ko-KR" sz="1200" dirty="0">
                <a:ea typeface="굴림" panose="020B0600000101010101" pitchFamily="50" charset="-127"/>
              </a:rPr>
              <a:t>/</a:t>
            </a:r>
            <a:r>
              <a:rPr lang="ko-KR" altLang="en-US" sz="1200" dirty="0">
                <a:ea typeface="굴림" panose="020B0600000101010101" pitchFamily="50" charset="-127"/>
              </a:rPr>
              <a:t>초기화 함수를 상속함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self.layer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nn.Sequential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ea typeface="굴림" panose="020B0600000101010101" pitchFamily="50" charset="-127"/>
              </a:rPr>
              <a:t>nn.Linear</a:t>
            </a:r>
            <a:r>
              <a:rPr lang="en-US" altLang="ko-KR" sz="1200" dirty="0">
                <a:ea typeface="굴림" panose="020B0600000101010101" pitchFamily="50" charset="-127"/>
              </a:rPr>
              <a:t>(784, 50),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ea typeface="굴림" panose="020B0600000101010101" pitchFamily="50" charset="-127"/>
              </a:rPr>
              <a:t>nn.ReLU</a:t>
            </a:r>
            <a:r>
              <a:rPr lang="en-US" altLang="ko-KR" sz="1200" dirty="0">
                <a:ea typeface="굴림" panose="020B0600000101010101" pitchFamily="50" charset="-127"/>
              </a:rPr>
              <a:t>(),			# </a:t>
            </a:r>
            <a:r>
              <a:rPr lang="en-US" altLang="ko-KR" sz="1200" dirty="0" err="1">
                <a:ea typeface="굴림" panose="020B0600000101010101" pitchFamily="50" charset="-127"/>
              </a:rPr>
              <a:t>nn.Sigmoid</a:t>
            </a:r>
            <a:r>
              <a:rPr lang="en-US" altLang="ko-KR" sz="1200" dirty="0">
                <a:ea typeface="굴림" panose="020B0600000101010101" pitchFamily="50" charset="-127"/>
              </a:rPr>
              <a:t>() </a:t>
            </a:r>
            <a:r>
              <a:rPr lang="ko-KR" altLang="en-US" sz="1200" dirty="0">
                <a:ea typeface="굴림" panose="020B0600000101010101" pitchFamily="50" charset="-127"/>
              </a:rPr>
              <a:t>함수를 사용할 수도 있음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ea typeface="굴림" panose="020B0600000101010101" pitchFamily="50" charset="-127"/>
              </a:rPr>
              <a:t>nn.Linear</a:t>
            </a:r>
            <a:r>
              <a:rPr lang="en-US" altLang="ko-KR" sz="1200" dirty="0">
                <a:ea typeface="굴림" panose="020B0600000101010101" pitchFamily="50" charset="-127"/>
              </a:rPr>
              <a:t>(50, 10)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)       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def forward(self, x):			# </a:t>
            </a:r>
            <a:r>
              <a:rPr lang="en-US" altLang="ko-KR" sz="1200" dirty="0" err="1">
                <a:ea typeface="굴림" panose="020B0600000101010101" pitchFamily="50" charset="-127"/>
              </a:rPr>
              <a:t>x.shape</a:t>
            </a:r>
            <a:r>
              <a:rPr lang="en-US" altLang="ko-KR" sz="1200" dirty="0">
                <a:ea typeface="굴림" panose="020B0600000101010101" pitchFamily="50" charset="-127"/>
              </a:rPr>
              <a:t> = (bs, 1, 28, 28)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in_data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x.view</a:t>
            </a:r>
            <a:r>
              <a:rPr lang="en-US" altLang="ko-KR" sz="1200" dirty="0">
                <a:ea typeface="굴림" panose="020B0600000101010101" pitchFamily="50" charset="-127"/>
              </a:rPr>
              <a:t>(bs, -1)		# </a:t>
            </a:r>
            <a:r>
              <a:rPr lang="en-US" altLang="ko-KR" sz="1200" dirty="0" err="1">
                <a:ea typeface="굴림" panose="020B0600000101010101" pitchFamily="50" charset="-127"/>
              </a:rPr>
              <a:t>in_data.shape</a:t>
            </a:r>
            <a:r>
              <a:rPr lang="en-US" altLang="ko-KR" sz="1200" dirty="0">
                <a:ea typeface="굴림" panose="020B0600000101010101" pitchFamily="50" charset="-127"/>
              </a:rPr>
              <a:t> = (bs, 784)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out_data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self.layer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in_data</a:t>
            </a:r>
            <a:r>
              <a:rPr lang="en-US" altLang="ko-KR" sz="1200" dirty="0">
                <a:ea typeface="굴림" panose="020B0600000101010101" pitchFamily="50" charset="-127"/>
              </a:rPr>
              <a:t>)		# </a:t>
            </a:r>
            <a:r>
              <a:rPr lang="en-US" altLang="ko-KR" sz="1200" dirty="0" err="1">
                <a:ea typeface="굴림" panose="020B0600000101010101" pitchFamily="50" charset="-127"/>
              </a:rPr>
              <a:t>out_data.shape</a:t>
            </a:r>
            <a:r>
              <a:rPr lang="en-US" altLang="ko-KR" sz="1200" dirty="0">
                <a:ea typeface="굴림" panose="020B0600000101010101" pitchFamily="50" charset="-127"/>
              </a:rPr>
              <a:t> = (bs, 10)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return </a:t>
            </a:r>
            <a:r>
              <a:rPr lang="en-US" altLang="ko-KR" sz="1200" dirty="0" err="1">
                <a:ea typeface="굴림" panose="020B0600000101010101" pitchFamily="50" charset="-127"/>
              </a:rPr>
              <a:t>out_data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model = </a:t>
            </a:r>
            <a:r>
              <a:rPr lang="en-US" altLang="ko-KR" sz="1200" dirty="0" err="1">
                <a:ea typeface="굴림" panose="020B0600000101010101" pitchFamily="50" charset="-127"/>
              </a:rPr>
              <a:t>My_Model</a:t>
            </a:r>
            <a:r>
              <a:rPr lang="en-US" altLang="ko-KR" sz="1200" dirty="0">
                <a:ea typeface="굴림" panose="020B0600000101010101" pitchFamily="50" charset="-127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loss_func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nn.CrossEntropyLoss</a:t>
            </a:r>
            <a:r>
              <a:rPr lang="en-US" altLang="ko-KR" sz="1200" dirty="0">
                <a:ea typeface="굴림" panose="020B0600000101010101" pitchFamily="50" charset="-127"/>
              </a:rPr>
              <a:t>()		 		# </a:t>
            </a:r>
            <a:r>
              <a:rPr lang="en-US" altLang="ko-KR" sz="1200" dirty="0" err="1">
                <a:ea typeface="굴림" panose="020B0600000101010101" pitchFamily="50" charset="-127"/>
              </a:rPr>
              <a:t>nn.CrossEntropyLoss</a:t>
            </a:r>
            <a:r>
              <a:rPr lang="en-US" altLang="ko-KR" sz="1200" dirty="0">
                <a:ea typeface="굴림" panose="020B0600000101010101" pitchFamily="50" charset="-127"/>
              </a:rPr>
              <a:t>() = [Softmax + CEL]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optimizer = </a:t>
            </a:r>
            <a:r>
              <a:rPr lang="en-US" altLang="ko-KR" sz="1200" dirty="0" err="1">
                <a:ea typeface="굴림" panose="020B0600000101010101" pitchFamily="50" charset="-127"/>
              </a:rPr>
              <a:t>torch.optim.SGD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model.parameters</a:t>
            </a:r>
            <a:r>
              <a:rPr lang="en-US" altLang="ko-KR" sz="1200" dirty="0">
                <a:ea typeface="굴림" panose="020B0600000101010101" pitchFamily="50" charset="-127"/>
              </a:rPr>
              <a:t>(), </a:t>
            </a:r>
            <a:r>
              <a:rPr lang="en-US" altLang="ko-KR" sz="1200" dirty="0" err="1">
                <a:ea typeface="굴림" panose="020B0600000101010101" pitchFamily="50" charset="-127"/>
              </a:rPr>
              <a:t>lr</a:t>
            </a:r>
            <a:r>
              <a:rPr lang="en-US" altLang="ko-KR" sz="1200" dirty="0">
                <a:ea typeface="굴림" panose="020B0600000101010101" pitchFamily="50" charset="-127"/>
              </a:rPr>
              <a:t>=</a:t>
            </a:r>
            <a:r>
              <a:rPr lang="en-US" altLang="ko-KR" sz="1200" dirty="0" err="1">
                <a:ea typeface="굴림" panose="020B0600000101010101" pitchFamily="50" charset="-127"/>
              </a:rPr>
              <a:t>learning_rate</a:t>
            </a:r>
            <a:r>
              <a:rPr lang="en-US" altLang="ko-KR" sz="1200" dirty="0">
                <a:ea typeface="굴림" panose="020B0600000101010101" pitchFamily="50" charset="-127"/>
              </a:rPr>
              <a:t>)   	# Stochastic Gradient Descent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device = </a:t>
            </a:r>
            <a:r>
              <a:rPr lang="en-US" altLang="ko-KR" sz="1200" dirty="0" err="1">
                <a:ea typeface="굴림" panose="020B0600000101010101" pitchFamily="50" charset="-127"/>
              </a:rPr>
              <a:t>torch.device</a:t>
            </a:r>
            <a:r>
              <a:rPr lang="en-US" altLang="ko-KR" sz="1200" dirty="0">
                <a:ea typeface="굴림" panose="020B0600000101010101" pitchFamily="50" charset="-127"/>
              </a:rPr>
              <a:t>("</a:t>
            </a:r>
            <a:r>
              <a:rPr lang="en-US" altLang="ko-KR" sz="1200" dirty="0" err="1">
                <a:ea typeface="굴림" panose="020B0600000101010101" pitchFamily="50" charset="-127"/>
              </a:rPr>
              <a:t>cuda</a:t>
            </a:r>
            <a:r>
              <a:rPr lang="en-US" altLang="ko-KR" sz="1200" dirty="0">
                <a:ea typeface="굴림" panose="020B0600000101010101" pitchFamily="50" charset="-127"/>
              </a:rPr>
              <a:t>" if </a:t>
            </a:r>
            <a:r>
              <a:rPr lang="en-US" altLang="ko-KR" sz="1200" dirty="0" err="1">
                <a:ea typeface="굴림" panose="020B0600000101010101" pitchFamily="50" charset="-127"/>
              </a:rPr>
              <a:t>torch.cuda.is_available</a:t>
            </a:r>
            <a:r>
              <a:rPr lang="en-US" altLang="ko-KR" sz="1200" dirty="0">
                <a:ea typeface="굴림" panose="020B0600000101010101" pitchFamily="50" charset="-127"/>
              </a:rPr>
              <a:t>() else "</a:t>
            </a:r>
            <a:r>
              <a:rPr lang="en-US" altLang="ko-KR" sz="1200" dirty="0" err="1">
                <a:ea typeface="굴림" panose="020B0600000101010101" pitchFamily="50" charset="-127"/>
              </a:rPr>
              <a:t>cpu</a:t>
            </a:r>
            <a:r>
              <a:rPr lang="en-US" altLang="ko-KR" sz="1200" dirty="0">
                <a:ea typeface="굴림" panose="020B0600000101010101" pitchFamily="50" charset="-127"/>
              </a:rPr>
              <a:t>")		# </a:t>
            </a:r>
            <a:r>
              <a:rPr lang="en-US" altLang="ko-KR" sz="1200" dirty="0" err="1">
                <a:ea typeface="굴림" panose="020B0600000101010101" pitchFamily="50" charset="-127"/>
              </a:rPr>
              <a:t>cuda</a:t>
            </a:r>
            <a:r>
              <a:rPr lang="ko-KR" altLang="en-US" sz="1200" dirty="0">
                <a:ea typeface="굴림" panose="020B0600000101010101" pitchFamily="50" charset="-127"/>
              </a:rPr>
              <a:t>는 </a:t>
            </a:r>
            <a:r>
              <a:rPr lang="en-US" altLang="ko-KR" sz="1200" dirty="0">
                <a:ea typeface="굴림" panose="020B0600000101010101" pitchFamily="50" charset="-127"/>
              </a:rPr>
              <a:t>GPU</a:t>
            </a:r>
            <a:r>
              <a:rPr lang="ko-KR" altLang="en-US" sz="1200" dirty="0">
                <a:ea typeface="굴림" panose="020B0600000101010101" pitchFamily="50" charset="-127"/>
              </a:rPr>
              <a:t>를 의미함</a:t>
            </a:r>
            <a:r>
              <a:rPr lang="en-US" altLang="ko-KR" sz="1200" dirty="0"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model</a:t>
            </a:r>
            <a:r>
              <a:rPr lang="ko-KR" altLang="en-US" sz="1200" dirty="0"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ea typeface="굴림" panose="020B0600000101010101" pitchFamily="50" charset="-127"/>
              </a:rPr>
              <a:t>= model.to(device)					# GPU </a:t>
            </a:r>
            <a:r>
              <a:rPr lang="ko-KR" altLang="en-US" sz="1200" dirty="0">
                <a:ea typeface="굴림" panose="020B0600000101010101" pitchFamily="50" charset="-127"/>
              </a:rPr>
              <a:t>사용이 가능한 경우</a:t>
            </a:r>
            <a:r>
              <a:rPr lang="en-US" altLang="ko-KR" sz="1200" dirty="0">
                <a:ea typeface="굴림" panose="020B0600000101010101" pitchFamily="50" charset="-127"/>
              </a:rPr>
              <a:t>, GPU</a:t>
            </a:r>
            <a:r>
              <a:rPr lang="ko-KR" altLang="en-US" sz="1200" dirty="0">
                <a:ea typeface="굴림" panose="020B0600000101010101" pitchFamily="50" charset="-127"/>
              </a:rPr>
              <a:t>에서 시뮬레이션 실시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pytorch_mnist.py (2)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84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31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def train(</a:t>
            </a:r>
            <a:r>
              <a:rPr lang="en-US" altLang="ko-KR" sz="1200" dirty="0" err="1">
                <a:ea typeface="굴림" panose="020B0600000101010101" pitchFamily="50" charset="-127"/>
              </a:rPr>
              <a:t>train_loader</a:t>
            </a:r>
            <a:r>
              <a:rPr lang="en-US" altLang="ko-KR" sz="1200" dirty="0">
                <a:ea typeface="굴림" panose="020B0600000101010101" pitchFamily="50" charset="-127"/>
              </a:rPr>
              <a:t>):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for (data, target) in </a:t>
            </a:r>
            <a:r>
              <a:rPr lang="en-US" altLang="ko-KR" sz="1200" dirty="0" err="1">
                <a:ea typeface="굴림" panose="020B0600000101010101" pitchFamily="50" charset="-127"/>
              </a:rPr>
              <a:t>train_loader</a:t>
            </a:r>
            <a:r>
              <a:rPr lang="en-US" altLang="ko-KR" sz="1200" dirty="0">
                <a:ea typeface="굴림" panose="020B0600000101010101" pitchFamily="50" charset="-127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(data, target) = (data.to(device), target.to(device))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output = model(data)                        	# </a:t>
            </a:r>
            <a:r>
              <a:rPr lang="ko-KR" altLang="en-US" sz="1200" dirty="0">
                <a:ea typeface="굴림" panose="020B0600000101010101" pitchFamily="50" charset="-127"/>
              </a:rPr>
              <a:t>순방향 전파를 통해 모델의 출력 계산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ea typeface="굴림" panose="020B0600000101010101" pitchFamily="50" charset="-127"/>
              </a:rPr>
              <a:t>loss = </a:t>
            </a:r>
            <a:r>
              <a:rPr lang="en-US" altLang="ko-KR" sz="1200" dirty="0" err="1">
                <a:ea typeface="굴림" panose="020B0600000101010101" pitchFamily="50" charset="-127"/>
              </a:rPr>
              <a:t>loss_func</a:t>
            </a:r>
            <a:r>
              <a:rPr lang="en-US" altLang="ko-KR" sz="1200" dirty="0">
                <a:ea typeface="굴림" panose="020B0600000101010101" pitchFamily="50" charset="-127"/>
              </a:rPr>
              <a:t>(output, target)      	# </a:t>
            </a:r>
            <a:r>
              <a:rPr lang="en-US" altLang="ko-KR" sz="1200" dirty="0" err="1">
                <a:ea typeface="굴림" panose="020B0600000101010101" pitchFamily="50" charset="-127"/>
              </a:rPr>
              <a:t>nn.CrossEntropyLoss</a:t>
            </a:r>
            <a:r>
              <a:rPr lang="en-US" altLang="ko-KR" sz="1200" dirty="0">
                <a:ea typeface="굴림" panose="020B0600000101010101" pitchFamily="50" charset="-127"/>
              </a:rPr>
              <a:t>() = [</a:t>
            </a:r>
            <a:r>
              <a:rPr lang="en-US" altLang="ko-KR" sz="1200" dirty="0" err="1">
                <a:ea typeface="굴림" panose="020B0600000101010101" pitchFamily="50" charset="-127"/>
              </a:rPr>
              <a:t>Softmax</a:t>
            </a:r>
            <a:r>
              <a:rPr lang="en-US" altLang="ko-KR" sz="1200" dirty="0">
                <a:ea typeface="굴림" panose="020B0600000101010101" pitchFamily="50" charset="-127"/>
              </a:rPr>
              <a:t> + CEL]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optimizer.zero_grad</a:t>
            </a:r>
            <a:r>
              <a:rPr lang="en-US" altLang="ko-KR" sz="1200" dirty="0">
                <a:ea typeface="굴림" panose="020B0600000101010101" pitchFamily="50" charset="-127"/>
              </a:rPr>
              <a:t>()                    	# (</a:t>
            </a:r>
            <a:r>
              <a:rPr lang="ko-KR" altLang="en-US" sz="1200" dirty="0">
                <a:ea typeface="굴림" panose="020B0600000101010101" pitchFamily="50" charset="-127"/>
              </a:rPr>
              <a:t>모델 내의 파라미터들의</a:t>
            </a:r>
            <a:r>
              <a:rPr lang="en-US" altLang="ko-KR" sz="1200" dirty="0">
                <a:ea typeface="굴림" panose="020B0600000101010101" pitchFamily="50" charset="-127"/>
              </a:rPr>
              <a:t>) </a:t>
            </a:r>
            <a:r>
              <a:rPr lang="ko-KR" altLang="en-US" sz="1200" dirty="0" err="1">
                <a:ea typeface="굴림" panose="020B0600000101010101" pitchFamily="50" charset="-127"/>
              </a:rPr>
              <a:t>기울기값</a:t>
            </a:r>
            <a:r>
              <a:rPr lang="ko-KR" altLang="en-US" sz="1200" dirty="0">
                <a:ea typeface="굴림" panose="020B0600000101010101" pitchFamily="50" charset="-127"/>
              </a:rPr>
              <a:t> 초기화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loss.backward</a:t>
            </a:r>
            <a:r>
              <a:rPr lang="en-US" altLang="ko-KR" sz="1200" dirty="0">
                <a:ea typeface="굴림" panose="020B0600000101010101" pitchFamily="50" charset="-127"/>
              </a:rPr>
              <a:t>()                   		# </a:t>
            </a:r>
            <a:r>
              <a:rPr lang="ko-KR" altLang="en-US" sz="1200" dirty="0">
                <a:ea typeface="굴림" panose="020B0600000101010101" pitchFamily="50" charset="-127"/>
              </a:rPr>
              <a:t>오차 역전파를 이용하여 </a:t>
            </a:r>
            <a:r>
              <a:rPr lang="ko-KR" altLang="en-US" sz="1200" dirty="0" err="1">
                <a:ea typeface="굴림" panose="020B0600000101010101" pitchFamily="50" charset="-127"/>
              </a:rPr>
              <a:t>기울기값</a:t>
            </a:r>
            <a:r>
              <a:rPr lang="ko-KR" altLang="en-US" sz="1200" dirty="0"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ko-KR" altLang="en-US" sz="1200" dirty="0" err="1">
                <a:ea typeface="굴림" panose="020B0600000101010101" pitchFamily="50" charset="-127"/>
              </a:rPr>
              <a:t>편미분값</a:t>
            </a:r>
            <a:r>
              <a:rPr lang="en-US" altLang="ko-KR" sz="1200" dirty="0">
                <a:ea typeface="굴림" panose="020B0600000101010101" pitchFamily="50" charset="-127"/>
              </a:rPr>
              <a:t>) </a:t>
            </a:r>
            <a:r>
              <a:rPr lang="ko-KR" altLang="en-US" sz="1200" dirty="0">
                <a:ea typeface="굴림" panose="020B0600000101010101" pitchFamily="50" charset="-127"/>
              </a:rPr>
              <a:t>계산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ea typeface="굴림" panose="020B0600000101010101" pitchFamily="50" charset="-127"/>
              </a:rPr>
              <a:t>optimizer.step</a:t>
            </a:r>
            <a:r>
              <a:rPr lang="en-US" altLang="ko-KR" sz="1200" dirty="0">
                <a:ea typeface="굴림" panose="020B0600000101010101" pitchFamily="50" charset="-127"/>
              </a:rPr>
              <a:t>()                   		# </a:t>
            </a:r>
            <a:r>
              <a:rPr lang="ko-KR" altLang="en-US" sz="1200" dirty="0">
                <a:ea typeface="굴림" panose="020B0600000101010101" pitchFamily="50" charset="-127"/>
              </a:rPr>
              <a:t>파라미터 업데이트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def evaluate(</a:t>
            </a:r>
            <a:r>
              <a:rPr lang="en-US" altLang="ko-KR" sz="1200" dirty="0" err="1">
                <a:ea typeface="굴림" panose="020B0600000101010101" pitchFamily="50" charset="-127"/>
              </a:rPr>
              <a:t>test_loader</a:t>
            </a:r>
            <a:r>
              <a:rPr lang="en-US" altLang="ko-KR" sz="1200" dirty="0">
                <a:ea typeface="굴림" panose="020B0600000101010101" pitchFamily="50" charset="-127"/>
              </a:rPr>
              <a:t>):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correct = 0			# </a:t>
            </a:r>
            <a:r>
              <a:rPr lang="ko-KR" altLang="en-US" sz="1200" dirty="0">
                <a:ea typeface="굴림" panose="020B0600000101010101" pitchFamily="50" charset="-127"/>
              </a:rPr>
              <a:t>정답 수 초기화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ea typeface="굴림" panose="020B0600000101010101" pitchFamily="50" charset="-127"/>
              </a:rPr>
              <a:t>for (data, target) in </a:t>
            </a:r>
            <a:r>
              <a:rPr lang="en-US" altLang="ko-KR" sz="1200" dirty="0" err="1">
                <a:ea typeface="굴림" panose="020B0600000101010101" pitchFamily="50" charset="-127"/>
              </a:rPr>
              <a:t>test_loader</a:t>
            </a:r>
            <a:r>
              <a:rPr lang="en-US" altLang="ko-KR" sz="1200" dirty="0">
                <a:ea typeface="굴림" panose="020B0600000101010101" pitchFamily="50" charset="-127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(data, target) = (data.to(device), target.to(device))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output = model(data)        		# </a:t>
            </a:r>
            <a:r>
              <a:rPr lang="en-US" altLang="ko-KR" sz="1200" dirty="0" err="1">
                <a:ea typeface="굴림" panose="020B0600000101010101" pitchFamily="50" charset="-127"/>
              </a:rPr>
              <a:t>output.shape</a:t>
            </a:r>
            <a:r>
              <a:rPr lang="en-US" altLang="ko-KR" sz="1200" dirty="0">
                <a:ea typeface="굴림" panose="020B0600000101010101" pitchFamily="50" charset="-127"/>
              </a:rPr>
              <a:t> = (bs, 10)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pred = </a:t>
            </a:r>
            <a:r>
              <a:rPr lang="en-US" altLang="ko-KR" sz="1200" dirty="0" err="1">
                <a:ea typeface="굴림" panose="020B0600000101010101" pitchFamily="50" charset="-127"/>
              </a:rPr>
              <a:t>torch.argmax</a:t>
            </a:r>
            <a:r>
              <a:rPr lang="en-US" altLang="ko-KR" sz="1200" dirty="0">
                <a:ea typeface="굴림" panose="020B0600000101010101" pitchFamily="50" charset="-127"/>
              </a:rPr>
              <a:t>(output, dim=1)      	# </a:t>
            </a:r>
            <a:r>
              <a:rPr lang="en-US" altLang="ko-KR" sz="1200" dirty="0" err="1">
                <a:ea typeface="굴림" panose="020B0600000101010101" pitchFamily="50" charset="-127"/>
              </a:rPr>
              <a:t>pred.shape</a:t>
            </a:r>
            <a:r>
              <a:rPr lang="en-US" altLang="ko-KR" sz="1200" dirty="0">
                <a:ea typeface="굴림" panose="020B0600000101010101" pitchFamily="50" charset="-127"/>
              </a:rPr>
              <a:t> = (bs,)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    correct += </a:t>
            </a:r>
            <a:r>
              <a:rPr lang="en-US" altLang="ko-KR" sz="1200" dirty="0" err="1">
                <a:ea typeface="굴림" panose="020B0600000101010101" pitchFamily="50" charset="-127"/>
              </a:rPr>
              <a:t>torch.sum</a:t>
            </a:r>
            <a:r>
              <a:rPr lang="en-US" altLang="ko-KR" sz="1200" dirty="0">
                <a:ea typeface="굴림" panose="020B0600000101010101" pitchFamily="50" charset="-127"/>
              </a:rPr>
              <a:t>(pred == target)	# </a:t>
            </a:r>
            <a:r>
              <a:rPr lang="ko-KR" altLang="en-US" sz="1200" dirty="0">
                <a:ea typeface="굴림" panose="020B0600000101010101" pitchFamily="50" charset="-127"/>
              </a:rPr>
              <a:t>정답 수 업데이트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num_test_data</a:t>
            </a:r>
            <a:r>
              <a:rPr lang="en-US" altLang="ko-KR" sz="1200" dirty="0"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ea typeface="굴림" panose="020B0600000101010101" pitchFamily="50" charset="-127"/>
              </a:rPr>
              <a:t>len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test_loader.dataset</a:t>
            </a:r>
            <a:r>
              <a:rPr lang="en-US" altLang="ko-KR" sz="1200" dirty="0">
                <a:ea typeface="굴림" panose="020B0600000101010101" pitchFamily="50" charset="-127"/>
              </a:rPr>
              <a:t>) - (</a:t>
            </a:r>
            <a:r>
              <a:rPr lang="en-US" altLang="ko-KR" sz="1200" dirty="0" err="1">
                <a:ea typeface="굴림" panose="020B0600000101010101" pitchFamily="50" charset="-127"/>
              </a:rPr>
              <a:t>len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test_loader.dataset</a:t>
            </a:r>
            <a:r>
              <a:rPr lang="en-US" altLang="ko-KR" sz="1200" dirty="0">
                <a:ea typeface="굴림" panose="020B0600000101010101" pitchFamily="50" charset="-127"/>
              </a:rPr>
              <a:t>) % bs)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test_accuracy</a:t>
            </a:r>
            <a:r>
              <a:rPr lang="en-US" altLang="ko-KR" sz="1200" dirty="0">
                <a:ea typeface="굴림" panose="020B0600000101010101" pitchFamily="50" charset="-127"/>
              </a:rPr>
              <a:t> = 100. * correct / </a:t>
            </a:r>
            <a:r>
              <a:rPr lang="en-US" altLang="ko-KR" sz="1200" dirty="0" err="1">
                <a:ea typeface="굴림" panose="020B0600000101010101" pitchFamily="50" charset="-127"/>
              </a:rPr>
              <a:t>num_test_data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return </a:t>
            </a:r>
            <a:r>
              <a:rPr lang="en-US" altLang="ko-KR" sz="1200" dirty="0" err="1">
                <a:ea typeface="굴림" panose="020B0600000101010101" pitchFamily="50" charset="-127"/>
              </a:rPr>
              <a:t>test_accuracy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pytorch_mnist.py (3)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A9AAA95-A933-763A-450D-9D66F893A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86077"/>
              </p:ext>
            </p:extLst>
          </p:nvPr>
        </p:nvGraphicFramePr>
        <p:xfrm>
          <a:off x="6629457" y="3298825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4A9AAA95-A933-763A-450D-9D66F893A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57" y="3298825"/>
                        <a:ext cx="157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32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32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485587"/>
            <a:ext cx="101687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train_acc_list</a:t>
            </a:r>
            <a:r>
              <a:rPr lang="en-US" altLang="ko-KR" sz="1200" dirty="0">
                <a:ea typeface="굴림" panose="020B0600000101010101" pitchFamily="50" charset="-127"/>
              </a:rPr>
              <a:t> = [10]			# </a:t>
            </a:r>
            <a:r>
              <a:rPr lang="ko-KR" altLang="en-US" sz="1200" dirty="0">
                <a:ea typeface="굴림" panose="020B0600000101010101" pitchFamily="50" charset="-127"/>
              </a:rPr>
              <a:t>학습 데이터에 대한 정확도 저장을 위한 </a:t>
            </a:r>
            <a:r>
              <a:rPr lang="en-US" altLang="ko-KR" sz="1200" dirty="0">
                <a:ea typeface="굴림" panose="020B0600000101010101" pitchFamily="50" charset="-127"/>
              </a:rPr>
              <a:t>list (</a:t>
            </a:r>
            <a:r>
              <a:rPr lang="ko-KR" altLang="en-US" sz="1200" dirty="0">
                <a:ea typeface="굴림" panose="020B0600000101010101" pitchFamily="50" charset="-127"/>
              </a:rPr>
              <a:t>초기값</a:t>
            </a:r>
            <a:r>
              <a:rPr lang="en-US" altLang="ko-KR" sz="1200" dirty="0">
                <a:ea typeface="굴림" panose="020B0600000101010101" pitchFamily="50" charset="-127"/>
              </a:rPr>
              <a:t>: 10%)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test_acc_list</a:t>
            </a:r>
            <a:r>
              <a:rPr lang="en-US" altLang="ko-KR" sz="1200" dirty="0">
                <a:ea typeface="굴림" panose="020B0600000101010101" pitchFamily="50" charset="-127"/>
              </a:rPr>
              <a:t> = [10]			# </a:t>
            </a:r>
            <a:r>
              <a:rPr lang="ko-KR" altLang="en-US" sz="1200" dirty="0">
                <a:ea typeface="굴림" panose="020B0600000101010101" pitchFamily="50" charset="-127"/>
              </a:rPr>
              <a:t>시험 데이터에 대한 정확도 저장을 위한 </a:t>
            </a:r>
            <a:r>
              <a:rPr lang="en-US" altLang="ko-KR" sz="1200" dirty="0">
                <a:ea typeface="굴림" panose="020B0600000101010101" pitchFamily="50" charset="-127"/>
              </a:rPr>
              <a:t>list (</a:t>
            </a:r>
            <a:r>
              <a:rPr lang="ko-KR" altLang="en-US" sz="1200" dirty="0">
                <a:ea typeface="굴림" panose="020B0600000101010101" pitchFamily="50" charset="-127"/>
              </a:rPr>
              <a:t>초기값</a:t>
            </a:r>
            <a:r>
              <a:rPr lang="en-US" altLang="ko-KR" sz="1200" dirty="0">
                <a:ea typeface="굴림" panose="020B0600000101010101" pitchFamily="50" charset="-127"/>
              </a:rPr>
              <a:t>: 10%)</a:t>
            </a: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for epoch in range(1, </a:t>
            </a:r>
            <a:r>
              <a:rPr lang="en-US" altLang="ko-KR" sz="1200" dirty="0" err="1">
                <a:ea typeface="굴림" panose="020B0600000101010101" pitchFamily="50" charset="-127"/>
              </a:rPr>
              <a:t>num_epochs</a:t>
            </a:r>
            <a:r>
              <a:rPr lang="en-US" altLang="ko-KR" sz="1200" dirty="0">
                <a:ea typeface="굴림" panose="020B0600000101010101" pitchFamily="50" charset="-127"/>
              </a:rPr>
              <a:t> + 1):</a:t>
            </a: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    train(</a:t>
            </a:r>
            <a:r>
              <a:rPr lang="en-US" altLang="ko-KR" sz="1200" dirty="0" err="1">
                <a:ea typeface="굴림" panose="020B0600000101010101" pitchFamily="50" charset="-127"/>
              </a:rPr>
              <a:t>train_loader</a:t>
            </a:r>
            <a:r>
              <a:rPr lang="en-US" altLang="ko-KR" sz="1200" dirty="0">
                <a:ea typeface="굴림" panose="020B0600000101010101" pitchFamily="50" charset="-127"/>
              </a:rPr>
              <a:t>)			# </a:t>
            </a:r>
            <a:r>
              <a:rPr lang="ko-KR" altLang="en-US" sz="1200" dirty="0">
                <a:ea typeface="굴림" panose="020B0600000101010101" pitchFamily="50" charset="-127"/>
              </a:rPr>
              <a:t>학습 실시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train_accuracy</a:t>
            </a:r>
            <a:r>
              <a:rPr lang="en-US" altLang="ko-KR" sz="1200" dirty="0">
                <a:ea typeface="굴림" panose="020B0600000101010101" pitchFamily="50" charset="-127"/>
              </a:rPr>
              <a:t> = evaluate(</a:t>
            </a:r>
            <a:r>
              <a:rPr lang="en-US" altLang="ko-KR" sz="1200" dirty="0" err="1">
                <a:ea typeface="굴림" panose="020B0600000101010101" pitchFamily="50" charset="-127"/>
              </a:rPr>
              <a:t>train_loader</a:t>
            </a:r>
            <a:r>
              <a:rPr lang="en-US" altLang="ko-KR" sz="1200" dirty="0">
                <a:ea typeface="굴림" panose="020B0600000101010101" pitchFamily="50" charset="-127"/>
              </a:rPr>
              <a:t>)	# </a:t>
            </a:r>
            <a:r>
              <a:rPr lang="ko-KR" altLang="en-US" sz="1200" dirty="0">
                <a:ea typeface="굴림" panose="020B0600000101010101" pitchFamily="50" charset="-127"/>
              </a:rPr>
              <a:t>학습 정확도 계산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test_accuracy</a:t>
            </a:r>
            <a:r>
              <a:rPr lang="en-US" altLang="ko-KR" sz="1200" dirty="0">
                <a:ea typeface="굴림" panose="020B0600000101010101" pitchFamily="50" charset="-127"/>
              </a:rPr>
              <a:t> = evaluate(</a:t>
            </a:r>
            <a:r>
              <a:rPr lang="en-US" altLang="ko-KR" sz="1200" dirty="0" err="1">
                <a:ea typeface="굴림" panose="020B0600000101010101" pitchFamily="50" charset="-127"/>
              </a:rPr>
              <a:t>test_loader</a:t>
            </a:r>
            <a:r>
              <a:rPr lang="en-US" altLang="ko-KR" sz="1200" dirty="0">
                <a:ea typeface="굴림" panose="020B0600000101010101" pitchFamily="50" charset="-127"/>
              </a:rPr>
              <a:t>)	# </a:t>
            </a:r>
            <a:r>
              <a:rPr lang="ko-KR" altLang="en-US" sz="1200" dirty="0">
                <a:ea typeface="굴림" panose="020B0600000101010101" pitchFamily="50" charset="-127"/>
              </a:rPr>
              <a:t>테스트 정확도 계산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train_acc_list.append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train_accuracy.item</a:t>
            </a:r>
            <a:r>
              <a:rPr lang="en-US" altLang="ko-KR" sz="1200" dirty="0">
                <a:ea typeface="굴림" panose="020B0600000101010101" pitchFamily="50" charset="-127"/>
              </a:rPr>
              <a:t>())	# </a:t>
            </a:r>
            <a:r>
              <a:rPr lang="ko-KR" altLang="en-US" sz="1200" dirty="0">
                <a:ea typeface="굴림" panose="020B0600000101010101" pitchFamily="50" charset="-127"/>
              </a:rPr>
              <a:t>학습 데이터에 대한 정확도 리스트 갱신</a:t>
            </a: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ea typeface="굴림" panose="020B0600000101010101" pitchFamily="50" charset="-127"/>
              </a:rPr>
              <a:t>test_acc_list.append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test_accuracy.item</a:t>
            </a:r>
            <a:r>
              <a:rPr lang="en-US" altLang="ko-KR" sz="1200" dirty="0">
                <a:ea typeface="굴림" panose="020B0600000101010101" pitchFamily="50" charset="-127"/>
              </a:rPr>
              <a:t>())	# </a:t>
            </a:r>
            <a:r>
              <a:rPr lang="ko-KR" altLang="en-US" sz="1200" dirty="0">
                <a:ea typeface="굴림" panose="020B0600000101010101" pitchFamily="50" charset="-127"/>
              </a:rPr>
              <a:t>시험 데이터에 대한 정확도 리스트 갱신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ko-KR" altLang="en-US" sz="1200" dirty="0"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ea typeface="굴림" panose="020B0600000101010101" pitchFamily="50" charset="-127"/>
              </a:rPr>
              <a:t>print(</a:t>
            </a:r>
            <a:r>
              <a:rPr lang="en-US" altLang="ko-KR" sz="1200" dirty="0" err="1">
                <a:ea typeface="굴림" panose="020B0600000101010101" pitchFamily="50" charset="-127"/>
              </a:rPr>
              <a:t>f'Epoch</a:t>
            </a:r>
            <a:r>
              <a:rPr lang="en-US" altLang="ko-KR" sz="1200" dirty="0">
                <a:ea typeface="굴림" panose="020B0600000101010101" pitchFamily="50" charset="-127"/>
              </a:rPr>
              <a:t>:{epoch:2d}   Train Acc: {train_accuracy:6.2f}%   Test Acc: {test_accuracy:5.2f}%')</a:t>
            </a: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>
                <a:ea typeface="굴림" panose="020B0600000101010101" pitchFamily="50" charset="-127"/>
              </a:rPr>
              <a:t>x = </a:t>
            </a:r>
            <a:r>
              <a:rPr lang="en-US" altLang="ko-KR" sz="1200" dirty="0" err="1">
                <a:ea typeface="굴림" panose="020B0600000101010101" pitchFamily="50" charset="-127"/>
              </a:rPr>
              <a:t>np.arange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len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train_acc_list</a:t>
            </a:r>
            <a:r>
              <a:rPr lang="en-US" altLang="ko-KR" sz="1200" dirty="0">
                <a:ea typeface="굴림" panose="020B0600000101010101" pitchFamily="50" charset="-127"/>
              </a:rPr>
              <a:t>))</a:t>
            </a:r>
          </a:p>
          <a:p>
            <a:pPr marL="0" indent="0" eaLnBrk="1" hangingPunct="1">
              <a:buNone/>
            </a:pPr>
            <a:endParaRPr lang="en-US" altLang="ko-KR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plt.plot</a:t>
            </a:r>
            <a:r>
              <a:rPr lang="en-US" altLang="ko-KR" sz="1200" dirty="0">
                <a:ea typeface="굴림" panose="020B0600000101010101" pitchFamily="50" charset="-127"/>
              </a:rPr>
              <a:t>(x, </a:t>
            </a:r>
            <a:r>
              <a:rPr lang="en-US" altLang="ko-KR" sz="1200" dirty="0" err="1">
                <a:ea typeface="굴림" panose="020B0600000101010101" pitchFamily="50" charset="-127"/>
              </a:rPr>
              <a:t>train_acc_list</a:t>
            </a:r>
            <a:r>
              <a:rPr lang="en-US" altLang="ko-KR" sz="1200" dirty="0">
                <a:ea typeface="굴림" panose="020B0600000101010101" pitchFamily="50" charset="-127"/>
              </a:rPr>
              <a:t>, label='train acc')		# </a:t>
            </a:r>
            <a:r>
              <a:rPr lang="ko-KR" altLang="en-US" sz="1200" dirty="0">
                <a:ea typeface="굴림" panose="020B0600000101010101" pitchFamily="50" charset="-127"/>
              </a:rPr>
              <a:t>학습 데이터 정확도 출력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plt.plot</a:t>
            </a:r>
            <a:r>
              <a:rPr lang="en-US" altLang="ko-KR" sz="1200" dirty="0">
                <a:ea typeface="굴림" panose="020B0600000101010101" pitchFamily="50" charset="-127"/>
              </a:rPr>
              <a:t>(x, </a:t>
            </a:r>
            <a:r>
              <a:rPr lang="en-US" altLang="ko-KR" sz="1200" dirty="0" err="1">
                <a:ea typeface="굴림" panose="020B0600000101010101" pitchFamily="50" charset="-127"/>
              </a:rPr>
              <a:t>test_acc_list</a:t>
            </a:r>
            <a:r>
              <a:rPr lang="en-US" altLang="ko-KR" sz="1200" dirty="0">
                <a:ea typeface="굴림" panose="020B0600000101010101" pitchFamily="50" charset="-127"/>
              </a:rPr>
              <a:t>, label='test acc', </a:t>
            </a:r>
            <a:r>
              <a:rPr lang="en-US" altLang="ko-KR" sz="1200" dirty="0" err="1">
                <a:ea typeface="굴림" panose="020B0600000101010101" pitchFamily="50" charset="-127"/>
              </a:rPr>
              <a:t>linestyle</a:t>
            </a:r>
            <a:r>
              <a:rPr lang="en-US" altLang="ko-KR" sz="1200" dirty="0">
                <a:ea typeface="굴림" panose="020B0600000101010101" pitchFamily="50" charset="-127"/>
              </a:rPr>
              <a:t>='--')		# </a:t>
            </a:r>
            <a:r>
              <a:rPr lang="ko-KR" altLang="en-US" sz="1200" dirty="0">
                <a:ea typeface="굴림" panose="020B0600000101010101" pitchFamily="50" charset="-127"/>
              </a:rPr>
              <a:t>시험 데이터 정확도 출력</a:t>
            </a:r>
          </a:p>
          <a:p>
            <a:pPr marL="0" indent="0" eaLnBrk="1" hangingPunct="1">
              <a:buNone/>
            </a:pPr>
            <a:endParaRPr lang="ko-KR" altLang="en-US" sz="12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plt.xlabel</a:t>
            </a:r>
            <a:r>
              <a:rPr lang="en-US" altLang="ko-KR" sz="1200" dirty="0">
                <a:ea typeface="굴림" panose="020B0600000101010101" pitchFamily="50" charset="-127"/>
              </a:rPr>
              <a:t>("</a:t>
            </a:r>
            <a:r>
              <a:rPr lang="en-US" altLang="ko-KR" sz="1200" dirty="0" err="1">
                <a:ea typeface="굴림" panose="020B0600000101010101" pitchFamily="50" charset="-127"/>
              </a:rPr>
              <a:t>epoch_num</a:t>
            </a:r>
            <a:r>
              <a:rPr lang="en-US" altLang="ko-KR" sz="1200" dirty="0">
                <a:ea typeface="굴림" panose="020B0600000101010101" pitchFamily="50" charset="-127"/>
              </a:rPr>
              <a:t>")			# x</a:t>
            </a:r>
            <a:r>
              <a:rPr lang="ko-KR" altLang="en-US" sz="1200" dirty="0">
                <a:ea typeface="굴림" panose="020B0600000101010101" pitchFamily="50" charset="-127"/>
              </a:rPr>
              <a:t>축 제목 표시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plt.ylabel</a:t>
            </a:r>
            <a:r>
              <a:rPr lang="en-US" altLang="ko-KR" sz="1200" dirty="0">
                <a:ea typeface="굴림" panose="020B0600000101010101" pitchFamily="50" charset="-127"/>
              </a:rPr>
              <a:t>("accuracy (%)")			# y</a:t>
            </a:r>
            <a:r>
              <a:rPr lang="ko-KR" altLang="en-US" sz="1200" dirty="0">
                <a:ea typeface="굴림" panose="020B0600000101010101" pitchFamily="50" charset="-127"/>
              </a:rPr>
              <a:t>축 제목 표시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plt.ylim</a:t>
            </a:r>
            <a:r>
              <a:rPr lang="en-US" altLang="ko-KR" sz="1200" dirty="0">
                <a:ea typeface="굴림" panose="020B0600000101010101" pitchFamily="50" charset="-127"/>
              </a:rPr>
              <a:t>(0, 100.0)			# y</a:t>
            </a:r>
            <a:r>
              <a:rPr lang="ko-KR" altLang="en-US" sz="1200" dirty="0">
                <a:ea typeface="굴림" panose="020B0600000101010101" pitchFamily="50" charset="-127"/>
              </a:rPr>
              <a:t>축 범위 지정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plt.legend</a:t>
            </a:r>
            <a:r>
              <a:rPr lang="en-US" altLang="ko-KR" sz="1200" dirty="0">
                <a:ea typeface="굴림" panose="020B0600000101010101" pitchFamily="50" charset="-127"/>
              </a:rPr>
              <a:t>(loc='lower right')		# </a:t>
            </a:r>
            <a:r>
              <a:rPr lang="ko-KR" altLang="en-US" sz="1200" dirty="0">
                <a:ea typeface="굴림" panose="020B0600000101010101" pitchFamily="50" charset="-127"/>
              </a:rPr>
              <a:t>범례 표시 및 위치 지정</a:t>
            </a:r>
          </a:p>
          <a:p>
            <a:pPr marL="0" indent="0" eaLnBrk="1" hangingPunct="1">
              <a:buNone/>
            </a:pPr>
            <a:r>
              <a:rPr lang="en-US" altLang="ko-KR" sz="1200" dirty="0" err="1">
                <a:ea typeface="굴림" panose="020B0600000101010101" pitchFamily="50" charset="-127"/>
              </a:rPr>
              <a:t>plt.show</a:t>
            </a:r>
            <a:r>
              <a:rPr lang="en-US" altLang="ko-KR" sz="1200" dirty="0">
                <a:ea typeface="굴림" panose="020B0600000101010101" pitchFamily="50" charset="-127"/>
              </a:rPr>
              <a:t>()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57F40-6F4E-218C-6F43-AB3CA589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pytorch_mnist.py (4)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68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MNIST </a:t>
            </a:r>
            <a:r>
              <a:rPr lang="ko-KR" altLang="en-US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신경망 실행 결과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33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AC2ED2-0A20-362E-176D-DAD946D8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1" y="1473351"/>
            <a:ext cx="10331849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ko-KR" sz="2200" b="1">
                <a:solidFill>
                  <a:srgbClr val="FF0000"/>
                </a:solidFill>
                <a:ea typeface="굴림" panose="020B0600000101010101" pitchFamily="50" charset="-127"/>
              </a:rPr>
              <a:t>Summary</a:t>
            </a:r>
            <a:endParaRPr lang="ko-KR" altLang="en-US" sz="22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>
                <a:ea typeface="굴림" panose="020B0600000101010101" pitchFamily="50" charset="-127"/>
              </a:rPr>
              <a:t>학습 데이터에 대한 정확도는 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ko-KR" altLang="en-US" sz="2000">
                <a:ea typeface="굴림" panose="020B0600000101010101" pitchFamily="50" charset="-127"/>
              </a:rPr>
              <a:t>거의</a:t>
            </a:r>
            <a:r>
              <a:rPr lang="en-US" altLang="ko-KR" sz="2000">
                <a:ea typeface="굴림" panose="020B0600000101010101" pitchFamily="50" charset="-127"/>
              </a:rPr>
              <a:t>) 100%</a:t>
            </a:r>
            <a:r>
              <a:rPr lang="ko-KR" altLang="en-US" sz="2000">
                <a:ea typeface="굴림" panose="020B0600000101010101" pitchFamily="50" charset="-127"/>
              </a:rPr>
              <a:t>에 수렴함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>
                <a:ea typeface="굴림" panose="020B0600000101010101" pitchFamily="50" charset="-127"/>
              </a:rPr>
              <a:t>시험 데이터에 대한 정확도는 </a:t>
            </a:r>
            <a:r>
              <a:rPr lang="en-US" altLang="ko-KR" sz="2000">
                <a:ea typeface="굴림" panose="020B0600000101010101" pitchFamily="50" charset="-127"/>
              </a:rPr>
              <a:t>90%</a:t>
            </a:r>
            <a:r>
              <a:rPr lang="ko-KR" altLang="en-US" sz="2000">
                <a:ea typeface="굴림" panose="020B0600000101010101" pitchFamily="50" charset="-127"/>
              </a:rPr>
              <a:t>에 근접함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>
              <a:buClr>
                <a:srgbClr val="0000FF"/>
              </a:buClr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D6ACB5-56FC-925E-AEC4-43606B29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12" y="2889791"/>
            <a:ext cx="4243650" cy="2869411"/>
          </a:xfrm>
          <a:prstGeom prst="rect">
            <a:avLst/>
          </a:prstGeom>
        </p:spPr>
      </p:pic>
      <p:pic>
        <p:nvPicPr>
          <p:cNvPr id="8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2098307-7DBC-3ECF-ADCF-303CC1B5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7" y="2858970"/>
            <a:ext cx="3912169" cy="27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 Documentation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4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AC2ED2-0A20-362E-176D-DAD946D8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31" y="1473351"/>
            <a:ext cx="8996209" cy="42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ko-KR" altLang="en-US" sz="2200" b="1" dirty="0">
                <a:solidFill>
                  <a:srgbClr val="FF0000"/>
                </a:solidFill>
                <a:ea typeface="굴림" panose="020B0600000101010101" pitchFamily="50" charset="-127"/>
              </a:rPr>
              <a:t>파이토치 설명 문서</a:t>
            </a:r>
          </a:p>
          <a:p>
            <a:pPr lvl="1" eaLnBrk="1" hangingPunct="1">
              <a:buClr>
                <a:srgbClr val="0000FF"/>
              </a:buClr>
            </a:pPr>
            <a:r>
              <a:rPr lang="ko-KR" altLang="en-US" sz="2000" dirty="0">
                <a:ea typeface="굴림" panose="020B0600000101010101" pitchFamily="50" charset="-127"/>
              </a:rPr>
              <a:t>파이토치 홈페이지 </a:t>
            </a: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 https://pytorch.org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eaLnBrk="1" hangingPunct="1">
              <a:buClr>
                <a:srgbClr val="0000FF"/>
              </a:buClr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C8BCD-B34F-58FD-C5B5-D58CDD17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88" y="2489106"/>
            <a:ext cx="7324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Documentation (Keyword Search)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5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EE5C35-4332-9D1B-7397-BD3BAC1C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67" y="1473351"/>
            <a:ext cx="83058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Documentation (</a:t>
            </a: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nn.ReLU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6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084D97-C4BC-8BB1-FD66-D0555928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53" y="1696413"/>
            <a:ext cx="5943600" cy="3752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01DDD-A7DF-66F0-F06A-4583C023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227" y="1947541"/>
            <a:ext cx="3731190" cy="29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7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2" y="1536957"/>
            <a:ext cx="920114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torch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</a:t>
            </a:r>
            <a:r>
              <a:rPr lang="en-US" altLang="ko-KR" sz="1600" dirty="0" err="1">
                <a:ea typeface="굴림" panose="020B0600000101010101" pitchFamily="50" charset="-127"/>
              </a:rPr>
              <a:t>torch.nn</a:t>
            </a:r>
            <a:r>
              <a:rPr lang="en-US" altLang="ko-KR" sz="1600" dirty="0">
                <a:ea typeface="굴림" panose="020B0600000101010101" pitchFamily="50" charset="-127"/>
              </a:rPr>
              <a:t> as </a:t>
            </a:r>
            <a:r>
              <a:rPr lang="en-US" altLang="ko-KR" sz="1600" dirty="0" err="1">
                <a:ea typeface="굴림" panose="020B0600000101010101" pitchFamily="50" charset="-127"/>
              </a:rPr>
              <a:t>nn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a = </a:t>
            </a:r>
            <a:r>
              <a:rPr lang="en-US" altLang="ko-KR" sz="16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600" dirty="0">
                <a:ea typeface="굴림" panose="020B0600000101010101" pitchFamily="50" charset="-127"/>
              </a:rPr>
              <a:t>(-1.)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print(a)                            		# tensor(-1.)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layer_1 = </a:t>
            </a:r>
            <a:r>
              <a:rPr lang="en-US" altLang="ko-KR" sz="1600" dirty="0" err="1">
                <a:ea typeface="굴림" panose="020B0600000101010101" pitchFamily="50" charset="-127"/>
              </a:rPr>
              <a:t>nn.ReLU</a:t>
            </a:r>
            <a:r>
              <a:rPr lang="en-US" altLang="ko-KR" sz="1600" dirty="0">
                <a:ea typeface="굴림" panose="020B0600000101010101" pitchFamily="50" charset="-127"/>
              </a:rPr>
              <a:t>()          		# </a:t>
            </a:r>
            <a:r>
              <a:rPr lang="en-US" altLang="ko-KR" sz="1600" dirty="0" err="1">
                <a:ea typeface="굴림" panose="020B0600000101010101" pitchFamily="50" charset="-127"/>
              </a:rPr>
              <a:t>nn.ReLU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inplace</a:t>
            </a:r>
            <a:r>
              <a:rPr lang="en-US" altLang="ko-KR" sz="1600" dirty="0">
                <a:ea typeface="굴림" panose="020B0600000101010101" pitchFamily="50" charset="-127"/>
              </a:rPr>
              <a:t>=False)...</a:t>
            </a:r>
            <a:r>
              <a:rPr lang="ko-KR" altLang="en-US" sz="1600" dirty="0">
                <a:ea typeface="굴림" panose="020B0600000101010101" pitchFamily="50" charset="-127"/>
              </a:rPr>
              <a:t>라고 쓰는 것과 같은 효과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b = layer_1(a)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print(b)                            		# tensor(0.)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print(a)                            		# 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tensor(-1.)</a:t>
            </a: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a = </a:t>
            </a:r>
            <a:r>
              <a:rPr lang="en-US" altLang="ko-KR" sz="1600" dirty="0" err="1">
                <a:ea typeface="굴림" panose="020B0600000101010101" pitchFamily="50" charset="-127"/>
              </a:rPr>
              <a:t>torch.tensor</a:t>
            </a:r>
            <a:r>
              <a:rPr lang="en-US" altLang="ko-KR" sz="1600" dirty="0">
                <a:ea typeface="굴림" panose="020B0600000101010101" pitchFamily="50" charset="-127"/>
              </a:rPr>
              <a:t>(-1.)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print(a)                            		# tensor(-1.)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layer_1 = </a:t>
            </a:r>
            <a:r>
              <a:rPr lang="en-US" altLang="ko-KR" sz="1600" dirty="0" err="1">
                <a:ea typeface="굴림" panose="020B0600000101010101" pitchFamily="50" charset="-127"/>
              </a:rPr>
              <a:t>nn.ReLU</a:t>
            </a:r>
            <a:r>
              <a:rPr lang="en-US" altLang="ko-KR" sz="1600" dirty="0"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ea typeface="굴림" panose="020B0600000101010101" pitchFamily="50" charset="-127"/>
              </a:rPr>
              <a:t>inplace</a:t>
            </a:r>
            <a:r>
              <a:rPr lang="en-US" altLang="ko-KR" sz="1600" dirty="0">
                <a:ea typeface="굴림" panose="020B0600000101010101" pitchFamily="50" charset="-127"/>
              </a:rPr>
              <a:t>=True)	# in-place operation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b = layer_1(</a:t>
            </a:r>
            <a:r>
              <a:rPr lang="en-US" altLang="ko-KR" sz="1600">
                <a:ea typeface="굴림" panose="020B0600000101010101" pitchFamily="50" charset="-127"/>
              </a:rPr>
              <a:t>a)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print(b)                            		# tensor(0.)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print(a)                            		# 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tensor(0.)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2AADDA-C273-FE3A-C036-A30F7B11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ReLU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&amp; In-place Operations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1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F3C055CB-50C6-F48D-C8A1-F435EFF8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8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5ACDF-5565-9DC2-1715-FC8842884939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F6FEFC1-0D21-AF0A-1014-14C0A477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863" y="1536957"/>
            <a:ext cx="797010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torch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import </a:t>
            </a:r>
            <a:r>
              <a:rPr lang="en-US" altLang="ko-KR" sz="1600" dirty="0" err="1">
                <a:ea typeface="굴림" panose="020B0600000101010101" pitchFamily="50" charset="-127"/>
              </a:rPr>
              <a:t>torch.nn</a:t>
            </a:r>
            <a:r>
              <a:rPr lang="en-US" altLang="ko-KR" sz="1600" dirty="0">
                <a:ea typeface="굴림" panose="020B0600000101010101" pitchFamily="50" charset="-127"/>
              </a:rPr>
              <a:t> as </a:t>
            </a:r>
            <a:r>
              <a:rPr lang="en-US" altLang="ko-KR" sz="1600" dirty="0" err="1">
                <a:ea typeface="굴림" panose="020B0600000101010101" pitchFamily="50" charset="-127"/>
              </a:rPr>
              <a:t>nn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1600" dirty="0" err="1">
                <a:ea typeface="굴림" panose="020B0600000101010101" pitchFamily="50" charset="-127"/>
              </a:rPr>
              <a:t>my_layer</a:t>
            </a:r>
            <a:r>
              <a:rPr lang="en-US" altLang="ko-KR" sz="1600" dirty="0"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ea typeface="굴림" panose="020B0600000101010101" pitchFamily="50" charset="-127"/>
              </a:rPr>
              <a:t>nn.ReLU</a:t>
            </a:r>
            <a:r>
              <a:rPr lang="en-US" altLang="ko-KR" sz="1600" dirty="0">
                <a:ea typeface="굴림" panose="020B0600000101010101" pitchFamily="50" charset="-127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input = </a:t>
            </a:r>
            <a:r>
              <a:rPr lang="en-US" altLang="ko-KR" sz="1600" dirty="0" err="1">
                <a:ea typeface="굴림" panose="020B0600000101010101" pitchFamily="50" charset="-127"/>
              </a:rPr>
              <a:t>torch.randn</a:t>
            </a:r>
            <a:r>
              <a:rPr lang="en-US" altLang="ko-KR" sz="1600" dirty="0">
                <a:ea typeface="굴림" panose="020B0600000101010101" pitchFamily="50" charset="-127"/>
              </a:rPr>
              <a:t>(4)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output = </a:t>
            </a:r>
            <a:r>
              <a:rPr lang="en-US" altLang="ko-KR" sz="1600" dirty="0" err="1">
                <a:ea typeface="굴림" panose="020B0600000101010101" pitchFamily="50" charset="-127"/>
              </a:rPr>
              <a:t>my_layer</a:t>
            </a:r>
            <a:r>
              <a:rPr lang="en-US" altLang="ko-KR" sz="1600" dirty="0">
                <a:ea typeface="굴림" panose="020B0600000101010101" pitchFamily="50" charset="-127"/>
              </a:rPr>
              <a:t>(input)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print(input)</a:t>
            </a:r>
          </a:p>
          <a:p>
            <a:pPr marL="0" indent="0" eaLnBrk="1" hangingPunct="1">
              <a:buNone/>
            </a:pPr>
            <a:r>
              <a:rPr lang="en-US" altLang="ko-KR" sz="1600" dirty="0">
                <a:ea typeface="굴림" panose="020B0600000101010101" pitchFamily="50" charset="-127"/>
              </a:rPr>
              <a:t>print(output)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2AADDA-C273-FE3A-C036-A30F7B11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ReLU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(Input &amp; Output)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1CB1C-2E92-1EC4-B2A3-63E52C94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46" y="1698125"/>
            <a:ext cx="4918620" cy="573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6ADEF7-FA17-762E-7C96-53C52B91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71" y="2505017"/>
            <a:ext cx="4891296" cy="5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879BD-38D3-719B-DBFF-F6D3ABC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5" y="149376"/>
            <a:ext cx="9201150" cy="13239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E9CCA23-5D9D-529F-997C-33DD95ED2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67" y="573791"/>
            <a:ext cx="10014589" cy="6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PyTorch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 Documentation (</a:t>
            </a:r>
            <a:r>
              <a:rPr lang="en-US" altLang="ko-KR" b="1" dirty="0" err="1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nn.Linear</a:t>
            </a:r>
            <a:r>
              <a:rPr lang="en-US" altLang="ko-KR" b="1" dirty="0">
                <a:solidFill>
                  <a:srgbClr val="002060"/>
                </a:solidFill>
                <a:latin typeface="Calisto MT" panose="02040603050505030304" pitchFamily="18" charset="0"/>
                <a:ea typeface="굴림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ea typeface="굴림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C1E1DD9-14BD-2753-908A-908A081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056" y="6552213"/>
            <a:ext cx="503434" cy="305787"/>
          </a:xfrm>
        </p:spPr>
        <p:txBody>
          <a:bodyPr/>
          <a:lstStyle/>
          <a:p>
            <a:pPr algn="ctr">
              <a:defRPr/>
            </a:pPr>
            <a:fld id="{F481A1A1-9F75-44B4-B953-5F3A2342B3FC}" type="slidenum">
              <a:rPr lang="ko-KR" altLang="en-US" sz="1600" b="1" smtClean="0">
                <a:solidFill>
                  <a:srgbClr val="002060"/>
                </a:solidFill>
              </a:rPr>
              <a:pPr algn="ctr">
                <a:defRPr/>
              </a:pPr>
              <a:t>9</a:t>
            </a:fld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EEDCE-D31A-16B5-2017-225949D6F45B}"/>
              </a:ext>
            </a:extLst>
          </p:cNvPr>
          <p:cNvSpPr txBox="1"/>
          <p:nvPr/>
        </p:nvSpPr>
        <p:spPr>
          <a:xfrm>
            <a:off x="4482237" y="6581001"/>
            <a:ext cx="275347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  <a:cs typeface="Cavolini" panose="020B0502040204020203" pitchFamily="66" charset="0"/>
              </a:rPr>
              <a:t>Intelligent Image Processing Lab.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Eras Bold ITC" panose="020B0907030504020204" pitchFamily="34" charset="0"/>
              <a:cs typeface="Cavolini" panose="020B0502040204020203" pitchFamily="66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25CE55-9E4C-406E-7382-78B61E36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52" y="1314074"/>
            <a:ext cx="74199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4297</Words>
  <Application>Microsoft Office PowerPoint</Application>
  <PresentationFormat>와이드스크린</PresentationFormat>
  <Paragraphs>469</Paragraphs>
  <Slides>33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Calisto MT</vt:lpstr>
      <vt:lpstr>Eras Bold ITC</vt:lpstr>
      <vt:lpstr>Tahoma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유성욱</dc:creator>
  <cp:lastModifiedBy>종헌 김</cp:lastModifiedBy>
  <cp:revision>282</cp:revision>
  <cp:lastPrinted>2023-04-15T07:03:52Z</cp:lastPrinted>
  <dcterms:created xsi:type="dcterms:W3CDTF">2023-04-14T04:17:18Z</dcterms:created>
  <dcterms:modified xsi:type="dcterms:W3CDTF">2023-11-17T09:58:44Z</dcterms:modified>
</cp:coreProperties>
</file>