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74" r:id="rId8"/>
    <p:sldId id="275" r:id="rId9"/>
    <p:sldId id="263" r:id="rId10"/>
    <p:sldId id="265" r:id="rId11"/>
    <p:sldId id="268" r:id="rId12"/>
    <p:sldId id="266" r:id="rId13"/>
    <p:sldId id="258" r:id="rId14"/>
    <p:sldId id="267" r:id="rId15"/>
    <p:sldId id="269" r:id="rId16"/>
    <p:sldId id="26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8D8B6-B4FF-4FAF-99BE-087EB7B0F7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CC2F110-5A9E-4005-AA07-6389A90DB596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Midi Files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50A24-C346-4FFF-92C5-19A7CD19AD56}" type="parTrans" cxnId="{CAEFF493-39EE-4A0D-96CA-6091183ED404}">
      <dgm:prSet/>
      <dgm:spPr/>
      <dgm:t>
        <a:bodyPr/>
        <a:lstStyle/>
        <a:p>
          <a:endParaRPr lang="zh-TW" altLang="en-US"/>
        </a:p>
      </dgm:t>
    </dgm:pt>
    <dgm:pt modelId="{D99960B5-1F2F-4BF7-9113-3A846323F0D8}" type="sibTrans" cxnId="{CAEFF493-39EE-4A0D-96CA-6091183ED40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87700-4C02-4365-8EF5-CD2BF197818C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 Matrix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E9DE0-D27B-4FD7-9217-202BF3AE3C26}" type="parTrans" cxnId="{62CCEB85-5A9A-4B34-876D-CF4CFAD1423C}">
      <dgm:prSet/>
      <dgm:spPr/>
      <dgm:t>
        <a:bodyPr/>
        <a:lstStyle/>
        <a:p>
          <a:endParaRPr lang="zh-TW" altLang="en-US"/>
        </a:p>
      </dgm:t>
    </dgm:pt>
    <dgm:pt modelId="{C9EBDDC6-3E50-442D-AB72-A4CB42368FDA}" type="sibTrans" cxnId="{62CCEB85-5A9A-4B34-876D-CF4CFAD1423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C41262-C9A9-45A1-9C66-F172E227488C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Probability Matrix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3C5F9-8D3A-4F02-8ADA-9F947C1FF7EB}" type="parTrans" cxnId="{3173C6D3-075B-4FCD-947E-760C70141936}">
      <dgm:prSet/>
      <dgm:spPr/>
      <dgm:t>
        <a:bodyPr/>
        <a:lstStyle/>
        <a:p>
          <a:endParaRPr lang="zh-TW" altLang="en-US"/>
        </a:p>
      </dgm:t>
    </dgm:pt>
    <dgm:pt modelId="{05CFB04B-7AD6-4877-AA4A-08E95B7A825C}" type="sibTrans" cxnId="{3173C6D3-075B-4FCD-947E-760C70141936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B2D391-1F85-48EE-ADB7-D8A3F0D9BD80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 Neural Network Model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493D3E-DC04-4459-A050-5D31A990E2C4}" type="parTrans" cxnId="{DDDCDCA1-91F7-4227-A737-EBF9CDA27B1A}">
      <dgm:prSet/>
      <dgm:spPr/>
      <dgm:t>
        <a:bodyPr/>
        <a:lstStyle/>
        <a:p>
          <a:endParaRPr lang="zh-TW" altLang="en-US"/>
        </a:p>
      </dgm:t>
    </dgm:pt>
    <dgm:pt modelId="{33D70EB6-EF2E-4C7B-AB2C-D8F7F3BAA974}" type="sibTrans" cxnId="{DDDCDCA1-91F7-4227-A737-EBF9CDA27B1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46AA1-40F1-4108-BC4E-608216F87847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Midi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5F25D-404B-44D6-B76D-9511D4CB2778}" type="parTrans" cxnId="{40ECE7D2-C43B-46D7-8E62-AD73478930D6}">
      <dgm:prSet/>
      <dgm:spPr/>
      <dgm:t>
        <a:bodyPr/>
        <a:lstStyle/>
        <a:p>
          <a:endParaRPr lang="zh-TW" altLang="en-US"/>
        </a:p>
      </dgm:t>
    </dgm:pt>
    <dgm:pt modelId="{DDAABD48-6319-4F3A-B1C0-3A8C1CBDC2D5}" type="sibTrans" cxnId="{40ECE7D2-C43B-46D7-8E62-AD73478930D6}">
      <dgm:prSet/>
      <dgm:spPr/>
      <dgm:t>
        <a:bodyPr/>
        <a:lstStyle/>
        <a:p>
          <a:endParaRPr lang="zh-TW" altLang="en-US"/>
        </a:p>
      </dgm:t>
    </dgm:pt>
    <dgm:pt modelId="{519638AD-A0D9-4AC1-9A48-685F8EE4D2E8}" type="pres">
      <dgm:prSet presAssocID="{3618D8B6-B4FF-4FAF-99BE-087EB7B0F7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D143A04-7D6E-4027-97AE-E9CBD3012037}" type="pres">
      <dgm:prSet presAssocID="{9CC2F110-5A9E-4005-AA07-6389A90DB596}" presName="node" presStyleLbl="node1" presStyleIdx="0" presStyleCnt="5" custLinFactNeighborX="-14154" custLinFactNeighborY="-795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0135D9-9C24-44C1-84FC-AF457E112A7F}" type="pres">
      <dgm:prSet presAssocID="{D99960B5-1F2F-4BF7-9113-3A846323F0D8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9B2820F7-3C9B-4B28-83B1-3BFCAEECA11A}" type="pres">
      <dgm:prSet presAssocID="{D99960B5-1F2F-4BF7-9113-3A846323F0D8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C95F7E99-B866-4CB3-B3BF-2C4E9CC5955B}" type="pres">
      <dgm:prSet presAssocID="{73887700-4C02-4365-8EF5-CD2BF197818C}" presName="node" presStyleLbl="node1" presStyleIdx="1" presStyleCnt="5" custLinFactY="7839" custLinFactNeighborX="-38418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87814B-8BDB-4EFB-932D-98C0C6187D06}" type="pres">
      <dgm:prSet presAssocID="{C9EBDDC6-3E50-442D-AB72-A4CB42368FDA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77BD5041-531B-4615-B5ED-10B249A9ED4F}" type="pres">
      <dgm:prSet presAssocID="{C9EBDDC6-3E50-442D-AB72-A4CB42368FDA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2A9A93E4-A866-4DC4-8244-B41855F4C3C6}" type="pres">
      <dgm:prSet presAssocID="{BCB2D391-1F85-48EE-ADB7-D8A3F0D9BD80}" presName="node" presStyleLbl="node1" presStyleIdx="2" presStyleCnt="5" custLinFactNeighborX="-60659" custLinFactNeighborY="-835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B9E4F7-A9BD-4527-9DED-504D57D1E2B1}" type="pres">
      <dgm:prSet presAssocID="{33D70EB6-EF2E-4C7B-AB2C-D8F7F3BAA97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241687A6-3202-4FCF-A94A-F8EC0755733F}" type="pres">
      <dgm:prSet presAssocID="{33D70EB6-EF2E-4C7B-AB2C-D8F7F3BAA97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7D5758E-49D2-4CA6-A950-FC7DD5CB4FFF}" type="pres">
      <dgm:prSet presAssocID="{D6C41262-C9A9-45A1-9C66-F172E227488C}" presName="node" presStyleLbl="node1" presStyleIdx="3" presStyleCnt="5" custLinFactY="12649" custLinFactNeighborX="-84051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6E135F-8C06-42B2-B517-8219FA33C42C}" type="pres">
      <dgm:prSet presAssocID="{05CFB04B-7AD6-4877-AA4A-08E95B7A825C}" presName="sibTrans" presStyleLbl="sibTrans2D1" presStyleIdx="3" presStyleCnt="4" custAng="20969983" custLinFactNeighborX="-7295" custLinFactNeighborY="8307"/>
      <dgm:spPr/>
      <dgm:t>
        <a:bodyPr/>
        <a:lstStyle/>
        <a:p>
          <a:endParaRPr lang="zh-TW" altLang="en-US"/>
        </a:p>
      </dgm:t>
    </dgm:pt>
    <dgm:pt modelId="{A93B4301-16B1-4F9A-9DC0-DFB4E9A4DD84}" type="pres">
      <dgm:prSet presAssocID="{05CFB04B-7AD6-4877-AA4A-08E95B7A825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30B65B9E-AFE3-4B28-ACB7-7E5D9E3FDCA7}" type="pres">
      <dgm:prSet presAssocID="{53F46AA1-40F1-4108-BC4E-608216F87847}" presName="node" presStyleLbl="node1" presStyleIdx="4" presStyleCnt="5" custLinFactX="-7480" custLinFactNeighborX="-100000" custLinFactNeighborY="-8468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2FE4D89-9197-455A-8969-07D03EDAB060}" type="presOf" srcId="{D99960B5-1F2F-4BF7-9113-3A846323F0D8}" destId="{C20135D9-9C24-44C1-84FC-AF457E112A7F}" srcOrd="0" destOrd="0" presId="urn:microsoft.com/office/officeart/2005/8/layout/process1"/>
    <dgm:cxn modelId="{AB145683-140D-46B4-B598-29370A0881FE}" type="presOf" srcId="{9CC2F110-5A9E-4005-AA07-6389A90DB596}" destId="{DD143A04-7D6E-4027-97AE-E9CBD3012037}" srcOrd="0" destOrd="0" presId="urn:microsoft.com/office/officeart/2005/8/layout/process1"/>
    <dgm:cxn modelId="{1C285F2B-7621-457D-8511-96D4660DEEA8}" type="presOf" srcId="{05CFB04B-7AD6-4877-AA4A-08E95B7A825C}" destId="{BE6E135F-8C06-42B2-B517-8219FA33C42C}" srcOrd="0" destOrd="0" presId="urn:microsoft.com/office/officeart/2005/8/layout/process1"/>
    <dgm:cxn modelId="{FDFE72A6-7719-4305-90CD-A736706ECCC5}" type="presOf" srcId="{C9EBDDC6-3E50-442D-AB72-A4CB42368FDA}" destId="{77BD5041-531B-4615-B5ED-10B249A9ED4F}" srcOrd="1" destOrd="0" presId="urn:microsoft.com/office/officeart/2005/8/layout/process1"/>
    <dgm:cxn modelId="{40ECE7D2-C43B-46D7-8E62-AD73478930D6}" srcId="{3618D8B6-B4FF-4FAF-99BE-087EB7B0F7F3}" destId="{53F46AA1-40F1-4108-BC4E-608216F87847}" srcOrd="4" destOrd="0" parTransId="{E015F25D-404B-44D6-B76D-9511D4CB2778}" sibTransId="{DDAABD48-6319-4F3A-B1C0-3A8C1CBDC2D5}"/>
    <dgm:cxn modelId="{E182F7ED-CAFC-4B0C-9175-A9AFE5162EAF}" type="presOf" srcId="{C9EBDDC6-3E50-442D-AB72-A4CB42368FDA}" destId="{6087814B-8BDB-4EFB-932D-98C0C6187D06}" srcOrd="0" destOrd="0" presId="urn:microsoft.com/office/officeart/2005/8/layout/process1"/>
    <dgm:cxn modelId="{3173C6D3-075B-4FCD-947E-760C70141936}" srcId="{3618D8B6-B4FF-4FAF-99BE-087EB7B0F7F3}" destId="{D6C41262-C9A9-45A1-9C66-F172E227488C}" srcOrd="3" destOrd="0" parTransId="{0443C5F9-8D3A-4F02-8ADA-9F947C1FF7EB}" sibTransId="{05CFB04B-7AD6-4877-AA4A-08E95B7A825C}"/>
    <dgm:cxn modelId="{957703AF-1DB3-427F-BBA7-F187E4D4571F}" type="presOf" srcId="{73887700-4C02-4365-8EF5-CD2BF197818C}" destId="{C95F7E99-B866-4CB3-B3BF-2C4E9CC5955B}" srcOrd="0" destOrd="0" presId="urn:microsoft.com/office/officeart/2005/8/layout/process1"/>
    <dgm:cxn modelId="{311FE9E8-A821-409E-8363-A4A526D69881}" type="presOf" srcId="{BCB2D391-1F85-48EE-ADB7-D8A3F0D9BD80}" destId="{2A9A93E4-A866-4DC4-8244-B41855F4C3C6}" srcOrd="0" destOrd="0" presId="urn:microsoft.com/office/officeart/2005/8/layout/process1"/>
    <dgm:cxn modelId="{BA585199-10FF-44F9-9C9F-0E583B87A3D2}" type="presOf" srcId="{33D70EB6-EF2E-4C7B-AB2C-D8F7F3BAA974}" destId="{241687A6-3202-4FCF-A94A-F8EC0755733F}" srcOrd="1" destOrd="0" presId="urn:microsoft.com/office/officeart/2005/8/layout/process1"/>
    <dgm:cxn modelId="{A970CBD6-B91F-444D-AEA9-3BFE2CB114D6}" type="presOf" srcId="{D6C41262-C9A9-45A1-9C66-F172E227488C}" destId="{57D5758E-49D2-4CA6-A950-FC7DD5CB4FFF}" srcOrd="0" destOrd="0" presId="urn:microsoft.com/office/officeart/2005/8/layout/process1"/>
    <dgm:cxn modelId="{D8916D93-41FC-4933-94C9-FBD4C2FEB365}" type="presOf" srcId="{33D70EB6-EF2E-4C7B-AB2C-D8F7F3BAA974}" destId="{61B9E4F7-A9BD-4527-9DED-504D57D1E2B1}" srcOrd="0" destOrd="0" presId="urn:microsoft.com/office/officeart/2005/8/layout/process1"/>
    <dgm:cxn modelId="{BA8A8D56-282E-41A1-8647-8FF2EC4B253D}" type="presOf" srcId="{05CFB04B-7AD6-4877-AA4A-08E95B7A825C}" destId="{A93B4301-16B1-4F9A-9DC0-DFB4E9A4DD84}" srcOrd="1" destOrd="0" presId="urn:microsoft.com/office/officeart/2005/8/layout/process1"/>
    <dgm:cxn modelId="{6D800941-AD8C-4A45-A264-A5323DD0E5E5}" type="presOf" srcId="{3618D8B6-B4FF-4FAF-99BE-087EB7B0F7F3}" destId="{519638AD-A0D9-4AC1-9A48-685F8EE4D2E8}" srcOrd="0" destOrd="0" presId="urn:microsoft.com/office/officeart/2005/8/layout/process1"/>
    <dgm:cxn modelId="{CAEFF493-39EE-4A0D-96CA-6091183ED404}" srcId="{3618D8B6-B4FF-4FAF-99BE-087EB7B0F7F3}" destId="{9CC2F110-5A9E-4005-AA07-6389A90DB596}" srcOrd="0" destOrd="0" parTransId="{60E50A24-C346-4FFF-92C5-19A7CD19AD56}" sibTransId="{D99960B5-1F2F-4BF7-9113-3A846323F0D8}"/>
    <dgm:cxn modelId="{C2EEB9E7-CFD9-4ABB-A21F-2D9CE059D0FF}" type="presOf" srcId="{53F46AA1-40F1-4108-BC4E-608216F87847}" destId="{30B65B9E-AFE3-4B28-ACB7-7E5D9E3FDCA7}" srcOrd="0" destOrd="0" presId="urn:microsoft.com/office/officeart/2005/8/layout/process1"/>
    <dgm:cxn modelId="{DDDCDCA1-91F7-4227-A737-EBF9CDA27B1A}" srcId="{3618D8B6-B4FF-4FAF-99BE-087EB7B0F7F3}" destId="{BCB2D391-1F85-48EE-ADB7-D8A3F0D9BD80}" srcOrd="2" destOrd="0" parTransId="{D9493D3E-DC04-4459-A050-5D31A990E2C4}" sibTransId="{33D70EB6-EF2E-4C7B-AB2C-D8F7F3BAA974}"/>
    <dgm:cxn modelId="{17AE1C0D-FD22-40FC-A9E4-791EF4DE7A55}" type="presOf" srcId="{D99960B5-1F2F-4BF7-9113-3A846323F0D8}" destId="{9B2820F7-3C9B-4B28-83B1-3BFCAEECA11A}" srcOrd="1" destOrd="0" presId="urn:microsoft.com/office/officeart/2005/8/layout/process1"/>
    <dgm:cxn modelId="{62CCEB85-5A9A-4B34-876D-CF4CFAD1423C}" srcId="{3618D8B6-B4FF-4FAF-99BE-087EB7B0F7F3}" destId="{73887700-4C02-4365-8EF5-CD2BF197818C}" srcOrd="1" destOrd="0" parTransId="{60FE9DE0-D27B-4FD7-9217-202BF3AE3C26}" sibTransId="{C9EBDDC6-3E50-442D-AB72-A4CB42368FDA}"/>
    <dgm:cxn modelId="{FDEEE664-87D7-4B36-96E6-FC46D7E61C15}" type="presParOf" srcId="{519638AD-A0D9-4AC1-9A48-685F8EE4D2E8}" destId="{DD143A04-7D6E-4027-97AE-E9CBD3012037}" srcOrd="0" destOrd="0" presId="urn:microsoft.com/office/officeart/2005/8/layout/process1"/>
    <dgm:cxn modelId="{074570B8-A8F6-4D93-8FD4-3F1AFF82D5C1}" type="presParOf" srcId="{519638AD-A0D9-4AC1-9A48-685F8EE4D2E8}" destId="{C20135D9-9C24-44C1-84FC-AF457E112A7F}" srcOrd="1" destOrd="0" presId="urn:microsoft.com/office/officeart/2005/8/layout/process1"/>
    <dgm:cxn modelId="{8E15D625-0621-415C-9D20-0C51DEDC2AF0}" type="presParOf" srcId="{C20135D9-9C24-44C1-84FC-AF457E112A7F}" destId="{9B2820F7-3C9B-4B28-83B1-3BFCAEECA11A}" srcOrd="0" destOrd="0" presId="urn:microsoft.com/office/officeart/2005/8/layout/process1"/>
    <dgm:cxn modelId="{D20035AE-B0A2-4F12-92C2-5743BFE46DC0}" type="presParOf" srcId="{519638AD-A0D9-4AC1-9A48-685F8EE4D2E8}" destId="{C95F7E99-B866-4CB3-B3BF-2C4E9CC5955B}" srcOrd="2" destOrd="0" presId="urn:microsoft.com/office/officeart/2005/8/layout/process1"/>
    <dgm:cxn modelId="{250985DC-34EA-48A8-8190-8AB65F090781}" type="presParOf" srcId="{519638AD-A0D9-4AC1-9A48-685F8EE4D2E8}" destId="{6087814B-8BDB-4EFB-932D-98C0C6187D06}" srcOrd="3" destOrd="0" presId="urn:microsoft.com/office/officeart/2005/8/layout/process1"/>
    <dgm:cxn modelId="{7F6433F9-68F9-4DE6-BAC6-A5A6A5372B6B}" type="presParOf" srcId="{6087814B-8BDB-4EFB-932D-98C0C6187D06}" destId="{77BD5041-531B-4615-B5ED-10B249A9ED4F}" srcOrd="0" destOrd="0" presId="urn:microsoft.com/office/officeart/2005/8/layout/process1"/>
    <dgm:cxn modelId="{79EBCCAB-DEE2-4CDC-9B18-5B06DA9FA1B3}" type="presParOf" srcId="{519638AD-A0D9-4AC1-9A48-685F8EE4D2E8}" destId="{2A9A93E4-A866-4DC4-8244-B41855F4C3C6}" srcOrd="4" destOrd="0" presId="urn:microsoft.com/office/officeart/2005/8/layout/process1"/>
    <dgm:cxn modelId="{A8B938D2-C5E4-482E-8CE0-9FFAFCB8E00C}" type="presParOf" srcId="{519638AD-A0D9-4AC1-9A48-685F8EE4D2E8}" destId="{61B9E4F7-A9BD-4527-9DED-504D57D1E2B1}" srcOrd="5" destOrd="0" presId="urn:microsoft.com/office/officeart/2005/8/layout/process1"/>
    <dgm:cxn modelId="{A0E5BAB1-0A89-40E7-9B54-FF48741D1DCC}" type="presParOf" srcId="{61B9E4F7-A9BD-4527-9DED-504D57D1E2B1}" destId="{241687A6-3202-4FCF-A94A-F8EC0755733F}" srcOrd="0" destOrd="0" presId="urn:microsoft.com/office/officeart/2005/8/layout/process1"/>
    <dgm:cxn modelId="{3BCCA697-026F-4DDB-B236-8FA7F2195108}" type="presParOf" srcId="{519638AD-A0D9-4AC1-9A48-685F8EE4D2E8}" destId="{57D5758E-49D2-4CA6-A950-FC7DD5CB4FFF}" srcOrd="6" destOrd="0" presId="urn:microsoft.com/office/officeart/2005/8/layout/process1"/>
    <dgm:cxn modelId="{C88D5D88-98B9-4BFE-936F-A7F4A67F9391}" type="presParOf" srcId="{519638AD-A0D9-4AC1-9A48-685F8EE4D2E8}" destId="{BE6E135F-8C06-42B2-B517-8219FA33C42C}" srcOrd="7" destOrd="0" presId="urn:microsoft.com/office/officeart/2005/8/layout/process1"/>
    <dgm:cxn modelId="{1C40DB0C-BF10-42AF-BB28-7B781E176C2C}" type="presParOf" srcId="{BE6E135F-8C06-42B2-B517-8219FA33C42C}" destId="{A93B4301-16B1-4F9A-9DC0-DFB4E9A4DD84}" srcOrd="0" destOrd="0" presId="urn:microsoft.com/office/officeart/2005/8/layout/process1"/>
    <dgm:cxn modelId="{D5F79E21-C1B3-4E78-BD0C-BB7C8EA44AEF}" type="presParOf" srcId="{519638AD-A0D9-4AC1-9A48-685F8EE4D2E8}" destId="{30B65B9E-AFE3-4B28-ACB7-7E5D9E3FDCA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4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2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346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683A-4F78-4771-8F4A-274DC2A5527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3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4195" y="1835727"/>
            <a:ext cx="9491950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AI-aided music composition system</a:t>
            </a:r>
            <a:br>
              <a:rPr 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長短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記憶神經網路於樂段生成之應用</a:t>
            </a:r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62741" y="5012906"/>
            <a:ext cx="8915399" cy="1126283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資工三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104590024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蔡一玄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3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2576" y="69422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– Data Preprocessing and Transformation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90262" y="1675783"/>
                <a:ext cx="8872249" cy="377762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131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128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129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52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38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130 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130…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39…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d>
                      <m:dPr>
                        <m:begChr m:val="[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262" y="1675783"/>
                <a:ext cx="8872249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>
          <a:xfrm>
            <a:off x="3268025" y="2254501"/>
            <a:ext cx="145030" cy="9109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22576" y="2525303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of parts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4571982" y="2442180"/>
            <a:ext cx="259977" cy="2334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23514" y="3758884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34502" y="3195262"/>
            <a:ext cx="23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t1   t2</a:t>
            </a:r>
            <a:r>
              <a:rPr lang="en-US" dirty="0" smtClean="0"/>
              <a:t>  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．．．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6280023" y="2559627"/>
            <a:ext cx="1709160" cy="273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604970" y="2172977"/>
            <a:ext cx="105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70083" y="2880952"/>
            <a:ext cx="191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{0:83, 1:79, 2:81</a:t>
            </a:r>
          </a:p>
          <a:p>
            <a:r>
              <a:rPr lang="en-US" dirty="0" smtClean="0"/>
              <a:t>3:67, 4:73, 5:52}</a:t>
            </a:r>
            <a:endParaRPr 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8783782" y="3479658"/>
            <a:ext cx="207818" cy="648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273454" y="4332662"/>
                <a:ext cx="1538883" cy="1436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d>
                        <m:dPr>
                          <m:begChr m:val="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d>
                        <m:dPr>
                          <m:begChr m:val="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454" y="4332662"/>
                <a:ext cx="1538883" cy="1436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988716" y="3554970"/>
            <a:ext cx="136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框架 20"/>
          <p:cNvSpPr/>
          <p:nvPr/>
        </p:nvSpPr>
        <p:spPr>
          <a:xfrm>
            <a:off x="8250306" y="4315374"/>
            <a:ext cx="1538883" cy="336320"/>
          </a:xfrm>
          <a:prstGeom prst="fram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弧形接點 22"/>
          <p:cNvCxnSpPr/>
          <p:nvPr/>
        </p:nvCxnSpPr>
        <p:spPr>
          <a:xfrm rot="10800000" flipV="1">
            <a:off x="7023280" y="4507263"/>
            <a:ext cx="1087132" cy="40732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 flipH="1">
            <a:off x="4533224" y="4591418"/>
            <a:ext cx="252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[ 1 0 0 1 0 1 0 0 0 0 0 0 0 0 0 0 0 0 0 0 0 0 0 1 …]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94677" y="5008134"/>
            <a:ext cx="210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One-Hot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510054" y="1365779"/>
            <a:ext cx="456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Quantize all notes to 16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2576" y="694221"/>
            <a:ext cx="8911687" cy="6620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– Input and Target Data Structure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2990869" y="1500370"/>
            <a:ext cx="2827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[[ 1 0 0 1 0 1 0 0 0 0 0 0 0 0 0 0 0 0 0 0 0 0 0 1 …]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.          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04598" y="2192866"/>
            <a:ext cx="198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data(X) =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 flipH="1">
            <a:off x="8980159" y="1195343"/>
            <a:ext cx="2827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[[[ 1 0 0 0 0 0 0 0 0 0 0 0 0 0 0 0 0 0 0 0 0 0 0 0 …]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0 0 1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0 0 0 0 0 0 0 0 0 0 0 0 0 0 0 0 0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0 1 0 0 0 0 0 0 0 0 0 0 0 0 0 0 0 0 0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1 …]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                   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60711" y="2192866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data(Y) =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9" y="4190051"/>
            <a:ext cx="2942485" cy="2043881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6546822" y="4173806"/>
            <a:ext cx="427778" cy="2043881"/>
          </a:xfrm>
          <a:prstGeom prst="frame">
            <a:avLst>
              <a:gd name="adj1" fmla="val 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弧形接點 19"/>
          <p:cNvCxnSpPr>
            <a:endCxn id="60" idx="0"/>
          </p:cNvCxnSpPr>
          <p:nvPr/>
        </p:nvCxnSpPr>
        <p:spPr>
          <a:xfrm rot="10800000">
            <a:off x="2990871" y="1833095"/>
            <a:ext cx="3555952" cy="3417780"/>
          </a:xfrm>
          <a:prstGeom prst="curvedConnector3">
            <a:avLst>
              <a:gd name="adj1" fmla="val 137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框架 59"/>
          <p:cNvSpPr/>
          <p:nvPr/>
        </p:nvSpPr>
        <p:spPr>
          <a:xfrm rot="16200000">
            <a:off x="4011101" y="497106"/>
            <a:ext cx="631517" cy="2671978"/>
          </a:xfrm>
          <a:prstGeom prst="frame">
            <a:avLst>
              <a:gd name="adj1" fmla="val 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肘形接點 61"/>
          <p:cNvCxnSpPr/>
          <p:nvPr/>
        </p:nvCxnSpPr>
        <p:spPr>
          <a:xfrm flipV="1">
            <a:off x="5662847" y="1517337"/>
            <a:ext cx="3317312" cy="315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框架 62"/>
          <p:cNvSpPr/>
          <p:nvPr/>
        </p:nvSpPr>
        <p:spPr>
          <a:xfrm>
            <a:off x="8980159" y="1171486"/>
            <a:ext cx="2827748" cy="2306005"/>
          </a:xfrm>
          <a:prstGeom prst="frame">
            <a:avLst>
              <a:gd name="adj1" fmla="val 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V="1">
            <a:off x="6760711" y="1675216"/>
            <a:ext cx="2458089" cy="30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811509" y="2033286"/>
            <a:ext cx="2472800" cy="292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6786756" y="2620207"/>
            <a:ext cx="2482842" cy="289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6788358" y="3259257"/>
            <a:ext cx="2644330" cy="243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7071" y="679528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– Model Decision and Architecture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7071" y="1475507"/>
            <a:ext cx="8915400" cy="23760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 : RNN,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LSTM, GRU, RBM, CNN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try : LSTM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Suitable for sequence or time-series data (Ex: speech recognition, translation)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 Capable of learning long-term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(RNN has the problem: Vanishing/Exploding Gradients)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80" y="3724536"/>
            <a:ext cx="6362174" cy="28136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 flipH="1">
            <a:off x="8862724" y="4640668"/>
            <a:ext cx="24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←LSTM 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65673"/>
            <a:ext cx="8911687" cy="8998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- Outline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4" y="1720274"/>
            <a:ext cx="4670569" cy="4163932"/>
          </a:xfrm>
        </p:spPr>
      </p:pic>
      <p:cxnSp>
        <p:nvCxnSpPr>
          <p:cNvPr id="8" name="弧形接點 7"/>
          <p:cNvCxnSpPr/>
          <p:nvPr/>
        </p:nvCxnSpPr>
        <p:spPr>
          <a:xfrm rot="16200000" flipH="1">
            <a:off x="3465877" y="4783711"/>
            <a:ext cx="1035349" cy="9998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034738" y="575842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4034738" y="3214255"/>
            <a:ext cx="897479" cy="1427018"/>
          </a:xfrm>
          <a:prstGeom prst="frame">
            <a:avLst>
              <a:gd name="adj1" fmla="val 33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2990254" y="3453800"/>
            <a:ext cx="986738" cy="1094509"/>
          </a:xfrm>
          <a:prstGeom prst="frame">
            <a:avLst>
              <a:gd name="adj1" fmla="val 2808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弧形接點 12"/>
          <p:cNvCxnSpPr/>
          <p:nvPr/>
        </p:nvCxnSpPr>
        <p:spPr>
          <a:xfrm flipV="1">
            <a:off x="4974518" y="3602185"/>
            <a:ext cx="816685" cy="159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791203" y="340213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utput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框架 16"/>
          <p:cNvSpPr/>
          <p:nvPr/>
        </p:nvSpPr>
        <p:spPr>
          <a:xfrm>
            <a:off x="2339089" y="3208439"/>
            <a:ext cx="593419" cy="1432834"/>
          </a:xfrm>
          <a:prstGeom prst="frame">
            <a:avLst>
              <a:gd name="adj1" fmla="val 267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弧形接點 18"/>
          <p:cNvCxnSpPr>
            <a:stCxn id="17" idx="0"/>
          </p:cNvCxnSpPr>
          <p:nvPr/>
        </p:nvCxnSpPr>
        <p:spPr>
          <a:xfrm rot="5400000" flipH="1" flipV="1">
            <a:off x="2417457" y="2693389"/>
            <a:ext cx="733392" cy="2967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267941" y="2057337"/>
            <a:ext cx="139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69996"/>
              </p:ext>
            </p:extLst>
          </p:nvPr>
        </p:nvGraphicFramePr>
        <p:xfrm>
          <a:off x="7235829" y="376664"/>
          <a:ext cx="4364174" cy="6154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2087">
                  <a:extLst>
                    <a:ext uri="{9D8B030D-6E8A-4147-A177-3AD203B41FA5}">
                      <a16:colId xmlns:a16="http://schemas.microsoft.com/office/drawing/2014/main" xmlns="" val="940501434"/>
                    </a:ext>
                  </a:extLst>
                </a:gridCol>
                <a:gridCol w="2182087">
                  <a:extLst>
                    <a:ext uri="{9D8B030D-6E8A-4147-A177-3AD203B41FA5}">
                      <a16:colId xmlns:a16="http://schemas.microsoft.com/office/drawing/2014/main" xmlns="" val="3186873075"/>
                    </a:ext>
                  </a:extLst>
                </a:gridCol>
              </a:tblGrid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9541891"/>
                  </a:ext>
                </a:extLst>
              </a:tr>
              <a:tr h="639239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t</a:t>
                      </a:r>
                      <a:endParaRPr lang="en-US" sz="2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Forget gate, input gate, output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513834"/>
                  </a:ext>
                </a:extLst>
              </a:tr>
              <a:tr h="8015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/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Matrices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3412150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i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8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Gates’ state at time 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149936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b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409248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at time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412365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value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705254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state at time 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1652982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 function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842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5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2179" y="472172"/>
            <a:ext cx="8911687" cy="8998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– Outline (Cont.)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_t = \sigma(W_f x_t + U_f h_{t-1} + b_f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2" y="1478312"/>
            <a:ext cx="3552757" cy="3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_t = \sigma(W_i x_t + U_i h_{t-1} + b_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58" y="1565564"/>
            <a:ext cx="3552757" cy="3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4" y="2234215"/>
            <a:ext cx="1280550" cy="183545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52" y="2713952"/>
            <a:ext cx="2200391" cy="1454282"/>
          </a:xfrm>
          <a:prstGeom prst="rect">
            <a:avLst/>
          </a:prstGeom>
        </p:spPr>
      </p:pic>
      <p:pic>
        <p:nvPicPr>
          <p:cNvPr id="1034" name="Picture 10" descr="o_t = \sigma(W_o x_t + U_o h_{t-1} + V_o C_t + b_o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58" y="1565564"/>
            <a:ext cx="3635042" cy="2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接點 17"/>
          <p:cNvCxnSpPr/>
          <p:nvPr/>
        </p:nvCxnSpPr>
        <p:spPr>
          <a:xfrm>
            <a:off x="4475018" y="1305095"/>
            <a:ext cx="0" cy="422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423564" y="1287864"/>
            <a:ext cx="0" cy="422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54" y="2736422"/>
            <a:ext cx="1556347" cy="200357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 flipH="1">
            <a:off x="9008956" y="4323510"/>
            <a:ext cx="7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8" name="Picture 14" descr="\widetilde{C_t} = tanh(W_c x_t + U_c h_{t-1} + b_c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70" y="2029964"/>
            <a:ext cx="3836242" cy="36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_t = o_t * tanh(C_t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28" y="2070827"/>
            <a:ext cx="2505287" cy="3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字方塊 32"/>
          <p:cNvSpPr txBox="1"/>
          <p:nvPr/>
        </p:nvSpPr>
        <p:spPr>
          <a:xfrm flipH="1">
            <a:off x="11230900" y="4399766"/>
            <a:ext cx="7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2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21" y="598233"/>
            <a:ext cx="8911687" cy="8998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Model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3588328" y="1586345"/>
            <a:ext cx="1246909" cy="10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782291" y="1905835"/>
            <a:ext cx="102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7855" y="1778820"/>
            <a:ext cx="1260764" cy="6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55618" y="1771241"/>
            <a:ext cx="114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bar notes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98619" y="2105890"/>
            <a:ext cx="789709" cy="2069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98863" y="2478290"/>
            <a:ext cx="185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[[t0 ~ t16], …]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374" y="3039636"/>
            <a:ext cx="2115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= 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 1 0 1 0 0 0 0 0 0 0 0 0 0 0 0 0 0 0 0 0 1 …] 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4835237" y="2091015"/>
            <a:ext cx="789709" cy="2069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圓角矩形 12"/>
          <p:cNvSpPr/>
          <p:nvPr/>
        </p:nvSpPr>
        <p:spPr>
          <a:xfrm>
            <a:off x="5590311" y="1639623"/>
            <a:ext cx="1246909" cy="1039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680366" y="1904347"/>
            <a:ext cx="121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92294" y="1639623"/>
            <a:ext cx="1246909" cy="10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86257" y="1959113"/>
            <a:ext cx="102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6844147" y="2055677"/>
            <a:ext cx="789709" cy="2069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圓角矩形 17"/>
          <p:cNvSpPr/>
          <p:nvPr/>
        </p:nvSpPr>
        <p:spPr>
          <a:xfrm>
            <a:off x="4696441" y="2742546"/>
            <a:ext cx="1246909" cy="10390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926151" y="2926727"/>
            <a:ext cx="102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035148" y="5957678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/>
          <p:cNvSpPr/>
          <p:nvPr/>
        </p:nvSpPr>
        <p:spPr>
          <a:xfrm>
            <a:off x="4701580" y="5957678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橢圓 23"/>
          <p:cNvSpPr/>
          <p:nvPr/>
        </p:nvSpPr>
        <p:spPr>
          <a:xfrm>
            <a:off x="5370861" y="5945569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112058" y="6044295"/>
            <a:ext cx="62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759132" y="6056404"/>
            <a:ext cx="62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424857" y="6044295"/>
            <a:ext cx="62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375067" y="5939964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470627" y="5941708"/>
            <a:ext cx="5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 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 flipH="1">
            <a:off x="5995701" y="5987129"/>
            <a:ext cx="3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2" name="直線接點 31"/>
          <p:cNvCxnSpPr>
            <a:endCxn id="22" idx="0"/>
          </p:cNvCxnSpPr>
          <p:nvPr/>
        </p:nvCxnSpPr>
        <p:spPr>
          <a:xfrm flipH="1">
            <a:off x="4326092" y="5265094"/>
            <a:ext cx="585727" cy="69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23" idx="0"/>
          </p:cNvCxnSpPr>
          <p:nvPr/>
        </p:nvCxnSpPr>
        <p:spPr>
          <a:xfrm flipH="1">
            <a:off x="4992524" y="5301195"/>
            <a:ext cx="233605" cy="65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endCxn id="24" idx="0"/>
          </p:cNvCxnSpPr>
          <p:nvPr/>
        </p:nvCxnSpPr>
        <p:spPr>
          <a:xfrm>
            <a:off x="5480271" y="5284387"/>
            <a:ext cx="181534" cy="66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29" idx="0"/>
          </p:cNvCxnSpPr>
          <p:nvPr/>
        </p:nvCxnSpPr>
        <p:spPr>
          <a:xfrm>
            <a:off x="5939313" y="5279063"/>
            <a:ext cx="781405" cy="66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4238829" y="4522701"/>
            <a:ext cx="2374409" cy="742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361879" y="4518733"/>
            <a:ext cx="235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向右箭號 46"/>
          <p:cNvSpPr/>
          <p:nvPr/>
        </p:nvSpPr>
        <p:spPr>
          <a:xfrm rot="5400000">
            <a:off x="4994217" y="4050283"/>
            <a:ext cx="716598" cy="2203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685025" y="5072024"/>
            <a:ext cx="105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6890746" y="5409459"/>
            <a:ext cx="103964" cy="5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594277" y="1639623"/>
            <a:ext cx="1246909" cy="1039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9684332" y="1904347"/>
            <a:ext cx="121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向右箭號 53"/>
          <p:cNvSpPr/>
          <p:nvPr/>
        </p:nvSpPr>
        <p:spPr>
          <a:xfrm>
            <a:off x="8858441" y="2055677"/>
            <a:ext cx="735836" cy="2203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上彎箭號 55"/>
          <p:cNvSpPr/>
          <p:nvPr/>
        </p:nvSpPr>
        <p:spPr>
          <a:xfrm rot="16200000" flipH="1">
            <a:off x="7778487" y="864899"/>
            <a:ext cx="690126" cy="4368471"/>
          </a:xfrm>
          <a:prstGeom prst="bentUpArrow">
            <a:avLst>
              <a:gd name="adj1" fmla="val 25000"/>
              <a:gd name="adj2" fmla="val 25000"/>
              <a:gd name="adj3" fmla="val 392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10255"/>
            <a:ext cx="8911687" cy="69207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Difficulty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6266" y="155863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experience in machine learning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is an uncommon topic in machine learning =&gt; Few of articles or examples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difficult to apply to art field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generated music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2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3" y="665673"/>
            <a:ext cx="8911687" cy="622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Plan and Expectation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5537" y="1603523"/>
            <a:ext cx="8915400" cy="26082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methods to generate totally new music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music quality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other neural network structure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63685"/>
            <a:ext cx="8911687" cy="762859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 and Purpose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0230" y="1516496"/>
            <a:ext cx="8915400" cy="161463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Getting started exploring machine learning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Knowing the limitation of computer’s </a:t>
            </a:r>
            <a:r>
              <a:rPr 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creativity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Challenging myself (Stay away from comfort zone)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59" y="3158838"/>
            <a:ext cx="4536697" cy="3380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7" y="3737817"/>
            <a:ext cx="4961949" cy="2515708"/>
          </a:xfrm>
          <a:prstGeom prst="rect">
            <a:avLst/>
          </a:prstGeom>
        </p:spPr>
      </p:pic>
      <p:sp>
        <p:nvSpPr>
          <p:cNvPr id="7" name="加號 6"/>
          <p:cNvSpPr/>
          <p:nvPr/>
        </p:nvSpPr>
        <p:spPr>
          <a:xfrm>
            <a:off x="6285320" y="4438598"/>
            <a:ext cx="717645" cy="76556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2803" y="3159163"/>
            <a:ext cx="8911687" cy="719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functions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0946" y="3933442"/>
            <a:ext cx="8915400" cy="18161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inputting multi-part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 simple music structure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part, both note and chord are allowed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22803" y="730097"/>
            <a:ext cx="8911687" cy="719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Goals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19089" y="1449879"/>
            <a:ext cx="9063403" cy="104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music which is similar to a specific composer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fundamental concept of some deep learning methods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499616" y="2889504"/>
            <a:ext cx="929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4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10255"/>
            <a:ext cx="8911687" cy="128089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Field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048" y="1711036"/>
            <a:ext cx="10434061" cy="410787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cleaning, transformation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=&gt; RNN, LSTM, RBM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*Probabilistic Graphical Models =&gt; Markov Chain, Gibbs Sampling, MCMC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Music Theorem =&gt; Rhythm, Pitch, Chord, Music 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3" y="665673"/>
            <a:ext cx="8911687" cy="128089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Tool Introduction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6994" y="1472218"/>
            <a:ext cx="8915400" cy="18357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Python-based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toolkit for computer-aided musicology</a:t>
            </a:r>
            <a:r>
              <a:rPr lang="en-US" dirty="0" smtClean="0"/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(Music21)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neural networks API, written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package for scientific computing with Python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147" y1="30303" x2="5147" y2="30303"/>
                        <a14:foregroundMark x1="5147" y1="51212" x2="5147" y2="51212"/>
                        <a14:foregroundMark x1="5147" y1="69091" x2="5147" y2="69091"/>
                        <a14:foregroundMark x1="5441" y1="85758" x2="5441" y2="85758"/>
                        <a14:foregroundMark x1="31471" y1="95152" x2="31471" y2="95152"/>
                        <a14:foregroundMark x1="56029" y1="48788" x2="56029" y2="48788"/>
                        <a14:foregroundMark x1="54265" y1="43939" x2="54265" y2="43939"/>
                        <a14:foregroundMark x1="62647" y1="46970" x2="62647" y2="46970"/>
                        <a14:foregroundMark x1="71912" y1="45152" x2="71912" y2="45152"/>
                        <a14:foregroundMark x1="84853" y1="38485" x2="84853" y2="38485"/>
                        <a14:foregroundMark x1="95588" y1="52424" x2="95588" y2="52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27" y="3736269"/>
            <a:ext cx="4794408" cy="23266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4167883"/>
            <a:ext cx="3754582" cy="10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3" y="684613"/>
            <a:ext cx="8911687" cy="719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Choices of music and dataset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349" y="1641764"/>
            <a:ext cx="9453159" cy="47036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category: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Classical/Art: Baroque, Classical period, Romantic, Contemporary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Popular: Jazz, Rock, Country, Hip hop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type: .mid, .xml, .mxl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resources: Bach chorales dataset, Mozart piano sonata dataset, Chopin mazurka dataset, etc.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815" y="673860"/>
            <a:ext cx="8911687" cy="719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choose Baroque or classical period music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0815" y="1747990"/>
            <a:ext cx="9453159" cy="47036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 of rhythm and expression does not change too much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form and structure is simple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favorite music type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15" y="4129560"/>
            <a:ext cx="9639140" cy="2409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6" y="360219"/>
            <a:ext cx="6946375" cy="3644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1728078" y="765548"/>
            <a:ext cx="175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oolur_x9yeh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63434" y="1467021"/>
            <a:ext cx="609600" cy="609600"/>
          </a:xfrm>
          <a:prstGeom prst="rect">
            <a:avLst/>
          </a:prstGeom>
        </p:spPr>
      </p:pic>
      <p:pic>
        <p:nvPicPr>
          <p:cNvPr id="8" name="toolur_BZnmyN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63434" y="27856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9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9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2" y="579992"/>
            <a:ext cx="8911687" cy="128089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Structure and Procedure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116526"/>
              </p:ext>
            </p:extLst>
          </p:nvPr>
        </p:nvGraphicFramePr>
        <p:xfrm>
          <a:off x="1079209" y="1375391"/>
          <a:ext cx="10988099" cy="474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122014" y="3627263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68805" y="3549495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to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97075" y="3749550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71700" y="3744518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16121</TotalTime>
  <Words>796</Words>
  <Application>Microsoft Office PowerPoint</Application>
  <PresentationFormat>寬螢幕</PresentationFormat>
  <Paragraphs>140</Paragraphs>
  <Slides>17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標楷體</vt:lpstr>
      <vt:lpstr>Arial</vt:lpstr>
      <vt:lpstr>Cambria Math</vt:lpstr>
      <vt:lpstr>Century Gothic</vt:lpstr>
      <vt:lpstr>Symbol</vt:lpstr>
      <vt:lpstr>Times New Roman</vt:lpstr>
      <vt:lpstr>Wingdings</vt:lpstr>
      <vt:lpstr>Wingdings 3</vt:lpstr>
      <vt:lpstr>絲縷</vt:lpstr>
      <vt:lpstr>AI-aided music composition system (長短期記憶神經網路於樂段生成之應用)</vt:lpstr>
      <vt:lpstr>Motivation and Purpose</vt:lpstr>
      <vt:lpstr>System functions</vt:lpstr>
      <vt:lpstr>Application Field</vt:lpstr>
      <vt:lpstr>Tool Introduction</vt:lpstr>
      <vt:lpstr>Choices of music and dataset</vt:lpstr>
      <vt:lpstr>Why choose Baroque or classical period music? </vt:lpstr>
      <vt:lpstr>PowerPoint 簡報</vt:lpstr>
      <vt:lpstr>System Structure and Procedure</vt:lpstr>
      <vt:lpstr>Details – Data Preprocessing and Transformation</vt:lpstr>
      <vt:lpstr>Details – Input and Target Data Structure</vt:lpstr>
      <vt:lpstr>Details – Model Decision and Architecture</vt:lpstr>
      <vt:lpstr>LSTM - Outline</vt:lpstr>
      <vt:lpstr>LSTM – Outline (Cont.)</vt:lpstr>
      <vt:lpstr>Train Model</vt:lpstr>
      <vt:lpstr>Difficulty</vt:lpstr>
      <vt:lpstr>Future Plan and Expectation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yi-xuan tsai</cp:lastModifiedBy>
  <cp:revision>235</cp:revision>
  <dcterms:created xsi:type="dcterms:W3CDTF">2018-05-13T01:34:25Z</dcterms:created>
  <dcterms:modified xsi:type="dcterms:W3CDTF">2018-10-12T13:02:15Z</dcterms:modified>
</cp:coreProperties>
</file>