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86" r:id="rId2"/>
    <p:sldId id="299" r:id="rId3"/>
    <p:sldId id="566" r:id="rId4"/>
    <p:sldId id="463" r:id="rId5"/>
    <p:sldId id="464" r:id="rId6"/>
    <p:sldId id="465" r:id="rId7"/>
    <p:sldId id="466" r:id="rId8"/>
    <p:sldId id="468" r:id="rId9"/>
    <p:sldId id="562" r:id="rId10"/>
    <p:sldId id="470" r:id="rId11"/>
    <p:sldId id="471" r:id="rId12"/>
    <p:sldId id="472" r:id="rId13"/>
    <p:sldId id="473" r:id="rId14"/>
    <p:sldId id="563" r:id="rId15"/>
    <p:sldId id="497" r:id="rId16"/>
    <p:sldId id="498" r:id="rId17"/>
    <p:sldId id="499" r:id="rId18"/>
    <p:sldId id="500" r:id="rId19"/>
    <p:sldId id="501" r:id="rId20"/>
    <p:sldId id="502" r:id="rId21"/>
    <p:sldId id="503" r:id="rId22"/>
    <p:sldId id="504" r:id="rId23"/>
    <p:sldId id="505" r:id="rId24"/>
    <p:sldId id="506" r:id="rId25"/>
    <p:sldId id="507" r:id="rId26"/>
    <p:sldId id="508" r:id="rId27"/>
    <p:sldId id="509" r:id="rId28"/>
    <p:sldId id="510" r:id="rId29"/>
    <p:sldId id="511" r:id="rId30"/>
    <p:sldId id="512" r:id="rId31"/>
    <p:sldId id="513" r:id="rId32"/>
    <p:sldId id="514" r:id="rId33"/>
    <p:sldId id="515" r:id="rId34"/>
    <p:sldId id="516" r:id="rId35"/>
    <p:sldId id="517" r:id="rId36"/>
    <p:sldId id="518" r:id="rId37"/>
    <p:sldId id="519" r:id="rId38"/>
    <p:sldId id="520" r:id="rId39"/>
    <p:sldId id="521" r:id="rId40"/>
    <p:sldId id="564" r:id="rId41"/>
    <p:sldId id="537" r:id="rId42"/>
    <p:sldId id="538" r:id="rId43"/>
    <p:sldId id="539" r:id="rId44"/>
    <p:sldId id="540" r:id="rId45"/>
    <p:sldId id="541" r:id="rId46"/>
    <p:sldId id="542" r:id="rId47"/>
    <p:sldId id="543" r:id="rId48"/>
    <p:sldId id="544" r:id="rId49"/>
    <p:sldId id="545" r:id="rId50"/>
    <p:sldId id="546" r:id="rId51"/>
    <p:sldId id="565" r:id="rId52"/>
    <p:sldId id="547" r:id="rId53"/>
    <p:sldId id="548" r:id="rId54"/>
    <p:sldId id="549" r:id="rId55"/>
    <p:sldId id="343" r:id="rId5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1F"/>
    <a:srgbClr val="FFCC66"/>
    <a:srgbClr val="EFE285"/>
    <a:srgbClr val="F9EFD7"/>
    <a:srgbClr val="FDF4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2118" autoAdjust="0"/>
  </p:normalViewPr>
  <p:slideViewPr>
    <p:cSldViewPr>
      <p:cViewPr varScale="1">
        <p:scale>
          <a:sx n="83" d="100"/>
          <a:sy n="83" d="100"/>
        </p:scale>
        <p:origin x="126" y="63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6"/>
    </p:cViewPr>
  </p:sorterViewPr>
  <p:notesViewPr>
    <p:cSldViewPr>
      <p:cViewPr varScale="1">
        <p:scale>
          <a:sx n="66" d="100"/>
          <a:sy n="66" d="100"/>
        </p:scale>
        <p:origin x="-24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CentOS</a:t>
          </a:r>
          <a:r>
            <a:rPr lang="zh-CN" altLang="en-US" baseline="0" dirty="0">
              <a:solidFill>
                <a:srgbClr val="FF0000"/>
              </a:solidFill>
              <a:latin typeface="Times New Roman" panose="02020603050405020304" pitchFamily="18" charset="0"/>
              <a:ea typeface="微软雅黑 Light" panose="020B0502040204020203" pitchFamily="34" charset="-122"/>
            </a:rPr>
            <a:t>磁盘相关概念</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磁盘分区命令</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的文件系统简介</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8DBF8438-3081-427F-B4A6-F44E8B29BF2A}">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的磁盘限额</a:t>
          </a:r>
        </a:p>
      </dgm:t>
    </dgm:pt>
    <dgm:pt modelId="{4D5ADF91-A3EA-4560-88B1-9ED87CEB7DA5}" type="parTrans" cxnId="{53967741-ECAB-401A-B04E-BAC5088C8C71}">
      <dgm:prSet/>
      <dgm:spPr/>
      <dgm:t>
        <a:bodyPr/>
        <a:lstStyle/>
        <a:p>
          <a:endParaRPr lang="zh-CN" altLang="en-US"/>
        </a:p>
      </dgm:t>
    </dgm:pt>
    <dgm:pt modelId="{33217967-723A-430D-9D31-5AF2F46B994E}" type="sibTrans" cxnId="{53967741-ECAB-401A-B04E-BAC5088C8C71}">
      <dgm:prSet/>
      <dgm:spPr/>
      <dgm:t>
        <a:bodyPr/>
        <a:lstStyle/>
        <a:p>
          <a:endParaRPr lang="zh-CN" altLang="en-US"/>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4"/>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4"/>
      <dgm:spPr/>
    </dgm:pt>
    <dgm:pt modelId="{450C6E42-FBA3-4387-A0D0-39D5EDC54031}" type="pres">
      <dgm:prSet presAssocID="{1029AE71-8D2E-40A1-BBB2-E4F336B690E4}" presName="dstNode" presStyleLbl="node1" presStyleIdx="0" presStyleCnt="4"/>
      <dgm:spPr/>
    </dgm:pt>
    <dgm:pt modelId="{C450CAB5-F314-4908-96BF-569671E0F09E}" type="pres">
      <dgm:prSet presAssocID="{A339E3D9-F3E2-4BC7-B2B3-72D27A64484E}" presName="text_1" presStyleLbl="node1" presStyleIdx="0" presStyleCnt="4">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4"/>
      <dgm:spPr/>
    </dgm:pt>
    <dgm:pt modelId="{A3973496-E81D-4E80-8382-1B017DB9955E}" type="pres">
      <dgm:prSet presAssocID="{7C8014B0-77AB-4B70-B42E-FACEBD636757}" presName="text_2" presStyleLbl="node1" presStyleIdx="1" presStyleCnt="4">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4"/>
      <dgm:spPr/>
    </dgm:pt>
    <dgm:pt modelId="{CD57EF55-F560-4D34-A8BB-EC01240E31F2}" type="pres">
      <dgm:prSet presAssocID="{142A33FE-3ECE-4114-82BF-AACB48817288}" presName="text_3" presStyleLbl="node1" presStyleIdx="2" presStyleCnt="4">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4"/>
      <dgm:spPr/>
    </dgm:pt>
    <dgm:pt modelId="{05252DA4-10D2-4C5C-A389-27B29495C5F8}" type="pres">
      <dgm:prSet presAssocID="{8DBF8438-3081-427F-B4A6-F44E8B29BF2A}" presName="text_4" presStyleLbl="node1" presStyleIdx="3" presStyleCnt="4">
        <dgm:presLayoutVars>
          <dgm:bulletEnabled val="1"/>
        </dgm:presLayoutVars>
      </dgm:prSet>
      <dgm:spPr/>
    </dgm:pt>
    <dgm:pt modelId="{7AB00AD0-CE4E-4FCB-B845-859E32AACF72}" type="pres">
      <dgm:prSet presAssocID="{8DBF8438-3081-427F-B4A6-F44E8B29BF2A}" presName="accent_4" presStyleCnt="0"/>
      <dgm:spPr/>
    </dgm:pt>
    <dgm:pt modelId="{3A0A8E7E-ACDE-42EE-B5A6-7327C3A1ACE4}" type="pres">
      <dgm:prSet presAssocID="{8DBF8438-3081-427F-B4A6-F44E8B29BF2A}" presName="accentRepeatNode" presStyleLbl="solidFgAcc1" presStyleIdx="3" presStyleCnt="4"/>
      <dgm:spPr/>
    </dgm:pt>
  </dgm:ptLst>
  <dgm:cxnLst>
    <dgm:cxn modelId="{12CFDB08-CB22-4DCB-93A6-45D2801771E4}" srcId="{1029AE71-8D2E-40A1-BBB2-E4F336B690E4}" destId="{A339E3D9-F3E2-4BC7-B2B3-72D27A64484E}" srcOrd="0" destOrd="0" parTransId="{824964FE-FB24-44E1-AC96-4B830B1029F1}" sibTransId="{491BBC99-86E6-4A4E-BC35-444D4D70DD0F}"/>
    <dgm:cxn modelId="{53967741-ECAB-401A-B04E-BAC5088C8C71}" srcId="{1029AE71-8D2E-40A1-BBB2-E4F336B690E4}" destId="{8DBF8438-3081-427F-B4A6-F44E8B29BF2A}" srcOrd="3" destOrd="0" parTransId="{4D5ADF91-A3EA-4560-88B1-9ED87CEB7DA5}" sibTransId="{33217967-723A-430D-9D31-5AF2F46B994E}"/>
    <dgm:cxn modelId="{8657BA63-52F2-42C6-80D7-4B5F7FF78165}" type="presOf" srcId="{8DBF8438-3081-427F-B4A6-F44E8B29BF2A}" destId="{05252DA4-10D2-4C5C-A389-27B29495C5F8}" srcOrd="0" destOrd="0" presId="urn:microsoft.com/office/officeart/2008/layout/VerticalCurvedList"/>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 modelId="{BF34CFB7-87EA-4821-A026-4DF4AA1C74EF}" type="presParOf" srcId="{CEF86C6C-86C7-4CE3-B746-4069BFC6CED4}" destId="{05252DA4-10D2-4C5C-A389-27B29495C5F8}" srcOrd="7" destOrd="0" presId="urn:microsoft.com/office/officeart/2008/layout/VerticalCurvedList"/>
    <dgm:cxn modelId="{966FB7B0-099F-4992-A607-B339ACB9BC40}" type="presParOf" srcId="{CEF86C6C-86C7-4CE3-B746-4069BFC6CED4}" destId="{7AB00AD0-CE4E-4FCB-B845-859E32AACF72}" srcOrd="8" destOrd="0" presId="urn:microsoft.com/office/officeart/2008/layout/VerticalCurvedList"/>
    <dgm:cxn modelId="{EE8AD5FE-67B5-4E5B-AC7E-A3BD9D043736}" type="presParOf" srcId="{7AB00AD0-CE4E-4FCB-B845-859E32AACF72}" destId="{3A0A8E7E-ACDE-42EE-B5A6-7327C3A1ACE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磁盘相关概念</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CentOS</a:t>
          </a:r>
          <a:r>
            <a:rPr lang="zh-CN" altLang="en-US" baseline="0" dirty="0">
              <a:solidFill>
                <a:srgbClr val="FF0000"/>
              </a:solidFill>
              <a:latin typeface="Times New Roman" panose="02020603050405020304" pitchFamily="18" charset="0"/>
              <a:ea typeface="微软雅黑 Light" panose="020B0502040204020203" pitchFamily="34" charset="-122"/>
            </a:rPr>
            <a:t>磁盘分区命令</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的基本命令</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8DBF8438-3081-427F-B4A6-F44E8B29BF2A}">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的远端访问</a:t>
          </a:r>
        </a:p>
      </dgm:t>
    </dgm:pt>
    <dgm:pt modelId="{4D5ADF91-A3EA-4560-88B1-9ED87CEB7DA5}" type="parTrans" cxnId="{53967741-ECAB-401A-B04E-BAC5088C8C71}">
      <dgm:prSet/>
      <dgm:spPr/>
      <dgm:t>
        <a:bodyPr/>
        <a:lstStyle/>
        <a:p>
          <a:endParaRPr lang="zh-CN" altLang="en-US"/>
        </a:p>
      </dgm:t>
    </dgm:pt>
    <dgm:pt modelId="{33217967-723A-430D-9D31-5AF2F46B994E}" type="sibTrans" cxnId="{53967741-ECAB-401A-B04E-BAC5088C8C71}">
      <dgm:prSet/>
      <dgm:spPr/>
      <dgm:t>
        <a:bodyPr/>
        <a:lstStyle/>
        <a:p>
          <a:endParaRPr lang="zh-CN" altLang="en-US"/>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4"/>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4"/>
      <dgm:spPr/>
    </dgm:pt>
    <dgm:pt modelId="{450C6E42-FBA3-4387-A0D0-39D5EDC54031}" type="pres">
      <dgm:prSet presAssocID="{1029AE71-8D2E-40A1-BBB2-E4F336B690E4}" presName="dstNode" presStyleLbl="node1" presStyleIdx="0" presStyleCnt="4"/>
      <dgm:spPr/>
    </dgm:pt>
    <dgm:pt modelId="{C450CAB5-F314-4908-96BF-569671E0F09E}" type="pres">
      <dgm:prSet presAssocID="{A339E3D9-F3E2-4BC7-B2B3-72D27A64484E}" presName="text_1" presStyleLbl="node1" presStyleIdx="0" presStyleCnt="4">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4"/>
      <dgm:spPr/>
    </dgm:pt>
    <dgm:pt modelId="{A3973496-E81D-4E80-8382-1B017DB9955E}" type="pres">
      <dgm:prSet presAssocID="{7C8014B0-77AB-4B70-B42E-FACEBD636757}" presName="text_2" presStyleLbl="node1" presStyleIdx="1" presStyleCnt="4">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4"/>
      <dgm:spPr/>
    </dgm:pt>
    <dgm:pt modelId="{CD57EF55-F560-4D34-A8BB-EC01240E31F2}" type="pres">
      <dgm:prSet presAssocID="{142A33FE-3ECE-4114-82BF-AACB48817288}" presName="text_3" presStyleLbl="node1" presStyleIdx="2" presStyleCnt="4">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4"/>
      <dgm:spPr/>
    </dgm:pt>
    <dgm:pt modelId="{05252DA4-10D2-4C5C-A389-27B29495C5F8}" type="pres">
      <dgm:prSet presAssocID="{8DBF8438-3081-427F-B4A6-F44E8B29BF2A}" presName="text_4" presStyleLbl="node1" presStyleIdx="3" presStyleCnt="4">
        <dgm:presLayoutVars>
          <dgm:bulletEnabled val="1"/>
        </dgm:presLayoutVars>
      </dgm:prSet>
      <dgm:spPr/>
    </dgm:pt>
    <dgm:pt modelId="{7AB00AD0-CE4E-4FCB-B845-859E32AACF72}" type="pres">
      <dgm:prSet presAssocID="{8DBF8438-3081-427F-B4A6-F44E8B29BF2A}" presName="accent_4" presStyleCnt="0"/>
      <dgm:spPr/>
    </dgm:pt>
    <dgm:pt modelId="{3A0A8E7E-ACDE-42EE-B5A6-7327C3A1ACE4}" type="pres">
      <dgm:prSet presAssocID="{8DBF8438-3081-427F-B4A6-F44E8B29BF2A}" presName="accentRepeatNode" presStyleLbl="solidFgAcc1" presStyleIdx="3" presStyleCnt="4"/>
      <dgm:spPr/>
    </dgm:pt>
  </dgm:ptLst>
  <dgm:cxnLst>
    <dgm:cxn modelId="{12CFDB08-CB22-4DCB-93A6-45D2801771E4}" srcId="{1029AE71-8D2E-40A1-BBB2-E4F336B690E4}" destId="{A339E3D9-F3E2-4BC7-B2B3-72D27A64484E}" srcOrd="0" destOrd="0" parTransId="{824964FE-FB24-44E1-AC96-4B830B1029F1}" sibTransId="{491BBC99-86E6-4A4E-BC35-444D4D70DD0F}"/>
    <dgm:cxn modelId="{53967741-ECAB-401A-B04E-BAC5088C8C71}" srcId="{1029AE71-8D2E-40A1-BBB2-E4F336B690E4}" destId="{8DBF8438-3081-427F-B4A6-F44E8B29BF2A}" srcOrd="3" destOrd="0" parTransId="{4D5ADF91-A3EA-4560-88B1-9ED87CEB7DA5}" sibTransId="{33217967-723A-430D-9D31-5AF2F46B994E}"/>
    <dgm:cxn modelId="{8657BA63-52F2-42C6-80D7-4B5F7FF78165}" type="presOf" srcId="{8DBF8438-3081-427F-B4A6-F44E8B29BF2A}" destId="{05252DA4-10D2-4C5C-A389-27B29495C5F8}" srcOrd="0" destOrd="0" presId="urn:microsoft.com/office/officeart/2008/layout/VerticalCurvedList"/>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 modelId="{BF34CFB7-87EA-4821-A026-4DF4AA1C74EF}" type="presParOf" srcId="{CEF86C6C-86C7-4CE3-B746-4069BFC6CED4}" destId="{05252DA4-10D2-4C5C-A389-27B29495C5F8}" srcOrd="7" destOrd="0" presId="urn:microsoft.com/office/officeart/2008/layout/VerticalCurvedList"/>
    <dgm:cxn modelId="{966FB7B0-099F-4992-A607-B339ACB9BC40}" type="presParOf" srcId="{CEF86C6C-86C7-4CE3-B746-4069BFC6CED4}" destId="{7AB00AD0-CE4E-4FCB-B845-859E32AACF72}" srcOrd="8" destOrd="0" presId="urn:microsoft.com/office/officeart/2008/layout/VerticalCurvedList"/>
    <dgm:cxn modelId="{EE8AD5FE-67B5-4E5B-AC7E-A3BD9D043736}" type="presParOf" srcId="{7AB00AD0-CE4E-4FCB-B845-859E32AACF72}" destId="{3A0A8E7E-ACDE-42EE-B5A6-7327C3A1ACE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磁盘相关概念</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磁盘分区命令</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CentOS</a:t>
          </a:r>
          <a:r>
            <a:rPr lang="zh-CN" altLang="en-US" baseline="0" dirty="0">
              <a:solidFill>
                <a:srgbClr val="FF0000"/>
              </a:solidFill>
              <a:latin typeface="Times New Roman" panose="02020603050405020304" pitchFamily="18" charset="0"/>
              <a:ea typeface="微软雅黑 Light" panose="020B0502040204020203" pitchFamily="34" charset="-122"/>
            </a:rPr>
            <a:t>的文件系统简介</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8DBF8438-3081-427F-B4A6-F44E8B29BF2A}">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的远端访问</a:t>
          </a:r>
        </a:p>
      </dgm:t>
    </dgm:pt>
    <dgm:pt modelId="{4D5ADF91-A3EA-4560-88B1-9ED87CEB7DA5}" type="parTrans" cxnId="{53967741-ECAB-401A-B04E-BAC5088C8C71}">
      <dgm:prSet/>
      <dgm:spPr/>
      <dgm:t>
        <a:bodyPr/>
        <a:lstStyle/>
        <a:p>
          <a:endParaRPr lang="zh-CN" altLang="en-US"/>
        </a:p>
      </dgm:t>
    </dgm:pt>
    <dgm:pt modelId="{33217967-723A-430D-9D31-5AF2F46B994E}" type="sibTrans" cxnId="{53967741-ECAB-401A-B04E-BAC5088C8C71}">
      <dgm:prSet/>
      <dgm:spPr/>
      <dgm:t>
        <a:bodyPr/>
        <a:lstStyle/>
        <a:p>
          <a:endParaRPr lang="zh-CN" altLang="en-US"/>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4"/>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4"/>
      <dgm:spPr/>
    </dgm:pt>
    <dgm:pt modelId="{450C6E42-FBA3-4387-A0D0-39D5EDC54031}" type="pres">
      <dgm:prSet presAssocID="{1029AE71-8D2E-40A1-BBB2-E4F336B690E4}" presName="dstNode" presStyleLbl="node1" presStyleIdx="0" presStyleCnt="4"/>
      <dgm:spPr/>
    </dgm:pt>
    <dgm:pt modelId="{C450CAB5-F314-4908-96BF-569671E0F09E}" type="pres">
      <dgm:prSet presAssocID="{A339E3D9-F3E2-4BC7-B2B3-72D27A64484E}" presName="text_1" presStyleLbl="node1" presStyleIdx="0" presStyleCnt="4">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4"/>
      <dgm:spPr/>
    </dgm:pt>
    <dgm:pt modelId="{A3973496-E81D-4E80-8382-1B017DB9955E}" type="pres">
      <dgm:prSet presAssocID="{7C8014B0-77AB-4B70-B42E-FACEBD636757}" presName="text_2" presStyleLbl="node1" presStyleIdx="1" presStyleCnt="4">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4"/>
      <dgm:spPr/>
    </dgm:pt>
    <dgm:pt modelId="{CD57EF55-F560-4D34-A8BB-EC01240E31F2}" type="pres">
      <dgm:prSet presAssocID="{142A33FE-3ECE-4114-82BF-AACB48817288}" presName="text_3" presStyleLbl="node1" presStyleIdx="2" presStyleCnt="4">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4"/>
      <dgm:spPr/>
    </dgm:pt>
    <dgm:pt modelId="{05252DA4-10D2-4C5C-A389-27B29495C5F8}" type="pres">
      <dgm:prSet presAssocID="{8DBF8438-3081-427F-B4A6-F44E8B29BF2A}" presName="text_4" presStyleLbl="node1" presStyleIdx="3" presStyleCnt="4">
        <dgm:presLayoutVars>
          <dgm:bulletEnabled val="1"/>
        </dgm:presLayoutVars>
      </dgm:prSet>
      <dgm:spPr/>
    </dgm:pt>
    <dgm:pt modelId="{7AB00AD0-CE4E-4FCB-B845-859E32AACF72}" type="pres">
      <dgm:prSet presAssocID="{8DBF8438-3081-427F-B4A6-F44E8B29BF2A}" presName="accent_4" presStyleCnt="0"/>
      <dgm:spPr/>
    </dgm:pt>
    <dgm:pt modelId="{3A0A8E7E-ACDE-42EE-B5A6-7327C3A1ACE4}" type="pres">
      <dgm:prSet presAssocID="{8DBF8438-3081-427F-B4A6-F44E8B29BF2A}" presName="accentRepeatNode" presStyleLbl="solidFgAcc1" presStyleIdx="3" presStyleCnt="4"/>
      <dgm:spPr/>
    </dgm:pt>
  </dgm:ptLst>
  <dgm:cxnLst>
    <dgm:cxn modelId="{12CFDB08-CB22-4DCB-93A6-45D2801771E4}" srcId="{1029AE71-8D2E-40A1-BBB2-E4F336B690E4}" destId="{A339E3D9-F3E2-4BC7-B2B3-72D27A64484E}" srcOrd="0" destOrd="0" parTransId="{824964FE-FB24-44E1-AC96-4B830B1029F1}" sibTransId="{491BBC99-86E6-4A4E-BC35-444D4D70DD0F}"/>
    <dgm:cxn modelId="{53967741-ECAB-401A-B04E-BAC5088C8C71}" srcId="{1029AE71-8D2E-40A1-BBB2-E4F336B690E4}" destId="{8DBF8438-3081-427F-B4A6-F44E8B29BF2A}" srcOrd="3" destOrd="0" parTransId="{4D5ADF91-A3EA-4560-88B1-9ED87CEB7DA5}" sibTransId="{33217967-723A-430D-9D31-5AF2F46B994E}"/>
    <dgm:cxn modelId="{8657BA63-52F2-42C6-80D7-4B5F7FF78165}" type="presOf" srcId="{8DBF8438-3081-427F-B4A6-F44E8B29BF2A}" destId="{05252DA4-10D2-4C5C-A389-27B29495C5F8}" srcOrd="0" destOrd="0" presId="urn:microsoft.com/office/officeart/2008/layout/VerticalCurvedList"/>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 modelId="{BF34CFB7-87EA-4821-A026-4DF4AA1C74EF}" type="presParOf" srcId="{CEF86C6C-86C7-4CE3-B746-4069BFC6CED4}" destId="{05252DA4-10D2-4C5C-A389-27B29495C5F8}" srcOrd="7" destOrd="0" presId="urn:microsoft.com/office/officeart/2008/layout/VerticalCurvedList"/>
    <dgm:cxn modelId="{966FB7B0-099F-4992-A607-B339ACB9BC40}" type="presParOf" srcId="{CEF86C6C-86C7-4CE3-B746-4069BFC6CED4}" destId="{7AB00AD0-CE4E-4FCB-B845-859E32AACF72}" srcOrd="8" destOrd="0" presId="urn:microsoft.com/office/officeart/2008/layout/VerticalCurvedList"/>
    <dgm:cxn modelId="{EE8AD5FE-67B5-4E5B-AC7E-A3BD9D043736}" type="presParOf" srcId="{7AB00AD0-CE4E-4FCB-B845-859E32AACF72}" destId="{3A0A8E7E-ACDE-42EE-B5A6-7327C3A1ACE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磁盘相关概念</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磁盘分区命令</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的文件系统简介</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8DBF8438-3081-427F-B4A6-F44E8B29BF2A}">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CentOS</a:t>
          </a:r>
          <a:r>
            <a:rPr lang="zh-CN" altLang="en-US" baseline="0" dirty="0">
              <a:solidFill>
                <a:srgbClr val="FF0000"/>
              </a:solidFill>
              <a:latin typeface="Times New Roman" panose="02020603050405020304" pitchFamily="18" charset="0"/>
              <a:ea typeface="微软雅黑 Light" panose="020B0502040204020203" pitchFamily="34" charset="-122"/>
            </a:rPr>
            <a:t>的磁盘限额</a:t>
          </a:r>
        </a:p>
      </dgm:t>
    </dgm:pt>
    <dgm:pt modelId="{4D5ADF91-A3EA-4560-88B1-9ED87CEB7DA5}" type="parTrans" cxnId="{53967741-ECAB-401A-B04E-BAC5088C8C71}">
      <dgm:prSet/>
      <dgm:spPr/>
      <dgm:t>
        <a:bodyPr/>
        <a:lstStyle/>
        <a:p>
          <a:endParaRPr lang="zh-CN" altLang="en-US"/>
        </a:p>
      </dgm:t>
    </dgm:pt>
    <dgm:pt modelId="{33217967-723A-430D-9D31-5AF2F46B994E}" type="sibTrans" cxnId="{53967741-ECAB-401A-B04E-BAC5088C8C71}">
      <dgm:prSet/>
      <dgm:spPr/>
      <dgm:t>
        <a:bodyPr/>
        <a:lstStyle/>
        <a:p>
          <a:endParaRPr lang="zh-CN" altLang="en-US"/>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4"/>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4"/>
      <dgm:spPr/>
    </dgm:pt>
    <dgm:pt modelId="{450C6E42-FBA3-4387-A0D0-39D5EDC54031}" type="pres">
      <dgm:prSet presAssocID="{1029AE71-8D2E-40A1-BBB2-E4F336B690E4}" presName="dstNode" presStyleLbl="node1" presStyleIdx="0" presStyleCnt="4"/>
      <dgm:spPr/>
    </dgm:pt>
    <dgm:pt modelId="{C450CAB5-F314-4908-96BF-569671E0F09E}" type="pres">
      <dgm:prSet presAssocID="{A339E3D9-F3E2-4BC7-B2B3-72D27A64484E}" presName="text_1" presStyleLbl="node1" presStyleIdx="0" presStyleCnt="4">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4"/>
      <dgm:spPr/>
    </dgm:pt>
    <dgm:pt modelId="{A3973496-E81D-4E80-8382-1B017DB9955E}" type="pres">
      <dgm:prSet presAssocID="{7C8014B0-77AB-4B70-B42E-FACEBD636757}" presName="text_2" presStyleLbl="node1" presStyleIdx="1" presStyleCnt="4">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4"/>
      <dgm:spPr/>
    </dgm:pt>
    <dgm:pt modelId="{CD57EF55-F560-4D34-A8BB-EC01240E31F2}" type="pres">
      <dgm:prSet presAssocID="{142A33FE-3ECE-4114-82BF-AACB48817288}" presName="text_3" presStyleLbl="node1" presStyleIdx="2" presStyleCnt="4">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4"/>
      <dgm:spPr/>
    </dgm:pt>
    <dgm:pt modelId="{05252DA4-10D2-4C5C-A389-27B29495C5F8}" type="pres">
      <dgm:prSet presAssocID="{8DBF8438-3081-427F-B4A6-F44E8B29BF2A}" presName="text_4" presStyleLbl="node1" presStyleIdx="3" presStyleCnt="4">
        <dgm:presLayoutVars>
          <dgm:bulletEnabled val="1"/>
        </dgm:presLayoutVars>
      </dgm:prSet>
      <dgm:spPr/>
    </dgm:pt>
    <dgm:pt modelId="{7AB00AD0-CE4E-4FCB-B845-859E32AACF72}" type="pres">
      <dgm:prSet presAssocID="{8DBF8438-3081-427F-B4A6-F44E8B29BF2A}" presName="accent_4" presStyleCnt="0"/>
      <dgm:spPr/>
    </dgm:pt>
    <dgm:pt modelId="{3A0A8E7E-ACDE-42EE-B5A6-7327C3A1ACE4}" type="pres">
      <dgm:prSet presAssocID="{8DBF8438-3081-427F-B4A6-F44E8B29BF2A}" presName="accentRepeatNode" presStyleLbl="solidFgAcc1" presStyleIdx="3" presStyleCnt="4"/>
      <dgm:spPr/>
    </dgm:pt>
  </dgm:ptLst>
  <dgm:cxnLst>
    <dgm:cxn modelId="{12CFDB08-CB22-4DCB-93A6-45D2801771E4}" srcId="{1029AE71-8D2E-40A1-BBB2-E4F336B690E4}" destId="{A339E3D9-F3E2-4BC7-B2B3-72D27A64484E}" srcOrd="0" destOrd="0" parTransId="{824964FE-FB24-44E1-AC96-4B830B1029F1}" sibTransId="{491BBC99-86E6-4A4E-BC35-444D4D70DD0F}"/>
    <dgm:cxn modelId="{53967741-ECAB-401A-B04E-BAC5088C8C71}" srcId="{1029AE71-8D2E-40A1-BBB2-E4F336B690E4}" destId="{8DBF8438-3081-427F-B4A6-F44E8B29BF2A}" srcOrd="3" destOrd="0" parTransId="{4D5ADF91-A3EA-4560-88B1-9ED87CEB7DA5}" sibTransId="{33217967-723A-430D-9D31-5AF2F46B994E}"/>
    <dgm:cxn modelId="{8657BA63-52F2-42C6-80D7-4B5F7FF78165}" type="presOf" srcId="{8DBF8438-3081-427F-B4A6-F44E8B29BF2A}" destId="{05252DA4-10D2-4C5C-A389-27B29495C5F8}" srcOrd="0" destOrd="0" presId="urn:microsoft.com/office/officeart/2008/layout/VerticalCurvedList"/>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 modelId="{BF34CFB7-87EA-4821-A026-4DF4AA1C74EF}" type="presParOf" srcId="{CEF86C6C-86C7-4CE3-B746-4069BFC6CED4}" destId="{05252DA4-10D2-4C5C-A389-27B29495C5F8}" srcOrd="7" destOrd="0" presId="urn:microsoft.com/office/officeart/2008/layout/VerticalCurvedList"/>
    <dgm:cxn modelId="{966FB7B0-099F-4992-A607-B339ACB9BC40}" type="presParOf" srcId="{CEF86C6C-86C7-4CE3-B746-4069BFC6CED4}" destId="{7AB00AD0-CE4E-4FCB-B845-859E32AACF72}" srcOrd="8" destOrd="0" presId="urn:microsoft.com/office/officeart/2008/layout/VerticalCurvedList"/>
    <dgm:cxn modelId="{EE8AD5FE-67B5-4E5B-AC7E-A3BD9D043736}" type="presParOf" srcId="{7AB00AD0-CE4E-4FCB-B845-859E32AACF72}" destId="{3A0A8E7E-ACDE-42EE-B5A6-7327C3A1ACE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磁盘相关概念</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磁盘分区命令</a:t>
          </a: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的文件系统简介</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8DBF8438-3081-427F-B4A6-F44E8B29BF2A}">
      <dgm:prSet phldrT="[文本]"/>
      <dgm:spPr/>
      <dgm:t>
        <a:bodyPr/>
        <a:lstStyle/>
        <a:p>
          <a:r>
            <a:rPr lang="en-US" altLang="zh-CN" baseline="0" dirty="0">
              <a:latin typeface="Times New Roman" panose="02020603050405020304" pitchFamily="18" charset="0"/>
              <a:ea typeface="微软雅黑 Light" panose="020B0502040204020203" pitchFamily="34" charset="-122"/>
            </a:rPr>
            <a:t>CentOS</a:t>
          </a:r>
          <a:r>
            <a:rPr lang="zh-CN" altLang="en-US" baseline="0" dirty="0">
              <a:latin typeface="Times New Roman" panose="02020603050405020304" pitchFamily="18" charset="0"/>
              <a:ea typeface="微软雅黑 Light" panose="020B0502040204020203" pitchFamily="34" charset="-122"/>
            </a:rPr>
            <a:t>的磁盘限额</a:t>
          </a:r>
        </a:p>
      </dgm:t>
    </dgm:pt>
    <dgm:pt modelId="{4D5ADF91-A3EA-4560-88B1-9ED87CEB7DA5}" type="parTrans" cxnId="{53967741-ECAB-401A-B04E-BAC5088C8C71}">
      <dgm:prSet/>
      <dgm:spPr/>
      <dgm:t>
        <a:bodyPr/>
        <a:lstStyle/>
        <a:p>
          <a:endParaRPr lang="zh-CN" altLang="en-US"/>
        </a:p>
      </dgm:t>
    </dgm:pt>
    <dgm:pt modelId="{33217967-723A-430D-9D31-5AF2F46B994E}" type="sibTrans" cxnId="{53967741-ECAB-401A-B04E-BAC5088C8C71}">
      <dgm:prSet/>
      <dgm:spPr/>
      <dgm:t>
        <a:bodyPr/>
        <a:lstStyle/>
        <a:p>
          <a:endParaRPr lang="zh-CN" altLang="en-US"/>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4"/>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4"/>
      <dgm:spPr/>
    </dgm:pt>
    <dgm:pt modelId="{450C6E42-FBA3-4387-A0D0-39D5EDC54031}" type="pres">
      <dgm:prSet presAssocID="{1029AE71-8D2E-40A1-BBB2-E4F336B690E4}" presName="dstNode" presStyleLbl="node1" presStyleIdx="0" presStyleCnt="4"/>
      <dgm:spPr/>
    </dgm:pt>
    <dgm:pt modelId="{C450CAB5-F314-4908-96BF-569671E0F09E}" type="pres">
      <dgm:prSet presAssocID="{A339E3D9-F3E2-4BC7-B2B3-72D27A64484E}" presName="text_1" presStyleLbl="node1" presStyleIdx="0" presStyleCnt="4">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4"/>
      <dgm:spPr/>
    </dgm:pt>
    <dgm:pt modelId="{A3973496-E81D-4E80-8382-1B017DB9955E}" type="pres">
      <dgm:prSet presAssocID="{7C8014B0-77AB-4B70-B42E-FACEBD636757}" presName="text_2" presStyleLbl="node1" presStyleIdx="1" presStyleCnt="4">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4"/>
      <dgm:spPr/>
    </dgm:pt>
    <dgm:pt modelId="{CD57EF55-F560-4D34-A8BB-EC01240E31F2}" type="pres">
      <dgm:prSet presAssocID="{142A33FE-3ECE-4114-82BF-AACB48817288}" presName="text_3" presStyleLbl="node1" presStyleIdx="2" presStyleCnt="4">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4"/>
      <dgm:spPr/>
    </dgm:pt>
    <dgm:pt modelId="{05252DA4-10D2-4C5C-A389-27B29495C5F8}" type="pres">
      <dgm:prSet presAssocID="{8DBF8438-3081-427F-B4A6-F44E8B29BF2A}" presName="text_4" presStyleLbl="node1" presStyleIdx="3" presStyleCnt="4">
        <dgm:presLayoutVars>
          <dgm:bulletEnabled val="1"/>
        </dgm:presLayoutVars>
      </dgm:prSet>
      <dgm:spPr/>
    </dgm:pt>
    <dgm:pt modelId="{7AB00AD0-CE4E-4FCB-B845-859E32AACF72}" type="pres">
      <dgm:prSet presAssocID="{8DBF8438-3081-427F-B4A6-F44E8B29BF2A}" presName="accent_4" presStyleCnt="0"/>
      <dgm:spPr/>
    </dgm:pt>
    <dgm:pt modelId="{3A0A8E7E-ACDE-42EE-B5A6-7327C3A1ACE4}" type="pres">
      <dgm:prSet presAssocID="{8DBF8438-3081-427F-B4A6-F44E8B29BF2A}" presName="accentRepeatNode" presStyleLbl="solidFgAcc1" presStyleIdx="3" presStyleCnt="4"/>
      <dgm:spPr/>
    </dgm:pt>
  </dgm:ptLst>
  <dgm:cxnLst>
    <dgm:cxn modelId="{12CFDB08-CB22-4DCB-93A6-45D2801771E4}" srcId="{1029AE71-8D2E-40A1-BBB2-E4F336B690E4}" destId="{A339E3D9-F3E2-4BC7-B2B3-72D27A64484E}" srcOrd="0" destOrd="0" parTransId="{824964FE-FB24-44E1-AC96-4B830B1029F1}" sibTransId="{491BBC99-86E6-4A4E-BC35-444D4D70DD0F}"/>
    <dgm:cxn modelId="{53967741-ECAB-401A-B04E-BAC5088C8C71}" srcId="{1029AE71-8D2E-40A1-BBB2-E4F336B690E4}" destId="{8DBF8438-3081-427F-B4A6-F44E8B29BF2A}" srcOrd="3" destOrd="0" parTransId="{4D5ADF91-A3EA-4560-88B1-9ED87CEB7DA5}" sibTransId="{33217967-723A-430D-9D31-5AF2F46B994E}"/>
    <dgm:cxn modelId="{8657BA63-52F2-42C6-80D7-4B5F7FF78165}" type="presOf" srcId="{8DBF8438-3081-427F-B4A6-F44E8B29BF2A}" destId="{05252DA4-10D2-4C5C-A389-27B29495C5F8}" srcOrd="0" destOrd="0" presId="urn:microsoft.com/office/officeart/2008/layout/VerticalCurvedList"/>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 modelId="{BF34CFB7-87EA-4821-A026-4DF4AA1C74EF}" type="presParOf" srcId="{CEF86C6C-86C7-4CE3-B746-4069BFC6CED4}" destId="{05252DA4-10D2-4C5C-A389-27B29495C5F8}" srcOrd="7" destOrd="0" presId="urn:microsoft.com/office/officeart/2008/layout/VerticalCurvedList"/>
    <dgm:cxn modelId="{966FB7B0-099F-4992-A607-B339ACB9BC40}" type="presParOf" srcId="{CEF86C6C-86C7-4CE3-B746-4069BFC6CED4}" destId="{7AB00AD0-CE4E-4FCB-B845-859E32AACF72}" srcOrd="8" destOrd="0" presId="urn:microsoft.com/office/officeart/2008/layout/VerticalCurvedList"/>
    <dgm:cxn modelId="{EE8AD5FE-67B5-4E5B-AC7E-A3BD9D043736}" type="presParOf" srcId="{7AB00AD0-CE4E-4FCB-B845-859E32AACF72}" destId="{3A0A8E7E-ACDE-42EE-B5A6-7327C3A1ACE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3193"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556169" y="37895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solidFill>
                <a:srgbClr val="FF0000"/>
              </a:solidFill>
              <a:latin typeface="Times New Roman" panose="02020603050405020304" pitchFamily="18" charset="0"/>
              <a:ea typeface="微软雅黑 Light" panose="020B0502040204020203" pitchFamily="34" charset="-122"/>
            </a:rPr>
            <a:t>CentOS</a:t>
          </a:r>
          <a:r>
            <a:rPr lang="zh-CN" altLang="en-US" sz="3000" kern="1200" baseline="0" dirty="0">
              <a:solidFill>
                <a:srgbClr val="FF0000"/>
              </a:solidFill>
              <a:latin typeface="Times New Roman" panose="02020603050405020304" pitchFamily="18" charset="0"/>
              <a:ea typeface="微软雅黑 Light" panose="020B0502040204020203" pitchFamily="34" charset="-122"/>
            </a:rPr>
            <a:t>磁盘相关概念</a:t>
          </a:r>
        </a:p>
      </dsp:txBody>
      <dsp:txXfrm>
        <a:off x="556169" y="378955"/>
        <a:ext cx="8015740" cy="758306"/>
      </dsp:txXfrm>
    </dsp:sp>
    <dsp:sp modelId="{41F649D8-D21F-4E81-907B-6AADF7C83176}">
      <dsp:nvSpPr>
        <dsp:cNvPr id="0" name=""/>
        <dsp:cNvSpPr/>
      </dsp:nvSpPr>
      <dsp:spPr>
        <a:xfrm>
          <a:off x="82228" y="28416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990924" y="1516612"/>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CentOS</a:t>
          </a:r>
          <a:r>
            <a:rPr lang="zh-CN" altLang="en-US" sz="3000" kern="1200" baseline="0" dirty="0">
              <a:latin typeface="Times New Roman" panose="02020603050405020304" pitchFamily="18" charset="0"/>
              <a:ea typeface="微软雅黑 Light" panose="020B0502040204020203" pitchFamily="34" charset="-122"/>
            </a:rPr>
            <a:t>磁盘分区命令</a:t>
          </a:r>
        </a:p>
      </dsp:txBody>
      <dsp:txXfrm>
        <a:off x="990924" y="1516612"/>
        <a:ext cx="7580986" cy="758306"/>
      </dsp:txXfrm>
    </dsp:sp>
    <dsp:sp modelId="{4CB70E1F-7020-4494-93F8-4B43520C4BED}">
      <dsp:nvSpPr>
        <dsp:cNvPr id="0" name=""/>
        <dsp:cNvSpPr/>
      </dsp:nvSpPr>
      <dsp:spPr>
        <a:xfrm>
          <a:off x="516982" y="1421824"/>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990924" y="2654269"/>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CentOS</a:t>
          </a:r>
          <a:r>
            <a:rPr lang="zh-CN" altLang="en-US" sz="3000" kern="1200" baseline="0" dirty="0">
              <a:latin typeface="Times New Roman" panose="02020603050405020304" pitchFamily="18" charset="0"/>
              <a:ea typeface="微软雅黑 Light" panose="020B0502040204020203" pitchFamily="34" charset="-122"/>
            </a:rPr>
            <a:t>的文件系统简介</a:t>
          </a:r>
        </a:p>
      </dsp:txBody>
      <dsp:txXfrm>
        <a:off x="990924" y="2654269"/>
        <a:ext cx="7580986" cy="758306"/>
      </dsp:txXfrm>
    </dsp:sp>
    <dsp:sp modelId="{BE52803F-789D-4E7D-8889-3AF749BD5C15}">
      <dsp:nvSpPr>
        <dsp:cNvPr id="0" name=""/>
        <dsp:cNvSpPr/>
      </dsp:nvSpPr>
      <dsp:spPr>
        <a:xfrm>
          <a:off x="516982" y="2559480"/>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252DA4-10D2-4C5C-A389-27B29495C5F8}">
      <dsp:nvSpPr>
        <dsp:cNvPr id="0" name=""/>
        <dsp:cNvSpPr/>
      </dsp:nvSpPr>
      <dsp:spPr>
        <a:xfrm>
          <a:off x="556169" y="379192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CentOS</a:t>
          </a:r>
          <a:r>
            <a:rPr lang="zh-CN" altLang="en-US" sz="3000" kern="1200" baseline="0" dirty="0">
              <a:latin typeface="Times New Roman" panose="02020603050405020304" pitchFamily="18" charset="0"/>
              <a:ea typeface="微软雅黑 Light" panose="020B0502040204020203" pitchFamily="34" charset="-122"/>
            </a:rPr>
            <a:t>的磁盘限额</a:t>
          </a:r>
        </a:p>
      </dsp:txBody>
      <dsp:txXfrm>
        <a:off x="556169" y="3791925"/>
        <a:ext cx="8015740" cy="758306"/>
      </dsp:txXfrm>
    </dsp:sp>
    <dsp:sp modelId="{3A0A8E7E-ACDE-42EE-B5A6-7327C3A1ACE4}">
      <dsp:nvSpPr>
        <dsp:cNvPr id="0" name=""/>
        <dsp:cNvSpPr/>
      </dsp:nvSpPr>
      <dsp:spPr>
        <a:xfrm>
          <a:off x="82228" y="369713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3193"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556169" y="37895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CentOS</a:t>
          </a:r>
          <a:r>
            <a:rPr lang="zh-CN" altLang="en-US" sz="3000" kern="1200" baseline="0" dirty="0">
              <a:latin typeface="Times New Roman" panose="02020603050405020304" pitchFamily="18" charset="0"/>
              <a:ea typeface="微软雅黑 Light" panose="020B0502040204020203" pitchFamily="34" charset="-122"/>
            </a:rPr>
            <a:t>磁盘相关概念</a:t>
          </a:r>
        </a:p>
      </dsp:txBody>
      <dsp:txXfrm>
        <a:off x="556169" y="378955"/>
        <a:ext cx="8015740" cy="758306"/>
      </dsp:txXfrm>
    </dsp:sp>
    <dsp:sp modelId="{41F649D8-D21F-4E81-907B-6AADF7C83176}">
      <dsp:nvSpPr>
        <dsp:cNvPr id="0" name=""/>
        <dsp:cNvSpPr/>
      </dsp:nvSpPr>
      <dsp:spPr>
        <a:xfrm>
          <a:off x="82228" y="28416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990924" y="1516612"/>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solidFill>
                <a:srgbClr val="FF0000"/>
              </a:solidFill>
              <a:latin typeface="Times New Roman" panose="02020603050405020304" pitchFamily="18" charset="0"/>
              <a:ea typeface="微软雅黑 Light" panose="020B0502040204020203" pitchFamily="34" charset="-122"/>
            </a:rPr>
            <a:t>CentOS</a:t>
          </a:r>
          <a:r>
            <a:rPr lang="zh-CN" altLang="en-US" sz="3000" kern="1200" baseline="0" dirty="0">
              <a:solidFill>
                <a:srgbClr val="FF0000"/>
              </a:solidFill>
              <a:latin typeface="Times New Roman" panose="02020603050405020304" pitchFamily="18" charset="0"/>
              <a:ea typeface="微软雅黑 Light" panose="020B0502040204020203" pitchFamily="34" charset="-122"/>
            </a:rPr>
            <a:t>磁盘分区命令</a:t>
          </a:r>
        </a:p>
      </dsp:txBody>
      <dsp:txXfrm>
        <a:off x="990924" y="1516612"/>
        <a:ext cx="7580986" cy="758306"/>
      </dsp:txXfrm>
    </dsp:sp>
    <dsp:sp modelId="{4CB70E1F-7020-4494-93F8-4B43520C4BED}">
      <dsp:nvSpPr>
        <dsp:cNvPr id="0" name=""/>
        <dsp:cNvSpPr/>
      </dsp:nvSpPr>
      <dsp:spPr>
        <a:xfrm>
          <a:off x="516982" y="1421824"/>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990924" y="2654269"/>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CentOS</a:t>
          </a:r>
          <a:r>
            <a:rPr lang="zh-CN" altLang="en-US" sz="3000" kern="1200" baseline="0" dirty="0">
              <a:latin typeface="Times New Roman" panose="02020603050405020304" pitchFamily="18" charset="0"/>
              <a:ea typeface="微软雅黑 Light" panose="020B0502040204020203" pitchFamily="34" charset="-122"/>
            </a:rPr>
            <a:t>的基本命令</a:t>
          </a:r>
        </a:p>
      </dsp:txBody>
      <dsp:txXfrm>
        <a:off x="990924" y="2654269"/>
        <a:ext cx="7580986" cy="758306"/>
      </dsp:txXfrm>
    </dsp:sp>
    <dsp:sp modelId="{BE52803F-789D-4E7D-8889-3AF749BD5C15}">
      <dsp:nvSpPr>
        <dsp:cNvPr id="0" name=""/>
        <dsp:cNvSpPr/>
      </dsp:nvSpPr>
      <dsp:spPr>
        <a:xfrm>
          <a:off x="516982" y="2559480"/>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252DA4-10D2-4C5C-A389-27B29495C5F8}">
      <dsp:nvSpPr>
        <dsp:cNvPr id="0" name=""/>
        <dsp:cNvSpPr/>
      </dsp:nvSpPr>
      <dsp:spPr>
        <a:xfrm>
          <a:off x="556169" y="379192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CentOS</a:t>
          </a:r>
          <a:r>
            <a:rPr lang="zh-CN" altLang="en-US" sz="3000" kern="1200" baseline="0" dirty="0">
              <a:latin typeface="Times New Roman" panose="02020603050405020304" pitchFamily="18" charset="0"/>
              <a:ea typeface="微软雅黑 Light" panose="020B0502040204020203" pitchFamily="34" charset="-122"/>
            </a:rPr>
            <a:t>的远端访问</a:t>
          </a:r>
        </a:p>
      </dsp:txBody>
      <dsp:txXfrm>
        <a:off x="556169" y="3791925"/>
        <a:ext cx="8015740" cy="758306"/>
      </dsp:txXfrm>
    </dsp:sp>
    <dsp:sp modelId="{3A0A8E7E-ACDE-42EE-B5A6-7327C3A1ACE4}">
      <dsp:nvSpPr>
        <dsp:cNvPr id="0" name=""/>
        <dsp:cNvSpPr/>
      </dsp:nvSpPr>
      <dsp:spPr>
        <a:xfrm>
          <a:off x="82228" y="369713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3193"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556169" y="37895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CentOS</a:t>
          </a:r>
          <a:r>
            <a:rPr lang="zh-CN" altLang="en-US" sz="3000" kern="1200" baseline="0" dirty="0">
              <a:latin typeface="Times New Roman" panose="02020603050405020304" pitchFamily="18" charset="0"/>
              <a:ea typeface="微软雅黑 Light" panose="020B0502040204020203" pitchFamily="34" charset="-122"/>
            </a:rPr>
            <a:t>磁盘相关概念</a:t>
          </a:r>
        </a:p>
      </dsp:txBody>
      <dsp:txXfrm>
        <a:off x="556169" y="378955"/>
        <a:ext cx="8015740" cy="758306"/>
      </dsp:txXfrm>
    </dsp:sp>
    <dsp:sp modelId="{41F649D8-D21F-4E81-907B-6AADF7C83176}">
      <dsp:nvSpPr>
        <dsp:cNvPr id="0" name=""/>
        <dsp:cNvSpPr/>
      </dsp:nvSpPr>
      <dsp:spPr>
        <a:xfrm>
          <a:off x="82228" y="28416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990924" y="1516612"/>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CentOS</a:t>
          </a:r>
          <a:r>
            <a:rPr lang="zh-CN" altLang="en-US" sz="3000" kern="1200" baseline="0" dirty="0">
              <a:latin typeface="Times New Roman" panose="02020603050405020304" pitchFamily="18" charset="0"/>
              <a:ea typeface="微软雅黑 Light" panose="020B0502040204020203" pitchFamily="34" charset="-122"/>
            </a:rPr>
            <a:t>磁盘分区命令</a:t>
          </a:r>
        </a:p>
      </dsp:txBody>
      <dsp:txXfrm>
        <a:off x="990924" y="1516612"/>
        <a:ext cx="7580986" cy="758306"/>
      </dsp:txXfrm>
    </dsp:sp>
    <dsp:sp modelId="{4CB70E1F-7020-4494-93F8-4B43520C4BED}">
      <dsp:nvSpPr>
        <dsp:cNvPr id="0" name=""/>
        <dsp:cNvSpPr/>
      </dsp:nvSpPr>
      <dsp:spPr>
        <a:xfrm>
          <a:off x="516982" y="1421824"/>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990924" y="2654269"/>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solidFill>
                <a:srgbClr val="FF0000"/>
              </a:solidFill>
              <a:latin typeface="Times New Roman" panose="02020603050405020304" pitchFamily="18" charset="0"/>
              <a:ea typeface="微软雅黑 Light" panose="020B0502040204020203" pitchFamily="34" charset="-122"/>
            </a:rPr>
            <a:t>CentOS</a:t>
          </a:r>
          <a:r>
            <a:rPr lang="zh-CN" altLang="en-US" sz="3000" kern="1200" baseline="0" dirty="0">
              <a:solidFill>
                <a:srgbClr val="FF0000"/>
              </a:solidFill>
              <a:latin typeface="Times New Roman" panose="02020603050405020304" pitchFamily="18" charset="0"/>
              <a:ea typeface="微软雅黑 Light" panose="020B0502040204020203" pitchFamily="34" charset="-122"/>
            </a:rPr>
            <a:t>的文件系统简介</a:t>
          </a:r>
        </a:p>
      </dsp:txBody>
      <dsp:txXfrm>
        <a:off x="990924" y="2654269"/>
        <a:ext cx="7580986" cy="758306"/>
      </dsp:txXfrm>
    </dsp:sp>
    <dsp:sp modelId="{BE52803F-789D-4E7D-8889-3AF749BD5C15}">
      <dsp:nvSpPr>
        <dsp:cNvPr id="0" name=""/>
        <dsp:cNvSpPr/>
      </dsp:nvSpPr>
      <dsp:spPr>
        <a:xfrm>
          <a:off x="516982" y="2559480"/>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252DA4-10D2-4C5C-A389-27B29495C5F8}">
      <dsp:nvSpPr>
        <dsp:cNvPr id="0" name=""/>
        <dsp:cNvSpPr/>
      </dsp:nvSpPr>
      <dsp:spPr>
        <a:xfrm>
          <a:off x="556169" y="379192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CentOS</a:t>
          </a:r>
          <a:r>
            <a:rPr lang="zh-CN" altLang="en-US" sz="3000" kern="1200" baseline="0" dirty="0">
              <a:latin typeface="Times New Roman" panose="02020603050405020304" pitchFamily="18" charset="0"/>
              <a:ea typeface="微软雅黑 Light" panose="020B0502040204020203" pitchFamily="34" charset="-122"/>
            </a:rPr>
            <a:t>的远端访问</a:t>
          </a:r>
        </a:p>
      </dsp:txBody>
      <dsp:txXfrm>
        <a:off x="556169" y="3791925"/>
        <a:ext cx="8015740" cy="758306"/>
      </dsp:txXfrm>
    </dsp:sp>
    <dsp:sp modelId="{3A0A8E7E-ACDE-42EE-B5A6-7327C3A1ACE4}">
      <dsp:nvSpPr>
        <dsp:cNvPr id="0" name=""/>
        <dsp:cNvSpPr/>
      </dsp:nvSpPr>
      <dsp:spPr>
        <a:xfrm>
          <a:off x="82228" y="369713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3193"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556169" y="37895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CentOS</a:t>
          </a:r>
          <a:r>
            <a:rPr lang="zh-CN" altLang="en-US" sz="3000" kern="1200" baseline="0" dirty="0">
              <a:latin typeface="Times New Roman" panose="02020603050405020304" pitchFamily="18" charset="0"/>
              <a:ea typeface="微软雅黑 Light" panose="020B0502040204020203" pitchFamily="34" charset="-122"/>
            </a:rPr>
            <a:t>磁盘相关概念</a:t>
          </a:r>
        </a:p>
      </dsp:txBody>
      <dsp:txXfrm>
        <a:off x="556169" y="378955"/>
        <a:ext cx="8015740" cy="758306"/>
      </dsp:txXfrm>
    </dsp:sp>
    <dsp:sp modelId="{41F649D8-D21F-4E81-907B-6AADF7C83176}">
      <dsp:nvSpPr>
        <dsp:cNvPr id="0" name=""/>
        <dsp:cNvSpPr/>
      </dsp:nvSpPr>
      <dsp:spPr>
        <a:xfrm>
          <a:off x="82228" y="28416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990924" y="1516612"/>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CentOS</a:t>
          </a:r>
          <a:r>
            <a:rPr lang="zh-CN" altLang="en-US" sz="3000" kern="1200" baseline="0" dirty="0">
              <a:latin typeface="Times New Roman" panose="02020603050405020304" pitchFamily="18" charset="0"/>
              <a:ea typeface="微软雅黑 Light" panose="020B0502040204020203" pitchFamily="34" charset="-122"/>
            </a:rPr>
            <a:t>磁盘分区命令</a:t>
          </a:r>
        </a:p>
      </dsp:txBody>
      <dsp:txXfrm>
        <a:off x="990924" y="1516612"/>
        <a:ext cx="7580986" cy="758306"/>
      </dsp:txXfrm>
    </dsp:sp>
    <dsp:sp modelId="{4CB70E1F-7020-4494-93F8-4B43520C4BED}">
      <dsp:nvSpPr>
        <dsp:cNvPr id="0" name=""/>
        <dsp:cNvSpPr/>
      </dsp:nvSpPr>
      <dsp:spPr>
        <a:xfrm>
          <a:off x="516982" y="1421824"/>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990924" y="2654269"/>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CentOS</a:t>
          </a:r>
          <a:r>
            <a:rPr lang="zh-CN" altLang="en-US" sz="3000" kern="1200" baseline="0" dirty="0">
              <a:latin typeface="Times New Roman" panose="02020603050405020304" pitchFamily="18" charset="0"/>
              <a:ea typeface="微软雅黑 Light" panose="020B0502040204020203" pitchFamily="34" charset="-122"/>
            </a:rPr>
            <a:t>的文件系统简介</a:t>
          </a:r>
        </a:p>
      </dsp:txBody>
      <dsp:txXfrm>
        <a:off x="990924" y="2654269"/>
        <a:ext cx="7580986" cy="758306"/>
      </dsp:txXfrm>
    </dsp:sp>
    <dsp:sp modelId="{BE52803F-789D-4E7D-8889-3AF749BD5C15}">
      <dsp:nvSpPr>
        <dsp:cNvPr id="0" name=""/>
        <dsp:cNvSpPr/>
      </dsp:nvSpPr>
      <dsp:spPr>
        <a:xfrm>
          <a:off x="516982" y="2559480"/>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252DA4-10D2-4C5C-A389-27B29495C5F8}">
      <dsp:nvSpPr>
        <dsp:cNvPr id="0" name=""/>
        <dsp:cNvSpPr/>
      </dsp:nvSpPr>
      <dsp:spPr>
        <a:xfrm>
          <a:off x="556169" y="379192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solidFill>
                <a:srgbClr val="FF0000"/>
              </a:solidFill>
              <a:latin typeface="Times New Roman" panose="02020603050405020304" pitchFamily="18" charset="0"/>
              <a:ea typeface="微软雅黑 Light" panose="020B0502040204020203" pitchFamily="34" charset="-122"/>
            </a:rPr>
            <a:t>CentOS</a:t>
          </a:r>
          <a:r>
            <a:rPr lang="zh-CN" altLang="en-US" sz="3000" kern="1200" baseline="0" dirty="0">
              <a:solidFill>
                <a:srgbClr val="FF0000"/>
              </a:solidFill>
              <a:latin typeface="Times New Roman" panose="02020603050405020304" pitchFamily="18" charset="0"/>
              <a:ea typeface="微软雅黑 Light" panose="020B0502040204020203" pitchFamily="34" charset="-122"/>
            </a:rPr>
            <a:t>的磁盘限额</a:t>
          </a:r>
        </a:p>
      </dsp:txBody>
      <dsp:txXfrm>
        <a:off x="556169" y="3791925"/>
        <a:ext cx="8015740" cy="758306"/>
      </dsp:txXfrm>
    </dsp:sp>
    <dsp:sp modelId="{3A0A8E7E-ACDE-42EE-B5A6-7327C3A1ACE4}">
      <dsp:nvSpPr>
        <dsp:cNvPr id="0" name=""/>
        <dsp:cNvSpPr/>
      </dsp:nvSpPr>
      <dsp:spPr>
        <a:xfrm>
          <a:off x="82228" y="369713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3193"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556169" y="37895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CentOS</a:t>
          </a:r>
          <a:r>
            <a:rPr lang="zh-CN" altLang="en-US" sz="3000" kern="1200" baseline="0" dirty="0">
              <a:latin typeface="Times New Roman" panose="02020603050405020304" pitchFamily="18" charset="0"/>
              <a:ea typeface="微软雅黑 Light" panose="020B0502040204020203" pitchFamily="34" charset="-122"/>
            </a:rPr>
            <a:t>磁盘相关概念</a:t>
          </a:r>
        </a:p>
      </dsp:txBody>
      <dsp:txXfrm>
        <a:off x="556169" y="378955"/>
        <a:ext cx="8015740" cy="758306"/>
      </dsp:txXfrm>
    </dsp:sp>
    <dsp:sp modelId="{41F649D8-D21F-4E81-907B-6AADF7C83176}">
      <dsp:nvSpPr>
        <dsp:cNvPr id="0" name=""/>
        <dsp:cNvSpPr/>
      </dsp:nvSpPr>
      <dsp:spPr>
        <a:xfrm>
          <a:off x="82228" y="28416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990924" y="1516612"/>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CentOS</a:t>
          </a:r>
          <a:r>
            <a:rPr lang="zh-CN" altLang="en-US" sz="3000" kern="1200" baseline="0" dirty="0">
              <a:latin typeface="Times New Roman" panose="02020603050405020304" pitchFamily="18" charset="0"/>
              <a:ea typeface="微软雅黑 Light" panose="020B0502040204020203" pitchFamily="34" charset="-122"/>
            </a:rPr>
            <a:t>磁盘分区命令</a:t>
          </a:r>
        </a:p>
      </dsp:txBody>
      <dsp:txXfrm>
        <a:off x="990924" y="1516612"/>
        <a:ext cx="7580986" cy="758306"/>
      </dsp:txXfrm>
    </dsp:sp>
    <dsp:sp modelId="{4CB70E1F-7020-4494-93F8-4B43520C4BED}">
      <dsp:nvSpPr>
        <dsp:cNvPr id="0" name=""/>
        <dsp:cNvSpPr/>
      </dsp:nvSpPr>
      <dsp:spPr>
        <a:xfrm>
          <a:off x="516982" y="1421824"/>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990924" y="2654269"/>
          <a:ext cx="7580986"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CentOS</a:t>
          </a:r>
          <a:r>
            <a:rPr lang="zh-CN" altLang="en-US" sz="3000" kern="1200" baseline="0" dirty="0">
              <a:latin typeface="Times New Roman" panose="02020603050405020304" pitchFamily="18" charset="0"/>
              <a:ea typeface="微软雅黑 Light" panose="020B0502040204020203" pitchFamily="34" charset="-122"/>
            </a:rPr>
            <a:t>的文件系统简介</a:t>
          </a:r>
        </a:p>
      </dsp:txBody>
      <dsp:txXfrm>
        <a:off x="990924" y="2654269"/>
        <a:ext cx="7580986" cy="758306"/>
      </dsp:txXfrm>
    </dsp:sp>
    <dsp:sp modelId="{BE52803F-789D-4E7D-8889-3AF749BD5C15}">
      <dsp:nvSpPr>
        <dsp:cNvPr id="0" name=""/>
        <dsp:cNvSpPr/>
      </dsp:nvSpPr>
      <dsp:spPr>
        <a:xfrm>
          <a:off x="516982" y="2559480"/>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252DA4-10D2-4C5C-A389-27B29495C5F8}">
      <dsp:nvSpPr>
        <dsp:cNvPr id="0" name=""/>
        <dsp:cNvSpPr/>
      </dsp:nvSpPr>
      <dsp:spPr>
        <a:xfrm>
          <a:off x="556169" y="3791925"/>
          <a:ext cx="8015740" cy="758306"/>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1906" tIns="76200" rIns="76200" bIns="76200" numCol="1" spcCol="1270" anchor="ctr" anchorCtr="0">
          <a:noAutofit/>
        </a:bodyPr>
        <a:lstStyle/>
        <a:p>
          <a:pPr marL="0" lvl="0" indent="0" algn="l" defTabSz="1333500">
            <a:lnSpc>
              <a:spcPct val="90000"/>
            </a:lnSpc>
            <a:spcBef>
              <a:spcPct val="0"/>
            </a:spcBef>
            <a:spcAft>
              <a:spcPct val="35000"/>
            </a:spcAft>
            <a:buNone/>
          </a:pPr>
          <a:r>
            <a:rPr lang="en-US" altLang="zh-CN" sz="3000" kern="1200" baseline="0" dirty="0">
              <a:latin typeface="Times New Roman" panose="02020603050405020304" pitchFamily="18" charset="0"/>
              <a:ea typeface="微软雅黑 Light" panose="020B0502040204020203" pitchFamily="34" charset="-122"/>
            </a:rPr>
            <a:t>CentOS</a:t>
          </a:r>
          <a:r>
            <a:rPr lang="zh-CN" altLang="en-US" sz="3000" kern="1200" baseline="0" dirty="0">
              <a:latin typeface="Times New Roman" panose="02020603050405020304" pitchFamily="18" charset="0"/>
              <a:ea typeface="微软雅黑 Light" panose="020B0502040204020203" pitchFamily="34" charset="-122"/>
            </a:rPr>
            <a:t>的磁盘限额</a:t>
          </a:r>
        </a:p>
      </dsp:txBody>
      <dsp:txXfrm>
        <a:off x="556169" y="3791925"/>
        <a:ext cx="8015740" cy="758306"/>
      </dsp:txXfrm>
    </dsp:sp>
    <dsp:sp modelId="{3A0A8E7E-ACDE-42EE-B5A6-7327C3A1ACE4}">
      <dsp:nvSpPr>
        <dsp:cNvPr id="0" name=""/>
        <dsp:cNvSpPr/>
      </dsp:nvSpPr>
      <dsp:spPr>
        <a:xfrm>
          <a:off x="82228" y="3697137"/>
          <a:ext cx="947882" cy="94788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7734A67-2A34-4DD7-8BC6-98B47E88B0F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6F2161E7-2B02-459C-AF37-934AEBC313D0}"/>
              </a:ext>
            </a:extLst>
          </p:cNvPr>
          <p:cNvSpPr>
            <a:spLocks noGrp="1"/>
          </p:cNvSpPr>
          <p:nvPr>
            <p:ph type="dt" sz="quarter" idx="1"/>
          </p:nvPr>
        </p:nvSpPr>
        <p:spPr>
          <a:xfrm>
            <a:off x="1857375" y="868680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C1FB900E-E493-495E-96E1-66296206E866}" type="datetimeFigureOut">
              <a:rPr lang="zh-CN" altLang="en-US"/>
              <a:pPr>
                <a:defRPr/>
              </a:pPr>
              <a:t>2017/9/5</a:t>
            </a:fld>
            <a:endParaRPr lang="zh-CN" altLang="en-US" dirty="0"/>
          </a:p>
        </p:txBody>
      </p:sp>
      <p:sp>
        <p:nvSpPr>
          <p:cNvPr id="4" name="页脚占位符 3">
            <a:extLst>
              <a:ext uri="{FF2B5EF4-FFF2-40B4-BE49-F238E27FC236}">
                <a16:creationId xmlns:a16="http://schemas.microsoft.com/office/drawing/2014/main" id="{A0CA2020-CA4E-4936-8473-09278B79ED9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6745C2A-CE3A-4228-876F-38B8DE941A9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7102E413-5867-4031-8BB9-1DB444FFE7A0}" type="datetimeFigureOut">
              <a:rPr lang="zh-CN" altLang="en-US"/>
              <a:pPr>
                <a:defRPr/>
              </a:pPr>
              <a:t>2017/9/5</a:t>
            </a:fld>
            <a:endParaRPr lang="zh-CN" altLang="en-US"/>
          </a:p>
        </p:txBody>
      </p:sp>
      <p:sp>
        <p:nvSpPr>
          <p:cNvPr id="5" name="备注占位符 4">
            <a:extLst>
              <a:ext uri="{FF2B5EF4-FFF2-40B4-BE49-F238E27FC236}">
                <a16:creationId xmlns:a16="http://schemas.microsoft.com/office/drawing/2014/main" id="{DB6F7471-72D3-4E39-BDC3-E909205C336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97C92B61-8C13-46B3-8D54-52761E1EA08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FC12BCF2-0FF5-48A0-A2EE-D503107DA01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7FE333A-1F7C-4A4F-9935-1A78D7544D1B}" type="slidenum">
              <a:rPr lang="zh-CN" altLang="en-US"/>
              <a:pPr/>
              <a:t>‹#›</a:t>
            </a:fld>
            <a:endParaRPr lang="zh-CN" altLang="en-US"/>
          </a:p>
        </p:txBody>
      </p:sp>
      <p:sp>
        <p:nvSpPr>
          <p:cNvPr id="8" name="页眉占位符 7">
            <a:extLst>
              <a:ext uri="{FF2B5EF4-FFF2-40B4-BE49-F238E27FC236}">
                <a16:creationId xmlns:a16="http://schemas.microsoft.com/office/drawing/2014/main" id="{40284CDE-9C93-4B7F-89FD-78DE13E5063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11" name="幻灯片图像占位符 10">
            <a:extLst>
              <a:ext uri="{FF2B5EF4-FFF2-40B4-BE49-F238E27FC236}">
                <a16:creationId xmlns:a16="http://schemas.microsoft.com/office/drawing/2014/main" id="{4F9093EF-DF1E-466B-89EE-50A6B4F8236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2</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3</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2743794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9</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1035721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parted</a:t>
            </a:r>
            <a:r>
              <a:rPr lang="zh-CN" altLang="en-US" dirty="0"/>
              <a:t>创建</a:t>
            </a:r>
            <a:r>
              <a:rPr lang="en-US" altLang="zh-CN" dirty="0"/>
              <a:t>GPT</a:t>
            </a:r>
            <a:r>
              <a:rPr lang="zh-CN" altLang="en-US" dirty="0"/>
              <a:t>分区 </a:t>
            </a:r>
            <a:r>
              <a:rPr lang="en-US" altLang="zh-CN"/>
              <a:t>:</a:t>
            </a:r>
            <a:r>
              <a:rPr lang="en-US" altLang="zh-CN" baseline="0"/>
              <a:t> http://apps.hi.baidu.com/share/detail/44476376</a:t>
            </a:r>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10</a:t>
            </a:fld>
            <a:endParaRPr lang="zh-CN" altLang="en-US"/>
          </a:p>
        </p:txBody>
      </p:sp>
    </p:spTree>
    <p:extLst>
      <p:ext uri="{BB962C8B-B14F-4D97-AF65-F5344CB8AC3E}">
        <p14:creationId xmlns:p14="http://schemas.microsoft.com/office/powerpoint/2010/main" val="2332572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14</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116732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40</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677807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51</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427999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53</a:t>
            </a:fld>
            <a:endParaRPr lang="zh-CN" altLang="en-US"/>
          </a:p>
        </p:txBody>
      </p:sp>
    </p:spTree>
    <p:extLst>
      <p:ext uri="{BB962C8B-B14F-4D97-AF65-F5344CB8AC3E}">
        <p14:creationId xmlns:p14="http://schemas.microsoft.com/office/powerpoint/2010/main" val="2519632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defRPr b="1" baseline="0">
                <a:solidFill>
                  <a:schemeClr val="tx1"/>
                </a:solidFill>
                <a:latin typeface="Times New Roman" panose="02020603050405020304"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64CF0262-FCE2-490B-A85C-218963C5EB25}"/>
              </a:ext>
            </a:extLst>
          </p:cNvPr>
          <p:cNvSpPr>
            <a:spLocks noGrp="1"/>
          </p:cNvSpPr>
          <p:nvPr>
            <p:ph type="dt" sz="half" idx="10"/>
          </p:nvPr>
        </p:nvSpPr>
        <p:spPr>
          <a:xfrm>
            <a:off x="609600" y="6356351"/>
            <a:ext cx="2844800" cy="365125"/>
          </a:xfrm>
          <a:prstGeom prst="rect">
            <a:avLst/>
          </a:prstGeom>
        </p:spPr>
        <p:txBody>
          <a:bodyPr/>
          <a:lstStyle>
            <a:lvl1pPr>
              <a:defRPr/>
            </a:lvl1pPr>
          </a:lstStyle>
          <a:p>
            <a:pPr>
              <a:defRPr/>
            </a:pPr>
            <a:fld id="{33B325EC-5F51-4AA7-A8ED-26CA9B7A4AC7}" type="datetime2">
              <a:rPr lang="zh-CN" altLang="en-US" smtClean="0"/>
              <a:t>2017年9月5日</a:t>
            </a:fld>
            <a:endParaRPr lang="zh-CN" altLang="en-US"/>
          </a:p>
        </p:txBody>
      </p:sp>
      <p:sp>
        <p:nvSpPr>
          <p:cNvPr id="5" name="页脚占位符 4">
            <a:extLst>
              <a:ext uri="{FF2B5EF4-FFF2-40B4-BE49-F238E27FC236}">
                <a16:creationId xmlns:a16="http://schemas.microsoft.com/office/drawing/2014/main" id="{AB5F11C2-A77E-43D7-9250-5A5DC0B0F9A2}"/>
              </a:ext>
            </a:extLst>
          </p:cNvPr>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80D8245-4B00-48A6-BCD9-859F15CBA484}"/>
              </a:ext>
            </a:extLst>
          </p:cNvPr>
          <p:cNvSpPr>
            <a:spLocks noGrp="1"/>
          </p:cNvSpPr>
          <p:nvPr>
            <p:ph type="sldNum" sz="quarter" idx="12"/>
          </p:nvPr>
        </p:nvSpPr>
        <p:spPr>
          <a:xfrm>
            <a:off x="8737600" y="6356351"/>
            <a:ext cx="2844800" cy="365125"/>
          </a:xfrm>
          <a:prstGeom prst="rect">
            <a:avLst/>
          </a:prstGeom>
        </p:spPr>
        <p:txBody>
          <a:bodyPr/>
          <a:lstStyle>
            <a:lvl1pPr>
              <a:defRPr/>
            </a:lvl1pPr>
          </a:lstStyle>
          <a:p>
            <a:fld id="{4A61B797-D157-444C-8DED-2250CCDAAF0F}" type="slidenum">
              <a:rPr lang="zh-CN" altLang="en-US"/>
              <a:pPr/>
              <a:t>‹#›</a:t>
            </a:fld>
            <a:endParaRPr lang="zh-CN" altLang="en-US"/>
          </a:p>
        </p:txBody>
      </p:sp>
    </p:spTree>
    <p:extLst>
      <p:ext uri="{BB962C8B-B14F-4D97-AF65-F5344CB8AC3E}">
        <p14:creationId xmlns:p14="http://schemas.microsoft.com/office/powerpoint/2010/main" val="158264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我的模板1">
    <p:spTree>
      <p:nvGrpSpPr>
        <p:cNvPr id="1" name=""/>
        <p:cNvGrpSpPr/>
        <p:nvPr/>
      </p:nvGrpSpPr>
      <p:grpSpPr>
        <a:xfrm>
          <a:off x="0" y="0"/>
          <a:ext cx="0" cy="0"/>
          <a:chOff x="0" y="0"/>
          <a:chExt cx="0" cy="0"/>
        </a:xfrm>
      </p:grpSpPr>
      <p:sp>
        <p:nvSpPr>
          <p:cNvPr id="2" name="标题 1"/>
          <p:cNvSpPr>
            <a:spLocks noGrp="1"/>
          </p:cNvSpPr>
          <p:nvPr>
            <p:ph type="title"/>
          </p:nvPr>
        </p:nvSpPr>
        <p:spPr>
          <a:xfrm>
            <a:off x="527380" y="116632"/>
            <a:ext cx="11257251" cy="634082"/>
          </a:xfrm>
          <a:prstGeom prst="rect">
            <a:avLst/>
          </a:prstGeom>
        </p:spPr>
        <p:txBody>
          <a:bodyPr/>
          <a:lstStyle>
            <a:lvl1pPr>
              <a:defRPr b="1">
                <a:solidFill>
                  <a:schemeClr val="bg1"/>
                </a:solidFill>
              </a:defRPr>
            </a:lvl1pPr>
          </a:lstStyle>
          <a:p>
            <a:r>
              <a:rPr lang="zh-CN" altLang="en-US" dirty="0"/>
              <a:t>单击此处编辑母版标题样式</a:t>
            </a:r>
          </a:p>
        </p:txBody>
      </p:sp>
      <p:sp>
        <p:nvSpPr>
          <p:cNvPr id="6" name="内容占位符 2"/>
          <p:cNvSpPr>
            <a:spLocks noGrp="1"/>
          </p:cNvSpPr>
          <p:nvPr>
            <p:ph idx="1"/>
          </p:nvPr>
        </p:nvSpPr>
        <p:spPr>
          <a:xfrm>
            <a:off x="527380" y="908720"/>
            <a:ext cx="11257251" cy="4929411"/>
          </a:xfrm>
          <a:prstGeom prst="rect">
            <a:avLst/>
          </a:prstGeom>
        </p:spPr>
        <p:txBody>
          <a:bodyPr/>
          <a:lstStyle>
            <a:lvl1pPr marL="457200" indent="-457200">
              <a:buFont typeface="Wingdings" panose="05000000000000000000" pitchFamily="2" charset="2"/>
              <a:buChar char="l"/>
              <a:defRPr/>
            </a:lvl1pPr>
            <a:lvl2pPr marL="742950" indent="-285750">
              <a:buFont typeface="Wingdings" panose="05000000000000000000" pitchFamily="2" charset="2"/>
              <a:buChar char="ü"/>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475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1000"/>
                        <p:tgtEl>
                          <p:spTgt spid="6"/>
                        </p:tgtEl>
                      </p:cBhvr>
                    </p:animEffect>
                    <p:anim calcmode="lin" valueType="num">
                      <p:cBhvr>
                        <p:cTn dur="1000" fill="hold"/>
                        <p:tgtEl>
                          <p:spTgt spid="6"/>
                        </p:tgtEl>
                        <p:attrNameLst>
                          <p:attrName>ppt_x</p:attrName>
                        </p:attrNameLst>
                      </p:cBhvr>
                      <p:tavLst>
                        <p:tav tm="0">
                          <p:val>
                            <p:strVal val="#ppt_x"/>
                          </p:val>
                        </p:tav>
                        <p:tav tm="100000">
                          <p:val>
                            <p:strVal val="#ppt_x"/>
                          </p:val>
                        </p:tav>
                      </p:tavLst>
                    </p:anim>
                    <p:anim calcmode="lin" valueType="num">
                      <p:cBhvr>
                        <p:cTn dur="1000" fill="hold"/>
                        <p:tgtEl>
                          <p:spTgt spid="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9A4B6D9B-51CD-4570-82FD-02AAFB7645FD}"/>
              </a:ext>
            </a:extLst>
          </p:cNvPr>
          <p:cNvSpPr>
            <a:spLocks noGrp="1"/>
          </p:cNvSpPr>
          <p:nvPr>
            <p:ph type="title"/>
          </p:nvPr>
        </p:nvSpPr>
        <p:spPr>
          <a:xfrm>
            <a:off x="527380" y="116632"/>
            <a:ext cx="11329259" cy="634082"/>
          </a:xfrm>
          <a:prstGeom prst="rect">
            <a:avLst/>
          </a:prstGeom>
        </p:spPr>
        <p:txBody>
          <a:bodyPr/>
          <a:lstStyle>
            <a:lvl1pP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1306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9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9762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58020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29200" y="980728"/>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17200" y="980728"/>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9623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D2031B7-2D81-4AEC-855C-A95212C7FEEF}"/>
              </a:ext>
            </a:extLst>
          </p:cNvPr>
          <p:cNvSpPr>
            <a:spLocks noGrp="1"/>
          </p:cNvSpPr>
          <p:nvPr>
            <p:ph type="title"/>
          </p:nvPr>
        </p:nvSpPr>
        <p:spPr bwMode="auto">
          <a:xfrm>
            <a:off x="529200" y="116632"/>
            <a:ext cx="11327440" cy="6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a:extLst>
              <a:ext uri="{FF2B5EF4-FFF2-40B4-BE49-F238E27FC236}">
                <a16:creationId xmlns:a16="http://schemas.microsoft.com/office/drawing/2014/main" id="{BD558EF5-6D12-432A-879D-F9019D7A3E7D}"/>
              </a:ext>
            </a:extLst>
          </p:cNvPr>
          <p:cNvSpPr>
            <a:spLocks noGrp="1"/>
          </p:cNvSpPr>
          <p:nvPr>
            <p:ph type="body" idx="1"/>
          </p:nvPr>
        </p:nvSpPr>
        <p:spPr bwMode="auto">
          <a:xfrm>
            <a:off x="529200" y="907200"/>
            <a:ext cx="11327440" cy="5145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0" indent="-457200" algn="l" rtl="0" eaLnBrk="0" fontAlgn="base" hangingPunct="0">
              <a:spcBef>
                <a:spcPct val="20000"/>
              </a:spcBef>
              <a:spcAft>
                <a:spcPct val="0"/>
              </a:spcAft>
              <a:buFont typeface="Wingdings" panose="05000000000000000000" pitchFamily="2" charset="2"/>
              <a:buChar char="l"/>
            </a:pPr>
            <a:r>
              <a:rPr lang="zh-CN" altLang="en-US" dirty="0"/>
              <a:t>单击此处编辑母版文本样式</a:t>
            </a:r>
          </a:p>
          <a:p>
            <a:pPr marL="742950" lvl="1" indent="-285750" algn="l" rtl="0" eaLnBrk="0" fontAlgn="base" hangingPunct="0">
              <a:spcBef>
                <a:spcPct val="20000"/>
              </a:spcBef>
              <a:spcAft>
                <a:spcPct val="0"/>
              </a:spcAft>
              <a:buFont typeface="Wingdings" panose="05000000000000000000" pitchFamily="2" charset="2"/>
              <a:buChar char="ü"/>
            </a:pPr>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4540" r:id="rId1"/>
    <p:sldLayoutId id="2147484552" r:id="rId2"/>
    <p:sldLayoutId id="2147484546" r:id="rId3"/>
    <p:sldLayoutId id="2147484553" r:id="rId4"/>
    <p:sldLayoutId id="2147484554" r:id="rId5"/>
    <p:sldLayoutId id="2147484555" r:id="rId6"/>
    <p:sldLayoutId id="2147484556" r:id="rId7"/>
  </p:sldLayoutIdLst>
  <p:hf sldNum="0" hdr="0" ftr="0" dt="0"/>
  <p:txStyles>
    <p:titleStyle>
      <a:lvl1pPr algn="ctr" rtl="0" eaLnBrk="0" fontAlgn="base" hangingPunct="0">
        <a:spcBef>
          <a:spcPct val="0"/>
        </a:spcBef>
        <a:spcAft>
          <a:spcPct val="0"/>
        </a:spcAft>
        <a:defRPr lang="zh-CN" altLang="en-US" sz="4400" b="1" kern="1200" baseline="0" dirty="0">
          <a:solidFill>
            <a:schemeClr val="bg1"/>
          </a:solidFill>
          <a:latin typeface="Times New Roman" panose="02020603050405020304" pitchFamily="18" charset="0"/>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lang="zh-CN" altLang="en-US" sz="3200" kern="1200" baseline="0" dirty="0">
          <a:solidFill>
            <a:schemeClr val="tx1"/>
          </a:solidFill>
          <a:latin typeface="Times New Roman" panose="02020603050405020304" pitchFamily="18" charset="0"/>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lang="zh-CN" altLang="en-US" sz="2800" kern="1200" baseline="0" dirty="0">
          <a:solidFill>
            <a:schemeClr val="tx1"/>
          </a:solidFill>
          <a:latin typeface="Times New Roman" panose="02020603050405020304" pitchFamily="18" charset="0"/>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7" descr="http://img0.imgtn.bdimg.com/it/u=3574515207,415213359&amp;fm=23&amp;gp=0.jpg">
            <a:extLst>
              <a:ext uri="{FF2B5EF4-FFF2-40B4-BE49-F238E27FC236}">
                <a16:creationId xmlns:a16="http://schemas.microsoft.com/office/drawing/2014/main" id="{2B05D986-C427-45B7-B1D8-310E822798CE}"/>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标题 1">
            <a:extLst>
              <a:ext uri="{FF2B5EF4-FFF2-40B4-BE49-F238E27FC236}">
                <a16:creationId xmlns:a16="http://schemas.microsoft.com/office/drawing/2014/main" id="{BDD85856-32D1-4291-9138-ED8A68948CC7}"/>
              </a:ext>
            </a:extLst>
          </p:cNvPr>
          <p:cNvSpPr>
            <a:spLocks noGrp="1"/>
          </p:cNvSpPr>
          <p:nvPr>
            <p:ph type="ctrTitle"/>
          </p:nvPr>
        </p:nvSpPr>
        <p:spPr/>
        <p:txBody>
          <a:bodyPr/>
          <a:lstStyle/>
          <a:p>
            <a:r>
              <a:rPr lang="zh-CN" altLang="en-US" dirty="0"/>
              <a:t>第</a:t>
            </a:r>
            <a:r>
              <a:rPr lang="en-US" altLang="zh-CN" dirty="0"/>
              <a:t>06</a:t>
            </a:r>
            <a:r>
              <a:rPr lang="zh-CN" altLang="en-US" dirty="0"/>
              <a:t>章 磁盘管理</a:t>
            </a:r>
          </a:p>
        </p:txBody>
      </p:sp>
      <p:sp>
        <p:nvSpPr>
          <p:cNvPr id="3" name="副标题 2">
            <a:extLst>
              <a:ext uri="{FF2B5EF4-FFF2-40B4-BE49-F238E27FC236}">
                <a16:creationId xmlns:a16="http://schemas.microsoft.com/office/drawing/2014/main" id="{23C709D3-DC6B-4B9A-97EB-C0CAD759215A}"/>
              </a:ext>
            </a:extLst>
          </p:cNvPr>
          <p:cNvSpPr>
            <a:spLocks noGrp="1"/>
          </p:cNvSpPr>
          <p:nvPr>
            <p:ph type="subTitle" idx="1"/>
          </p:nvPr>
        </p:nvSpPr>
        <p:spPr/>
        <p:txBody>
          <a:bodyPr/>
          <a:lstStyle/>
          <a:p>
            <a:r>
              <a:rPr lang="zh-CN" altLang="en-US" dirty="0"/>
              <a:t>讲师：武永亮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分区管理工具</a:t>
            </a:r>
            <a:endParaRPr lang="zh-CN" altLang="en-US" dirty="0"/>
          </a:p>
        </p:txBody>
      </p:sp>
      <p:sp>
        <p:nvSpPr>
          <p:cNvPr id="3" name="内容占位符 2"/>
          <p:cNvSpPr>
            <a:spLocks noGrp="1"/>
          </p:cNvSpPr>
          <p:nvPr>
            <p:ph idx="1"/>
          </p:nvPr>
        </p:nvSpPr>
        <p:spPr/>
        <p:txBody>
          <a:bodyPr/>
          <a:lstStyle/>
          <a:p>
            <a:r>
              <a:rPr lang="zh-CN" altLang="en-US"/>
              <a:t>常用的分区工具 </a:t>
            </a:r>
          </a:p>
          <a:p>
            <a:pPr lvl="1"/>
            <a:r>
              <a:rPr lang="en-US" altLang="zh-CN"/>
              <a:t>fdisk </a:t>
            </a:r>
          </a:p>
          <a:p>
            <a:pPr lvl="1"/>
            <a:r>
              <a:rPr lang="en-US" altLang="zh-CN"/>
              <a:t>sfdisk </a:t>
            </a:r>
          </a:p>
          <a:p>
            <a:pPr lvl="1"/>
            <a:r>
              <a:rPr lang="en-US" altLang="zh-CN"/>
              <a:t>GNU parted</a:t>
            </a:r>
            <a:r>
              <a:rPr lang="zh-CN" altLang="en-US"/>
              <a:t>－高级分区操作（创建、复制、调整大小等等） </a:t>
            </a:r>
          </a:p>
          <a:p>
            <a:r>
              <a:rPr lang="en-US" altLang="zh-CN"/>
              <a:t>partprobe</a:t>
            </a:r>
            <a:r>
              <a:rPr lang="zh-CN" altLang="en-US"/>
              <a:t>－重新设置内存中的内核分区表版本</a:t>
            </a:r>
            <a:endParaRPr lang="zh-CN" altLang="en-US" dirty="0"/>
          </a:p>
        </p:txBody>
      </p:sp>
    </p:spTree>
    <p:extLst>
      <p:ext uri="{BB962C8B-B14F-4D97-AF65-F5344CB8AC3E}">
        <p14:creationId xmlns:p14="http://schemas.microsoft.com/office/powerpoint/2010/main" val="3641410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磁盘分区工具</a:t>
            </a:r>
            <a:r>
              <a:rPr lang="en-US" altLang="zh-CN"/>
              <a:t>——fdisk</a:t>
            </a:r>
            <a:endParaRPr lang="zh-CN" altLang="en-US" dirty="0"/>
          </a:p>
        </p:txBody>
      </p:sp>
      <p:sp>
        <p:nvSpPr>
          <p:cNvPr id="3" name="内容占位符 2"/>
          <p:cNvSpPr>
            <a:spLocks noGrp="1"/>
          </p:cNvSpPr>
          <p:nvPr>
            <p:ph idx="1"/>
          </p:nvPr>
        </p:nvSpPr>
        <p:spPr/>
        <p:txBody>
          <a:bodyPr/>
          <a:lstStyle/>
          <a:p>
            <a:r>
              <a:rPr lang="zh-CN" altLang="en-US"/>
              <a:t>进入</a:t>
            </a:r>
            <a:r>
              <a:rPr lang="en-US" altLang="zh-CN"/>
              <a:t>fdisk</a:t>
            </a:r>
            <a:r>
              <a:rPr lang="zh-CN" altLang="en-US"/>
              <a:t>的交互操作方式</a:t>
            </a:r>
          </a:p>
          <a:p>
            <a:pPr lvl="1"/>
            <a:r>
              <a:rPr lang="en-US" altLang="zh-CN"/>
              <a:t># fdisk &lt;</a:t>
            </a:r>
            <a:r>
              <a:rPr lang="zh-CN" altLang="en-US"/>
              <a:t>硬盘设备名</a:t>
            </a:r>
            <a:r>
              <a:rPr lang="en-US" altLang="zh-CN"/>
              <a:t>&gt; </a:t>
            </a:r>
          </a:p>
          <a:p>
            <a:r>
              <a:rPr lang="zh-CN" altLang="en-US"/>
              <a:t>在命令行方式下显示指定硬盘的分区表信息</a:t>
            </a:r>
          </a:p>
          <a:p>
            <a:pPr lvl="1"/>
            <a:r>
              <a:rPr lang="en-US" altLang="zh-CN"/>
              <a:t># fdisk -l &lt;</a:t>
            </a:r>
            <a:r>
              <a:rPr lang="zh-CN" altLang="en-US"/>
              <a:t>硬盘设备名</a:t>
            </a:r>
            <a:r>
              <a:rPr lang="en-US" altLang="zh-CN"/>
              <a:t>&gt;</a:t>
            </a:r>
            <a:endParaRPr lang="zh-CN" altLang="en-US" dirty="0"/>
          </a:p>
        </p:txBody>
      </p:sp>
      <p:graphicFrame>
        <p:nvGraphicFramePr>
          <p:cNvPr id="7" name="表格 6"/>
          <p:cNvGraphicFramePr>
            <a:graphicFrameLocks noGrp="1"/>
          </p:cNvGraphicFramePr>
          <p:nvPr/>
        </p:nvGraphicFramePr>
        <p:xfrm>
          <a:off x="2063553" y="3580224"/>
          <a:ext cx="8064899" cy="2225040"/>
        </p:xfrm>
        <a:graphic>
          <a:graphicData uri="http://schemas.openxmlformats.org/drawingml/2006/table">
            <a:tbl>
              <a:tblPr firstRow="1" bandRow="1">
                <a:tableStyleId>{21E4AEA4-8DFA-4A89-87EB-49C32662AFE0}</a:tableStyleId>
              </a:tblPr>
              <a:tblGrid>
                <a:gridCol w="936104">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3384379">
                  <a:extLst>
                    <a:ext uri="{9D8B030D-6E8A-4147-A177-3AD203B41FA5}">
                      <a16:colId xmlns:a16="http://schemas.microsoft.com/office/drawing/2014/main" val="20003"/>
                    </a:ext>
                  </a:extLst>
                </a:gridCol>
              </a:tblGrid>
              <a:tr h="370840">
                <a:tc>
                  <a:txBody>
                    <a:bodyPr/>
                    <a:lstStyle/>
                    <a:p>
                      <a:pPr algn="ctr"/>
                      <a:r>
                        <a:rPr lang="zh-CN" altLang="en-US" dirty="0"/>
                        <a:t>子命令</a:t>
                      </a:r>
                    </a:p>
                  </a:txBody>
                  <a:tcPr/>
                </a:tc>
                <a:tc>
                  <a:txBody>
                    <a:bodyPr/>
                    <a:lstStyle/>
                    <a:p>
                      <a:pPr algn="ctr"/>
                      <a:r>
                        <a:rPr lang="zh-CN" altLang="en-US" dirty="0"/>
                        <a:t>说明</a:t>
                      </a:r>
                    </a:p>
                  </a:txBody>
                  <a:tcPr/>
                </a:tc>
                <a:tc>
                  <a:txBody>
                    <a:bodyPr/>
                    <a:lstStyle/>
                    <a:p>
                      <a:pPr algn="ctr"/>
                      <a:r>
                        <a:rPr lang="zh-CN" altLang="en-US" dirty="0"/>
                        <a:t>子命令</a:t>
                      </a:r>
                    </a:p>
                  </a:txBody>
                  <a:tcPr/>
                </a:tc>
                <a:tc>
                  <a:txBody>
                    <a:bodyPr/>
                    <a:lstStyle/>
                    <a:p>
                      <a:pPr algn="ctr"/>
                      <a:r>
                        <a:rPr lang="zh-CN" altLang="en-US" dirty="0"/>
                        <a:t>说明</a:t>
                      </a:r>
                    </a:p>
                  </a:txBody>
                  <a:tcPr/>
                </a:tc>
                <a:extLst>
                  <a:ext uri="{0D108BD9-81ED-4DB2-BD59-A6C34878D82A}">
                    <a16:rowId xmlns:a16="http://schemas.microsoft.com/office/drawing/2014/main" val="10000"/>
                  </a:ext>
                </a:extLst>
              </a:tr>
              <a:tr h="370840">
                <a:tc>
                  <a:txBody>
                    <a:bodyPr/>
                    <a:lstStyle/>
                    <a:p>
                      <a:pPr algn="ctr"/>
                      <a:r>
                        <a:rPr lang="en-US" altLang="zh-CN" dirty="0">
                          <a:solidFill>
                            <a:srgbClr val="C00000"/>
                          </a:solidFill>
                        </a:rPr>
                        <a:t>a</a:t>
                      </a:r>
                      <a:endParaRPr lang="zh-CN" altLang="en-US" dirty="0">
                        <a:solidFill>
                          <a:srgbClr val="C00000"/>
                        </a:solidFill>
                      </a:endParaRPr>
                    </a:p>
                  </a:txBody>
                  <a:tcPr/>
                </a:tc>
                <a:tc>
                  <a:txBody>
                    <a:bodyPr/>
                    <a:lstStyle/>
                    <a:p>
                      <a:r>
                        <a:rPr lang="zh-CN" altLang="en-US" dirty="0"/>
                        <a:t>调整硬盘的启动分区</a:t>
                      </a:r>
                    </a:p>
                  </a:txBody>
                  <a:tcPr/>
                </a:tc>
                <a:tc>
                  <a:txBody>
                    <a:bodyPr/>
                    <a:lstStyle/>
                    <a:p>
                      <a:pPr algn="ctr"/>
                      <a:r>
                        <a:rPr lang="en-US" altLang="zh-CN" dirty="0">
                          <a:solidFill>
                            <a:srgbClr val="C00000"/>
                          </a:solidFill>
                        </a:rPr>
                        <a:t>p</a:t>
                      </a:r>
                      <a:endParaRPr lang="zh-CN" altLang="en-US" dirty="0">
                        <a:solidFill>
                          <a:srgbClr val="C00000"/>
                        </a:solidFill>
                      </a:endParaRPr>
                    </a:p>
                  </a:txBody>
                  <a:tcPr/>
                </a:tc>
                <a:tc>
                  <a:txBody>
                    <a:bodyPr/>
                    <a:lstStyle/>
                    <a:p>
                      <a:r>
                        <a:rPr lang="zh-CN" altLang="en-US" dirty="0"/>
                        <a:t>列出硬盘分区表</a:t>
                      </a:r>
                    </a:p>
                  </a:txBody>
                  <a:tcPr/>
                </a:tc>
                <a:extLst>
                  <a:ext uri="{0D108BD9-81ED-4DB2-BD59-A6C34878D82A}">
                    <a16:rowId xmlns:a16="http://schemas.microsoft.com/office/drawing/2014/main" val="10001"/>
                  </a:ext>
                </a:extLst>
              </a:tr>
              <a:tr h="370840">
                <a:tc>
                  <a:txBody>
                    <a:bodyPr/>
                    <a:lstStyle/>
                    <a:p>
                      <a:pPr algn="ctr"/>
                      <a:r>
                        <a:rPr lang="en-US" altLang="zh-CN" dirty="0">
                          <a:solidFill>
                            <a:srgbClr val="C00000"/>
                          </a:solidFill>
                        </a:rPr>
                        <a:t>d</a:t>
                      </a:r>
                      <a:endParaRPr lang="zh-CN" altLang="en-US" dirty="0">
                        <a:solidFill>
                          <a:srgbClr val="C00000"/>
                        </a:solidFill>
                      </a:endParaRPr>
                    </a:p>
                  </a:txBody>
                  <a:tcPr/>
                </a:tc>
                <a:tc>
                  <a:txBody>
                    <a:bodyPr/>
                    <a:lstStyle/>
                    <a:p>
                      <a:r>
                        <a:rPr lang="zh-CN" altLang="en-US" dirty="0"/>
                        <a:t>删除一个硬盘分区</a:t>
                      </a:r>
                    </a:p>
                  </a:txBody>
                  <a:tcPr/>
                </a:tc>
                <a:tc>
                  <a:txBody>
                    <a:bodyPr/>
                    <a:lstStyle/>
                    <a:p>
                      <a:pPr algn="ctr"/>
                      <a:r>
                        <a:rPr lang="en-US" altLang="zh-CN" dirty="0">
                          <a:solidFill>
                            <a:srgbClr val="C00000"/>
                          </a:solidFill>
                        </a:rPr>
                        <a:t>q</a:t>
                      </a:r>
                      <a:endParaRPr lang="zh-CN" altLang="en-US" dirty="0">
                        <a:solidFill>
                          <a:srgbClr val="C00000"/>
                        </a:solidFill>
                      </a:endParaRPr>
                    </a:p>
                  </a:txBody>
                  <a:tcPr/>
                </a:tc>
                <a:tc>
                  <a:txBody>
                    <a:bodyPr/>
                    <a:lstStyle/>
                    <a:p>
                      <a:r>
                        <a:rPr lang="zh-CN" altLang="en-US" dirty="0"/>
                        <a:t>退出</a:t>
                      </a:r>
                      <a:r>
                        <a:rPr lang="en-US" altLang="zh-CN" dirty="0" err="1"/>
                        <a:t>fdisk</a:t>
                      </a:r>
                      <a:r>
                        <a:rPr lang="zh-CN" altLang="en-US" dirty="0"/>
                        <a:t>，不保存更改</a:t>
                      </a:r>
                    </a:p>
                  </a:txBody>
                  <a:tcPr/>
                </a:tc>
                <a:extLst>
                  <a:ext uri="{0D108BD9-81ED-4DB2-BD59-A6C34878D82A}">
                    <a16:rowId xmlns:a16="http://schemas.microsoft.com/office/drawing/2014/main" val="10002"/>
                  </a:ext>
                </a:extLst>
              </a:tr>
              <a:tr h="370840">
                <a:tc>
                  <a:txBody>
                    <a:bodyPr/>
                    <a:lstStyle/>
                    <a:p>
                      <a:pPr algn="ctr"/>
                      <a:r>
                        <a:rPr lang="en-US" altLang="zh-CN" dirty="0">
                          <a:solidFill>
                            <a:srgbClr val="C00000"/>
                          </a:solidFill>
                        </a:rPr>
                        <a:t>l</a:t>
                      </a:r>
                      <a:endParaRPr lang="zh-CN" altLang="en-US" dirty="0">
                        <a:solidFill>
                          <a:srgbClr val="C00000"/>
                        </a:solidFill>
                      </a:endParaRPr>
                    </a:p>
                  </a:txBody>
                  <a:tcPr/>
                </a:tc>
                <a:tc>
                  <a:txBody>
                    <a:bodyPr/>
                    <a:lstStyle/>
                    <a:p>
                      <a:r>
                        <a:rPr lang="zh-CN" altLang="en-US" dirty="0"/>
                        <a:t>列出所有支持的分区类型</a:t>
                      </a:r>
                    </a:p>
                  </a:txBody>
                  <a:tcPr/>
                </a:tc>
                <a:tc>
                  <a:txBody>
                    <a:bodyPr/>
                    <a:lstStyle/>
                    <a:p>
                      <a:pPr algn="ctr"/>
                      <a:r>
                        <a:rPr lang="en-US" altLang="zh-CN" dirty="0">
                          <a:solidFill>
                            <a:srgbClr val="C00000"/>
                          </a:solidFill>
                        </a:rPr>
                        <a:t>t</a:t>
                      </a:r>
                      <a:endParaRPr lang="zh-CN" altLang="en-US" dirty="0">
                        <a:solidFill>
                          <a:srgbClr val="C00000"/>
                        </a:solidFill>
                      </a:endParaRPr>
                    </a:p>
                  </a:txBody>
                  <a:tcPr/>
                </a:tc>
                <a:tc>
                  <a:txBody>
                    <a:bodyPr/>
                    <a:lstStyle/>
                    <a:p>
                      <a:r>
                        <a:rPr lang="zh-CN" altLang="en-US" dirty="0"/>
                        <a:t>更改分区类型</a:t>
                      </a:r>
                    </a:p>
                  </a:txBody>
                  <a:tcPr/>
                </a:tc>
                <a:extLst>
                  <a:ext uri="{0D108BD9-81ED-4DB2-BD59-A6C34878D82A}">
                    <a16:rowId xmlns:a16="http://schemas.microsoft.com/office/drawing/2014/main" val="10003"/>
                  </a:ext>
                </a:extLst>
              </a:tr>
              <a:tr h="370840">
                <a:tc>
                  <a:txBody>
                    <a:bodyPr/>
                    <a:lstStyle/>
                    <a:p>
                      <a:pPr algn="ctr"/>
                      <a:r>
                        <a:rPr lang="en-US" altLang="zh-CN" dirty="0">
                          <a:solidFill>
                            <a:srgbClr val="C00000"/>
                          </a:solidFill>
                        </a:rPr>
                        <a:t>m</a:t>
                      </a:r>
                      <a:endParaRPr lang="zh-CN" altLang="en-US" dirty="0">
                        <a:solidFill>
                          <a:srgbClr val="C00000"/>
                        </a:solidFill>
                      </a:endParaRPr>
                    </a:p>
                  </a:txBody>
                  <a:tcPr/>
                </a:tc>
                <a:tc>
                  <a:txBody>
                    <a:bodyPr/>
                    <a:lstStyle/>
                    <a:p>
                      <a:r>
                        <a:rPr lang="zh-CN" altLang="en-US" dirty="0"/>
                        <a:t>列出所有命令</a:t>
                      </a:r>
                    </a:p>
                  </a:txBody>
                  <a:tcPr/>
                </a:tc>
                <a:tc>
                  <a:txBody>
                    <a:bodyPr/>
                    <a:lstStyle/>
                    <a:p>
                      <a:pPr algn="ctr"/>
                      <a:r>
                        <a:rPr lang="en-US" altLang="zh-CN" dirty="0">
                          <a:solidFill>
                            <a:srgbClr val="C00000"/>
                          </a:solidFill>
                        </a:rPr>
                        <a:t>u</a:t>
                      </a:r>
                      <a:endParaRPr lang="zh-CN" altLang="en-US" dirty="0">
                        <a:solidFill>
                          <a:srgbClr val="C00000"/>
                        </a:solidFill>
                      </a:endParaRPr>
                    </a:p>
                  </a:txBody>
                  <a:tcPr/>
                </a:tc>
                <a:tc>
                  <a:txBody>
                    <a:bodyPr/>
                    <a:lstStyle/>
                    <a:p>
                      <a:r>
                        <a:rPr lang="zh-CN" altLang="en-US" dirty="0"/>
                        <a:t>切换所显示的分区大小的单位</a:t>
                      </a:r>
                    </a:p>
                  </a:txBody>
                  <a:tcPr/>
                </a:tc>
                <a:extLst>
                  <a:ext uri="{0D108BD9-81ED-4DB2-BD59-A6C34878D82A}">
                    <a16:rowId xmlns:a16="http://schemas.microsoft.com/office/drawing/2014/main" val="10004"/>
                  </a:ext>
                </a:extLst>
              </a:tr>
              <a:tr h="370840">
                <a:tc>
                  <a:txBody>
                    <a:bodyPr/>
                    <a:lstStyle/>
                    <a:p>
                      <a:pPr algn="ctr"/>
                      <a:r>
                        <a:rPr lang="en-US" altLang="zh-CN" dirty="0">
                          <a:solidFill>
                            <a:srgbClr val="C00000"/>
                          </a:solidFill>
                        </a:rPr>
                        <a:t>n</a:t>
                      </a:r>
                      <a:endParaRPr lang="zh-CN" altLang="en-US" dirty="0">
                        <a:solidFill>
                          <a:srgbClr val="C00000"/>
                        </a:solidFill>
                      </a:endParaRPr>
                    </a:p>
                  </a:txBody>
                  <a:tcPr/>
                </a:tc>
                <a:tc>
                  <a:txBody>
                    <a:bodyPr/>
                    <a:lstStyle/>
                    <a:p>
                      <a:r>
                        <a:rPr lang="zh-CN" altLang="en-US" dirty="0"/>
                        <a:t>创建一个新的分区</a:t>
                      </a:r>
                    </a:p>
                  </a:txBody>
                  <a:tcPr/>
                </a:tc>
                <a:tc>
                  <a:txBody>
                    <a:bodyPr/>
                    <a:lstStyle/>
                    <a:p>
                      <a:pPr algn="ctr"/>
                      <a:r>
                        <a:rPr lang="en-US" altLang="zh-CN" dirty="0">
                          <a:solidFill>
                            <a:srgbClr val="C00000"/>
                          </a:solidFill>
                        </a:rPr>
                        <a:t>w</a:t>
                      </a:r>
                      <a:endParaRPr lang="zh-CN" altLang="en-US" dirty="0">
                        <a:solidFill>
                          <a:srgbClr val="C00000"/>
                        </a:solidFill>
                      </a:endParaRPr>
                    </a:p>
                  </a:txBody>
                  <a:tcPr/>
                </a:tc>
                <a:tc>
                  <a:txBody>
                    <a:bodyPr/>
                    <a:lstStyle/>
                    <a:p>
                      <a:r>
                        <a:rPr lang="zh-CN" altLang="en-US" dirty="0"/>
                        <a:t>把设置写入硬盘分区表之后退出</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5197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磁盘分区工具</a:t>
            </a:r>
            <a:r>
              <a:rPr lang="en-US" altLang="zh-CN"/>
              <a:t>——parted</a:t>
            </a:r>
            <a:endParaRPr lang="zh-CN" altLang="en-US" dirty="0"/>
          </a:p>
        </p:txBody>
      </p:sp>
      <p:sp>
        <p:nvSpPr>
          <p:cNvPr id="3" name="内容占位符 2"/>
          <p:cNvSpPr>
            <a:spLocks noGrp="1"/>
          </p:cNvSpPr>
          <p:nvPr>
            <p:ph idx="1"/>
          </p:nvPr>
        </p:nvSpPr>
        <p:spPr/>
        <p:txBody>
          <a:bodyPr/>
          <a:lstStyle/>
          <a:p>
            <a:r>
              <a:rPr lang="zh-CN" altLang="en-US"/>
              <a:t>交互模式</a:t>
            </a:r>
            <a:endParaRPr lang="en-US" altLang="zh-CN"/>
          </a:p>
          <a:p>
            <a:pPr lvl="1"/>
            <a:r>
              <a:rPr lang="en-US" altLang="zh-CN"/>
              <a:t># parted [</a:t>
            </a:r>
            <a:r>
              <a:rPr lang="zh-CN" altLang="en-US"/>
              <a:t>选项</a:t>
            </a:r>
            <a:r>
              <a:rPr lang="en-US" altLang="zh-CN"/>
              <a:t>] &lt;</a:t>
            </a:r>
            <a:r>
              <a:rPr lang="zh-CN" altLang="en-US"/>
              <a:t>硬盘设备名</a:t>
            </a:r>
            <a:r>
              <a:rPr lang="en-US" altLang="zh-CN"/>
              <a:t>&gt; </a:t>
            </a:r>
          </a:p>
          <a:p>
            <a:r>
              <a:rPr lang="zh-CN" altLang="en-US"/>
              <a:t>命令行模式</a:t>
            </a:r>
            <a:endParaRPr lang="en-US" altLang="zh-CN"/>
          </a:p>
          <a:p>
            <a:pPr lvl="1"/>
            <a:r>
              <a:rPr lang="en-US" altLang="zh-CN"/>
              <a:t># parted [</a:t>
            </a:r>
            <a:r>
              <a:rPr lang="zh-CN" altLang="en-US"/>
              <a:t>选项</a:t>
            </a:r>
            <a:r>
              <a:rPr lang="en-US" altLang="zh-CN"/>
              <a:t>] &lt;</a:t>
            </a:r>
            <a:r>
              <a:rPr lang="zh-CN" altLang="en-US"/>
              <a:t>硬盘设备名</a:t>
            </a:r>
            <a:r>
              <a:rPr lang="en-US" altLang="zh-CN"/>
              <a:t>&gt; &lt;</a:t>
            </a:r>
            <a:r>
              <a:rPr lang="zh-CN" altLang="en-US"/>
              <a:t>子命令</a:t>
            </a:r>
            <a:r>
              <a:rPr lang="en-US" altLang="zh-CN"/>
              <a:t>&gt; [&lt;</a:t>
            </a:r>
            <a:r>
              <a:rPr lang="zh-CN" altLang="en-US"/>
              <a:t>子命令参数</a:t>
            </a:r>
            <a:r>
              <a:rPr lang="en-US" altLang="zh-CN"/>
              <a:t>&gt;]</a:t>
            </a:r>
          </a:p>
          <a:p>
            <a:pPr lvl="1"/>
            <a:r>
              <a:rPr lang="zh-CN" altLang="en-US"/>
              <a:t>子命令</a:t>
            </a:r>
            <a:endParaRPr lang="en-US" altLang="zh-CN"/>
          </a:p>
          <a:p>
            <a:pPr lvl="2"/>
            <a:r>
              <a:rPr lang="zh-CN" altLang="en-US"/>
              <a:t>打印帮助信息：</a:t>
            </a:r>
            <a:r>
              <a:rPr lang="en-US" altLang="zh-CN"/>
              <a:t>help [COMMAND] </a:t>
            </a:r>
          </a:p>
          <a:p>
            <a:pPr lvl="2"/>
            <a:r>
              <a:rPr lang="zh-CN" altLang="en-US"/>
              <a:t>显示分区表： </a:t>
            </a:r>
            <a:r>
              <a:rPr lang="en-US" altLang="zh-CN"/>
              <a:t>print [free|NUMBER|all]</a:t>
            </a:r>
          </a:p>
          <a:p>
            <a:pPr lvl="2"/>
            <a:r>
              <a:rPr lang="zh-CN" altLang="en-US"/>
              <a:t>创建新分区：</a:t>
            </a:r>
            <a:r>
              <a:rPr lang="en-US" altLang="zh-CN"/>
              <a:t>mkpart PART-TYPE [FS-TYPE] START END </a:t>
            </a:r>
          </a:p>
          <a:p>
            <a:pPr lvl="2"/>
            <a:r>
              <a:rPr lang="zh-CN" altLang="en-US"/>
              <a:t>删除指定分区：</a:t>
            </a:r>
            <a:r>
              <a:rPr lang="en-US" altLang="zh-CN"/>
              <a:t>rm NUMBER</a:t>
            </a:r>
          </a:p>
          <a:p>
            <a:pPr lvl="2"/>
            <a:r>
              <a:rPr lang="zh-CN" altLang="en-US"/>
              <a:t>设置分区标记：</a:t>
            </a:r>
            <a:r>
              <a:rPr lang="en-US" altLang="zh-CN"/>
              <a:t>set NUMBER FLAG STATE </a:t>
            </a:r>
          </a:p>
          <a:p>
            <a:endParaRPr lang="zh-CN" altLang="en-US" dirty="0"/>
          </a:p>
        </p:txBody>
      </p:sp>
    </p:spTree>
    <p:extLst>
      <p:ext uri="{BB962C8B-B14F-4D97-AF65-F5344CB8AC3E}">
        <p14:creationId xmlns:p14="http://schemas.microsoft.com/office/powerpoint/2010/main" val="63760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静态分区的缺点</a:t>
            </a:r>
            <a:endParaRPr lang="zh-CN" altLang="en-US" dirty="0"/>
          </a:p>
        </p:txBody>
      </p:sp>
      <p:sp>
        <p:nvSpPr>
          <p:cNvPr id="3" name="内容占位符 2"/>
          <p:cNvSpPr>
            <a:spLocks noGrp="1"/>
          </p:cNvSpPr>
          <p:nvPr>
            <p:ph idx="1"/>
          </p:nvPr>
        </p:nvSpPr>
        <p:spPr>
          <a:xfrm>
            <a:off x="527381" y="908720"/>
            <a:ext cx="11185244" cy="4929411"/>
          </a:xfrm>
        </p:spPr>
        <p:txBody>
          <a:bodyPr/>
          <a:lstStyle/>
          <a:p>
            <a:r>
              <a:rPr lang="zh-CN" altLang="en-US" dirty="0"/>
              <a:t>在安装 </a:t>
            </a:r>
            <a:r>
              <a:rPr lang="en-US" altLang="zh-CN" dirty="0"/>
              <a:t>Linux </a:t>
            </a:r>
            <a:r>
              <a:rPr lang="zh-CN" altLang="en-US" dirty="0"/>
              <a:t>的过程中如何正确地评估各分区大小是一个难题，因为系统管理员不但要考虑到当前某个分区需要的容量，还要预见该分区以后可能需要的容量的最大值。 </a:t>
            </a:r>
          </a:p>
          <a:p>
            <a:r>
              <a:rPr lang="zh-CN" altLang="en-US" dirty="0"/>
              <a:t>某个分区空间耗尽时，通常的解决方法是：</a:t>
            </a:r>
          </a:p>
          <a:p>
            <a:pPr lvl="1"/>
            <a:r>
              <a:rPr lang="zh-CN" altLang="en-US" dirty="0"/>
              <a:t>使用符号链接 </a:t>
            </a:r>
            <a:r>
              <a:rPr lang="en-US" altLang="zh-CN" dirty="0"/>
              <a:t>—— </a:t>
            </a:r>
            <a:r>
              <a:rPr lang="zh-CN" altLang="en-US" dirty="0"/>
              <a:t>破坏了 </a:t>
            </a:r>
            <a:r>
              <a:rPr lang="en-US" altLang="zh-CN" dirty="0"/>
              <a:t>Linux </a:t>
            </a:r>
            <a:r>
              <a:rPr lang="zh-CN" altLang="en-US" dirty="0"/>
              <a:t>文件系统的标准结构</a:t>
            </a:r>
          </a:p>
          <a:p>
            <a:pPr lvl="1"/>
            <a:r>
              <a:rPr lang="zh-CN" altLang="en-US" dirty="0"/>
              <a:t>使用调整分区大小的工具 </a:t>
            </a:r>
            <a:r>
              <a:rPr lang="en-US" altLang="zh-CN" dirty="0"/>
              <a:t>(</a:t>
            </a:r>
            <a:r>
              <a:rPr lang="zh-CN" altLang="en-US" dirty="0"/>
              <a:t>如：</a:t>
            </a:r>
            <a:r>
              <a:rPr lang="en-US" altLang="zh-CN" dirty="0" err="1"/>
              <a:t>Patition</a:t>
            </a:r>
            <a:r>
              <a:rPr lang="en-US" altLang="zh-CN" dirty="0"/>
              <a:t> Magic </a:t>
            </a:r>
            <a:r>
              <a:rPr lang="zh-CN" altLang="en-US" dirty="0"/>
              <a:t>等</a:t>
            </a:r>
            <a:r>
              <a:rPr lang="en-US" altLang="zh-CN" dirty="0"/>
              <a:t>) —— </a:t>
            </a:r>
            <a:r>
              <a:rPr lang="zh-CN" altLang="en-US" dirty="0"/>
              <a:t>必须停机一段时间进行调整</a:t>
            </a:r>
          </a:p>
          <a:p>
            <a:pPr lvl="1"/>
            <a:r>
              <a:rPr lang="zh-CN" altLang="en-US" dirty="0"/>
              <a:t>备份整个系统、清除硬盘、重新对硬盘分区，然后恢复数据到新分区 </a:t>
            </a:r>
            <a:r>
              <a:rPr lang="en-US" altLang="zh-CN" dirty="0"/>
              <a:t>—— </a:t>
            </a:r>
            <a:r>
              <a:rPr lang="zh-CN" altLang="en-US" dirty="0"/>
              <a:t>必须停机一段时间进行恢复操作</a:t>
            </a:r>
          </a:p>
          <a:p>
            <a:endParaRPr lang="zh-CN" altLang="en-US" dirty="0"/>
          </a:p>
        </p:txBody>
      </p:sp>
    </p:spTree>
    <p:extLst>
      <p:ext uri="{BB962C8B-B14F-4D97-AF65-F5344CB8AC3E}">
        <p14:creationId xmlns:p14="http://schemas.microsoft.com/office/powerpoint/2010/main" val="82323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3681076555"/>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8253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a:t>
            </a:r>
            <a:r>
              <a:rPr lang="en-US" altLang="zh-CN" dirty="0"/>
              <a:t>File System</a:t>
            </a:r>
            <a:r>
              <a:rPr lang="zh-CN" altLang="en-US" dirty="0"/>
              <a:t>）的各种定义</a:t>
            </a:r>
          </a:p>
        </p:txBody>
      </p:sp>
      <p:sp>
        <p:nvSpPr>
          <p:cNvPr id="3" name="内容占位符 2"/>
          <p:cNvSpPr>
            <a:spLocks noGrp="1"/>
          </p:cNvSpPr>
          <p:nvPr>
            <p:ph idx="1"/>
          </p:nvPr>
        </p:nvSpPr>
        <p:spPr>
          <a:xfrm>
            <a:off x="527380" y="908720"/>
            <a:ext cx="11473276" cy="4929411"/>
          </a:xfrm>
        </p:spPr>
        <p:txBody>
          <a:bodyPr/>
          <a:lstStyle/>
          <a:p>
            <a:r>
              <a:rPr lang="zh-CN" altLang="en-US" dirty="0"/>
              <a:t>文件系统是包括在一个磁盘（硬盘、光盘及其它存储设备）上的目录结构</a:t>
            </a:r>
            <a:r>
              <a:rPr lang="en-US" altLang="zh-CN" dirty="0"/>
              <a:t>;</a:t>
            </a:r>
            <a:r>
              <a:rPr lang="zh-CN" altLang="en-US" dirty="0"/>
              <a:t>一个磁盘设备可以包含一个或多个文件系统。</a:t>
            </a:r>
          </a:p>
          <a:p>
            <a:r>
              <a:rPr lang="zh-CN" altLang="en-US" dirty="0"/>
              <a:t>文件系统是在一个磁盘（硬盘、光盘及其它存储设备）上组织文件的方法。</a:t>
            </a:r>
          </a:p>
          <a:p>
            <a:r>
              <a:rPr lang="zh-CN" altLang="en-US" dirty="0"/>
              <a:t>文件系统是文件的数据结构或组织方法。</a:t>
            </a:r>
          </a:p>
          <a:p>
            <a:r>
              <a:rPr lang="zh-CN" altLang="en-US" dirty="0"/>
              <a:t>文件系统是基于被划分的存储设备上的一种文件的命名、存储、组织及读取的方法。</a:t>
            </a:r>
          </a:p>
          <a:p>
            <a:r>
              <a:rPr lang="zh-CN" altLang="en-US" dirty="0"/>
              <a:t>一个文件系统是有组织存储文件或数据的方法，目的是易于查询和存取。文件系统是基于一个存储设备，比如硬盘或光盘，并且包含文件文件物理位置的维护。</a:t>
            </a:r>
          </a:p>
        </p:txBody>
      </p:sp>
    </p:spTree>
    <p:extLst>
      <p:ext uri="{BB962C8B-B14F-4D97-AF65-F5344CB8AC3E}">
        <p14:creationId xmlns:p14="http://schemas.microsoft.com/office/powerpoint/2010/main" val="3993900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Linux</a:t>
            </a:r>
            <a:r>
              <a:rPr lang="zh-CN" altLang="en-US"/>
              <a:t>的文件系统结构</a:t>
            </a:r>
            <a:endParaRPr lang="zh-CN" altLang="en-US" dirty="0"/>
          </a:p>
        </p:txBody>
      </p:sp>
      <p:sp>
        <p:nvSpPr>
          <p:cNvPr id="3" name="内容占位符 2"/>
          <p:cNvSpPr>
            <a:spLocks noGrp="1"/>
          </p:cNvSpPr>
          <p:nvPr>
            <p:ph idx="1"/>
          </p:nvPr>
        </p:nvSpPr>
        <p:spPr/>
        <p:txBody>
          <a:bodyPr/>
          <a:lstStyle/>
          <a:p>
            <a:r>
              <a:rPr lang="en-US" altLang="zh-CN"/>
              <a:t>Linux</a:t>
            </a:r>
            <a:r>
              <a:rPr lang="zh-CN" altLang="en-US"/>
              <a:t>下的所有文件和目录以一个树状的结构组织构成了 </a:t>
            </a:r>
            <a:r>
              <a:rPr lang="en-US" altLang="zh-CN"/>
              <a:t>Linux </a:t>
            </a:r>
            <a:r>
              <a:rPr lang="zh-CN" altLang="en-US"/>
              <a:t>中的文件系统。</a:t>
            </a:r>
          </a:p>
          <a:p>
            <a:pPr lvl="1"/>
            <a:r>
              <a:rPr lang="en-US" altLang="zh-CN"/>
              <a:t>Linux</a:t>
            </a:r>
            <a:r>
              <a:rPr lang="zh-CN" altLang="en-US"/>
              <a:t>文件系统标准（</a:t>
            </a:r>
            <a:r>
              <a:rPr lang="en-US" altLang="zh-CN"/>
              <a:t>Linux File System Standard</a:t>
            </a:r>
            <a:r>
              <a:rPr lang="zh-CN" altLang="en-US"/>
              <a:t>，</a:t>
            </a:r>
            <a:r>
              <a:rPr lang="en-US" altLang="zh-CN"/>
              <a:t>FSSTND</a:t>
            </a:r>
            <a:r>
              <a:rPr lang="zh-CN" altLang="en-US"/>
              <a:t>） </a:t>
            </a:r>
          </a:p>
          <a:p>
            <a:pPr lvl="1"/>
            <a:r>
              <a:rPr lang="zh-CN" altLang="en-US"/>
              <a:t>文件系统层次结构标准（</a:t>
            </a:r>
            <a:r>
              <a:rPr lang="en-US" altLang="zh-CN"/>
              <a:t>File System Hierarchy Standard</a:t>
            </a:r>
            <a:r>
              <a:rPr lang="zh-CN" altLang="en-US"/>
              <a:t>，</a:t>
            </a:r>
            <a:r>
              <a:rPr lang="en-US" altLang="zh-CN"/>
              <a:t>FHS</a:t>
            </a:r>
            <a:r>
              <a:rPr lang="zh-CN" altLang="en-US"/>
              <a:t>） </a:t>
            </a:r>
            <a:endParaRPr lang="zh-CN" altLang="en-US" dirty="0"/>
          </a:p>
        </p:txBody>
      </p:sp>
      <p:grpSp>
        <p:nvGrpSpPr>
          <p:cNvPr id="7" name="Group 6"/>
          <p:cNvGrpSpPr>
            <a:grpSpLocks/>
          </p:cNvGrpSpPr>
          <p:nvPr/>
        </p:nvGrpSpPr>
        <p:grpSpPr bwMode="auto">
          <a:xfrm>
            <a:off x="2135189" y="3429001"/>
            <a:ext cx="8061325" cy="2708275"/>
            <a:chOff x="340" y="2478"/>
            <a:chExt cx="5078" cy="1706"/>
          </a:xfrm>
        </p:grpSpPr>
        <p:sp>
          <p:nvSpPr>
            <p:cNvPr id="8" name="Text Box 7"/>
            <p:cNvSpPr txBox="1">
              <a:spLocks noChangeArrowheads="1"/>
            </p:cNvSpPr>
            <p:nvPr/>
          </p:nvSpPr>
          <p:spPr bwMode="auto">
            <a:xfrm>
              <a:off x="2154" y="2523"/>
              <a:ext cx="1248" cy="288"/>
            </a:xfrm>
            <a:prstGeom prst="rect">
              <a:avLst/>
            </a:prstGeom>
            <a:noFill/>
            <a:ln w="9525">
              <a:noFill/>
              <a:miter lim="800000"/>
              <a:headEnd/>
              <a:tailEnd/>
            </a:ln>
            <a:effectLst/>
          </p:spPr>
          <p:txBody>
            <a:bodyPr>
              <a:spAutoFit/>
            </a:bodyPr>
            <a:lstStyle/>
            <a:p>
              <a:pPr>
                <a:spcBef>
                  <a:spcPct val="50000"/>
                </a:spcBef>
              </a:pPr>
              <a:r>
                <a:rPr kumimoji="1" lang="en-US" altLang="zh-CN" sz="2400" b="1">
                  <a:solidFill>
                    <a:srgbClr val="0033CC"/>
                  </a:solidFill>
                  <a:latin typeface="Tahoma" pitchFamily="34" charset="0"/>
                </a:rPr>
                <a:t>/</a:t>
              </a:r>
              <a:r>
                <a:rPr kumimoji="1" lang="zh-CN" altLang="en-US" sz="2000" b="1">
                  <a:latin typeface="Tahoma" pitchFamily="34" charset="0"/>
                </a:rPr>
                <a:t>（根目录）</a:t>
              </a:r>
            </a:p>
          </p:txBody>
        </p:sp>
        <p:sp>
          <p:nvSpPr>
            <p:cNvPr id="9" name="Line 8"/>
            <p:cNvSpPr>
              <a:spLocks noChangeShapeType="1"/>
            </p:cNvSpPr>
            <p:nvPr/>
          </p:nvSpPr>
          <p:spPr bwMode="auto">
            <a:xfrm>
              <a:off x="762" y="3003"/>
              <a:ext cx="3744" cy="0"/>
            </a:xfrm>
            <a:prstGeom prst="line">
              <a:avLst/>
            </a:prstGeom>
            <a:noFill/>
            <a:ln w="38100">
              <a:solidFill>
                <a:schemeClr val="tx1"/>
              </a:solidFill>
              <a:miter lim="800000"/>
              <a:headEnd/>
              <a:tailEnd/>
            </a:ln>
            <a:effectLst/>
          </p:spPr>
          <p:txBody>
            <a:bodyPr wrap="none"/>
            <a:lstStyle/>
            <a:p>
              <a:endParaRPr lang="zh-CN" altLang="en-US"/>
            </a:p>
          </p:txBody>
        </p:sp>
        <p:sp>
          <p:nvSpPr>
            <p:cNvPr id="10" name="Line 9"/>
            <p:cNvSpPr>
              <a:spLocks noChangeShapeType="1"/>
            </p:cNvSpPr>
            <p:nvPr/>
          </p:nvSpPr>
          <p:spPr bwMode="auto">
            <a:xfrm>
              <a:off x="2250" y="2811"/>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1" name="Line 10"/>
            <p:cNvSpPr>
              <a:spLocks noChangeShapeType="1"/>
            </p:cNvSpPr>
            <p:nvPr/>
          </p:nvSpPr>
          <p:spPr bwMode="auto">
            <a:xfrm>
              <a:off x="762"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2" name="Line 11"/>
            <p:cNvSpPr>
              <a:spLocks noChangeShapeType="1"/>
            </p:cNvSpPr>
            <p:nvPr/>
          </p:nvSpPr>
          <p:spPr bwMode="auto">
            <a:xfrm>
              <a:off x="1242"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3" name="Line 12"/>
            <p:cNvSpPr>
              <a:spLocks noChangeShapeType="1"/>
            </p:cNvSpPr>
            <p:nvPr/>
          </p:nvSpPr>
          <p:spPr bwMode="auto">
            <a:xfrm>
              <a:off x="1770"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4" name="Line 13"/>
            <p:cNvSpPr>
              <a:spLocks noChangeShapeType="1"/>
            </p:cNvSpPr>
            <p:nvPr/>
          </p:nvSpPr>
          <p:spPr bwMode="auto">
            <a:xfrm>
              <a:off x="2250"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5" name="Line 14"/>
            <p:cNvSpPr>
              <a:spLocks noChangeShapeType="1"/>
            </p:cNvSpPr>
            <p:nvPr/>
          </p:nvSpPr>
          <p:spPr bwMode="auto">
            <a:xfrm>
              <a:off x="2778"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6" name="Line 15"/>
            <p:cNvSpPr>
              <a:spLocks noChangeShapeType="1"/>
            </p:cNvSpPr>
            <p:nvPr/>
          </p:nvSpPr>
          <p:spPr bwMode="auto">
            <a:xfrm>
              <a:off x="3306"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7" name="Line 16"/>
            <p:cNvSpPr>
              <a:spLocks noChangeShapeType="1"/>
            </p:cNvSpPr>
            <p:nvPr/>
          </p:nvSpPr>
          <p:spPr bwMode="auto">
            <a:xfrm>
              <a:off x="3882"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8" name="Line 17"/>
            <p:cNvSpPr>
              <a:spLocks noChangeShapeType="1"/>
            </p:cNvSpPr>
            <p:nvPr/>
          </p:nvSpPr>
          <p:spPr bwMode="auto">
            <a:xfrm>
              <a:off x="4506"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9" name="Text Box 18"/>
            <p:cNvSpPr txBox="1">
              <a:spLocks noChangeArrowheads="1"/>
            </p:cNvSpPr>
            <p:nvPr/>
          </p:nvSpPr>
          <p:spPr bwMode="auto">
            <a:xfrm>
              <a:off x="474" y="3160"/>
              <a:ext cx="4944" cy="250"/>
            </a:xfrm>
            <a:prstGeom prst="rect">
              <a:avLst/>
            </a:prstGeom>
            <a:noFill/>
            <a:ln w="9525">
              <a:noFill/>
              <a:miter lim="800000"/>
              <a:headEnd/>
              <a:tailEnd/>
            </a:ln>
            <a:effectLst/>
          </p:spPr>
          <p:txBody>
            <a:bodyPr>
              <a:spAutoFit/>
            </a:bodyPr>
            <a:lstStyle/>
            <a:p>
              <a:r>
                <a:rPr kumimoji="1" lang="en-US" altLang="zh-CN" sz="2000" b="1" dirty="0">
                  <a:solidFill>
                    <a:srgbClr val="0033CC"/>
                  </a:solidFill>
                  <a:latin typeface="Lucida Console" pitchFamily="49" charset="0"/>
                </a:rPr>
                <a:t>/bin  /</a:t>
              </a:r>
              <a:r>
                <a:rPr kumimoji="1" lang="en-US" altLang="zh-CN" sz="2000" b="1" dirty="0" err="1">
                  <a:solidFill>
                    <a:srgbClr val="0033CC"/>
                  </a:solidFill>
                  <a:latin typeface="Lucida Console" pitchFamily="49" charset="0"/>
                </a:rPr>
                <a:t>sbin</a:t>
              </a:r>
              <a:r>
                <a:rPr kumimoji="1" lang="en-US" altLang="zh-CN" sz="2000" b="1" dirty="0">
                  <a:solidFill>
                    <a:srgbClr val="0033CC"/>
                  </a:solidFill>
                  <a:latin typeface="Lucida Console" pitchFamily="49" charset="0"/>
                </a:rPr>
                <a:t> /</a:t>
              </a:r>
              <a:r>
                <a:rPr kumimoji="1" lang="en-US" altLang="zh-CN" sz="2000" b="1" dirty="0" err="1">
                  <a:solidFill>
                    <a:srgbClr val="0033CC"/>
                  </a:solidFill>
                  <a:latin typeface="Lucida Console" pitchFamily="49" charset="0"/>
                </a:rPr>
                <a:t>usr</a:t>
              </a:r>
              <a:r>
                <a:rPr kumimoji="1" lang="en-US" altLang="zh-CN" sz="2000" b="1" dirty="0">
                  <a:solidFill>
                    <a:srgbClr val="0033CC"/>
                  </a:solidFill>
                  <a:latin typeface="Lucida Console" pitchFamily="49" charset="0"/>
                </a:rPr>
                <a:t> /etc  /root /home /lib  . . .</a:t>
              </a:r>
            </a:p>
          </p:txBody>
        </p:sp>
        <p:sp>
          <p:nvSpPr>
            <p:cNvPr id="20" name="Line 19"/>
            <p:cNvSpPr>
              <a:spLocks noChangeShapeType="1"/>
            </p:cNvSpPr>
            <p:nvPr/>
          </p:nvSpPr>
          <p:spPr bwMode="auto">
            <a:xfrm>
              <a:off x="1290" y="3579"/>
              <a:ext cx="1008" cy="0"/>
            </a:xfrm>
            <a:prstGeom prst="line">
              <a:avLst/>
            </a:prstGeom>
            <a:noFill/>
            <a:ln w="38100">
              <a:solidFill>
                <a:schemeClr val="tx1"/>
              </a:solidFill>
              <a:miter lim="800000"/>
              <a:headEnd/>
              <a:tailEnd/>
            </a:ln>
            <a:effectLst/>
          </p:spPr>
          <p:txBody>
            <a:bodyPr wrap="none"/>
            <a:lstStyle/>
            <a:p>
              <a:endParaRPr lang="zh-CN" altLang="en-US"/>
            </a:p>
          </p:txBody>
        </p:sp>
        <p:sp>
          <p:nvSpPr>
            <p:cNvPr id="21" name="Line 20"/>
            <p:cNvSpPr>
              <a:spLocks noChangeShapeType="1"/>
            </p:cNvSpPr>
            <p:nvPr/>
          </p:nvSpPr>
          <p:spPr bwMode="auto">
            <a:xfrm>
              <a:off x="1770" y="3387"/>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2" name="Line 21"/>
            <p:cNvSpPr>
              <a:spLocks noChangeShapeType="1"/>
            </p:cNvSpPr>
            <p:nvPr/>
          </p:nvSpPr>
          <p:spPr bwMode="auto">
            <a:xfrm>
              <a:off x="1290" y="3579"/>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3" name="Line 22"/>
            <p:cNvSpPr>
              <a:spLocks noChangeShapeType="1"/>
            </p:cNvSpPr>
            <p:nvPr/>
          </p:nvSpPr>
          <p:spPr bwMode="auto">
            <a:xfrm>
              <a:off x="1770" y="3579"/>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4" name="Line 23"/>
            <p:cNvSpPr>
              <a:spLocks noChangeShapeType="1"/>
            </p:cNvSpPr>
            <p:nvPr/>
          </p:nvSpPr>
          <p:spPr bwMode="auto">
            <a:xfrm>
              <a:off x="2298" y="3579"/>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5" name="Rectangle 24"/>
            <p:cNvSpPr>
              <a:spLocks noChangeArrowheads="1"/>
            </p:cNvSpPr>
            <p:nvPr/>
          </p:nvSpPr>
          <p:spPr bwMode="auto">
            <a:xfrm>
              <a:off x="1098" y="3819"/>
              <a:ext cx="1584" cy="250"/>
            </a:xfrm>
            <a:prstGeom prst="rect">
              <a:avLst/>
            </a:prstGeom>
            <a:noFill/>
            <a:ln w="9525">
              <a:noFill/>
              <a:miter lim="800000"/>
              <a:headEnd/>
              <a:tailEnd/>
            </a:ln>
            <a:effectLst/>
          </p:spPr>
          <p:txBody>
            <a:bodyPr>
              <a:spAutoFit/>
            </a:bodyPr>
            <a:lstStyle/>
            <a:p>
              <a:r>
                <a:rPr kumimoji="1" lang="en-US" altLang="zh-CN" sz="2000" b="1">
                  <a:solidFill>
                    <a:srgbClr val="0033CC"/>
                  </a:solidFill>
                  <a:latin typeface="Lucida Console" pitchFamily="49" charset="0"/>
                </a:rPr>
                <a:t>. . . . . . .</a:t>
              </a:r>
            </a:p>
          </p:txBody>
        </p:sp>
        <p:sp>
          <p:nvSpPr>
            <p:cNvPr id="26" name="Line 25"/>
            <p:cNvSpPr>
              <a:spLocks noChangeShapeType="1"/>
            </p:cNvSpPr>
            <p:nvPr/>
          </p:nvSpPr>
          <p:spPr bwMode="auto">
            <a:xfrm>
              <a:off x="3402" y="3627"/>
              <a:ext cx="1008" cy="0"/>
            </a:xfrm>
            <a:prstGeom prst="line">
              <a:avLst/>
            </a:prstGeom>
            <a:noFill/>
            <a:ln w="38100">
              <a:solidFill>
                <a:schemeClr val="tx1"/>
              </a:solidFill>
              <a:miter lim="800000"/>
              <a:headEnd/>
              <a:tailEnd/>
            </a:ln>
            <a:effectLst/>
          </p:spPr>
          <p:txBody>
            <a:bodyPr wrap="none"/>
            <a:lstStyle/>
            <a:p>
              <a:endParaRPr lang="zh-CN" altLang="en-US"/>
            </a:p>
          </p:txBody>
        </p:sp>
        <p:sp>
          <p:nvSpPr>
            <p:cNvPr id="27" name="Line 26"/>
            <p:cNvSpPr>
              <a:spLocks noChangeShapeType="1"/>
            </p:cNvSpPr>
            <p:nvPr/>
          </p:nvSpPr>
          <p:spPr bwMode="auto">
            <a:xfrm>
              <a:off x="3882" y="3435"/>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8" name="Line 27"/>
            <p:cNvSpPr>
              <a:spLocks noChangeShapeType="1"/>
            </p:cNvSpPr>
            <p:nvPr/>
          </p:nvSpPr>
          <p:spPr bwMode="auto">
            <a:xfrm>
              <a:off x="3402" y="3627"/>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9" name="Line 28"/>
            <p:cNvSpPr>
              <a:spLocks noChangeShapeType="1"/>
            </p:cNvSpPr>
            <p:nvPr/>
          </p:nvSpPr>
          <p:spPr bwMode="auto">
            <a:xfrm>
              <a:off x="3882" y="3627"/>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30" name="Line 29"/>
            <p:cNvSpPr>
              <a:spLocks noChangeShapeType="1"/>
            </p:cNvSpPr>
            <p:nvPr/>
          </p:nvSpPr>
          <p:spPr bwMode="auto">
            <a:xfrm>
              <a:off x="4410" y="3627"/>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31" name="Rectangle 30"/>
            <p:cNvSpPr>
              <a:spLocks noChangeArrowheads="1"/>
            </p:cNvSpPr>
            <p:nvPr/>
          </p:nvSpPr>
          <p:spPr bwMode="auto">
            <a:xfrm>
              <a:off x="3210" y="3867"/>
              <a:ext cx="1584" cy="250"/>
            </a:xfrm>
            <a:prstGeom prst="rect">
              <a:avLst/>
            </a:prstGeom>
            <a:noFill/>
            <a:ln w="9525">
              <a:noFill/>
              <a:miter lim="800000"/>
              <a:headEnd/>
              <a:tailEnd/>
            </a:ln>
            <a:effectLst/>
          </p:spPr>
          <p:txBody>
            <a:bodyPr>
              <a:spAutoFit/>
            </a:bodyPr>
            <a:lstStyle/>
            <a:p>
              <a:r>
                <a:rPr kumimoji="1" lang="en-US" altLang="zh-CN" sz="2000" b="1">
                  <a:solidFill>
                    <a:srgbClr val="0033CC"/>
                  </a:solidFill>
                  <a:latin typeface="Lucida Console" pitchFamily="49" charset="0"/>
                </a:rPr>
                <a:t>. . . . . . .</a:t>
              </a:r>
            </a:p>
          </p:txBody>
        </p:sp>
        <p:sp>
          <p:nvSpPr>
            <p:cNvPr id="32" name="Rectangle 31"/>
            <p:cNvSpPr>
              <a:spLocks noChangeArrowheads="1"/>
            </p:cNvSpPr>
            <p:nvPr/>
          </p:nvSpPr>
          <p:spPr bwMode="auto">
            <a:xfrm>
              <a:off x="340" y="2478"/>
              <a:ext cx="5035" cy="1706"/>
            </a:xfrm>
            <a:prstGeom prst="rect">
              <a:avLst/>
            </a:prstGeom>
            <a:noFill/>
            <a:ln w="19050">
              <a:solidFill>
                <a:schemeClr val="hlink"/>
              </a:solidFill>
              <a:miter lim="800000"/>
              <a:headEnd/>
              <a:tailEnd/>
            </a:ln>
            <a:effectLst/>
          </p:spPr>
          <p:txBody>
            <a:bodyPr wrap="none" anchor="ctr"/>
            <a:lstStyle/>
            <a:p>
              <a:endParaRPr lang="zh-CN" altLang="en-US"/>
            </a:p>
          </p:txBody>
        </p:sp>
      </p:grpSp>
    </p:spTree>
    <p:extLst>
      <p:ext uri="{BB962C8B-B14F-4D97-AF65-F5344CB8AC3E}">
        <p14:creationId xmlns:p14="http://schemas.microsoft.com/office/powerpoint/2010/main" val="202345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Linux</a:t>
            </a:r>
            <a:r>
              <a:rPr lang="zh-CN" altLang="en-US"/>
              <a:t>支持多种文件系统</a:t>
            </a:r>
            <a:endParaRPr lang="zh-CN" altLang="en-US" dirty="0"/>
          </a:p>
        </p:txBody>
      </p:sp>
      <p:sp>
        <p:nvSpPr>
          <p:cNvPr id="3" name="内容占位符 2"/>
          <p:cNvSpPr>
            <a:spLocks noGrp="1"/>
          </p:cNvSpPr>
          <p:nvPr>
            <p:ph idx="1"/>
          </p:nvPr>
        </p:nvSpPr>
        <p:spPr/>
        <p:txBody>
          <a:bodyPr/>
          <a:lstStyle/>
          <a:p>
            <a:r>
              <a:rPr lang="en-US" altLang="zh-CN"/>
              <a:t>Linux</a:t>
            </a:r>
            <a:r>
              <a:rPr lang="zh-CN" altLang="en-US"/>
              <a:t>的内核采用了称之为虚拟文件系统（</a:t>
            </a:r>
            <a:r>
              <a:rPr lang="en-US" altLang="zh-CN"/>
              <a:t>Virtual File System</a:t>
            </a:r>
            <a:r>
              <a:rPr lang="zh-CN" altLang="en-US"/>
              <a:t>，</a:t>
            </a:r>
            <a:r>
              <a:rPr lang="en-US" altLang="zh-CN"/>
              <a:t>VFS</a:t>
            </a:r>
            <a:r>
              <a:rPr lang="zh-CN" altLang="en-US"/>
              <a:t>）的技术，因此 </a:t>
            </a:r>
            <a:r>
              <a:rPr lang="en-US" altLang="zh-CN"/>
              <a:t>Linux </a:t>
            </a:r>
            <a:r>
              <a:rPr lang="zh-CN" altLang="en-US"/>
              <a:t>可以支持多种不同的文件系统类型。</a:t>
            </a:r>
            <a:endParaRPr lang="en-US" altLang="zh-CN"/>
          </a:p>
          <a:p>
            <a:r>
              <a:rPr lang="en-US" altLang="zh-CN"/>
              <a:t>Linux</a:t>
            </a:r>
            <a:r>
              <a:rPr lang="zh-CN" altLang="en-US"/>
              <a:t>可支持的文件系统</a:t>
            </a:r>
            <a:endParaRPr lang="en-US" altLang="zh-CN"/>
          </a:p>
          <a:p>
            <a:pPr lvl="1"/>
            <a:r>
              <a:rPr lang="en-US" altLang="zh-CN"/>
              <a:t>Linux</a:t>
            </a:r>
            <a:r>
              <a:rPr lang="zh-CN" altLang="en-US"/>
              <a:t>目前几乎支持所有的</a:t>
            </a:r>
            <a:r>
              <a:rPr lang="en-US" altLang="zh-CN"/>
              <a:t>UNIX</a:t>
            </a:r>
            <a:r>
              <a:rPr lang="zh-CN" altLang="en-US"/>
              <a:t>类的文件系统，如 </a:t>
            </a:r>
            <a:r>
              <a:rPr lang="en-US" altLang="zh-CN"/>
              <a:t>HFS</a:t>
            </a:r>
            <a:r>
              <a:rPr lang="zh-CN" altLang="en-US"/>
              <a:t>、</a:t>
            </a:r>
            <a:r>
              <a:rPr lang="en-US" altLang="zh-CN"/>
              <a:t>XFS</a:t>
            </a:r>
            <a:r>
              <a:rPr lang="zh-CN" altLang="en-US"/>
              <a:t>、</a:t>
            </a:r>
            <a:r>
              <a:rPr lang="en-US" altLang="zh-CN"/>
              <a:t>JFS</a:t>
            </a:r>
            <a:r>
              <a:rPr lang="zh-CN" altLang="en-US"/>
              <a:t>、</a:t>
            </a:r>
            <a:r>
              <a:rPr lang="en-US" altLang="zh-CN"/>
              <a:t>Minix FS </a:t>
            </a:r>
            <a:r>
              <a:rPr lang="zh-CN" altLang="en-US"/>
              <a:t>及 </a:t>
            </a:r>
            <a:r>
              <a:rPr lang="en-US" altLang="zh-CN"/>
              <a:t>UFS </a:t>
            </a:r>
            <a:r>
              <a:rPr lang="zh-CN" altLang="en-US"/>
              <a:t>等</a:t>
            </a:r>
          </a:p>
          <a:p>
            <a:pPr lvl="1"/>
            <a:r>
              <a:rPr lang="en-US" altLang="zh-CN"/>
              <a:t>Linux </a:t>
            </a:r>
            <a:r>
              <a:rPr lang="zh-CN" altLang="en-US"/>
              <a:t>支持 </a:t>
            </a:r>
            <a:r>
              <a:rPr lang="en-US" altLang="zh-CN"/>
              <a:t>NFS </a:t>
            </a:r>
            <a:r>
              <a:rPr lang="zh-CN" altLang="en-US"/>
              <a:t>文件系统</a:t>
            </a:r>
          </a:p>
          <a:p>
            <a:pPr lvl="1"/>
            <a:r>
              <a:rPr lang="en-US" altLang="zh-CN"/>
              <a:t>Linux </a:t>
            </a:r>
            <a:r>
              <a:rPr lang="zh-CN" altLang="en-US"/>
              <a:t>也支持 </a:t>
            </a:r>
            <a:r>
              <a:rPr lang="en-US" altLang="zh-CN"/>
              <a:t>NTFS </a:t>
            </a:r>
            <a:r>
              <a:rPr lang="zh-CN" altLang="en-US"/>
              <a:t>和 </a:t>
            </a:r>
            <a:r>
              <a:rPr lang="en-US" altLang="zh-CN"/>
              <a:t>vfat</a:t>
            </a:r>
            <a:r>
              <a:rPr lang="zh-CN" altLang="en-US"/>
              <a:t>（</a:t>
            </a:r>
            <a:r>
              <a:rPr lang="en-US" altLang="zh-CN"/>
              <a:t>FAT32</a:t>
            </a:r>
            <a:r>
              <a:rPr lang="zh-CN" altLang="en-US"/>
              <a:t>）</a:t>
            </a:r>
            <a:endParaRPr lang="zh-CN" altLang="en-US" dirty="0"/>
          </a:p>
        </p:txBody>
      </p:sp>
    </p:spTree>
    <p:extLst>
      <p:ext uri="{BB962C8B-B14F-4D97-AF65-F5344CB8AC3E}">
        <p14:creationId xmlns:p14="http://schemas.microsoft.com/office/powerpoint/2010/main" val="3811532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Linux</a:t>
            </a:r>
            <a:r>
              <a:rPr lang="zh-CN" altLang="en-US"/>
              <a:t>支持的日志文件系统 </a:t>
            </a:r>
            <a:endParaRPr lang="zh-CN" altLang="en-US" dirty="0"/>
          </a:p>
        </p:txBody>
      </p:sp>
      <p:sp>
        <p:nvSpPr>
          <p:cNvPr id="3" name="内容占位符 2"/>
          <p:cNvSpPr>
            <a:spLocks noGrp="1"/>
          </p:cNvSpPr>
          <p:nvPr>
            <p:ph idx="1"/>
          </p:nvPr>
        </p:nvSpPr>
        <p:spPr/>
        <p:txBody>
          <a:bodyPr/>
          <a:lstStyle/>
          <a:p>
            <a:r>
              <a:rPr lang="en-US" altLang="zh-CN"/>
              <a:t>Linux </a:t>
            </a:r>
            <a:r>
              <a:rPr lang="zh-CN" altLang="en-US"/>
              <a:t>支持</a:t>
            </a:r>
          </a:p>
          <a:p>
            <a:pPr lvl="1"/>
            <a:r>
              <a:rPr lang="en-US" altLang="zh-CN"/>
              <a:t>ext3/ext4</a:t>
            </a:r>
          </a:p>
          <a:p>
            <a:pPr lvl="1"/>
            <a:r>
              <a:rPr lang="en-US" altLang="zh-CN"/>
              <a:t>JFS</a:t>
            </a:r>
            <a:r>
              <a:rPr lang="zh-CN" altLang="en-US"/>
              <a:t>（</a:t>
            </a:r>
            <a:r>
              <a:rPr lang="en-US" altLang="zh-CN"/>
              <a:t>IBM</a:t>
            </a:r>
            <a:r>
              <a:rPr lang="zh-CN" altLang="en-US"/>
              <a:t>）</a:t>
            </a:r>
          </a:p>
          <a:p>
            <a:pPr lvl="1"/>
            <a:r>
              <a:rPr lang="en-US" altLang="zh-CN"/>
              <a:t>XFS</a:t>
            </a:r>
            <a:r>
              <a:rPr lang="zh-CN" altLang="en-US"/>
              <a:t>（ </a:t>
            </a:r>
            <a:r>
              <a:rPr lang="en-US" altLang="zh-CN"/>
              <a:t>SGI </a:t>
            </a:r>
            <a:r>
              <a:rPr lang="zh-CN" altLang="en-US"/>
              <a:t>）</a:t>
            </a:r>
          </a:p>
          <a:p>
            <a:pPr lvl="1"/>
            <a:r>
              <a:rPr lang="en-US" altLang="zh-CN"/>
              <a:t>Reiserfs</a:t>
            </a:r>
          </a:p>
          <a:p>
            <a:r>
              <a:rPr lang="zh-CN" altLang="en-US"/>
              <a:t>日志文件系统的优点 </a:t>
            </a:r>
          </a:p>
          <a:p>
            <a:pPr lvl="1"/>
            <a:r>
              <a:rPr lang="zh-CN" altLang="en-US"/>
              <a:t>提高了文件的存储安全性</a:t>
            </a:r>
          </a:p>
          <a:p>
            <a:pPr lvl="1"/>
            <a:r>
              <a:rPr lang="zh-CN" altLang="en-US"/>
              <a:t>降低了文件被破坏的机率</a:t>
            </a:r>
          </a:p>
          <a:p>
            <a:pPr lvl="1"/>
            <a:r>
              <a:rPr lang="zh-CN" altLang="en-US"/>
              <a:t>缩短了对磁盘的扫描时间</a:t>
            </a:r>
          </a:p>
          <a:p>
            <a:pPr lvl="1"/>
            <a:r>
              <a:rPr lang="zh-CN" altLang="en-US"/>
              <a:t>减少了磁盘整体扫描次数</a:t>
            </a:r>
          </a:p>
          <a:p>
            <a:endParaRPr lang="zh-CN" altLang="en-US" dirty="0"/>
          </a:p>
        </p:txBody>
      </p:sp>
    </p:spTree>
    <p:extLst>
      <p:ext uri="{BB962C8B-B14F-4D97-AF65-F5344CB8AC3E}">
        <p14:creationId xmlns:p14="http://schemas.microsoft.com/office/powerpoint/2010/main" val="1339763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a:t>Linux</a:t>
            </a:r>
            <a:r>
              <a:rPr lang="zh-CN" altLang="en-GB"/>
              <a:t>下常见的文件系统</a:t>
            </a:r>
            <a:endParaRPr lang="zh-CN" altLang="en-US" dirty="0"/>
          </a:p>
        </p:txBody>
      </p:sp>
      <p:sp>
        <p:nvSpPr>
          <p:cNvPr id="3" name="内容占位符 2"/>
          <p:cNvSpPr>
            <a:spLocks noGrp="1"/>
          </p:cNvSpPr>
          <p:nvPr>
            <p:ph idx="1"/>
          </p:nvPr>
        </p:nvSpPr>
        <p:spPr/>
        <p:txBody>
          <a:bodyPr/>
          <a:lstStyle/>
          <a:p>
            <a:r>
              <a:rPr lang="en-GB" altLang="zh-CN"/>
              <a:t>ext2</a:t>
            </a:r>
            <a:r>
              <a:rPr lang="en-US" altLang="zh-CN"/>
              <a:t>/</a:t>
            </a:r>
            <a:r>
              <a:rPr lang="en-GB" altLang="zh-CN"/>
              <a:t>ext</a:t>
            </a:r>
            <a:r>
              <a:rPr lang="en-US" altLang="zh-CN"/>
              <a:t>3/</a:t>
            </a:r>
            <a:r>
              <a:rPr lang="en-GB" altLang="zh-CN"/>
              <a:t>ext</a:t>
            </a:r>
            <a:r>
              <a:rPr lang="en-US" altLang="zh-CN"/>
              <a:t>4</a:t>
            </a:r>
            <a:endParaRPr lang="en-GB" altLang="zh-CN"/>
          </a:p>
          <a:p>
            <a:pPr lvl="1"/>
            <a:r>
              <a:rPr lang="en-US" altLang="zh-CN"/>
              <a:t>Linux</a:t>
            </a:r>
            <a:r>
              <a:rPr lang="zh-CN" altLang="en-US"/>
              <a:t>使用的标准文件系统</a:t>
            </a:r>
          </a:p>
          <a:p>
            <a:r>
              <a:rPr lang="en-US" altLang="zh-CN"/>
              <a:t>swap</a:t>
            </a:r>
          </a:p>
          <a:p>
            <a:pPr lvl="1"/>
            <a:r>
              <a:rPr lang="zh-CN" altLang="en-GB"/>
              <a:t>交换文件系统</a:t>
            </a:r>
            <a:endParaRPr lang="en-GB" altLang="zh-CN"/>
          </a:p>
          <a:p>
            <a:r>
              <a:rPr lang="en-GB" altLang="zh-CN"/>
              <a:t>FAT32/vfat</a:t>
            </a:r>
            <a:endParaRPr lang="zh-CN" altLang="en-GB"/>
          </a:p>
          <a:p>
            <a:pPr lvl="1"/>
            <a:r>
              <a:rPr lang="en-GB" altLang="zh-CN"/>
              <a:t>Windows</a:t>
            </a:r>
            <a:r>
              <a:rPr lang="zh-CN" altLang="en-GB"/>
              <a:t>文件系统</a:t>
            </a:r>
            <a:endParaRPr lang="en-GB" altLang="zh-CN"/>
          </a:p>
          <a:p>
            <a:r>
              <a:rPr lang="en-GB" altLang="zh-CN"/>
              <a:t>NFS</a:t>
            </a:r>
          </a:p>
          <a:p>
            <a:pPr lvl="1"/>
            <a:r>
              <a:rPr lang="zh-CN" altLang="en-GB"/>
              <a:t>网络文件系统</a:t>
            </a:r>
            <a:endParaRPr lang="en-GB" altLang="zh-CN"/>
          </a:p>
          <a:p>
            <a:r>
              <a:rPr lang="en-GB" altLang="zh-CN"/>
              <a:t>iso9660</a:t>
            </a:r>
          </a:p>
          <a:p>
            <a:pPr lvl="1"/>
            <a:r>
              <a:rPr lang="zh-CN" altLang="en-US"/>
              <a:t>标准光盘文件系统</a:t>
            </a:r>
            <a:endParaRPr lang="zh-CN" altLang="en-US" dirty="0"/>
          </a:p>
        </p:txBody>
      </p:sp>
    </p:spTree>
    <p:extLst>
      <p:ext uri="{BB962C8B-B14F-4D97-AF65-F5344CB8AC3E}">
        <p14:creationId xmlns:p14="http://schemas.microsoft.com/office/powerpoint/2010/main" val="142243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dirty="0"/>
              <a:t>课程目标</a:t>
            </a:r>
          </a:p>
        </p:txBody>
      </p:sp>
      <p:sp>
        <p:nvSpPr>
          <p:cNvPr id="10243" name="Rectangle 5">
            <a:extLst>
              <a:ext uri="{FF2B5EF4-FFF2-40B4-BE49-F238E27FC236}">
                <a16:creationId xmlns:a16="http://schemas.microsoft.com/office/drawing/2014/main" id="{C43844DB-9217-4645-A228-8809EA7451B1}"/>
              </a:ext>
            </a:extLst>
          </p:cNvPr>
          <p:cNvSpPr>
            <a:spLocks noGrp="1" noChangeArrowheads="1"/>
          </p:cNvSpPr>
          <p:nvPr>
            <p:ph idx="1"/>
          </p:nvPr>
        </p:nvSpPr>
        <p:spPr/>
        <p:txBody>
          <a:bodyPr/>
          <a:lstStyle/>
          <a:p>
            <a:r>
              <a:rPr lang="zh-CN" altLang="en-US" dirty="0"/>
              <a:t>了解</a:t>
            </a:r>
            <a:r>
              <a:rPr lang="en-US" altLang="zh-CN" dirty="0"/>
              <a:t>CentOS</a:t>
            </a:r>
            <a:r>
              <a:rPr lang="zh-CN" altLang="en-US" dirty="0"/>
              <a:t>的磁盘相关基本概念</a:t>
            </a:r>
            <a:endParaRPr lang="en-US" altLang="zh-CN" dirty="0"/>
          </a:p>
          <a:p>
            <a:r>
              <a:rPr lang="zh-CN" altLang="en-US" dirty="0"/>
              <a:t>掌握</a:t>
            </a:r>
            <a:r>
              <a:rPr lang="en-US" altLang="zh-CN" dirty="0"/>
              <a:t>CentOS</a:t>
            </a:r>
            <a:r>
              <a:rPr lang="zh-CN" altLang="en-US" dirty="0"/>
              <a:t>的磁盘分区命令</a:t>
            </a:r>
            <a:endParaRPr lang="en-US" altLang="zh-CN" dirty="0"/>
          </a:p>
          <a:p>
            <a:r>
              <a:rPr lang="zh-CN" altLang="en-US" dirty="0"/>
              <a:t>了解</a:t>
            </a:r>
            <a:r>
              <a:rPr lang="en-US" altLang="zh-CN" dirty="0"/>
              <a:t>CentOS</a:t>
            </a:r>
            <a:r>
              <a:rPr lang="zh-CN" altLang="en-US" dirty="0"/>
              <a:t>的文件系统</a:t>
            </a:r>
            <a:endParaRPr lang="en-US" altLang="zh-CN" dirty="0"/>
          </a:p>
          <a:p>
            <a:r>
              <a:rPr lang="zh-CN" altLang="en-US" dirty="0"/>
              <a:t>了解</a:t>
            </a:r>
            <a:r>
              <a:rPr lang="en-US" altLang="zh-CN" dirty="0"/>
              <a:t>CentOS</a:t>
            </a:r>
            <a:r>
              <a:rPr lang="zh-CN" altLang="en-US" dirty="0"/>
              <a:t>的磁盘限额</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Linux</a:t>
            </a:r>
            <a:r>
              <a:rPr lang="zh-CN" altLang="en-US" dirty="0"/>
              <a:t>文件系统的一般方法</a:t>
            </a:r>
          </a:p>
        </p:txBody>
      </p:sp>
      <p:sp>
        <p:nvSpPr>
          <p:cNvPr id="3" name="内容占位符 2"/>
          <p:cNvSpPr>
            <a:spLocks noGrp="1"/>
          </p:cNvSpPr>
          <p:nvPr>
            <p:ph idx="1"/>
          </p:nvPr>
        </p:nvSpPr>
        <p:spPr/>
        <p:txBody>
          <a:bodyPr/>
          <a:lstStyle/>
          <a:p>
            <a:r>
              <a:rPr lang="zh-CN" altLang="en-US"/>
              <a:t>在硬盘上创建分区或逻辑卷</a:t>
            </a:r>
            <a:endParaRPr lang="en-US" altLang="zh-CN"/>
          </a:p>
          <a:p>
            <a:pPr lvl="1"/>
            <a:r>
              <a:rPr lang="zh-CN" altLang="en-US"/>
              <a:t>可以使用</a:t>
            </a:r>
            <a:r>
              <a:rPr lang="en-US" altLang="zh-CN"/>
              <a:t>fdisk</a:t>
            </a:r>
            <a:r>
              <a:rPr lang="zh-CN" altLang="en-US"/>
              <a:t>命令创建分区。</a:t>
            </a:r>
            <a:endParaRPr lang="en-US" altLang="zh-CN"/>
          </a:p>
          <a:p>
            <a:pPr lvl="1"/>
            <a:r>
              <a:rPr lang="zh-CN" altLang="en-US"/>
              <a:t>可以使用</a:t>
            </a:r>
            <a:r>
              <a:rPr lang="en-US" altLang="zh-CN"/>
              <a:t>LVM</a:t>
            </a:r>
            <a:r>
              <a:rPr lang="zh-CN" altLang="en-US"/>
              <a:t>的相关命令创建逻辑卷</a:t>
            </a:r>
          </a:p>
          <a:p>
            <a:r>
              <a:rPr lang="zh-CN" altLang="en-US"/>
              <a:t>在分区</a:t>
            </a:r>
            <a:r>
              <a:rPr lang="en-US" altLang="zh-CN"/>
              <a:t>/LV</a:t>
            </a:r>
            <a:r>
              <a:rPr lang="zh-CN" altLang="en-US"/>
              <a:t>上建立文件系统</a:t>
            </a:r>
            <a:endParaRPr lang="en-US" altLang="zh-CN"/>
          </a:p>
          <a:p>
            <a:pPr lvl="1"/>
            <a:r>
              <a:rPr lang="zh-CN" altLang="en-US"/>
              <a:t>类似于在</a:t>
            </a:r>
            <a:r>
              <a:rPr lang="en-US" altLang="zh-CN"/>
              <a:t>Windows</a:t>
            </a:r>
            <a:r>
              <a:rPr lang="zh-CN" altLang="en-US"/>
              <a:t>下进行格式化操作。</a:t>
            </a:r>
          </a:p>
          <a:p>
            <a:r>
              <a:rPr lang="zh-CN" altLang="en-US"/>
              <a:t>挂装文件系统到系统中</a:t>
            </a:r>
            <a:endParaRPr lang="en-US" altLang="zh-CN"/>
          </a:p>
          <a:p>
            <a:pPr lvl="1"/>
            <a:r>
              <a:rPr lang="zh-CN" altLang="en-US"/>
              <a:t>手工挂装：使用</a:t>
            </a:r>
            <a:r>
              <a:rPr lang="en-US" altLang="zh-CN"/>
              <a:t>mount</a:t>
            </a:r>
            <a:r>
              <a:rPr lang="zh-CN" altLang="en-US"/>
              <a:t>命令</a:t>
            </a:r>
            <a:endParaRPr lang="en-US" altLang="zh-CN"/>
          </a:p>
          <a:p>
            <a:pPr lvl="1"/>
            <a:r>
              <a:rPr lang="zh-CN" altLang="en-US"/>
              <a:t>启动时自动挂装：编辑“</a:t>
            </a:r>
            <a:r>
              <a:rPr lang="en-US" altLang="zh-CN"/>
              <a:t>/etc/fstab”</a:t>
            </a:r>
            <a:r>
              <a:rPr lang="zh-CN" altLang="en-US"/>
              <a:t> 添加相应的配置行。</a:t>
            </a:r>
          </a:p>
          <a:p>
            <a:r>
              <a:rPr lang="zh-CN" altLang="en-US"/>
              <a:t>卸装文件系统</a:t>
            </a:r>
            <a:endParaRPr lang="en-US" altLang="zh-CN"/>
          </a:p>
          <a:p>
            <a:pPr lvl="1"/>
            <a:r>
              <a:rPr lang="zh-CN" altLang="en-US"/>
              <a:t>对于可移动介质上的文件系统，当使用完毕可以使用</a:t>
            </a:r>
            <a:r>
              <a:rPr lang="en-US" altLang="zh-CN"/>
              <a:t>umount</a:t>
            </a:r>
            <a:r>
              <a:rPr lang="zh-CN" altLang="en-US"/>
              <a:t>命令实施卸装操作。</a:t>
            </a:r>
            <a:endParaRPr lang="zh-CN" altLang="en-US" dirty="0"/>
          </a:p>
        </p:txBody>
      </p:sp>
    </p:spTree>
    <p:extLst>
      <p:ext uri="{BB962C8B-B14F-4D97-AF65-F5344CB8AC3E}">
        <p14:creationId xmlns:p14="http://schemas.microsoft.com/office/powerpoint/2010/main" val="3715273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挂装和卸装文件系统</a:t>
            </a:r>
            <a:endParaRPr lang="zh-CN" altLang="en-US" dirty="0"/>
          </a:p>
        </p:txBody>
      </p:sp>
      <p:sp>
        <p:nvSpPr>
          <p:cNvPr id="9" name="内容占位符 8">
            <a:extLst>
              <a:ext uri="{FF2B5EF4-FFF2-40B4-BE49-F238E27FC236}">
                <a16:creationId xmlns:a16="http://schemas.microsoft.com/office/drawing/2014/main" id="{31567B41-CFBB-4D28-97C7-D074B8FD359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58575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挂装文件系统</a:t>
            </a:r>
            <a:r>
              <a:rPr lang="en-US" altLang="zh-CN" dirty="0"/>
              <a:t>——mount</a:t>
            </a:r>
            <a:r>
              <a:rPr lang="zh-CN" altLang="en-US" dirty="0"/>
              <a:t>命令</a:t>
            </a:r>
          </a:p>
        </p:txBody>
      </p:sp>
      <p:sp>
        <p:nvSpPr>
          <p:cNvPr id="3" name="内容占位符 2"/>
          <p:cNvSpPr>
            <a:spLocks noGrp="1"/>
          </p:cNvSpPr>
          <p:nvPr>
            <p:ph idx="1"/>
          </p:nvPr>
        </p:nvSpPr>
        <p:spPr/>
        <p:txBody>
          <a:bodyPr/>
          <a:lstStyle/>
          <a:p>
            <a:r>
              <a:rPr lang="zh-CN" altLang="en-US"/>
              <a:t>功能：挂装文件系统</a:t>
            </a:r>
            <a:endParaRPr lang="en-US" altLang="zh-CN"/>
          </a:p>
          <a:p>
            <a:r>
              <a:rPr lang="zh-CN" altLang="en-US"/>
              <a:t>格式</a:t>
            </a:r>
          </a:p>
          <a:p>
            <a:pPr lvl="1"/>
            <a:r>
              <a:rPr lang="en-US" altLang="zh-CN"/>
              <a:t>mount  [</a:t>
            </a:r>
            <a:r>
              <a:rPr lang="zh-CN" altLang="en-US"/>
              <a:t>选项</a:t>
            </a:r>
            <a:r>
              <a:rPr lang="en-US" altLang="zh-CN"/>
              <a:t>]  [&lt;</a:t>
            </a:r>
            <a:r>
              <a:rPr lang="zh-CN" altLang="en-US"/>
              <a:t>分区设备名</a:t>
            </a:r>
            <a:r>
              <a:rPr lang="en-US" altLang="zh-CN"/>
              <a:t>&gt;]  [&lt;</a:t>
            </a:r>
            <a:r>
              <a:rPr lang="zh-CN" altLang="en-US"/>
              <a:t>挂装点</a:t>
            </a:r>
            <a:r>
              <a:rPr lang="en-US" altLang="zh-CN"/>
              <a:t>&gt;]</a:t>
            </a:r>
          </a:p>
          <a:p>
            <a:r>
              <a:rPr lang="zh-CN" altLang="en-US"/>
              <a:t>常用选项</a:t>
            </a:r>
          </a:p>
          <a:p>
            <a:pPr lvl="1"/>
            <a:r>
              <a:rPr lang="en-US" altLang="zh-CN"/>
              <a:t>-t &lt;</a:t>
            </a:r>
            <a:r>
              <a:rPr lang="zh-CN" altLang="en-US"/>
              <a:t>文件系统类型</a:t>
            </a:r>
            <a:r>
              <a:rPr lang="en-US" altLang="zh-CN"/>
              <a:t>&gt;</a:t>
            </a:r>
            <a:r>
              <a:rPr lang="zh-CN" altLang="en-US"/>
              <a:t>：指定文件系统类型</a:t>
            </a:r>
          </a:p>
          <a:p>
            <a:pPr lvl="1"/>
            <a:r>
              <a:rPr lang="en-US" altLang="zh-CN"/>
              <a:t>-r </a:t>
            </a:r>
            <a:r>
              <a:rPr lang="zh-CN" altLang="en-US"/>
              <a:t>：使用只读方式来挂载 </a:t>
            </a:r>
            <a:endParaRPr lang="en-US" altLang="zh-CN"/>
          </a:p>
          <a:p>
            <a:pPr lvl="1"/>
            <a:r>
              <a:rPr lang="en-US" altLang="zh-CN"/>
              <a:t>-a</a:t>
            </a:r>
            <a:r>
              <a:rPr lang="zh-CN" altLang="en-US"/>
              <a:t>：挂装</a:t>
            </a:r>
            <a:r>
              <a:rPr lang="en-US" altLang="zh-CN"/>
              <a:t>/etc/fstab</a:t>
            </a:r>
            <a:r>
              <a:rPr lang="zh-CN" altLang="en-US"/>
              <a:t>文件中记录的设备</a:t>
            </a:r>
          </a:p>
          <a:p>
            <a:pPr lvl="1"/>
            <a:r>
              <a:rPr lang="en-US" altLang="zh-CN"/>
              <a:t>-o iocharset=cp936</a:t>
            </a:r>
            <a:r>
              <a:rPr lang="zh-CN" altLang="en-US"/>
              <a:t>：使挂装的设备可以显示中文文件名</a:t>
            </a:r>
          </a:p>
          <a:p>
            <a:pPr lvl="1"/>
            <a:r>
              <a:rPr lang="en-US" altLang="zh-CN"/>
              <a:t>-o loop</a:t>
            </a:r>
            <a:r>
              <a:rPr lang="zh-CN" altLang="en-US"/>
              <a:t>：使用回送设备挂装</a:t>
            </a:r>
            <a:r>
              <a:rPr lang="en-US" altLang="zh-CN"/>
              <a:t>ISO</a:t>
            </a:r>
            <a:r>
              <a:rPr lang="zh-CN" altLang="en-US"/>
              <a:t>文件和映像文件</a:t>
            </a:r>
            <a:endParaRPr lang="zh-CN" altLang="en-US" dirty="0"/>
          </a:p>
        </p:txBody>
      </p:sp>
    </p:spTree>
    <p:extLst>
      <p:ext uri="{BB962C8B-B14F-4D97-AF65-F5344CB8AC3E}">
        <p14:creationId xmlns:p14="http://schemas.microsoft.com/office/powerpoint/2010/main" val="798472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mount</a:t>
            </a:r>
            <a:r>
              <a:rPr lang="zh-CN" altLang="en-US"/>
              <a:t>命令举例</a:t>
            </a:r>
            <a:endParaRPr lang="zh-CN" altLang="en-US" dirty="0"/>
          </a:p>
        </p:txBody>
      </p:sp>
      <p:sp>
        <p:nvSpPr>
          <p:cNvPr id="3" name="内容占位符 2"/>
          <p:cNvSpPr>
            <a:spLocks noGrp="1"/>
          </p:cNvSpPr>
          <p:nvPr>
            <p:ph idx="1"/>
          </p:nvPr>
        </p:nvSpPr>
        <p:spPr/>
        <p:txBody>
          <a:bodyPr/>
          <a:lstStyle/>
          <a:p>
            <a:r>
              <a:rPr lang="en-US" altLang="zh-CN"/>
              <a:t>$ mount </a:t>
            </a:r>
          </a:p>
          <a:p>
            <a:endParaRPr lang="en-US" altLang="zh-CN"/>
          </a:p>
          <a:p>
            <a:r>
              <a:rPr lang="zh-CN" altLang="en-GB"/>
              <a:t># </a:t>
            </a:r>
            <a:r>
              <a:rPr lang="en-GB" altLang="zh-CN"/>
              <a:t>mount -t ext3 /dev/sdb1 /opt</a:t>
            </a:r>
          </a:p>
          <a:p>
            <a:r>
              <a:rPr lang="en-GB" altLang="zh-CN"/>
              <a:t># mount -t ext4 /dev/sdb2 /data</a:t>
            </a:r>
          </a:p>
          <a:p>
            <a:r>
              <a:rPr lang="en-GB" altLang="zh-CN"/>
              <a:t># mount -t vfat /dev/hda6 /mnt/win</a:t>
            </a:r>
          </a:p>
          <a:p>
            <a:r>
              <a:rPr lang="en-GB" altLang="zh-CN"/>
              <a:t># </a:t>
            </a:r>
            <a:r>
              <a:rPr lang="en-US" altLang="zh-CN"/>
              <a:t>mount -t vfat -o iocharset=cp936   /dev/hda8  /mnt/win2</a:t>
            </a:r>
          </a:p>
          <a:p>
            <a:r>
              <a:rPr lang="en-GB" altLang="zh-CN"/>
              <a:t># </a:t>
            </a:r>
            <a:r>
              <a:rPr lang="en-US" altLang="zh-CN"/>
              <a:t>mount -o loop CentOS-6.5-x86_64-bin-DVD1.iso /mnt/iso </a:t>
            </a:r>
          </a:p>
          <a:p>
            <a:r>
              <a:rPr lang="en-US" altLang="zh-CN"/>
              <a:t># mount -o remount,ro /data</a:t>
            </a:r>
            <a:endParaRPr lang="zh-CN" altLang="en-US" dirty="0"/>
          </a:p>
        </p:txBody>
      </p:sp>
    </p:spTree>
    <p:extLst>
      <p:ext uri="{BB962C8B-B14F-4D97-AF65-F5344CB8AC3E}">
        <p14:creationId xmlns:p14="http://schemas.microsoft.com/office/powerpoint/2010/main" val="2520357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a:t>卸装文件系统</a:t>
            </a:r>
            <a:endParaRPr lang="zh-CN" altLang="en-US" dirty="0"/>
          </a:p>
        </p:txBody>
      </p:sp>
      <p:sp>
        <p:nvSpPr>
          <p:cNvPr id="3" name="内容占位符 2"/>
          <p:cNvSpPr>
            <a:spLocks noGrp="1"/>
          </p:cNvSpPr>
          <p:nvPr>
            <p:ph idx="1"/>
          </p:nvPr>
        </p:nvSpPr>
        <p:spPr/>
        <p:txBody>
          <a:bodyPr/>
          <a:lstStyle/>
          <a:p>
            <a:r>
              <a:rPr lang="en-US" altLang="zh-CN"/>
              <a:t>umount</a:t>
            </a:r>
            <a:r>
              <a:rPr lang="zh-CN" altLang="en-US"/>
              <a:t>命令的格式</a:t>
            </a:r>
          </a:p>
          <a:p>
            <a:pPr lvl="1"/>
            <a:r>
              <a:rPr lang="en-US" altLang="zh-CN"/>
              <a:t># umount &lt; </a:t>
            </a:r>
            <a:r>
              <a:rPr lang="zh-CN" altLang="en-US"/>
              <a:t>分区设备名或挂装点</a:t>
            </a:r>
            <a:r>
              <a:rPr lang="en-US" altLang="zh-CN"/>
              <a:t>&gt;</a:t>
            </a:r>
          </a:p>
          <a:p>
            <a:r>
              <a:rPr lang="zh-CN" altLang="en-US"/>
              <a:t>举例</a:t>
            </a:r>
          </a:p>
          <a:p>
            <a:pPr lvl="1"/>
            <a:r>
              <a:rPr lang="en-US" altLang="zh-CN"/>
              <a:t># umount </a:t>
            </a:r>
            <a:r>
              <a:rPr lang="en-GB" altLang="zh-CN"/>
              <a:t>/dev/hda6</a:t>
            </a:r>
          </a:p>
          <a:p>
            <a:pPr lvl="1"/>
            <a:r>
              <a:rPr lang="en-GB" altLang="zh-CN"/>
              <a:t># umount /dev/sdb1</a:t>
            </a:r>
          </a:p>
          <a:p>
            <a:pPr lvl="1"/>
            <a:r>
              <a:rPr lang="en-GB" altLang="zh-CN"/>
              <a:t># umount /opt</a:t>
            </a:r>
            <a:endParaRPr lang="en-US" altLang="zh-CN"/>
          </a:p>
          <a:p>
            <a:endParaRPr lang="zh-CN" altLang="en-US" dirty="0"/>
          </a:p>
        </p:txBody>
      </p:sp>
    </p:spTree>
    <p:extLst>
      <p:ext uri="{BB962C8B-B14F-4D97-AF65-F5344CB8AC3E}">
        <p14:creationId xmlns:p14="http://schemas.microsoft.com/office/powerpoint/2010/main" val="652503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挂装</a:t>
            </a:r>
            <a:r>
              <a:rPr lang="en-US" altLang="zh-CN" dirty="0"/>
              <a:t>/</a:t>
            </a:r>
            <a:r>
              <a:rPr lang="zh-CN" altLang="en-US" dirty="0"/>
              <a:t>卸装 文件系统的注意事项</a:t>
            </a:r>
          </a:p>
        </p:txBody>
      </p:sp>
      <p:sp>
        <p:nvSpPr>
          <p:cNvPr id="3" name="内容占位符 2"/>
          <p:cNvSpPr>
            <a:spLocks noGrp="1"/>
          </p:cNvSpPr>
          <p:nvPr>
            <p:ph idx="1"/>
          </p:nvPr>
        </p:nvSpPr>
        <p:spPr/>
        <p:txBody>
          <a:bodyPr/>
          <a:lstStyle/>
          <a:p>
            <a:r>
              <a:rPr lang="zh-CN" altLang="en-US"/>
              <a:t>挂装点目录必须存在</a:t>
            </a:r>
          </a:p>
          <a:p>
            <a:r>
              <a:rPr lang="zh-CN" altLang="en-US"/>
              <a:t>应该在挂装目录的上级目录下进行挂装操作</a:t>
            </a:r>
          </a:p>
          <a:p>
            <a:r>
              <a:rPr lang="zh-CN" altLang="en-US"/>
              <a:t>不该在同一个挂装点目录下挂装两个文件系统</a:t>
            </a:r>
          </a:p>
          <a:p>
            <a:r>
              <a:rPr lang="zh-CN" altLang="en-US"/>
              <a:t>当文件系统处于“</a:t>
            </a:r>
            <a:r>
              <a:rPr lang="en-US" altLang="zh-CN"/>
              <a:t>busy”</a:t>
            </a:r>
            <a:r>
              <a:rPr lang="zh-CN" altLang="en-US"/>
              <a:t>状态时不能进行卸装</a:t>
            </a:r>
            <a:endParaRPr lang="en-US" altLang="zh-CN"/>
          </a:p>
          <a:p>
            <a:r>
              <a:rPr lang="zh-CN" altLang="en-US"/>
              <a:t>文件系统何时处于“</a:t>
            </a:r>
            <a:r>
              <a:rPr lang="en-US" altLang="zh-CN"/>
              <a:t>busy”</a:t>
            </a:r>
            <a:r>
              <a:rPr lang="zh-CN" altLang="en-US"/>
              <a:t>状态</a:t>
            </a:r>
          </a:p>
          <a:p>
            <a:pPr lvl="1"/>
            <a:r>
              <a:rPr lang="zh-CN" altLang="en-US"/>
              <a:t>文件系统上面有打开的文件</a:t>
            </a:r>
          </a:p>
          <a:p>
            <a:pPr lvl="1"/>
            <a:r>
              <a:rPr lang="zh-CN" altLang="en-US"/>
              <a:t>某个进程的工作目录在此文件系统上</a:t>
            </a:r>
          </a:p>
          <a:p>
            <a:pPr lvl="1"/>
            <a:r>
              <a:rPr lang="zh-CN" altLang="en-US"/>
              <a:t>文件系统上面的缓存文件正在被使用 </a:t>
            </a:r>
          </a:p>
          <a:p>
            <a:endParaRPr lang="zh-CN" altLang="en-US" dirty="0"/>
          </a:p>
        </p:txBody>
      </p:sp>
    </p:spTree>
    <p:extLst>
      <p:ext uri="{BB962C8B-B14F-4D97-AF65-F5344CB8AC3E}">
        <p14:creationId xmlns:p14="http://schemas.microsoft.com/office/powerpoint/2010/main" val="770837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fuser</a:t>
            </a:r>
            <a:r>
              <a:rPr lang="zh-CN" altLang="en-US"/>
              <a:t>命令</a:t>
            </a:r>
            <a:endParaRPr lang="zh-CN" altLang="en-US" dirty="0"/>
          </a:p>
        </p:txBody>
      </p:sp>
      <p:sp>
        <p:nvSpPr>
          <p:cNvPr id="3" name="内容占位符 2"/>
          <p:cNvSpPr>
            <a:spLocks noGrp="1"/>
          </p:cNvSpPr>
          <p:nvPr>
            <p:ph idx="1"/>
          </p:nvPr>
        </p:nvSpPr>
        <p:spPr/>
        <p:txBody>
          <a:bodyPr/>
          <a:lstStyle/>
          <a:p>
            <a:r>
              <a:rPr lang="en-US" altLang="zh-CN"/>
              <a:t>fuser</a:t>
            </a:r>
            <a:r>
              <a:rPr lang="zh-CN" altLang="en-US"/>
              <a:t>命令可以根据文件（目录、设备）查找使用它的进程，同时也提供了杀死这些进程的方法。</a:t>
            </a:r>
            <a:endParaRPr lang="en-US" altLang="zh-CN"/>
          </a:p>
          <a:p>
            <a:r>
              <a:rPr lang="zh-CN" altLang="en-US"/>
              <a:t>使用举例</a:t>
            </a:r>
            <a:endParaRPr lang="en-US" altLang="zh-CN"/>
          </a:p>
          <a:p>
            <a:pPr lvl="1"/>
            <a:r>
              <a:rPr lang="zh-CN" altLang="en-US"/>
              <a:t>查看挂接点有哪些进程需要杀掉</a:t>
            </a:r>
          </a:p>
          <a:p>
            <a:pPr lvl="1"/>
            <a:r>
              <a:rPr lang="en-US" altLang="zh-CN"/>
              <a:t># fuser  -cu  /mount_point</a:t>
            </a:r>
          </a:p>
          <a:p>
            <a:pPr lvl="1"/>
            <a:r>
              <a:rPr lang="zh-CN" altLang="en-US"/>
              <a:t>杀死这些进程（向其发送</a:t>
            </a:r>
            <a:r>
              <a:rPr lang="en-US" altLang="zh-CN"/>
              <a:t>[SIGKILL, 9]</a:t>
            </a:r>
            <a:r>
              <a:rPr lang="zh-CN" altLang="en-US"/>
              <a:t>信号）</a:t>
            </a:r>
          </a:p>
          <a:p>
            <a:pPr lvl="1"/>
            <a:r>
              <a:rPr lang="en-US" altLang="zh-CN"/>
              <a:t># fuser  -ck  /mount_point</a:t>
            </a:r>
          </a:p>
          <a:p>
            <a:pPr lvl="1"/>
            <a:r>
              <a:rPr lang="zh-CN" altLang="en-US"/>
              <a:t>查看是否还有进程在访问挂接点</a:t>
            </a:r>
          </a:p>
          <a:p>
            <a:pPr lvl="1"/>
            <a:r>
              <a:rPr lang="en-US" altLang="zh-CN"/>
              <a:t># fuser  -c  /mount_point</a:t>
            </a:r>
          </a:p>
          <a:p>
            <a:pPr lvl="1"/>
            <a:r>
              <a:rPr lang="zh-CN" altLang="en-US"/>
              <a:t>卸载挂接点上的设备</a:t>
            </a:r>
          </a:p>
          <a:p>
            <a:pPr lvl="1"/>
            <a:r>
              <a:rPr lang="en-US" altLang="zh-CN"/>
              <a:t># umount  /mount_point</a:t>
            </a:r>
            <a:endParaRPr lang="zh-CN" altLang="en-US" dirty="0"/>
          </a:p>
        </p:txBody>
      </p:sp>
    </p:spTree>
    <p:extLst>
      <p:ext uri="{BB962C8B-B14F-4D97-AF65-F5344CB8AC3E}">
        <p14:creationId xmlns:p14="http://schemas.microsoft.com/office/powerpoint/2010/main" val="911075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可移动介质</a:t>
            </a:r>
            <a:endParaRPr lang="zh-CN" altLang="en-US" dirty="0"/>
          </a:p>
        </p:txBody>
      </p:sp>
      <p:sp>
        <p:nvSpPr>
          <p:cNvPr id="9" name="内容占位符 8">
            <a:extLst>
              <a:ext uri="{FF2B5EF4-FFF2-40B4-BE49-F238E27FC236}">
                <a16:creationId xmlns:a16="http://schemas.microsoft.com/office/drawing/2014/main" id="{043A4B12-E115-4B05-B4E3-DC85505BEB9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3566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可移动介质简介</a:t>
            </a:r>
            <a:endParaRPr lang="zh-CN" altLang="en-US" dirty="0"/>
          </a:p>
        </p:txBody>
      </p:sp>
      <p:sp>
        <p:nvSpPr>
          <p:cNvPr id="3" name="内容占位符 2"/>
          <p:cNvSpPr>
            <a:spLocks noGrp="1"/>
          </p:cNvSpPr>
          <p:nvPr>
            <p:ph idx="1"/>
          </p:nvPr>
        </p:nvSpPr>
        <p:spPr/>
        <p:txBody>
          <a:bodyPr/>
          <a:lstStyle/>
          <a:p>
            <a:r>
              <a:rPr lang="zh-CN" altLang="en-US"/>
              <a:t>挂载（</a:t>
            </a:r>
            <a:r>
              <a:rPr lang="en-US" altLang="zh-CN"/>
              <a:t>Mounting</a:t>
            </a:r>
            <a:r>
              <a:rPr lang="zh-CN" altLang="en-US"/>
              <a:t>）意味着使外来的文件系统看起来如同是主目录树的一部分。 </a:t>
            </a:r>
          </a:p>
          <a:p>
            <a:r>
              <a:rPr lang="zh-CN" altLang="en-US"/>
              <a:t>访问前、介质必须被挂载 </a:t>
            </a:r>
          </a:p>
          <a:p>
            <a:r>
              <a:rPr lang="zh-CN" altLang="en-US"/>
              <a:t>摘除时，介质必须被卸载 </a:t>
            </a:r>
          </a:p>
          <a:p>
            <a:r>
              <a:rPr lang="zh-CN" altLang="en-US"/>
              <a:t>按照默认设置，非根用户只能挂载某些设备（光盘、</a:t>
            </a:r>
            <a:r>
              <a:rPr lang="en-US" altLang="zh-CN"/>
              <a:t>DVD</a:t>
            </a:r>
            <a:r>
              <a:rPr lang="zh-CN" altLang="en-US"/>
              <a:t>、软盘、</a:t>
            </a:r>
            <a:r>
              <a:rPr lang="en-US" altLang="zh-CN"/>
              <a:t>USB</a:t>
            </a:r>
            <a:r>
              <a:rPr lang="zh-CN" altLang="en-US"/>
              <a:t>等等） </a:t>
            </a:r>
          </a:p>
          <a:p>
            <a:r>
              <a:rPr lang="zh-CN" altLang="en-US"/>
              <a:t>挂载点通常在 </a:t>
            </a:r>
            <a:r>
              <a:rPr lang="en-US" altLang="zh-CN"/>
              <a:t>/media </a:t>
            </a:r>
            <a:r>
              <a:rPr lang="zh-CN" altLang="en-US"/>
              <a:t>下</a:t>
            </a:r>
            <a:endParaRPr lang="zh-CN" altLang="en-US" dirty="0"/>
          </a:p>
        </p:txBody>
      </p:sp>
    </p:spTree>
    <p:extLst>
      <p:ext uri="{BB962C8B-B14F-4D97-AF65-F5344CB8AC3E}">
        <p14:creationId xmlns:p14="http://schemas.microsoft.com/office/powerpoint/2010/main" val="880025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CD</a:t>
            </a:r>
            <a:r>
              <a:rPr lang="zh-CN" altLang="en-US"/>
              <a:t>和</a:t>
            </a:r>
            <a:r>
              <a:rPr lang="en-US" altLang="zh-CN"/>
              <a:t>DVD</a:t>
            </a:r>
            <a:endParaRPr lang="zh-CN" altLang="en-US" dirty="0"/>
          </a:p>
        </p:txBody>
      </p:sp>
      <p:sp>
        <p:nvSpPr>
          <p:cNvPr id="3" name="内容占位符 2"/>
          <p:cNvSpPr>
            <a:spLocks noGrp="1"/>
          </p:cNvSpPr>
          <p:nvPr>
            <p:ph idx="1"/>
          </p:nvPr>
        </p:nvSpPr>
        <p:spPr/>
        <p:txBody>
          <a:bodyPr/>
          <a:lstStyle/>
          <a:p>
            <a:r>
              <a:rPr lang="zh-CN" altLang="en-US"/>
              <a:t>在</a:t>
            </a:r>
            <a:r>
              <a:rPr lang="en-US" altLang="zh-CN"/>
              <a:t>Gnome/KDE</a:t>
            </a:r>
            <a:r>
              <a:rPr lang="zh-CN" altLang="en-US"/>
              <a:t>中自动挂载 </a:t>
            </a:r>
          </a:p>
          <a:p>
            <a:r>
              <a:rPr lang="zh-CN" altLang="en-US"/>
              <a:t>使用命令行手工挂载 </a:t>
            </a:r>
          </a:p>
          <a:p>
            <a:pPr lvl="1"/>
            <a:r>
              <a:rPr lang="en-US" altLang="zh-CN"/>
              <a:t>CD/DVD</a:t>
            </a:r>
            <a:r>
              <a:rPr lang="zh-CN" altLang="en-US"/>
              <a:t>（只读） </a:t>
            </a:r>
          </a:p>
          <a:p>
            <a:pPr lvl="1"/>
            <a:r>
              <a:rPr lang="en-US" altLang="zh-CN"/>
              <a:t>mount /media/cdrom</a:t>
            </a:r>
          </a:p>
          <a:p>
            <a:pPr lvl="1"/>
            <a:r>
              <a:rPr lang="en-US" altLang="zh-CN"/>
              <a:t>CD/DVD</a:t>
            </a:r>
            <a:r>
              <a:rPr lang="zh-CN" altLang="en-US"/>
              <a:t>（刻录） </a:t>
            </a:r>
          </a:p>
          <a:p>
            <a:pPr lvl="1"/>
            <a:r>
              <a:rPr lang="en-US" altLang="zh-CN"/>
              <a:t>mount /media/cdrecorder</a:t>
            </a:r>
          </a:p>
          <a:p>
            <a:r>
              <a:rPr lang="zh-CN" altLang="en-US"/>
              <a:t>卸载</a:t>
            </a:r>
          </a:p>
          <a:p>
            <a:pPr lvl="1"/>
            <a:r>
              <a:rPr lang="en-US" altLang="zh-CN"/>
              <a:t>umount /media/cdrom</a:t>
            </a:r>
          </a:p>
          <a:p>
            <a:pPr lvl="1"/>
            <a:r>
              <a:rPr lang="en-US" altLang="zh-CN"/>
              <a:t>umount /media/cdrecorder</a:t>
            </a:r>
          </a:p>
          <a:p>
            <a:pPr lvl="1"/>
            <a:r>
              <a:rPr lang="en-US" altLang="zh-CN"/>
              <a:t>eject</a:t>
            </a:r>
            <a:r>
              <a:rPr lang="zh-CN" altLang="en-US"/>
              <a:t> </a:t>
            </a:r>
            <a:r>
              <a:rPr lang="en-US" altLang="zh-CN"/>
              <a:t>—— </a:t>
            </a:r>
            <a:r>
              <a:rPr lang="zh-CN" altLang="en-US"/>
              <a:t>卸载并弹出光盘</a:t>
            </a:r>
            <a:endParaRPr lang="zh-CN" altLang="en-US" dirty="0"/>
          </a:p>
        </p:txBody>
      </p:sp>
    </p:spTree>
    <p:extLst>
      <p:ext uri="{BB962C8B-B14F-4D97-AF65-F5344CB8AC3E}">
        <p14:creationId xmlns:p14="http://schemas.microsoft.com/office/powerpoint/2010/main" val="76172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998974571"/>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9115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USB</a:t>
            </a:r>
            <a:r>
              <a:rPr lang="zh-CN" altLang="en-US"/>
              <a:t>存储设备</a:t>
            </a:r>
            <a:endParaRPr lang="zh-CN" altLang="en-US" dirty="0"/>
          </a:p>
        </p:txBody>
      </p:sp>
      <p:sp>
        <p:nvSpPr>
          <p:cNvPr id="3" name="内容占位符 2"/>
          <p:cNvSpPr>
            <a:spLocks noGrp="1"/>
          </p:cNvSpPr>
          <p:nvPr>
            <p:ph idx="1"/>
          </p:nvPr>
        </p:nvSpPr>
        <p:spPr/>
        <p:txBody>
          <a:bodyPr/>
          <a:lstStyle/>
          <a:p>
            <a:r>
              <a:rPr lang="zh-CN" altLang="en-US"/>
              <a:t>被内核探测为</a:t>
            </a:r>
            <a:r>
              <a:rPr lang="en-US" altLang="zh-CN"/>
              <a:t>SCSI</a:t>
            </a:r>
            <a:r>
              <a:rPr lang="zh-CN" altLang="en-US"/>
              <a:t>设备 </a:t>
            </a:r>
          </a:p>
          <a:p>
            <a:pPr lvl="1"/>
            <a:r>
              <a:rPr lang="en-US" altLang="zh-CN"/>
              <a:t>/dev/sdaX</a:t>
            </a:r>
            <a:r>
              <a:rPr lang="zh-CN" altLang="en-US"/>
              <a:t>、</a:t>
            </a:r>
            <a:r>
              <a:rPr lang="en-US" altLang="zh-CN"/>
              <a:t>/dev/sdbX</a:t>
            </a:r>
            <a:r>
              <a:rPr lang="zh-CN" altLang="en-US"/>
              <a:t>、或类似的设备文件 </a:t>
            </a:r>
          </a:p>
          <a:p>
            <a:r>
              <a:rPr lang="zh-CN" altLang="en-US"/>
              <a:t>在</a:t>
            </a:r>
            <a:r>
              <a:rPr lang="en-US" altLang="zh-CN"/>
              <a:t>Gnome/KDE</a:t>
            </a:r>
            <a:r>
              <a:rPr lang="zh-CN" altLang="en-US"/>
              <a:t>中自动挂载 </a:t>
            </a:r>
          </a:p>
          <a:p>
            <a:pPr lvl="1"/>
            <a:r>
              <a:rPr lang="zh-CN" altLang="en-US"/>
              <a:t>在</a:t>
            </a:r>
            <a:r>
              <a:rPr lang="en-US" altLang="zh-CN"/>
              <a:t>[</a:t>
            </a:r>
            <a:r>
              <a:rPr lang="zh-CN" altLang="en-US"/>
              <a:t>计算机</a:t>
            </a:r>
            <a:r>
              <a:rPr lang="en-US" altLang="zh-CN"/>
              <a:t>]</a:t>
            </a:r>
            <a:r>
              <a:rPr lang="zh-CN" altLang="en-US"/>
              <a:t>窗口中创建图标</a:t>
            </a:r>
          </a:p>
          <a:p>
            <a:pPr lvl="1"/>
            <a:r>
              <a:rPr lang="zh-CN" altLang="en-US"/>
              <a:t>挂载在</a:t>
            </a:r>
            <a:r>
              <a:rPr lang="en-US" altLang="zh-CN"/>
              <a:t>/media/&lt;</a:t>
            </a:r>
            <a:r>
              <a:rPr lang="zh-CN" altLang="en-US"/>
              <a:t>设备</a:t>
            </a:r>
            <a:r>
              <a:rPr lang="en-US" altLang="zh-CN"/>
              <a:t>ID&gt;</a:t>
            </a:r>
            <a:r>
              <a:rPr lang="zh-CN" altLang="en-US"/>
              <a:t>下 </a:t>
            </a:r>
          </a:p>
          <a:p>
            <a:pPr lvl="2"/>
            <a:r>
              <a:rPr lang="en-US" altLang="zh-CN"/>
              <a:t>&lt;</a:t>
            </a:r>
            <a:r>
              <a:rPr lang="zh-CN" altLang="en-US"/>
              <a:t>设备</a:t>
            </a:r>
            <a:r>
              <a:rPr lang="en-US" altLang="zh-CN"/>
              <a:t>ID&gt;</a:t>
            </a:r>
            <a:r>
              <a:rPr lang="zh-CN" altLang="en-US"/>
              <a:t>被厂商内建在设备中</a:t>
            </a:r>
          </a:p>
          <a:p>
            <a:r>
              <a:rPr lang="zh-CN" altLang="en-US"/>
              <a:t>命令行下手动挂载</a:t>
            </a:r>
            <a:r>
              <a:rPr lang="en-US" altLang="zh-CN"/>
              <a:t>/</a:t>
            </a:r>
            <a:r>
              <a:rPr lang="zh-CN" altLang="en-US"/>
              <a:t>卸载</a:t>
            </a:r>
          </a:p>
          <a:p>
            <a:pPr lvl="1"/>
            <a:r>
              <a:rPr lang="en-US" altLang="zh-CN"/>
              <a:t>mount -t vfat /dev/sda1 /mnt/usb1 </a:t>
            </a:r>
          </a:p>
          <a:p>
            <a:pPr lvl="1"/>
            <a:r>
              <a:rPr lang="en-US" altLang="zh-CN"/>
              <a:t>umount /mnt/usb1 </a:t>
            </a:r>
            <a:endParaRPr lang="zh-CN" altLang="en-US" dirty="0"/>
          </a:p>
        </p:txBody>
      </p:sp>
    </p:spTree>
    <p:extLst>
      <p:ext uri="{BB962C8B-B14F-4D97-AF65-F5344CB8AC3E}">
        <p14:creationId xmlns:p14="http://schemas.microsoft.com/office/powerpoint/2010/main" val="253713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软盘</a:t>
            </a:r>
            <a:endParaRPr lang="zh-CN" altLang="en-US" dirty="0"/>
          </a:p>
        </p:txBody>
      </p:sp>
      <p:sp>
        <p:nvSpPr>
          <p:cNvPr id="3" name="内容占位符 2"/>
          <p:cNvSpPr>
            <a:spLocks noGrp="1"/>
          </p:cNvSpPr>
          <p:nvPr>
            <p:ph idx="1"/>
          </p:nvPr>
        </p:nvSpPr>
        <p:spPr/>
        <p:txBody>
          <a:bodyPr/>
          <a:lstStyle/>
          <a:p>
            <a:r>
              <a:rPr lang="zh-CN" altLang="en-US"/>
              <a:t>必须被手工挂载和卸载 </a:t>
            </a:r>
          </a:p>
          <a:p>
            <a:pPr lvl="1"/>
            <a:r>
              <a:rPr lang="en-US" altLang="zh-CN"/>
              <a:t>mount /media/floppy</a:t>
            </a:r>
          </a:p>
          <a:p>
            <a:pPr lvl="1"/>
            <a:r>
              <a:rPr lang="en-US" altLang="zh-CN"/>
              <a:t>umount /media/floppy</a:t>
            </a:r>
          </a:p>
          <a:p>
            <a:r>
              <a:rPr lang="en-US" altLang="zh-CN"/>
              <a:t>DOS</a:t>
            </a:r>
            <a:r>
              <a:rPr lang="zh-CN" altLang="en-US"/>
              <a:t>软盘可以使用</a:t>
            </a:r>
            <a:r>
              <a:rPr lang="en-US" altLang="zh-CN"/>
              <a:t>mtools</a:t>
            </a:r>
            <a:r>
              <a:rPr lang="zh-CN" altLang="en-US"/>
              <a:t>工具</a:t>
            </a:r>
          </a:p>
          <a:p>
            <a:pPr lvl="1"/>
            <a:r>
              <a:rPr lang="zh-CN" altLang="en-US"/>
              <a:t>透明地挂载和卸载设备 </a:t>
            </a:r>
          </a:p>
          <a:p>
            <a:pPr lvl="1"/>
            <a:r>
              <a:rPr lang="zh-CN" altLang="en-US"/>
              <a:t>使用</a:t>
            </a:r>
            <a:r>
              <a:rPr lang="en-US" altLang="zh-CN"/>
              <a:t>DOS</a:t>
            </a:r>
            <a:r>
              <a:rPr lang="zh-CN" altLang="en-US"/>
              <a:t>命名规则 </a:t>
            </a:r>
          </a:p>
          <a:p>
            <a:pPr lvl="2"/>
            <a:r>
              <a:rPr lang="en-US" altLang="zh-CN"/>
              <a:t>mdir a:</a:t>
            </a:r>
          </a:p>
          <a:p>
            <a:pPr lvl="2"/>
            <a:r>
              <a:rPr lang="en-US" altLang="zh-CN"/>
              <a:t>mcopy  /home/file.txt  a:</a:t>
            </a:r>
            <a:endParaRPr lang="zh-CN" altLang="en-US" dirty="0"/>
          </a:p>
        </p:txBody>
      </p:sp>
    </p:spTree>
    <p:extLst>
      <p:ext uri="{BB962C8B-B14F-4D97-AF65-F5344CB8AC3E}">
        <p14:creationId xmlns:p14="http://schemas.microsoft.com/office/powerpoint/2010/main" val="1006327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直接挂装使用映像文件</a:t>
            </a:r>
            <a:endParaRPr lang="zh-CN" altLang="en-US" dirty="0"/>
          </a:p>
        </p:txBody>
      </p:sp>
      <p:sp>
        <p:nvSpPr>
          <p:cNvPr id="3" name="内容占位符 2"/>
          <p:cNvSpPr>
            <a:spLocks noGrp="1"/>
          </p:cNvSpPr>
          <p:nvPr>
            <p:ph idx="1"/>
          </p:nvPr>
        </p:nvSpPr>
        <p:spPr/>
        <p:txBody>
          <a:bodyPr/>
          <a:lstStyle/>
          <a:p>
            <a:r>
              <a:rPr lang="zh-CN" altLang="en-US"/>
              <a:t>用</a:t>
            </a:r>
            <a:r>
              <a:rPr lang="en-US" altLang="zh-CN"/>
              <a:t>mount</a:t>
            </a:r>
            <a:r>
              <a:rPr lang="zh-CN" altLang="en-US"/>
              <a:t>命令加</a:t>
            </a:r>
            <a:r>
              <a:rPr lang="en-US" altLang="zh-CN"/>
              <a:t>-o loop</a:t>
            </a:r>
            <a:r>
              <a:rPr lang="zh-CN" altLang="en-US"/>
              <a:t>选项挂装光盘镜像文件</a:t>
            </a:r>
          </a:p>
          <a:p>
            <a:pPr lvl="1"/>
            <a:r>
              <a:rPr lang="en-US" altLang="zh-CN"/>
              <a:t># mount -o loop &lt;ISO</a:t>
            </a:r>
            <a:r>
              <a:rPr lang="zh-CN" altLang="en-US"/>
              <a:t>文件名</a:t>
            </a:r>
            <a:r>
              <a:rPr lang="en-US" altLang="zh-CN"/>
              <a:t>&gt; &lt;</a:t>
            </a:r>
            <a:r>
              <a:rPr lang="zh-CN" altLang="en-US"/>
              <a:t>挂装点</a:t>
            </a:r>
            <a:r>
              <a:rPr lang="en-US" altLang="zh-CN"/>
              <a:t>&gt;</a:t>
            </a:r>
          </a:p>
          <a:p>
            <a:r>
              <a:rPr lang="zh-CN" altLang="en-US"/>
              <a:t>例如：</a:t>
            </a:r>
            <a:endParaRPr lang="en-US" altLang="zh-CN"/>
          </a:p>
          <a:p>
            <a:pPr lvl="1"/>
            <a:r>
              <a:rPr lang="en-US" altLang="zh-CN"/>
              <a:t># mount -o loop CentOS-6.5-x86_64-bin-DVD1.iso /mnt/iso </a:t>
            </a:r>
          </a:p>
          <a:p>
            <a:r>
              <a:rPr lang="zh-CN" altLang="en-US"/>
              <a:t>卸装</a:t>
            </a:r>
            <a:r>
              <a:rPr lang="en-US" altLang="zh-CN"/>
              <a:t>ISO</a:t>
            </a:r>
            <a:r>
              <a:rPr lang="zh-CN" altLang="en-US"/>
              <a:t>文件</a:t>
            </a:r>
          </a:p>
          <a:p>
            <a:pPr lvl="1"/>
            <a:r>
              <a:rPr lang="en-US" altLang="zh-CN"/>
              <a:t># umount /mnt/iso</a:t>
            </a:r>
            <a:endParaRPr lang="zh-CN" altLang="en-US" dirty="0"/>
          </a:p>
        </p:txBody>
      </p:sp>
      <p:sp>
        <p:nvSpPr>
          <p:cNvPr id="7" name="TextBox 6"/>
          <p:cNvSpPr txBox="1"/>
          <p:nvPr/>
        </p:nvSpPr>
        <p:spPr>
          <a:xfrm>
            <a:off x="2495600" y="5157193"/>
            <a:ext cx="72008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dirty="0"/>
              <a:t>类似地，可以用同样的方法挂装使用 </a:t>
            </a:r>
            <a:r>
              <a:rPr lang="en-US" altLang="zh-CN" sz="2400" dirty="0"/>
              <a:t>IMG </a:t>
            </a:r>
            <a:r>
              <a:rPr lang="zh-CN" altLang="en-US" sz="2400" dirty="0"/>
              <a:t>映像文件。</a:t>
            </a:r>
          </a:p>
        </p:txBody>
      </p:sp>
    </p:spTree>
    <p:extLst>
      <p:ext uri="{BB962C8B-B14F-4D97-AF65-F5344CB8AC3E}">
        <p14:creationId xmlns:p14="http://schemas.microsoft.com/office/powerpoint/2010/main" val="51061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系统启动挂装表</a:t>
            </a:r>
            <a:endParaRPr lang="zh-CN" altLang="en-US" dirty="0"/>
          </a:p>
        </p:txBody>
      </p:sp>
      <p:sp>
        <p:nvSpPr>
          <p:cNvPr id="9" name="内容占位符 8">
            <a:extLst>
              <a:ext uri="{FF2B5EF4-FFF2-40B4-BE49-F238E27FC236}">
                <a16:creationId xmlns:a16="http://schemas.microsoft.com/office/drawing/2014/main" id="{E7532B24-9E21-4C03-99B8-D9C77EF5A12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41835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系统启动时自动挂装文件系统</a:t>
            </a:r>
          </a:p>
        </p:txBody>
      </p:sp>
      <p:sp>
        <p:nvSpPr>
          <p:cNvPr id="3" name="内容占位符 2"/>
          <p:cNvSpPr>
            <a:spLocks noGrp="1"/>
          </p:cNvSpPr>
          <p:nvPr>
            <p:ph idx="1"/>
          </p:nvPr>
        </p:nvSpPr>
        <p:spPr/>
        <p:txBody>
          <a:bodyPr/>
          <a:lstStyle/>
          <a:p>
            <a:r>
              <a:rPr lang="zh-CN" altLang="en-GB"/>
              <a:t>/</a:t>
            </a:r>
            <a:r>
              <a:rPr lang="en-GB" altLang="zh-CN"/>
              <a:t>etc/fstab</a:t>
            </a:r>
            <a:endParaRPr lang="zh-CN" altLang="en-GB"/>
          </a:p>
          <a:p>
            <a:pPr lvl="1"/>
            <a:r>
              <a:rPr lang="en-US" altLang="zh-CN"/>
              <a:t>fstab (file system table) </a:t>
            </a:r>
            <a:r>
              <a:rPr lang="zh-CN" altLang="en-US"/>
              <a:t>是一个纯文本文件，开机后，系统会自动搜索该文件中的内容，对列于该文件中的文件系统进行自动挂载。</a:t>
            </a:r>
          </a:p>
          <a:p>
            <a:pPr lvl="1"/>
            <a:r>
              <a:rPr lang="zh-CN" altLang="en-US"/>
              <a:t>系统重启时保留文件系统体系结构</a:t>
            </a:r>
          </a:p>
          <a:p>
            <a:pPr lvl="1"/>
            <a:r>
              <a:rPr lang="zh-CN" altLang="en-US"/>
              <a:t>配置文件系统体系结构</a:t>
            </a:r>
          </a:p>
          <a:p>
            <a:pPr lvl="1"/>
            <a:r>
              <a:rPr lang="zh-CN" altLang="en-US"/>
              <a:t>被 </a:t>
            </a:r>
            <a:r>
              <a:rPr lang="en-US" altLang="zh-CN"/>
              <a:t>mount</a:t>
            </a:r>
            <a:r>
              <a:rPr lang="zh-CN" altLang="en-US"/>
              <a:t>、</a:t>
            </a:r>
            <a:r>
              <a:rPr lang="en-US" altLang="zh-CN"/>
              <a:t>fsck </a:t>
            </a:r>
            <a:r>
              <a:rPr lang="zh-CN" altLang="en-US"/>
              <a:t>和其它程序使用</a:t>
            </a:r>
            <a:endParaRPr lang="en-US" altLang="zh-CN"/>
          </a:p>
          <a:p>
            <a:pPr lvl="1"/>
            <a:r>
              <a:rPr lang="zh-CN" altLang="en-US"/>
              <a:t>使用 </a:t>
            </a:r>
            <a:r>
              <a:rPr lang="en-US" altLang="zh-CN"/>
              <a:t>mount -a </a:t>
            </a:r>
            <a:r>
              <a:rPr lang="zh-CN" altLang="en-US"/>
              <a:t>命令挂载 </a:t>
            </a:r>
            <a:r>
              <a:rPr lang="en-US" altLang="zh-CN"/>
              <a:t>/etc/fstab </a:t>
            </a:r>
            <a:r>
              <a:rPr lang="zh-CN" altLang="en-US"/>
              <a:t>中的所有文件系统</a:t>
            </a:r>
          </a:p>
          <a:p>
            <a:pPr lvl="1"/>
            <a:r>
              <a:rPr lang="zh-CN" altLang="en-US"/>
              <a:t>可以在设备栏使用文件系统卷标</a:t>
            </a:r>
            <a:endParaRPr lang="zh-CN" altLang="en-US" dirty="0"/>
          </a:p>
        </p:txBody>
      </p:sp>
    </p:spTree>
    <p:extLst>
      <p:ext uri="{BB962C8B-B14F-4D97-AF65-F5344CB8AC3E}">
        <p14:creationId xmlns:p14="http://schemas.microsoft.com/office/powerpoint/2010/main" val="1105988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/etc/fstab</a:t>
            </a:r>
            <a:r>
              <a:rPr lang="zh-CN" altLang="en-US"/>
              <a:t>文件的格式</a:t>
            </a:r>
            <a:endParaRPr lang="zh-CN" altLang="en-US" dirty="0"/>
          </a:p>
        </p:txBody>
      </p:sp>
      <p:sp>
        <p:nvSpPr>
          <p:cNvPr id="3" name="内容占位符 2"/>
          <p:cNvSpPr>
            <a:spLocks noGrp="1"/>
          </p:cNvSpPr>
          <p:nvPr>
            <p:ph idx="1"/>
          </p:nvPr>
        </p:nvSpPr>
        <p:spPr/>
        <p:txBody>
          <a:bodyPr/>
          <a:lstStyle/>
          <a:p>
            <a:r>
              <a:rPr lang="zh-CN" altLang="en-GB"/>
              <a:t>/</a:t>
            </a:r>
            <a:r>
              <a:rPr lang="en-GB" altLang="zh-CN"/>
              <a:t>etc/fstab</a:t>
            </a:r>
            <a:r>
              <a:rPr lang="zh-CN" altLang="en-US"/>
              <a:t>包含的信息</a:t>
            </a:r>
            <a:endParaRPr lang="en-US" altLang="zh-CN"/>
          </a:p>
          <a:p>
            <a:pPr lvl="1"/>
            <a:r>
              <a:rPr lang="zh-CN" altLang="en-US"/>
              <a:t>每一行说明一个文件系统的挂载信息</a:t>
            </a:r>
            <a:endParaRPr lang="en-US" altLang="zh-CN"/>
          </a:p>
          <a:p>
            <a:pPr lvl="1"/>
            <a:r>
              <a:rPr lang="zh-CN" altLang="en-US"/>
              <a:t>每一行由 </a:t>
            </a:r>
            <a:r>
              <a:rPr lang="en-US" altLang="zh-CN"/>
              <a:t>6 </a:t>
            </a:r>
            <a:r>
              <a:rPr lang="zh-CN" altLang="en-US"/>
              <a:t>列信息组成，列与列之间用 </a:t>
            </a:r>
            <a:r>
              <a:rPr lang="en-US" altLang="zh-CN"/>
              <a:t>TAB </a:t>
            </a:r>
            <a:r>
              <a:rPr lang="zh-CN" altLang="en-US"/>
              <a:t>键隔开，一般格式如下：</a:t>
            </a:r>
          </a:p>
          <a:p>
            <a:pPr lvl="1"/>
            <a:endParaRPr lang="zh-CN" altLang="en-US" dirty="0"/>
          </a:p>
        </p:txBody>
      </p:sp>
      <p:sp>
        <p:nvSpPr>
          <p:cNvPr id="7" name="Rectangle 11"/>
          <p:cNvSpPr>
            <a:spLocks noChangeArrowheads="1"/>
          </p:cNvSpPr>
          <p:nvPr/>
        </p:nvSpPr>
        <p:spPr bwMode="auto">
          <a:xfrm>
            <a:off x="2063552" y="3573016"/>
            <a:ext cx="7848600" cy="533400"/>
          </a:xfrm>
          <a:prstGeom prst="rect">
            <a:avLst/>
          </a:prstGeom>
          <a:noFill/>
          <a:ln w="9525">
            <a:noFill/>
            <a:miter lim="800000"/>
            <a:headEnd/>
            <a:tailEnd/>
          </a:ln>
          <a:effectLst/>
        </p:spPr>
        <p:txBody>
          <a:bodyPr/>
          <a:lstStyle/>
          <a:p>
            <a:pPr>
              <a:spcBef>
                <a:spcPct val="20000"/>
              </a:spcBef>
              <a:buClr>
                <a:schemeClr val="hlink"/>
              </a:buClr>
              <a:buFont typeface="Wingdings" pitchFamily="2" charset="2"/>
              <a:buNone/>
            </a:pPr>
            <a:r>
              <a:rPr lang="zh-CN" altLang="en-US" sz="2400" b="1" dirty="0">
                <a:solidFill>
                  <a:srgbClr val="006600"/>
                </a:solidFill>
                <a:latin typeface="Courier New" pitchFamily="49" charset="0"/>
                <a:ea typeface="黑体" pitchFamily="49" charset="-122"/>
              </a:rPr>
              <a:t>/</a:t>
            </a:r>
            <a:r>
              <a:rPr lang="en-US" altLang="zh-CN" sz="2400" b="1" dirty="0">
                <a:solidFill>
                  <a:srgbClr val="006600"/>
                </a:solidFill>
                <a:latin typeface="Courier New" pitchFamily="49" charset="0"/>
                <a:ea typeface="黑体" pitchFamily="49" charset="-122"/>
              </a:rPr>
              <a:t>dev/sda10   </a:t>
            </a:r>
            <a:r>
              <a:rPr lang="en-US" altLang="zh-CN" sz="2400" b="1" dirty="0">
                <a:latin typeface="Courier New" pitchFamily="49" charset="0"/>
                <a:ea typeface="黑体" pitchFamily="49" charset="-122"/>
              </a:rPr>
              <a:t>/opt</a:t>
            </a:r>
            <a:r>
              <a:rPr lang="en-US" altLang="zh-CN" sz="2400" b="1" dirty="0">
                <a:solidFill>
                  <a:srgbClr val="006600"/>
                </a:solidFill>
                <a:latin typeface="Courier New" pitchFamily="49" charset="0"/>
                <a:ea typeface="黑体" pitchFamily="49" charset="-122"/>
              </a:rPr>
              <a:t>	ext4  </a:t>
            </a:r>
            <a:r>
              <a:rPr lang="en-US" altLang="zh-CN" sz="2400" b="1" dirty="0">
                <a:latin typeface="Courier New" pitchFamily="49" charset="0"/>
                <a:ea typeface="黑体" pitchFamily="49" charset="-122"/>
              </a:rPr>
              <a:t>defaults</a:t>
            </a:r>
            <a:r>
              <a:rPr lang="en-US" altLang="zh-CN" sz="2400" b="1" dirty="0">
                <a:solidFill>
                  <a:srgbClr val="006600"/>
                </a:solidFill>
                <a:latin typeface="Courier New" pitchFamily="49" charset="0"/>
                <a:ea typeface="黑体" pitchFamily="49" charset="-122"/>
              </a:rPr>
              <a:t>	 0  </a:t>
            </a:r>
            <a:r>
              <a:rPr lang="en-US" altLang="zh-CN" sz="2400" b="1" dirty="0">
                <a:latin typeface="Courier New" pitchFamily="49" charset="0"/>
                <a:ea typeface="黑体" pitchFamily="49" charset="-122"/>
              </a:rPr>
              <a:t>0</a:t>
            </a:r>
          </a:p>
        </p:txBody>
      </p:sp>
      <p:grpSp>
        <p:nvGrpSpPr>
          <p:cNvPr id="8" name="Group 30"/>
          <p:cNvGrpSpPr>
            <a:grpSpLocks/>
          </p:cNvGrpSpPr>
          <p:nvPr/>
        </p:nvGrpSpPr>
        <p:grpSpPr bwMode="auto">
          <a:xfrm>
            <a:off x="2063553" y="4004815"/>
            <a:ext cx="1944687" cy="1111249"/>
            <a:chOff x="521" y="3203"/>
            <a:chExt cx="1225" cy="700"/>
          </a:xfrm>
        </p:grpSpPr>
        <p:sp>
          <p:nvSpPr>
            <p:cNvPr id="9" name="Line 12"/>
            <p:cNvSpPr>
              <a:spLocks noChangeShapeType="1"/>
            </p:cNvSpPr>
            <p:nvPr/>
          </p:nvSpPr>
          <p:spPr bwMode="auto">
            <a:xfrm flipH="1">
              <a:off x="839" y="3249"/>
              <a:ext cx="91" cy="333"/>
            </a:xfrm>
            <a:prstGeom prst="line">
              <a:avLst/>
            </a:prstGeom>
            <a:noFill/>
            <a:ln w="28575">
              <a:solidFill>
                <a:schemeClr val="hlink"/>
              </a:solidFill>
              <a:miter lim="800000"/>
              <a:headEnd/>
              <a:tailEnd type="triangle" w="med" len="med"/>
            </a:ln>
            <a:effectLst/>
          </p:spPr>
          <p:txBody>
            <a:bodyPr wrap="none"/>
            <a:lstStyle/>
            <a:p>
              <a:endParaRPr lang="zh-CN" altLang="en-US"/>
            </a:p>
          </p:txBody>
        </p:sp>
        <p:sp>
          <p:nvSpPr>
            <p:cNvPr id="10" name="Text Box 13"/>
            <p:cNvSpPr txBox="1">
              <a:spLocks noChangeArrowheads="1"/>
            </p:cNvSpPr>
            <p:nvPr/>
          </p:nvSpPr>
          <p:spPr bwMode="auto">
            <a:xfrm>
              <a:off x="521" y="3612"/>
              <a:ext cx="771" cy="291"/>
            </a:xfrm>
            <a:prstGeom prst="rect">
              <a:avLst/>
            </a:prstGeom>
            <a:noFill/>
            <a:ln w="9525">
              <a:solidFill>
                <a:schemeClr val="tx1"/>
              </a:solidFill>
              <a:miter lim="800000"/>
              <a:headEnd/>
              <a:tailEnd/>
            </a:ln>
            <a:effectLst/>
          </p:spPr>
          <p:txBody>
            <a:bodyPr wrap="square">
              <a:spAutoFit/>
            </a:bodyPr>
            <a:lstStyle/>
            <a:p>
              <a:pPr>
                <a:spcBef>
                  <a:spcPct val="50000"/>
                </a:spcBef>
              </a:pPr>
              <a:r>
                <a:rPr lang="zh-CN" altLang="en-US" sz="2400" dirty="0">
                  <a:solidFill>
                    <a:srgbClr val="0000CC"/>
                  </a:solidFill>
                  <a:ea typeface="黑体" pitchFamily="49" charset="-122"/>
                </a:rPr>
                <a:t>设备名</a:t>
              </a:r>
            </a:p>
          </p:txBody>
        </p:sp>
        <p:sp>
          <p:nvSpPr>
            <p:cNvPr id="11" name="Line 24"/>
            <p:cNvSpPr>
              <a:spLocks noChangeShapeType="1"/>
            </p:cNvSpPr>
            <p:nvPr/>
          </p:nvSpPr>
          <p:spPr bwMode="auto">
            <a:xfrm>
              <a:off x="567" y="3203"/>
              <a:ext cx="1179"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12" name="Group 31"/>
          <p:cNvGrpSpPr>
            <a:grpSpLocks/>
          </p:cNvGrpSpPr>
          <p:nvPr/>
        </p:nvGrpSpPr>
        <p:grpSpPr bwMode="auto">
          <a:xfrm>
            <a:off x="3511352" y="4004817"/>
            <a:ext cx="1865312" cy="1101725"/>
            <a:chOff x="1433" y="3203"/>
            <a:chExt cx="1175" cy="694"/>
          </a:xfrm>
        </p:grpSpPr>
        <p:sp>
          <p:nvSpPr>
            <p:cNvPr id="13" name="Line 14"/>
            <p:cNvSpPr>
              <a:spLocks noChangeShapeType="1"/>
            </p:cNvSpPr>
            <p:nvPr/>
          </p:nvSpPr>
          <p:spPr bwMode="auto">
            <a:xfrm flipH="1">
              <a:off x="1701" y="3249"/>
              <a:ext cx="499" cy="333"/>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14" name="Text Box 15"/>
            <p:cNvSpPr txBox="1">
              <a:spLocks noChangeArrowheads="1"/>
            </p:cNvSpPr>
            <p:nvPr/>
          </p:nvSpPr>
          <p:spPr bwMode="auto">
            <a:xfrm>
              <a:off x="1433" y="3603"/>
              <a:ext cx="768" cy="294"/>
            </a:xfrm>
            <a:prstGeom prst="rect">
              <a:avLst/>
            </a:prstGeom>
            <a:noFill/>
            <a:ln w="9525">
              <a:solidFill>
                <a:schemeClr val="tx1"/>
              </a:solidFill>
              <a:miter lim="800000"/>
              <a:headEnd/>
              <a:tailEnd/>
            </a:ln>
            <a:effectLst/>
          </p:spPr>
          <p:txBody>
            <a:bodyPr>
              <a:spAutoFit/>
            </a:bodyPr>
            <a:lstStyle/>
            <a:p>
              <a:pPr>
                <a:spcBef>
                  <a:spcPct val="50000"/>
                </a:spcBef>
              </a:pPr>
              <a:r>
                <a:rPr lang="zh-CN" altLang="en-US" sz="2400" dirty="0">
                  <a:solidFill>
                    <a:srgbClr val="0000CC"/>
                  </a:solidFill>
                  <a:ea typeface="黑体" pitchFamily="49" charset="-122"/>
                </a:rPr>
                <a:t>挂载点</a:t>
              </a:r>
            </a:p>
          </p:txBody>
        </p:sp>
        <p:sp>
          <p:nvSpPr>
            <p:cNvPr id="15" name="Line 25"/>
            <p:cNvSpPr>
              <a:spLocks noChangeShapeType="1"/>
            </p:cNvSpPr>
            <p:nvPr/>
          </p:nvSpPr>
          <p:spPr bwMode="auto">
            <a:xfrm>
              <a:off x="2018" y="3203"/>
              <a:ext cx="590"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16" name="Group 32"/>
          <p:cNvGrpSpPr>
            <a:grpSpLocks/>
          </p:cNvGrpSpPr>
          <p:nvPr/>
        </p:nvGrpSpPr>
        <p:grpSpPr bwMode="auto">
          <a:xfrm>
            <a:off x="5087739" y="4004816"/>
            <a:ext cx="1441450" cy="1408112"/>
            <a:chOff x="2426" y="3203"/>
            <a:chExt cx="908" cy="887"/>
          </a:xfrm>
        </p:grpSpPr>
        <p:sp>
          <p:nvSpPr>
            <p:cNvPr id="17" name="Line 16"/>
            <p:cNvSpPr>
              <a:spLocks noChangeShapeType="1"/>
            </p:cNvSpPr>
            <p:nvPr/>
          </p:nvSpPr>
          <p:spPr bwMode="auto">
            <a:xfrm flipH="1">
              <a:off x="2744" y="3249"/>
              <a:ext cx="272" cy="317"/>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18" name="Text Box 17"/>
            <p:cNvSpPr txBox="1">
              <a:spLocks noChangeArrowheads="1"/>
            </p:cNvSpPr>
            <p:nvPr/>
          </p:nvSpPr>
          <p:spPr bwMode="auto">
            <a:xfrm>
              <a:off x="2426" y="3566"/>
              <a:ext cx="726" cy="524"/>
            </a:xfrm>
            <a:prstGeom prst="rect">
              <a:avLst/>
            </a:prstGeom>
            <a:noFill/>
            <a:ln w="9525">
              <a:solidFill>
                <a:schemeClr val="tx1"/>
              </a:solidFill>
              <a:miter lim="800000"/>
              <a:headEnd/>
              <a:tailEnd/>
            </a:ln>
            <a:effectLst/>
          </p:spPr>
          <p:txBody>
            <a:bodyPr wrap="square">
              <a:spAutoFit/>
            </a:bodyPr>
            <a:lstStyle/>
            <a:p>
              <a:pPr>
                <a:spcBef>
                  <a:spcPct val="50000"/>
                </a:spcBef>
              </a:pPr>
              <a:r>
                <a:rPr lang="zh-CN" altLang="en-US" sz="2400" dirty="0">
                  <a:solidFill>
                    <a:srgbClr val="0000CC"/>
                  </a:solidFill>
                  <a:ea typeface="黑体" pitchFamily="49" charset="-122"/>
                </a:rPr>
                <a:t>文件系统类型</a:t>
              </a:r>
            </a:p>
          </p:txBody>
        </p:sp>
        <p:sp>
          <p:nvSpPr>
            <p:cNvPr id="19" name="Line 26"/>
            <p:cNvSpPr>
              <a:spLocks noChangeShapeType="1"/>
            </p:cNvSpPr>
            <p:nvPr/>
          </p:nvSpPr>
          <p:spPr bwMode="auto">
            <a:xfrm>
              <a:off x="2835" y="3203"/>
              <a:ext cx="499"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20" name="Group 33"/>
          <p:cNvGrpSpPr>
            <a:grpSpLocks/>
          </p:cNvGrpSpPr>
          <p:nvPr/>
        </p:nvGrpSpPr>
        <p:grpSpPr bwMode="auto">
          <a:xfrm>
            <a:off x="6600628" y="4004817"/>
            <a:ext cx="1728787" cy="1704975"/>
            <a:chOff x="3379" y="3203"/>
            <a:chExt cx="1089" cy="1074"/>
          </a:xfrm>
        </p:grpSpPr>
        <p:sp>
          <p:nvSpPr>
            <p:cNvPr id="21" name="Line 18"/>
            <p:cNvSpPr>
              <a:spLocks noChangeShapeType="1"/>
            </p:cNvSpPr>
            <p:nvPr/>
          </p:nvSpPr>
          <p:spPr bwMode="auto">
            <a:xfrm flipH="1">
              <a:off x="3696" y="3249"/>
              <a:ext cx="91" cy="272"/>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22" name="Text Box 19"/>
            <p:cNvSpPr txBox="1">
              <a:spLocks noChangeArrowheads="1"/>
            </p:cNvSpPr>
            <p:nvPr/>
          </p:nvSpPr>
          <p:spPr bwMode="auto">
            <a:xfrm>
              <a:off x="3379" y="3521"/>
              <a:ext cx="589" cy="756"/>
            </a:xfrm>
            <a:prstGeom prst="rect">
              <a:avLst/>
            </a:prstGeom>
            <a:noFill/>
            <a:ln w="9525">
              <a:solidFill>
                <a:schemeClr val="tx1"/>
              </a:solidFill>
              <a:miter lim="800000"/>
              <a:headEnd/>
              <a:tailEnd/>
            </a:ln>
            <a:effectLst/>
          </p:spPr>
          <p:txBody>
            <a:bodyPr wrap="square">
              <a:spAutoFit/>
            </a:bodyPr>
            <a:lstStyle/>
            <a:p>
              <a:pPr>
                <a:spcBef>
                  <a:spcPct val="50000"/>
                </a:spcBef>
              </a:pPr>
              <a:r>
                <a:rPr lang="zh-CN" altLang="en-US" sz="2400" dirty="0">
                  <a:solidFill>
                    <a:srgbClr val="0000CC"/>
                  </a:solidFill>
                  <a:ea typeface="黑体" pitchFamily="49" charset="-122"/>
                </a:rPr>
                <a:t>挂装选项列表</a:t>
              </a:r>
            </a:p>
          </p:txBody>
        </p:sp>
        <p:sp>
          <p:nvSpPr>
            <p:cNvPr id="23" name="Line 27"/>
            <p:cNvSpPr>
              <a:spLocks noChangeShapeType="1"/>
            </p:cNvSpPr>
            <p:nvPr/>
          </p:nvSpPr>
          <p:spPr bwMode="auto">
            <a:xfrm>
              <a:off x="3560" y="3203"/>
              <a:ext cx="908"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24" name="Group 34"/>
          <p:cNvGrpSpPr>
            <a:grpSpLocks/>
          </p:cNvGrpSpPr>
          <p:nvPr/>
        </p:nvGrpSpPr>
        <p:grpSpPr bwMode="auto">
          <a:xfrm>
            <a:off x="7753152" y="4004816"/>
            <a:ext cx="1223962" cy="1776412"/>
            <a:chOff x="4105" y="3203"/>
            <a:chExt cx="771" cy="1119"/>
          </a:xfrm>
        </p:grpSpPr>
        <p:sp>
          <p:nvSpPr>
            <p:cNvPr id="25" name="Line 20"/>
            <p:cNvSpPr>
              <a:spLocks noChangeShapeType="1"/>
            </p:cNvSpPr>
            <p:nvPr/>
          </p:nvSpPr>
          <p:spPr bwMode="auto">
            <a:xfrm flipH="1">
              <a:off x="4558" y="3249"/>
              <a:ext cx="182" cy="272"/>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26" name="Text Box 21"/>
            <p:cNvSpPr txBox="1">
              <a:spLocks noChangeArrowheads="1"/>
            </p:cNvSpPr>
            <p:nvPr/>
          </p:nvSpPr>
          <p:spPr bwMode="auto">
            <a:xfrm>
              <a:off x="4105" y="3566"/>
              <a:ext cx="771" cy="756"/>
            </a:xfrm>
            <a:prstGeom prst="rect">
              <a:avLst/>
            </a:prstGeom>
            <a:noFill/>
            <a:ln w="9525">
              <a:solidFill>
                <a:schemeClr val="tx1"/>
              </a:solidFill>
              <a:miter lim="800000"/>
              <a:headEnd/>
              <a:tailEnd/>
            </a:ln>
            <a:effectLst/>
          </p:spPr>
          <p:txBody>
            <a:bodyPr>
              <a:spAutoFit/>
            </a:bodyPr>
            <a:lstStyle/>
            <a:p>
              <a:pPr>
                <a:spcBef>
                  <a:spcPct val="50000"/>
                </a:spcBef>
              </a:pPr>
              <a:r>
                <a:rPr lang="en-US" altLang="zh-CN" sz="2400" dirty="0">
                  <a:solidFill>
                    <a:srgbClr val="0000CC"/>
                  </a:solidFill>
                  <a:ea typeface="黑体" pitchFamily="49" charset="-122"/>
                </a:rPr>
                <a:t>dump</a:t>
              </a:r>
              <a:r>
                <a:rPr lang="zh-CN" altLang="en-US" sz="2400" dirty="0">
                  <a:solidFill>
                    <a:srgbClr val="0000CC"/>
                  </a:solidFill>
                  <a:ea typeface="黑体" pitchFamily="49" charset="-122"/>
                </a:rPr>
                <a:t>时是否记录</a:t>
              </a:r>
              <a:endParaRPr lang="en-US" altLang="zh-CN" sz="2400" dirty="0">
                <a:solidFill>
                  <a:srgbClr val="0000CC"/>
                </a:solidFill>
                <a:ea typeface="黑体" pitchFamily="49" charset="-122"/>
              </a:endParaRPr>
            </a:p>
          </p:txBody>
        </p:sp>
        <p:sp>
          <p:nvSpPr>
            <p:cNvPr id="27" name="Line 28"/>
            <p:cNvSpPr>
              <a:spLocks noChangeShapeType="1"/>
            </p:cNvSpPr>
            <p:nvPr/>
          </p:nvSpPr>
          <p:spPr bwMode="auto">
            <a:xfrm>
              <a:off x="4672" y="3203"/>
              <a:ext cx="204"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28" name="Group 35"/>
          <p:cNvGrpSpPr>
            <a:grpSpLocks/>
          </p:cNvGrpSpPr>
          <p:nvPr/>
        </p:nvGrpSpPr>
        <p:grpSpPr bwMode="auto">
          <a:xfrm>
            <a:off x="9121585" y="4004816"/>
            <a:ext cx="935038" cy="1776412"/>
            <a:chOff x="4967" y="3203"/>
            <a:chExt cx="589" cy="1119"/>
          </a:xfrm>
        </p:grpSpPr>
        <p:sp>
          <p:nvSpPr>
            <p:cNvPr id="29" name="Line 22"/>
            <p:cNvSpPr>
              <a:spLocks noChangeShapeType="1"/>
            </p:cNvSpPr>
            <p:nvPr/>
          </p:nvSpPr>
          <p:spPr bwMode="auto">
            <a:xfrm>
              <a:off x="5129" y="3219"/>
              <a:ext cx="19" cy="347"/>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30" name="Text Box 23"/>
            <p:cNvSpPr txBox="1">
              <a:spLocks noChangeArrowheads="1"/>
            </p:cNvSpPr>
            <p:nvPr/>
          </p:nvSpPr>
          <p:spPr bwMode="auto">
            <a:xfrm>
              <a:off x="4967" y="3566"/>
              <a:ext cx="589" cy="756"/>
            </a:xfrm>
            <a:prstGeom prst="rect">
              <a:avLst/>
            </a:prstGeom>
            <a:noFill/>
            <a:ln w="9525">
              <a:solidFill>
                <a:schemeClr val="tx1"/>
              </a:solidFill>
              <a:miter lim="800000"/>
              <a:headEnd/>
              <a:tailEnd/>
            </a:ln>
            <a:effectLst/>
          </p:spPr>
          <p:txBody>
            <a:bodyPr wrap="square">
              <a:spAutoFit/>
            </a:bodyPr>
            <a:lstStyle/>
            <a:p>
              <a:pPr>
                <a:spcBef>
                  <a:spcPct val="50000"/>
                </a:spcBef>
              </a:pPr>
              <a:r>
                <a:rPr lang="en-US" altLang="zh-CN" sz="2400" dirty="0" err="1">
                  <a:solidFill>
                    <a:srgbClr val="0000CC"/>
                  </a:solidFill>
                  <a:ea typeface="黑体" pitchFamily="49" charset="-122"/>
                </a:rPr>
                <a:t>fsck</a:t>
              </a:r>
              <a:r>
                <a:rPr lang="zh-CN" altLang="en-US" sz="2400" dirty="0">
                  <a:solidFill>
                    <a:srgbClr val="0000CC"/>
                  </a:solidFill>
                  <a:ea typeface="黑体" pitchFamily="49" charset="-122"/>
                </a:rPr>
                <a:t>时的顺序</a:t>
              </a:r>
            </a:p>
          </p:txBody>
        </p:sp>
        <p:sp>
          <p:nvSpPr>
            <p:cNvPr id="31" name="Line 29"/>
            <p:cNvSpPr>
              <a:spLocks noChangeShapeType="1"/>
            </p:cNvSpPr>
            <p:nvPr/>
          </p:nvSpPr>
          <p:spPr bwMode="auto">
            <a:xfrm>
              <a:off x="5012" y="3203"/>
              <a:ext cx="227" cy="0"/>
            </a:xfrm>
            <a:prstGeom prst="line">
              <a:avLst/>
            </a:prstGeom>
            <a:noFill/>
            <a:ln w="28575">
              <a:solidFill>
                <a:schemeClr val="tx1"/>
              </a:solidFill>
              <a:miter lim="800000"/>
              <a:headEnd/>
              <a:tailEnd/>
            </a:ln>
            <a:effectLst/>
          </p:spPr>
          <p:txBody>
            <a:bodyPr wrap="none"/>
            <a:lstStyle/>
            <a:p>
              <a:endParaRPr lang="zh-CN" altLang="en-US"/>
            </a:p>
          </p:txBody>
        </p:sp>
      </p:grpSp>
    </p:spTree>
    <p:extLst>
      <p:ext uri="{BB962C8B-B14F-4D97-AF65-F5344CB8AC3E}">
        <p14:creationId xmlns:p14="http://schemas.microsoft.com/office/powerpoint/2010/main" val="258836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up)">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/etc/fstab</a:t>
            </a:r>
            <a:r>
              <a:rPr lang="zh-CN" altLang="en-US"/>
              <a:t>文件的列信息</a:t>
            </a:r>
            <a:endParaRPr lang="zh-CN" altLang="en-US" dirty="0"/>
          </a:p>
        </p:txBody>
      </p:sp>
      <p:sp>
        <p:nvSpPr>
          <p:cNvPr id="3" name="内容占位符 2"/>
          <p:cNvSpPr>
            <a:spLocks noGrp="1"/>
          </p:cNvSpPr>
          <p:nvPr>
            <p:ph idx="1"/>
          </p:nvPr>
        </p:nvSpPr>
        <p:spPr/>
        <p:txBody>
          <a:bodyPr/>
          <a:lstStyle/>
          <a:p>
            <a:r>
              <a:rPr lang="en-US" altLang="zh-CN"/>
              <a:t>fs_spec</a:t>
            </a:r>
            <a:r>
              <a:rPr lang="zh-CN" altLang="en-US"/>
              <a:t>：设备或远程文件系统 </a:t>
            </a:r>
          </a:p>
          <a:p>
            <a:r>
              <a:rPr lang="en-US" altLang="zh-CN"/>
              <a:t>fs_file</a:t>
            </a:r>
            <a:r>
              <a:rPr lang="zh-CN" altLang="en-US"/>
              <a:t>：挂装点目录 </a:t>
            </a:r>
          </a:p>
          <a:p>
            <a:r>
              <a:rPr lang="en-US" altLang="zh-CN"/>
              <a:t>fs_type</a:t>
            </a:r>
            <a:r>
              <a:rPr lang="zh-CN" altLang="en-US"/>
              <a:t>：文件系统类型 </a:t>
            </a:r>
          </a:p>
          <a:p>
            <a:r>
              <a:rPr lang="en-US" altLang="zh-CN"/>
              <a:t>fs_options</a:t>
            </a:r>
            <a:r>
              <a:rPr lang="zh-CN" altLang="en-US"/>
              <a:t>：文件系统挂载选项 </a:t>
            </a:r>
          </a:p>
          <a:p>
            <a:r>
              <a:rPr lang="en-US" altLang="zh-CN"/>
              <a:t>fs_dump</a:t>
            </a:r>
            <a:r>
              <a:rPr lang="zh-CN" altLang="en-US"/>
              <a:t>：被”</a:t>
            </a:r>
            <a:r>
              <a:rPr lang="en-US" altLang="zh-CN"/>
              <a:t>dump”</a:t>
            </a:r>
            <a:r>
              <a:rPr lang="zh-CN" altLang="en-US"/>
              <a:t>命令使用来检查一个文件系统应该以多快频率进行转储，若不需要转储则该字段为“</a:t>
            </a:r>
            <a:r>
              <a:rPr lang="en-US" altLang="zh-CN"/>
              <a:t>0” </a:t>
            </a:r>
          </a:p>
          <a:p>
            <a:r>
              <a:rPr lang="en-US" altLang="zh-CN"/>
              <a:t>fs_pass</a:t>
            </a:r>
            <a:r>
              <a:rPr lang="zh-CN" altLang="en-US"/>
              <a:t>：被”</a:t>
            </a:r>
            <a:r>
              <a:rPr lang="en-US" altLang="zh-CN"/>
              <a:t>fsck”</a:t>
            </a:r>
            <a:r>
              <a:rPr lang="zh-CN" altLang="en-US"/>
              <a:t>命令用来决定在启动时需要被扫描的文件系统的顺序，若无需在启动时扫描则该字段为“</a:t>
            </a:r>
            <a:r>
              <a:rPr lang="en-US" altLang="zh-CN"/>
              <a:t>0”</a:t>
            </a:r>
            <a:endParaRPr lang="zh-CN" altLang="en-US" dirty="0"/>
          </a:p>
        </p:txBody>
      </p:sp>
      <p:sp>
        <p:nvSpPr>
          <p:cNvPr id="7" name="TextBox 6"/>
          <p:cNvSpPr txBox="1"/>
          <p:nvPr/>
        </p:nvSpPr>
        <p:spPr>
          <a:xfrm>
            <a:off x="2231569" y="5611416"/>
            <a:ext cx="7848872"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200" dirty="0">
                <a:solidFill>
                  <a:srgbClr val="002060"/>
                </a:solidFill>
              </a:rPr>
              <a:t>分区或</a:t>
            </a:r>
            <a:r>
              <a:rPr lang="en-US" altLang="zh-CN" sz="2200" dirty="0">
                <a:solidFill>
                  <a:srgbClr val="002060"/>
                </a:solidFill>
              </a:rPr>
              <a:t>LV  </a:t>
            </a:r>
            <a:r>
              <a:rPr lang="zh-CN" altLang="en-US" sz="2200" dirty="0">
                <a:solidFill>
                  <a:srgbClr val="002060"/>
                </a:solidFill>
              </a:rPr>
              <a:t>挂装点 文件系统类型 挂装选项    备份频率   检查顺序</a:t>
            </a:r>
          </a:p>
          <a:p>
            <a:r>
              <a:rPr lang="en-US" altLang="zh-CN" sz="2200" dirty="0" err="1">
                <a:solidFill>
                  <a:srgbClr val="002060"/>
                </a:solidFill>
              </a:rPr>
              <a:t>fs_spec</a:t>
            </a:r>
            <a:r>
              <a:rPr lang="en-US" altLang="zh-CN" sz="2200" dirty="0">
                <a:solidFill>
                  <a:srgbClr val="002060"/>
                </a:solidFill>
              </a:rPr>
              <a:t>     </a:t>
            </a:r>
            <a:r>
              <a:rPr lang="en-US" altLang="zh-CN" sz="2200" dirty="0" err="1">
                <a:solidFill>
                  <a:srgbClr val="002060"/>
                </a:solidFill>
              </a:rPr>
              <a:t>fs_file</a:t>
            </a:r>
            <a:r>
              <a:rPr lang="en-US" altLang="zh-CN" sz="2200" dirty="0">
                <a:solidFill>
                  <a:srgbClr val="002060"/>
                </a:solidFill>
              </a:rPr>
              <a:t>   </a:t>
            </a:r>
            <a:r>
              <a:rPr lang="en-US" altLang="zh-CN" sz="2200" dirty="0" err="1">
                <a:solidFill>
                  <a:srgbClr val="002060"/>
                </a:solidFill>
              </a:rPr>
              <a:t>fs_type</a:t>
            </a:r>
            <a:r>
              <a:rPr lang="en-US" altLang="zh-CN" sz="2200" dirty="0">
                <a:solidFill>
                  <a:srgbClr val="002060"/>
                </a:solidFill>
              </a:rPr>
              <a:t>          </a:t>
            </a:r>
            <a:r>
              <a:rPr lang="en-US" altLang="zh-CN" sz="2200" dirty="0" err="1">
                <a:solidFill>
                  <a:srgbClr val="002060"/>
                </a:solidFill>
              </a:rPr>
              <a:t>fs_options</a:t>
            </a:r>
            <a:r>
              <a:rPr lang="en-US" altLang="zh-CN" sz="2200" dirty="0">
                <a:solidFill>
                  <a:srgbClr val="002060"/>
                </a:solidFill>
              </a:rPr>
              <a:t>   </a:t>
            </a:r>
            <a:r>
              <a:rPr lang="en-US" altLang="zh-CN" sz="2200" dirty="0" err="1">
                <a:solidFill>
                  <a:srgbClr val="002060"/>
                </a:solidFill>
              </a:rPr>
              <a:t>fs_dump</a:t>
            </a:r>
            <a:r>
              <a:rPr lang="en-US" altLang="zh-CN" sz="2200" dirty="0">
                <a:solidFill>
                  <a:srgbClr val="002060"/>
                </a:solidFill>
              </a:rPr>
              <a:t>   </a:t>
            </a:r>
            <a:r>
              <a:rPr lang="en-US" altLang="zh-CN" sz="2200" dirty="0" err="1">
                <a:solidFill>
                  <a:srgbClr val="002060"/>
                </a:solidFill>
              </a:rPr>
              <a:t>fs_pass</a:t>
            </a:r>
            <a:endParaRPr lang="zh-CN" altLang="en-US" sz="2200" dirty="0">
              <a:solidFill>
                <a:srgbClr val="002060"/>
              </a:solidFill>
            </a:endParaRPr>
          </a:p>
        </p:txBody>
      </p:sp>
    </p:spTree>
    <p:extLst>
      <p:ext uri="{BB962C8B-B14F-4D97-AF65-F5344CB8AC3E}">
        <p14:creationId xmlns:p14="http://schemas.microsoft.com/office/powerpoint/2010/main" val="400480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a:t>
            </a:r>
            <a:r>
              <a:rPr lang="en-US" altLang="zh-CN"/>
              <a:t>/etc/fstab</a:t>
            </a:r>
            <a:r>
              <a:rPr lang="zh-CN" altLang="en-US"/>
              <a:t>实例</a:t>
            </a:r>
            <a:endParaRPr lang="zh-CN" altLang="en-US" dirty="0"/>
          </a:p>
        </p:txBody>
      </p:sp>
      <p:sp>
        <p:nvSpPr>
          <p:cNvPr id="3" name="内容占位符 2"/>
          <p:cNvSpPr>
            <a:spLocks noGrp="1"/>
          </p:cNvSpPr>
          <p:nvPr>
            <p:ph idx="1"/>
          </p:nvPr>
        </p:nvSpPr>
        <p:spPr/>
        <p:txBody>
          <a:bodyPr/>
          <a:lstStyle/>
          <a:p>
            <a:r>
              <a:rPr lang="en-US" altLang="zh-CN" sz="2000" dirty="0"/>
              <a:t># &lt;file system&gt; &lt;mount point&gt;   &lt;type&gt;         &lt;options&gt;          &lt;dump&gt;  &lt;pass&gt;</a:t>
            </a:r>
          </a:p>
          <a:p>
            <a:r>
              <a:rPr lang="en-US" altLang="zh-CN" sz="2000" dirty="0"/>
              <a:t>LABEL=/             /                            ext4           defaults                   1        1</a:t>
            </a:r>
          </a:p>
          <a:p>
            <a:r>
              <a:rPr lang="en-US" altLang="zh-CN" sz="2000" dirty="0"/>
              <a:t>none                   /dev/pts             </a:t>
            </a:r>
            <a:r>
              <a:rPr lang="en-US" altLang="zh-CN" sz="2000" dirty="0" err="1"/>
              <a:t>devpts</a:t>
            </a:r>
            <a:r>
              <a:rPr lang="en-US" altLang="zh-CN" sz="2000" dirty="0"/>
              <a:t>         </a:t>
            </a:r>
            <a:r>
              <a:rPr lang="en-US" altLang="zh-CN" sz="2000" dirty="0" err="1"/>
              <a:t>gid</a:t>
            </a:r>
            <a:r>
              <a:rPr lang="en-US" altLang="zh-CN" sz="2000" dirty="0"/>
              <a:t>=5,mode=620        0        0</a:t>
            </a:r>
          </a:p>
          <a:p>
            <a:r>
              <a:rPr lang="en-US" altLang="zh-CN" sz="2000" dirty="0"/>
              <a:t>LABEL=/home     /home                  ext4           defaults                   1        2</a:t>
            </a:r>
          </a:p>
          <a:p>
            <a:r>
              <a:rPr lang="en-US" altLang="zh-CN" sz="2000" dirty="0"/>
              <a:t>none                   /proc                     </a:t>
            </a:r>
            <a:r>
              <a:rPr lang="en-US" altLang="zh-CN" sz="2000" dirty="0" err="1"/>
              <a:t>proc</a:t>
            </a:r>
            <a:r>
              <a:rPr lang="en-US" altLang="zh-CN" sz="2000" dirty="0"/>
              <a:t>           defaults                   0        0</a:t>
            </a:r>
          </a:p>
          <a:p>
            <a:r>
              <a:rPr lang="en-US" altLang="zh-CN" sz="2000" dirty="0"/>
              <a:t>none                  /dev/</a:t>
            </a:r>
            <a:r>
              <a:rPr lang="en-US" altLang="zh-CN" sz="2000" dirty="0" err="1"/>
              <a:t>shm</a:t>
            </a:r>
            <a:r>
              <a:rPr lang="en-US" altLang="zh-CN" sz="2000" dirty="0"/>
              <a:t>             </a:t>
            </a:r>
            <a:r>
              <a:rPr lang="en-US" altLang="zh-CN" sz="2000" dirty="0" err="1"/>
              <a:t>tmpfs</a:t>
            </a:r>
            <a:r>
              <a:rPr lang="en-US" altLang="zh-CN" sz="2000" dirty="0"/>
              <a:t>          defaults                    0        0</a:t>
            </a:r>
          </a:p>
          <a:p>
            <a:r>
              <a:rPr lang="en-US" altLang="zh-CN" sz="2000" dirty="0"/>
              <a:t>LABEL=/</a:t>
            </a:r>
            <a:r>
              <a:rPr lang="en-US" altLang="zh-CN" sz="2000" dirty="0" err="1"/>
              <a:t>usr</a:t>
            </a:r>
            <a:r>
              <a:rPr lang="en-US" altLang="zh-CN" sz="2000" dirty="0"/>
              <a:t>       /</a:t>
            </a:r>
            <a:r>
              <a:rPr lang="en-US" altLang="zh-CN" sz="2000" dirty="0" err="1"/>
              <a:t>usr</a:t>
            </a:r>
            <a:r>
              <a:rPr lang="en-US" altLang="zh-CN" sz="2000" dirty="0"/>
              <a:t>                       ext4           defaults                   1        2</a:t>
            </a:r>
          </a:p>
          <a:p>
            <a:r>
              <a:rPr lang="en-US" altLang="zh-CN" sz="2000" dirty="0"/>
              <a:t>/dev/sda5           swap                   </a:t>
            </a:r>
            <a:r>
              <a:rPr lang="en-US" altLang="zh-CN" sz="2000" dirty="0" err="1"/>
              <a:t>swap</a:t>
            </a:r>
            <a:r>
              <a:rPr lang="en-US" altLang="zh-CN" sz="2000" dirty="0"/>
              <a:t>           defaults                   0        0</a:t>
            </a:r>
          </a:p>
          <a:p>
            <a:r>
              <a:rPr lang="en-US" altLang="zh-CN" sz="2000" dirty="0"/>
              <a:t>/dev/</a:t>
            </a:r>
            <a:r>
              <a:rPr lang="en-US" altLang="zh-CN" sz="2000" dirty="0" err="1"/>
              <a:t>cdrom</a:t>
            </a:r>
            <a:r>
              <a:rPr lang="en-US" altLang="zh-CN" sz="2000" dirty="0"/>
              <a:t>   /</a:t>
            </a:r>
            <a:r>
              <a:rPr lang="en-US" altLang="zh-CN" sz="2000" dirty="0" err="1"/>
              <a:t>mnt</a:t>
            </a:r>
            <a:r>
              <a:rPr lang="en-US" altLang="zh-CN" sz="2000" dirty="0"/>
              <a:t>/</a:t>
            </a:r>
            <a:r>
              <a:rPr lang="en-US" altLang="zh-CN" sz="2000" dirty="0" err="1"/>
              <a:t>cdrom</a:t>
            </a:r>
            <a:r>
              <a:rPr lang="en-US" altLang="zh-CN" sz="2000" dirty="0"/>
              <a:t>     udf,iso9660    </a:t>
            </a:r>
            <a:r>
              <a:rPr lang="en-US" altLang="zh-CN" sz="2000" dirty="0" err="1"/>
              <a:t>noauto,owner,kudzu,ro</a:t>
            </a:r>
            <a:r>
              <a:rPr lang="en-US" altLang="zh-CN" sz="2000" dirty="0"/>
              <a:t>   0        0</a:t>
            </a:r>
          </a:p>
          <a:p>
            <a:r>
              <a:rPr lang="en-US" altLang="zh-CN" sz="2000" dirty="0"/>
              <a:t>/dev/fd0        /</a:t>
            </a:r>
            <a:r>
              <a:rPr lang="en-US" altLang="zh-CN" sz="2000" dirty="0" err="1"/>
              <a:t>mnt</a:t>
            </a:r>
            <a:r>
              <a:rPr lang="en-US" altLang="zh-CN" sz="2000" dirty="0"/>
              <a:t>/floppy             auto        </a:t>
            </a:r>
            <a:r>
              <a:rPr lang="en-US" altLang="zh-CN" sz="2000" dirty="0" err="1"/>
              <a:t>noauto,owner,kudzu</a:t>
            </a:r>
            <a:r>
              <a:rPr lang="en-US" altLang="zh-CN" sz="2000" dirty="0"/>
              <a:t>       0        0</a:t>
            </a:r>
          </a:p>
          <a:p>
            <a:r>
              <a:rPr lang="en-US" altLang="zh-CN" sz="2000" dirty="0"/>
              <a:t>/dev/hda1            /</a:t>
            </a:r>
            <a:r>
              <a:rPr lang="en-US" altLang="zh-CN" sz="2000" dirty="0" err="1"/>
              <a:t>mnt</a:t>
            </a:r>
            <a:r>
              <a:rPr lang="en-US" altLang="zh-CN" sz="2000" dirty="0"/>
              <a:t>/</a:t>
            </a:r>
            <a:r>
              <a:rPr lang="en-US" altLang="zh-CN" sz="2000" dirty="0" err="1"/>
              <a:t>win_c</a:t>
            </a:r>
            <a:r>
              <a:rPr lang="en-US" altLang="zh-CN" sz="2000" dirty="0"/>
              <a:t>      </a:t>
            </a:r>
            <a:r>
              <a:rPr lang="en-US" altLang="zh-CN" sz="2000" dirty="0" err="1"/>
              <a:t>vfat</a:t>
            </a:r>
            <a:r>
              <a:rPr lang="en-US" altLang="zh-CN" sz="2000" dirty="0"/>
              <a:t>    </a:t>
            </a:r>
            <a:r>
              <a:rPr lang="en-US" altLang="zh-CN" sz="2000" dirty="0" err="1"/>
              <a:t>defaults,pagecode</a:t>
            </a:r>
            <a:r>
              <a:rPr lang="en-US" altLang="zh-CN" sz="2000" dirty="0"/>
              <a:t>=936,iocharset=cp936,umask=000               0        0</a:t>
            </a:r>
            <a:endParaRPr lang="zh-CN" altLang="en-US" sz="2000" dirty="0"/>
          </a:p>
        </p:txBody>
      </p:sp>
    </p:spTree>
    <p:extLst>
      <p:ext uri="{BB962C8B-B14F-4D97-AF65-F5344CB8AC3E}">
        <p14:creationId xmlns:p14="http://schemas.microsoft.com/office/powerpoint/2010/main" val="1802179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挂装选项</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722261280"/>
              </p:ext>
            </p:extLst>
          </p:nvPr>
        </p:nvGraphicFramePr>
        <p:xfrm>
          <a:off x="407368" y="1700808"/>
          <a:ext cx="11256962" cy="3322320"/>
        </p:xfrm>
        <a:graphic>
          <a:graphicData uri="http://schemas.openxmlformats.org/drawingml/2006/table">
            <a:tbl>
              <a:tblPr firstRow="1" bandRow="1">
                <a:tableStyleId>{21E4AEA4-8DFA-4A89-87EB-49C32662AFE0}</a:tableStyleId>
              </a:tblPr>
              <a:tblGrid>
                <a:gridCol w="2659420">
                  <a:extLst>
                    <a:ext uri="{9D8B030D-6E8A-4147-A177-3AD203B41FA5}">
                      <a16:colId xmlns:a16="http://schemas.microsoft.com/office/drawing/2014/main" val="20000"/>
                    </a:ext>
                  </a:extLst>
                </a:gridCol>
                <a:gridCol w="8597542">
                  <a:extLst>
                    <a:ext uri="{9D8B030D-6E8A-4147-A177-3AD203B41FA5}">
                      <a16:colId xmlns:a16="http://schemas.microsoft.com/office/drawing/2014/main" val="20001"/>
                    </a:ext>
                  </a:extLst>
                </a:gridCol>
              </a:tblGrid>
              <a:tr h="370840">
                <a:tc>
                  <a:txBody>
                    <a:bodyPr/>
                    <a:lstStyle/>
                    <a:p>
                      <a:r>
                        <a:rPr lang="zh-CN" altLang="en-US" sz="2200" dirty="0"/>
                        <a:t>选项</a:t>
                      </a:r>
                    </a:p>
                  </a:txBody>
                  <a:tcPr marL="125077" marR="125077"/>
                </a:tc>
                <a:tc>
                  <a:txBody>
                    <a:bodyPr/>
                    <a:lstStyle/>
                    <a:p>
                      <a:r>
                        <a:rPr lang="zh-CN" altLang="en-US" sz="2200" dirty="0"/>
                        <a:t>说明</a:t>
                      </a:r>
                    </a:p>
                  </a:txBody>
                  <a:tcPr marL="125077" marR="125077"/>
                </a:tc>
                <a:extLst>
                  <a:ext uri="{0D108BD9-81ED-4DB2-BD59-A6C34878D82A}">
                    <a16:rowId xmlns:a16="http://schemas.microsoft.com/office/drawing/2014/main" val="10000"/>
                  </a:ext>
                </a:extLst>
              </a:tr>
              <a:tr h="370840">
                <a:tc>
                  <a:txBody>
                    <a:bodyPr/>
                    <a:lstStyle/>
                    <a:p>
                      <a:r>
                        <a:rPr lang="en-US" altLang="zh-CN" sz="2200" dirty="0"/>
                        <a:t>defaults </a:t>
                      </a:r>
                      <a:endParaRPr lang="zh-CN" altLang="en-US" sz="2200" dirty="0"/>
                    </a:p>
                  </a:txBody>
                  <a:tcPr marL="125077" marR="125077"/>
                </a:tc>
                <a:tc>
                  <a:txBody>
                    <a:bodyPr/>
                    <a:lstStyle/>
                    <a:p>
                      <a:r>
                        <a:rPr lang="zh-CN" altLang="en-US" sz="2200" dirty="0"/>
                        <a:t>使用 </a:t>
                      </a:r>
                      <a:r>
                        <a:rPr lang="en-US" altLang="zh-CN" sz="2200" dirty="0" err="1"/>
                        <a:t>rw</a:t>
                      </a:r>
                      <a:r>
                        <a:rPr lang="en-US" altLang="zh-CN" sz="2200" dirty="0"/>
                        <a:t>, </a:t>
                      </a:r>
                      <a:r>
                        <a:rPr lang="en-US" altLang="zh-CN" sz="2200" dirty="0" err="1"/>
                        <a:t>suid</a:t>
                      </a:r>
                      <a:r>
                        <a:rPr lang="en-US" altLang="zh-CN" sz="2200" dirty="0"/>
                        <a:t>, dev, exec, auto, </a:t>
                      </a:r>
                      <a:r>
                        <a:rPr lang="en-US" altLang="zh-CN" sz="2200" dirty="0" err="1"/>
                        <a:t>nouser</a:t>
                      </a:r>
                      <a:r>
                        <a:rPr lang="en-US" altLang="zh-CN" sz="2200" dirty="0"/>
                        <a:t> </a:t>
                      </a:r>
                      <a:r>
                        <a:rPr lang="zh-CN" altLang="en-US" sz="2200" dirty="0"/>
                        <a:t>和 </a:t>
                      </a:r>
                      <a:r>
                        <a:rPr lang="en-US" altLang="zh-CN" sz="2200" dirty="0" err="1"/>
                        <a:t>async</a:t>
                      </a:r>
                      <a:r>
                        <a:rPr lang="en-US" altLang="zh-CN" sz="2200" dirty="0"/>
                        <a:t> </a:t>
                      </a:r>
                      <a:r>
                        <a:rPr lang="zh-CN" altLang="en-US" sz="2200" dirty="0"/>
                        <a:t>挂装设备</a:t>
                      </a:r>
                    </a:p>
                  </a:txBody>
                  <a:tcPr marL="125077" marR="125077"/>
                </a:tc>
                <a:extLst>
                  <a:ext uri="{0D108BD9-81ED-4DB2-BD59-A6C34878D82A}">
                    <a16:rowId xmlns:a16="http://schemas.microsoft.com/office/drawing/2014/main" val="10001"/>
                  </a:ext>
                </a:extLst>
              </a:tr>
              <a:tr h="370840">
                <a:tc>
                  <a:txBody>
                    <a:bodyPr/>
                    <a:lstStyle/>
                    <a:p>
                      <a:r>
                        <a:rPr lang="en-US" altLang="zh-CN" sz="2200" dirty="0" err="1"/>
                        <a:t>acl</a:t>
                      </a:r>
                      <a:r>
                        <a:rPr lang="en-US" altLang="zh-CN" sz="2200" dirty="0"/>
                        <a:t>/</a:t>
                      </a:r>
                      <a:r>
                        <a:rPr lang="en-US" altLang="zh-CN" sz="2200" dirty="0" err="1"/>
                        <a:t>noacl</a:t>
                      </a:r>
                      <a:r>
                        <a:rPr lang="en-US" altLang="zh-CN" sz="2200" dirty="0"/>
                        <a:t> </a:t>
                      </a:r>
                      <a:endParaRPr lang="zh-CN" altLang="en-US" sz="2200" dirty="0"/>
                    </a:p>
                  </a:txBody>
                  <a:tcPr marL="125077" marR="125077"/>
                </a:tc>
                <a:tc>
                  <a:txBody>
                    <a:bodyPr/>
                    <a:lstStyle/>
                    <a:p>
                      <a:r>
                        <a:rPr lang="zh-CN" altLang="en-US" sz="2200" dirty="0"/>
                        <a:t>支持</a:t>
                      </a:r>
                      <a:r>
                        <a:rPr lang="en-US" altLang="zh-CN" sz="2200" dirty="0"/>
                        <a:t>/</a:t>
                      </a:r>
                      <a:r>
                        <a:rPr lang="zh-CN" altLang="en-US" sz="2200" dirty="0"/>
                        <a:t>不支持 </a:t>
                      </a:r>
                      <a:r>
                        <a:rPr lang="en-US" altLang="zh-CN" sz="2200" dirty="0"/>
                        <a:t>POSIX Access Control Lists </a:t>
                      </a:r>
                      <a:r>
                        <a:rPr lang="zh-CN" altLang="en-US" sz="2200" dirty="0"/>
                        <a:t>（</a:t>
                      </a:r>
                      <a:r>
                        <a:rPr lang="en-US" altLang="zh-CN" sz="2200" dirty="0"/>
                        <a:t>ACL</a:t>
                      </a:r>
                      <a:r>
                        <a:rPr lang="zh-CN" altLang="en-US" sz="2200" dirty="0"/>
                        <a:t>）</a:t>
                      </a:r>
                    </a:p>
                  </a:txBody>
                  <a:tcPr marL="125077" marR="125077"/>
                </a:tc>
                <a:extLst>
                  <a:ext uri="{0D108BD9-81ED-4DB2-BD59-A6C34878D82A}">
                    <a16:rowId xmlns:a16="http://schemas.microsoft.com/office/drawing/2014/main" val="10002"/>
                  </a:ext>
                </a:extLst>
              </a:tr>
              <a:tr h="370840">
                <a:tc>
                  <a:txBody>
                    <a:bodyPr/>
                    <a:lstStyle/>
                    <a:p>
                      <a:r>
                        <a:rPr lang="en-US" altLang="zh-CN" sz="2200" dirty="0" err="1"/>
                        <a:t>async</a:t>
                      </a:r>
                      <a:r>
                        <a:rPr lang="en-US" altLang="zh-CN" sz="2200" dirty="0"/>
                        <a:t> </a:t>
                      </a:r>
                      <a:endParaRPr lang="zh-CN" altLang="en-US" sz="2200" dirty="0"/>
                    </a:p>
                  </a:txBody>
                  <a:tcPr marL="125077" marR="125077"/>
                </a:tc>
                <a:tc>
                  <a:txBody>
                    <a:bodyPr/>
                    <a:lstStyle/>
                    <a:p>
                      <a:r>
                        <a:rPr lang="zh-CN" altLang="en-US" sz="2200" dirty="0"/>
                        <a:t>以非同步方式（延迟写）执行文件系统的输入输出操作</a:t>
                      </a:r>
                    </a:p>
                  </a:txBody>
                  <a:tcPr marL="125077" marR="125077"/>
                </a:tc>
                <a:extLst>
                  <a:ext uri="{0D108BD9-81ED-4DB2-BD59-A6C34878D82A}">
                    <a16:rowId xmlns:a16="http://schemas.microsoft.com/office/drawing/2014/main" val="10003"/>
                  </a:ext>
                </a:extLst>
              </a:tr>
              <a:tr h="370840">
                <a:tc>
                  <a:txBody>
                    <a:bodyPr/>
                    <a:lstStyle/>
                    <a:p>
                      <a:r>
                        <a:rPr lang="en-US" altLang="zh-CN" sz="2200" dirty="0" err="1"/>
                        <a:t>atime</a:t>
                      </a:r>
                      <a:r>
                        <a:rPr lang="en-US" altLang="zh-CN" sz="2200" dirty="0"/>
                        <a:t>/</a:t>
                      </a:r>
                      <a:r>
                        <a:rPr lang="en-US" altLang="zh-CN" sz="2200" dirty="0" err="1"/>
                        <a:t>noatime</a:t>
                      </a:r>
                      <a:r>
                        <a:rPr lang="en-US" altLang="zh-CN" sz="2200" dirty="0"/>
                        <a:t> </a:t>
                      </a:r>
                      <a:endParaRPr lang="zh-CN" altLang="en-US" sz="2200" dirty="0"/>
                    </a:p>
                  </a:txBody>
                  <a:tcPr marL="125077" marR="125077"/>
                </a:tc>
                <a:tc>
                  <a:txBody>
                    <a:bodyPr/>
                    <a:lstStyle/>
                    <a:p>
                      <a:r>
                        <a:rPr lang="zh-CN" altLang="en-US" sz="2200" dirty="0"/>
                        <a:t>每次访问文件时都 更新</a:t>
                      </a:r>
                      <a:r>
                        <a:rPr lang="en-US" altLang="zh-CN" sz="2200" dirty="0"/>
                        <a:t>/</a:t>
                      </a:r>
                      <a:r>
                        <a:rPr lang="zh-CN" altLang="en-US" sz="2200" dirty="0"/>
                        <a:t>不更新 文件的访问时间，</a:t>
                      </a:r>
                      <a:r>
                        <a:rPr lang="en-US" altLang="zh-CN" sz="2200" dirty="0" err="1"/>
                        <a:t>atime</a:t>
                      </a:r>
                      <a:r>
                        <a:rPr lang="en-US" altLang="zh-CN" sz="2200" dirty="0"/>
                        <a:t> </a:t>
                      </a:r>
                      <a:r>
                        <a:rPr lang="zh-CN" altLang="en-US" sz="2200" dirty="0"/>
                        <a:t>为默认值，</a:t>
                      </a:r>
                      <a:r>
                        <a:rPr lang="en-US" altLang="zh-CN" sz="2200" dirty="0" err="1"/>
                        <a:t>noatime</a:t>
                      </a:r>
                      <a:r>
                        <a:rPr lang="en-US" altLang="zh-CN" sz="2200" dirty="0"/>
                        <a:t> </a:t>
                      </a:r>
                      <a:r>
                        <a:rPr lang="zh-CN" altLang="en-US" sz="2200" dirty="0"/>
                        <a:t>会提高文件系统的访问速度</a:t>
                      </a:r>
                    </a:p>
                  </a:txBody>
                  <a:tcPr marL="125077" marR="125077"/>
                </a:tc>
                <a:extLst>
                  <a:ext uri="{0D108BD9-81ED-4DB2-BD59-A6C34878D82A}">
                    <a16:rowId xmlns:a16="http://schemas.microsoft.com/office/drawing/2014/main" val="10004"/>
                  </a:ext>
                </a:extLst>
              </a:tr>
              <a:tr h="370840">
                <a:tc>
                  <a:txBody>
                    <a:bodyPr/>
                    <a:lstStyle/>
                    <a:p>
                      <a:r>
                        <a:rPr lang="en-US" altLang="zh-CN" sz="2200" dirty="0"/>
                        <a:t>auto/</a:t>
                      </a:r>
                      <a:r>
                        <a:rPr lang="en-US" altLang="zh-CN" sz="2200" dirty="0" err="1"/>
                        <a:t>noauto</a:t>
                      </a:r>
                      <a:r>
                        <a:rPr lang="en-US" altLang="zh-CN" sz="2200" dirty="0"/>
                        <a:t> </a:t>
                      </a:r>
                      <a:endParaRPr lang="zh-CN" altLang="en-US" sz="2200" dirty="0"/>
                    </a:p>
                  </a:txBody>
                  <a:tcPr marL="125077" marR="125077"/>
                </a:tc>
                <a:tc>
                  <a:txBody>
                    <a:bodyPr/>
                    <a:lstStyle/>
                    <a:p>
                      <a:r>
                        <a:rPr lang="zh-CN" altLang="en-US" sz="2200" dirty="0"/>
                        <a:t>使用 </a:t>
                      </a:r>
                      <a:r>
                        <a:rPr lang="en-US" altLang="zh-CN" sz="2200" dirty="0"/>
                        <a:t>mount -a </a:t>
                      </a:r>
                      <a:r>
                        <a:rPr lang="zh-CN" altLang="en-US" sz="2200" dirty="0"/>
                        <a:t>或开机时 会</a:t>
                      </a:r>
                      <a:r>
                        <a:rPr lang="en-US" altLang="zh-CN" sz="2200" dirty="0"/>
                        <a:t>/</a:t>
                      </a:r>
                      <a:r>
                        <a:rPr lang="zh-CN" altLang="en-US" sz="2200" dirty="0"/>
                        <a:t>不会自动挂装</a:t>
                      </a:r>
                    </a:p>
                  </a:txBody>
                  <a:tcPr marL="125077" marR="125077"/>
                </a:tc>
                <a:extLst>
                  <a:ext uri="{0D108BD9-81ED-4DB2-BD59-A6C34878D82A}">
                    <a16:rowId xmlns:a16="http://schemas.microsoft.com/office/drawing/2014/main" val="10005"/>
                  </a:ext>
                </a:extLst>
              </a:tr>
              <a:tr h="370840">
                <a:tc>
                  <a:txBody>
                    <a:bodyPr/>
                    <a:lstStyle/>
                    <a:p>
                      <a:r>
                        <a:rPr lang="en-US" altLang="zh-CN" sz="2200" dirty="0"/>
                        <a:t>dev/</a:t>
                      </a:r>
                      <a:r>
                        <a:rPr lang="en-US" altLang="zh-CN" sz="2200" dirty="0" err="1"/>
                        <a:t>nodev</a:t>
                      </a:r>
                      <a:r>
                        <a:rPr lang="en-US" altLang="zh-CN" sz="2200" dirty="0"/>
                        <a:t> </a:t>
                      </a:r>
                      <a:endParaRPr lang="zh-CN" altLang="en-US" sz="2200" dirty="0"/>
                    </a:p>
                  </a:txBody>
                  <a:tcPr marL="125077" marR="125077"/>
                </a:tc>
                <a:tc>
                  <a:txBody>
                    <a:bodyPr/>
                    <a:lstStyle/>
                    <a:p>
                      <a:r>
                        <a:rPr lang="zh-CN" altLang="en-US" sz="2200" dirty="0"/>
                        <a:t>可以</a:t>
                      </a:r>
                      <a:r>
                        <a:rPr lang="en-US" altLang="zh-CN" sz="2200" dirty="0"/>
                        <a:t>/</a:t>
                      </a:r>
                      <a:r>
                        <a:rPr lang="zh-CN" altLang="en-US" sz="2200" dirty="0"/>
                        <a:t>不可 解读文件系统上的字符或区块设备</a:t>
                      </a:r>
                    </a:p>
                  </a:txBody>
                  <a:tcPr marL="125077" marR="125077"/>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88292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挂装选项（续）</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813507462"/>
              </p:ext>
            </p:extLst>
          </p:nvPr>
        </p:nvGraphicFramePr>
        <p:xfrm>
          <a:off x="531933" y="1556792"/>
          <a:ext cx="11256963" cy="3566160"/>
        </p:xfrm>
        <a:graphic>
          <a:graphicData uri="http://schemas.openxmlformats.org/drawingml/2006/table">
            <a:tbl>
              <a:tblPr firstRow="1" bandRow="1">
                <a:tableStyleId>{21E4AEA4-8DFA-4A89-87EB-49C32662AFE0}</a:tableStyleId>
              </a:tblPr>
              <a:tblGrid>
                <a:gridCol w="3067558">
                  <a:extLst>
                    <a:ext uri="{9D8B030D-6E8A-4147-A177-3AD203B41FA5}">
                      <a16:colId xmlns:a16="http://schemas.microsoft.com/office/drawing/2014/main" val="20000"/>
                    </a:ext>
                  </a:extLst>
                </a:gridCol>
                <a:gridCol w="8189405">
                  <a:extLst>
                    <a:ext uri="{9D8B030D-6E8A-4147-A177-3AD203B41FA5}">
                      <a16:colId xmlns:a16="http://schemas.microsoft.com/office/drawing/2014/main" val="20001"/>
                    </a:ext>
                  </a:extLst>
                </a:gridCol>
              </a:tblGrid>
              <a:tr h="370840">
                <a:tc>
                  <a:txBody>
                    <a:bodyPr/>
                    <a:lstStyle/>
                    <a:p>
                      <a:r>
                        <a:rPr lang="zh-CN" altLang="en-US" sz="2400" dirty="0"/>
                        <a:t>选项</a:t>
                      </a:r>
                    </a:p>
                  </a:txBody>
                  <a:tcPr marL="125077" marR="125077"/>
                </a:tc>
                <a:tc>
                  <a:txBody>
                    <a:bodyPr/>
                    <a:lstStyle/>
                    <a:p>
                      <a:r>
                        <a:rPr lang="zh-CN" altLang="en-US" sz="2400" dirty="0"/>
                        <a:t>说明</a:t>
                      </a:r>
                    </a:p>
                  </a:txBody>
                  <a:tcPr marL="125077" marR="125077"/>
                </a:tc>
                <a:extLst>
                  <a:ext uri="{0D108BD9-81ED-4DB2-BD59-A6C34878D82A}">
                    <a16:rowId xmlns:a16="http://schemas.microsoft.com/office/drawing/2014/main" val="10000"/>
                  </a:ext>
                </a:extLst>
              </a:tr>
              <a:tr h="370840">
                <a:tc>
                  <a:txBody>
                    <a:bodyPr/>
                    <a:lstStyle/>
                    <a:p>
                      <a:r>
                        <a:rPr lang="en-US" altLang="zh-CN" sz="2400" dirty="0"/>
                        <a:t>exec/</a:t>
                      </a:r>
                      <a:r>
                        <a:rPr lang="en-US" altLang="zh-CN" sz="2400" dirty="0" err="1"/>
                        <a:t>noexec</a:t>
                      </a:r>
                      <a:endParaRPr lang="zh-CN" altLang="en-US" sz="2400" dirty="0"/>
                    </a:p>
                  </a:txBody>
                  <a:tcPr marL="125077" marR="125077"/>
                </a:tc>
                <a:tc>
                  <a:txBody>
                    <a:bodyPr/>
                    <a:lstStyle/>
                    <a:p>
                      <a:r>
                        <a:rPr lang="zh-CN" altLang="en-US" sz="2400" dirty="0"/>
                        <a:t>可以</a:t>
                      </a:r>
                      <a:r>
                        <a:rPr lang="en-US" altLang="zh-CN" sz="2400" dirty="0"/>
                        <a:t>/</a:t>
                      </a:r>
                      <a:r>
                        <a:rPr lang="zh-CN" altLang="en-US" sz="2400" dirty="0"/>
                        <a:t>不可 执行文件系统上的二进制文件</a:t>
                      </a:r>
                    </a:p>
                  </a:txBody>
                  <a:tcPr marL="125077" marR="125077"/>
                </a:tc>
                <a:extLst>
                  <a:ext uri="{0D108BD9-81ED-4DB2-BD59-A6C34878D82A}">
                    <a16:rowId xmlns:a16="http://schemas.microsoft.com/office/drawing/2014/main" val="10001"/>
                  </a:ext>
                </a:extLst>
              </a:tr>
              <a:tr h="370840">
                <a:tc>
                  <a:txBody>
                    <a:bodyPr/>
                    <a:lstStyle/>
                    <a:p>
                      <a:r>
                        <a:rPr lang="en-US" altLang="zh-CN" sz="2400" dirty="0" err="1"/>
                        <a:t>suid</a:t>
                      </a:r>
                      <a:r>
                        <a:rPr lang="en-US" altLang="zh-CN" sz="2400" dirty="0"/>
                        <a:t>/</a:t>
                      </a:r>
                      <a:r>
                        <a:rPr lang="en-US" altLang="zh-CN" sz="2400" dirty="0" err="1"/>
                        <a:t>nosuid</a:t>
                      </a:r>
                      <a:r>
                        <a:rPr lang="en-US" altLang="zh-CN" sz="2400" dirty="0"/>
                        <a:t> </a:t>
                      </a:r>
                      <a:endParaRPr lang="zh-CN" altLang="en-US" sz="2400" dirty="0"/>
                    </a:p>
                  </a:txBody>
                  <a:tcPr marL="125077" marR="125077"/>
                </a:tc>
                <a:tc>
                  <a:txBody>
                    <a:bodyPr/>
                    <a:lstStyle/>
                    <a:p>
                      <a:r>
                        <a:rPr lang="zh-CN" altLang="en-US" sz="2400" dirty="0"/>
                        <a:t>开启</a:t>
                      </a:r>
                      <a:r>
                        <a:rPr lang="en-US" altLang="zh-CN" sz="2400" dirty="0"/>
                        <a:t>/</a:t>
                      </a:r>
                      <a:r>
                        <a:rPr lang="zh-CN" altLang="en-US" sz="2400" dirty="0"/>
                        <a:t>禁用 </a:t>
                      </a:r>
                      <a:r>
                        <a:rPr lang="en-US" altLang="zh-CN" sz="2400" dirty="0"/>
                        <a:t>SUID</a:t>
                      </a:r>
                      <a:r>
                        <a:rPr lang="zh-CN" altLang="en-US" sz="2400" dirty="0"/>
                        <a:t>和</a:t>
                      </a:r>
                      <a:r>
                        <a:rPr lang="en-US" altLang="zh-CN" sz="2400" dirty="0"/>
                        <a:t>SGID</a:t>
                      </a:r>
                      <a:r>
                        <a:rPr lang="zh-CN" altLang="en-US" sz="2400" dirty="0"/>
                        <a:t>设置位</a:t>
                      </a:r>
                    </a:p>
                  </a:txBody>
                  <a:tcPr marL="125077" marR="125077"/>
                </a:tc>
                <a:extLst>
                  <a:ext uri="{0D108BD9-81ED-4DB2-BD59-A6C34878D82A}">
                    <a16:rowId xmlns:a16="http://schemas.microsoft.com/office/drawing/2014/main" val="10002"/>
                  </a:ext>
                </a:extLst>
              </a:tr>
              <a:tr h="370840">
                <a:tc>
                  <a:txBody>
                    <a:bodyPr/>
                    <a:lstStyle/>
                    <a:p>
                      <a:r>
                        <a:rPr lang="en-US" altLang="zh-CN" sz="2400" dirty="0"/>
                        <a:t>user/</a:t>
                      </a:r>
                      <a:r>
                        <a:rPr lang="en-US" altLang="zh-CN" sz="2400" dirty="0" err="1"/>
                        <a:t>nouser</a:t>
                      </a:r>
                      <a:r>
                        <a:rPr lang="en-US" altLang="zh-CN" sz="2400" dirty="0"/>
                        <a:t> </a:t>
                      </a:r>
                      <a:endParaRPr lang="zh-CN" altLang="en-US" sz="2400" dirty="0"/>
                    </a:p>
                  </a:txBody>
                  <a:tcPr marL="125077" marR="125077"/>
                </a:tc>
                <a:tc>
                  <a:txBody>
                    <a:bodyPr/>
                    <a:lstStyle/>
                    <a:p>
                      <a:r>
                        <a:rPr lang="zh-CN" altLang="en-US" sz="2400" dirty="0"/>
                        <a:t>允许普通用户</a:t>
                      </a:r>
                      <a:r>
                        <a:rPr lang="en-US" altLang="zh-CN" sz="2400" dirty="0"/>
                        <a:t>/</a:t>
                      </a:r>
                      <a:r>
                        <a:rPr lang="zh-CN" altLang="en-US" sz="2400" dirty="0"/>
                        <a:t>仅超级用户 挂装这个文件系统</a:t>
                      </a:r>
                    </a:p>
                  </a:txBody>
                  <a:tcPr marL="125077" marR="125077"/>
                </a:tc>
                <a:extLst>
                  <a:ext uri="{0D108BD9-81ED-4DB2-BD59-A6C34878D82A}">
                    <a16:rowId xmlns:a16="http://schemas.microsoft.com/office/drawing/2014/main" val="10003"/>
                  </a:ext>
                </a:extLst>
              </a:tr>
              <a:tr h="370840">
                <a:tc>
                  <a:txBody>
                    <a:bodyPr/>
                    <a:lstStyle/>
                    <a:p>
                      <a:r>
                        <a:rPr lang="en-US" altLang="zh-CN" sz="2400" dirty="0"/>
                        <a:t>users </a:t>
                      </a:r>
                      <a:endParaRPr lang="zh-CN" altLang="en-US" sz="2400" dirty="0"/>
                    </a:p>
                  </a:txBody>
                  <a:tcPr marL="125077" marR="125077"/>
                </a:tc>
                <a:tc>
                  <a:txBody>
                    <a:bodyPr/>
                    <a:lstStyle/>
                    <a:p>
                      <a:r>
                        <a:rPr lang="zh-CN" altLang="en-US" sz="2400" dirty="0"/>
                        <a:t>使一般用户可以挂装</a:t>
                      </a:r>
                      <a:r>
                        <a:rPr lang="en-US" altLang="zh-CN" sz="2400" dirty="0"/>
                        <a:t>/</a:t>
                      </a:r>
                      <a:r>
                        <a:rPr lang="zh-CN" altLang="en-US" sz="2400" dirty="0"/>
                        <a:t>卸载</a:t>
                      </a:r>
                      <a:r>
                        <a:rPr lang="en-US" altLang="zh-CN" sz="2400" dirty="0"/>
                        <a:t>,</a:t>
                      </a:r>
                      <a:r>
                        <a:rPr lang="zh-CN" altLang="en-US" sz="2400" dirty="0"/>
                        <a:t>用于桌面环境，包含 </a:t>
                      </a:r>
                      <a:r>
                        <a:rPr lang="en-US" altLang="zh-CN" sz="2400" dirty="0" err="1"/>
                        <a:t>noexec</a:t>
                      </a:r>
                      <a:r>
                        <a:rPr lang="zh-CN" altLang="en-US" sz="2400" dirty="0"/>
                        <a:t>、</a:t>
                      </a:r>
                      <a:r>
                        <a:rPr lang="en-US" altLang="zh-CN" sz="2400" dirty="0" err="1"/>
                        <a:t>nosuid</a:t>
                      </a:r>
                      <a:r>
                        <a:rPr lang="zh-CN" altLang="en-US" sz="2400" dirty="0"/>
                        <a:t>、</a:t>
                      </a:r>
                      <a:r>
                        <a:rPr lang="en-US" altLang="zh-CN" sz="2400" dirty="0" err="1"/>
                        <a:t>nodev</a:t>
                      </a:r>
                      <a:r>
                        <a:rPr lang="en-US" altLang="zh-CN" sz="2400" dirty="0"/>
                        <a:t> </a:t>
                      </a:r>
                      <a:r>
                        <a:rPr lang="zh-CN" altLang="en-US" sz="2400" dirty="0"/>
                        <a:t>选项 </a:t>
                      </a:r>
                    </a:p>
                  </a:txBody>
                  <a:tcPr marL="125077" marR="125077"/>
                </a:tc>
                <a:extLst>
                  <a:ext uri="{0D108BD9-81ED-4DB2-BD59-A6C34878D82A}">
                    <a16:rowId xmlns:a16="http://schemas.microsoft.com/office/drawing/2014/main" val="10004"/>
                  </a:ext>
                </a:extLst>
              </a:tr>
              <a:tr h="370840">
                <a:tc>
                  <a:txBody>
                    <a:bodyPr/>
                    <a:lstStyle/>
                    <a:p>
                      <a:r>
                        <a:rPr lang="en-US" altLang="zh-CN" sz="2400" dirty="0" err="1"/>
                        <a:t>rw</a:t>
                      </a:r>
                      <a:r>
                        <a:rPr lang="en-US" altLang="zh-CN" sz="2400" dirty="0"/>
                        <a:t>/</a:t>
                      </a:r>
                      <a:r>
                        <a:rPr lang="en-US" altLang="zh-CN" sz="2400" dirty="0" err="1"/>
                        <a:t>ro</a:t>
                      </a:r>
                      <a:endParaRPr lang="zh-CN" altLang="en-US" sz="2400" dirty="0"/>
                    </a:p>
                  </a:txBody>
                  <a:tcPr marL="125077" marR="125077"/>
                </a:tc>
                <a:tc>
                  <a:txBody>
                    <a:bodyPr/>
                    <a:lstStyle/>
                    <a:p>
                      <a:r>
                        <a:rPr lang="zh-CN" altLang="en-US" sz="2400" dirty="0"/>
                        <a:t>以 读写</a:t>
                      </a:r>
                      <a:r>
                        <a:rPr lang="en-US" altLang="zh-CN" sz="2400" dirty="0"/>
                        <a:t>/</a:t>
                      </a:r>
                      <a:r>
                        <a:rPr lang="zh-CN" altLang="en-US" sz="2400" dirty="0"/>
                        <a:t>只读 方式挂装文件系统。</a:t>
                      </a:r>
                    </a:p>
                  </a:txBody>
                  <a:tcPr marL="125077" marR="125077"/>
                </a:tc>
                <a:extLst>
                  <a:ext uri="{0D108BD9-81ED-4DB2-BD59-A6C34878D82A}">
                    <a16:rowId xmlns:a16="http://schemas.microsoft.com/office/drawing/2014/main" val="10005"/>
                  </a:ext>
                </a:extLst>
              </a:tr>
              <a:tr h="370840">
                <a:tc>
                  <a:txBody>
                    <a:bodyPr/>
                    <a:lstStyle/>
                    <a:p>
                      <a:r>
                        <a:rPr lang="en-US" altLang="zh-CN" sz="2400" dirty="0"/>
                        <a:t>remount </a:t>
                      </a:r>
                      <a:endParaRPr lang="zh-CN" altLang="en-US" sz="2400" dirty="0"/>
                    </a:p>
                  </a:txBody>
                  <a:tcPr marL="125077" marR="125077"/>
                </a:tc>
                <a:tc>
                  <a:txBody>
                    <a:bodyPr/>
                    <a:lstStyle/>
                    <a:p>
                      <a:r>
                        <a:rPr lang="zh-CN" altLang="en-US" sz="2400" dirty="0"/>
                        <a:t>重新挂装已挂装的文件系统（通常用于</a:t>
                      </a:r>
                      <a:r>
                        <a:rPr lang="en-US" altLang="zh-CN" sz="2400" dirty="0"/>
                        <a:t>mount</a:t>
                      </a:r>
                      <a:r>
                        <a:rPr lang="zh-CN" altLang="en-US" sz="2400" dirty="0"/>
                        <a:t>命令行）</a:t>
                      </a:r>
                    </a:p>
                  </a:txBody>
                  <a:tcPr marL="125077" marR="125077"/>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62905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硬盘的技术指标</a:t>
            </a:r>
            <a:endParaRPr lang="zh-CN" altLang="en-US" dirty="0"/>
          </a:p>
        </p:txBody>
      </p:sp>
      <p:sp>
        <p:nvSpPr>
          <p:cNvPr id="3" name="内容占位符 2"/>
          <p:cNvSpPr>
            <a:spLocks noGrp="1"/>
          </p:cNvSpPr>
          <p:nvPr>
            <p:ph idx="1"/>
          </p:nvPr>
        </p:nvSpPr>
        <p:spPr/>
        <p:txBody>
          <a:bodyPr/>
          <a:lstStyle/>
          <a:p>
            <a:r>
              <a:rPr lang="zh-CN" altLang="en-US"/>
              <a:t>主轴转速：指硬盘盘片在一分钟内所能完成的最大转数。</a:t>
            </a:r>
          </a:p>
          <a:p>
            <a:r>
              <a:rPr lang="zh-CN" altLang="en-US"/>
              <a:t>平均寻道时间：指磁头从得到指令到寻找到数据所在磁道的时间，它描述硬盘读取数据的能力。</a:t>
            </a:r>
          </a:p>
          <a:p>
            <a:r>
              <a:rPr lang="zh-CN" altLang="en-US"/>
              <a:t>数据传输率：指的是从硬盘缓存向外输出数据的速度，单位为</a:t>
            </a:r>
            <a:r>
              <a:rPr lang="en-US" altLang="zh-CN"/>
              <a:t>MB/s</a:t>
            </a:r>
            <a:r>
              <a:rPr lang="zh-CN" altLang="en-US"/>
              <a:t>。</a:t>
            </a:r>
          </a:p>
          <a:p>
            <a:r>
              <a:rPr lang="zh-CN" altLang="en-US"/>
              <a:t>高速缓存：缓存是数据的临时寄存器，主要用来缓解速度差和实现数据预存取等。</a:t>
            </a:r>
          </a:p>
          <a:p>
            <a:r>
              <a:rPr lang="zh-CN" altLang="en-US"/>
              <a:t>单碟容量：指每张碟片的最大容量。这是反映硬盘综合性能指标的一个重要的因素。</a:t>
            </a:r>
            <a:endParaRPr lang="zh-CN" altLang="en-US" dirty="0"/>
          </a:p>
        </p:txBody>
      </p:sp>
    </p:spTree>
    <p:extLst>
      <p:ext uri="{BB962C8B-B14F-4D97-AF65-F5344CB8AC3E}">
        <p14:creationId xmlns:p14="http://schemas.microsoft.com/office/powerpoint/2010/main" val="998423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3537471645"/>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3624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磁盘限额</a:t>
            </a:r>
            <a:endParaRPr lang="zh-CN" altLang="en-US" dirty="0"/>
          </a:p>
        </p:txBody>
      </p:sp>
      <p:sp>
        <p:nvSpPr>
          <p:cNvPr id="3" name="内容占位符 2"/>
          <p:cNvSpPr>
            <a:spLocks noGrp="1"/>
          </p:cNvSpPr>
          <p:nvPr>
            <p:ph idx="1"/>
          </p:nvPr>
        </p:nvSpPr>
        <p:spPr/>
        <p:txBody>
          <a:bodyPr/>
          <a:lstStyle/>
          <a:p>
            <a:r>
              <a:rPr lang="zh-CN" altLang="en-US"/>
              <a:t>磁盘限额是系统管理员用来监控和限制用户或组对磁盘的使用的工具。 </a:t>
            </a:r>
          </a:p>
          <a:p>
            <a:r>
              <a:rPr lang="zh-CN" altLang="en-US"/>
              <a:t>磁盘限额可以从两方面限制</a:t>
            </a:r>
          </a:p>
          <a:p>
            <a:pPr lvl="1"/>
            <a:r>
              <a:rPr lang="zh-CN" altLang="en-US"/>
              <a:t>限制用户或组可以拥有的</a:t>
            </a:r>
            <a:r>
              <a:rPr lang="en-US" altLang="zh-CN"/>
              <a:t>inode</a:t>
            </a:r>
            <a:r>
              <a:rPr lang="zh-CN" altLang="en-US"/>
              <a:t>数（即文件个数） </a:t>
            </a:r>
          </a:p>
          <a:p>
            <a:pPr lvl="1"/>
            <a:r>
              <a:rPr lang="zh-CN" altLang="en-US"/>
              <a:t>限制分配给用户或组的磁盘块的数目</a:t>
            </a:r>
          </a:p>
          <a:p>
            <a:r>
              <a:rPr lang="zh-CN" altLang="en-US"/>
              <a:t>磁盘配额是以每一使用者，每一文件系统为基础的。如果使用者可以在超过一个以上的文件系统上建立文件，那么必须在每一文件系统上分别设定。 </a:t>
            </a:r>
            <a:endParaRPr lang="zh-CN" altLang="en-US" dirty="0"/>
          </a:p>
        </p:txBody>
      </p:sp>
    </p:spTree>
    <p:extLst>
      <p:ext uri="{BB962C8B-B14F-4D97-AF65-F5344CB8AC3E}">
        <p14:creationId xmlns:p14="http://schemas.microsoft.com/office/powerpoint/2010/main" val="2514507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磁盘限额的限制策略</a:t>
            </a:r>
            <a:endParaRPr lang="zh-CN" altLang="en-US" dirty="0"/>
          </a:p>
        </p:txBody>
      </p:sp>
      <p:sp>
        <p:nvSpPr>
          <p:cNvPr id="3" name="内容占位符 2"/>
          <p:cNvSpPr>
            <a:spLocks noGrp="1"/>
          </p:cNvSpPr>
          <p:nvPr>
            <p:ph idx="1"/>
          </p:nvPr>
        </p:nvSpPr>
        <p:spPr/>
        <p:txBody>
          <a:bodyPr/>
          <a:lstStyle/>
          <a:p>
            <a:r>
              <a:rPr lang="zh-CN" altLang="en-US"/>
              <a:t>硬限制：超过此设定值后不能继续存储新的文件。</a:t>
            </a:r>
          </a:p>
          <a:p>
            <a:r>
              <a:rPr lang="zh-CN" altLang="en-US"/>
              <a:t>软限制：超过此设定值后仍旧可以继续存储新的文件，同时系统发出警告信息</a:t>
            </a:r>
            <a:r>
              <a:rPr lang="en-US" altLang="zh-CN"/>
              <a:t>, </a:t>
            </a:r>
            <a:r>
              <a:rPr lang="zh-CN" altLang="en-US"/>
              <a:t>建议用户清理自己的文件，释放出更多的空间。</a:t>
            </a:r>
          </a:p>
          <a:p>
            <a:r>
              <a:rPr lang="zh-CN" altLang="en-US"/>
              <a:t>时限：超过软限制多长时间之内（默认为</a:t>
            </a:r>
            <a:r>
              <a:rPr lang="en-US" altLang="zh-CN"/>
              <a:t>7</a:t>
            </a:r>
            <a:r>
              <a:rPr lang="zh-CN" altLang="en-US"/>
              <a:t>天）可以继续存储新的文件。</a:t>
            </a:r>
          </a:p>
          <a:p>
            <a:endParaRPr lang="zh-CN" altLang="en-US" dirty="0"/>
          </a:p>
        </p:txBody>
      </p:sp>
    </p:spTree>
    <p:extLst>
      <p:ext uri="{BB962C8B-B14F-4D97-AF65-F5344CB8AC3E}">
        <p14:creationId xmlns:p14="http://schemas.microsoft.com/office/powerpoint/2010/main" val="2977691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配置磁盘限额的前提</a:t>
            </a:r>
            <a:endParaRPr lang="zh-CN" altLang="en-US" dirty="0"/>
          </a:p>
        </p:txBody>
      </p:sp>
      <p:sp>
        <p:nvSpPr>
          <p:cNvPr id="3" name="内容占位符 2"/>
          <p:cNvSpPr>
            <a:spLocks noGrp="1"/>
          </p:cNvSpPr>
          <p:nvPr>
            <p:ph idx="1"/>
          </p:nvPr>
        </p:nvSpPr>
        <p:spPr/>
        <p:txBody>
          <a:bodyPr/>
          <a:lstStyle/>
          <a:p>
            <a:r>
              <a:rPr lang="zh-CN" altLang="en-US"/>
              <a:t>查看内核是否支持</a:t>
            </a:r>
            <a:endParaRPr lang="en-US" altLang="zh-CN"/>
          </a:p>
          <a:p>
            <a:pPr lvl="1"/>
            <a:r>
              <a:rPr lang="zh-CN" altLang="en-US"/>
              <a:t>默认安装时，是支持</a:t>
            </a:r>
            <a:r>
              <a:rPr lang="en-US" altLang="zh-CN"/>
              <a:t>quota</a:t>
            </a:r>
            <a:r>
              <a:rPr lang="zh-CN" altLang="en-US"/>
              <a:t>的。</a:t>
            </a:r>
          </a:p>
          <a:p>
            <a:r>
              <a:rPr lang="zh-CN" altLang="en-US"/>
              <a:t>查看系统中是否安装了</a:t>
            </a:r>
            <a:r>
              <a:rPr lang="en-US" altLang="zh-CN"/>
              <a:t>quota</a:t>
            </a:r>
            <a:r>
              <a:rPr lang="zh-CN" altLang="en-US"/>
              <a:t>的</a:t>
            </a:r>
            <a:r>
              <a:rPr lang="en-US" altLang="zh-CN"/>
              <a:t>RPM</a:t>
            </a:r>
          </a:p>
          <a:p>
            <a:pPr lvl="1"/>
            <a:r>
              <a:rPr lang="en-US" altLang="zh-CN"/>
              <a:t>Red Hat/CentOS </a:t>
            </a:r>
            <a:r>
              <a:rPr lang="zh-CN" altLang="en-US"/>
              <a:t>默认已经安装。</a:t>
            </a:r>
          </a:p>
          <a:p>
            <a:r>
              <a:rPr lang="zh-CN" altLang="en-US"/>
              <a:t>查看启动脚本是否在系统启动时打开了</a:t>
            </a:r>
            <a:r>
              <a:rPr lang="en-US" altLang="zh-CN"/>
              <a:t>quota</a:t>
            </a:r>
          </a:p>
          <a:p>
            <a:pPr lvl="1"/>
            <a:r>
              <a:rPr lang="en-US" altLang="zh-CN"/>
              <a:t>RHEL/CentOS</a:t>
            </a:r>
            <a:r>
              <a:rPr lang="zh-CN" altLang="en-US"/>
              <a:t>默认已经打开。</a:t>
            </a:r>
            <a:endParaRPr lang="zh-CN" altLang="en-US" dirty="0"/>
          </a:p>
        </p:txBody>
      </p:sp>
    </p:spTree>
    <p:extLst>
      <p:ext uri="{BB962C8B-B14F-4D97-AF65-F5344CB8AC3E}">
        <p14:creationId xmlns:p14="http://schemas.microsoft.com/office/powerpoint/2010/main" val="1673484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配置步骤（</a:t>
            </a:r>
            <a:r>
              <a:rPr lang="en-US" altLang="zh-CN" dirty="0"/>
              <a:t>1</a:t>
            </a:r>
            <a:r>
              <a:rPr lang="zh-CN" altLang="en-US" dirty="0"/>
              <a:t>）</a:t>
            </a:r>
            <a:r>
              <a:rPr lang="zh-CN" altLang="zh-CN" dirty="0"/>
              <a:t>启用文件系统的</a:t>
            </a:r>
            <a:r>
              <a:rPr lang="en-US" altLang="zh-CN" dirty="0"/>
              <a:t>quota</a:t>
            </a:r>
            <a:r>
              <a:rPr lang="zh-CN" altLang="zh-CN" dirty="0"/>
              <a:t>功能</a:t>
            </a:r>
            <a:endParaRPr lang="zh-CN" altLang="en-US" dirty="0"/>
          </a:p>
        </p:txBody>
      </p:sp>
      <p:sp>
        <p:nvSpPr>
          <p:cNvPr id="3" name="内容占位符 2"/>
          <p:cNvSpPr>
            <a:spLocks noGrp="1"/>
          </p:cNvSpPr>
          <p:nvPr>
            <p:ph idx="1"/>
          </p:nvPr>
        </p:nvSpPr>
        <p:spPr/>
        <p:txBody>
          <a:bodyPr/>
          <a:lstStyle/>
          <a:p>
            <a:r>
              <a:rPr lang="zh-CN" altLang="en-US"/>
              <a:t>编辑</a:t>
            </a:r>
            <a:r>
              <a:rPr lang="en-US" altLang="zh-CN"/>
              <a:t>/etc/fstab</a:t>
            </a:r>
          </a:p>
          <a:p>
            <a:pPr lvl="1"/>
            <a:r>
              <a:rPr lang="zh-CN" altLang="en-US"/>
              <a:t>在中添加文件系统挂载选项</a:t>
            </a:r>
          </a:p>
          <a:p>
            <a:pPr lvl="1"/>
            <a:r>
              <a:rPr lang="en-US" altLang="zh-CN"/>
              <a:t>usrquota,grpquota</a:t>
            </a:r>
          </a:p>
          <a:p>
            <a:pPr lvl="1"/>
            <a:r>
              <a:rPr lang="zh-CN" altLang="en-US"/>
              <a:t>例如</a:t>
            </a:r>
            <a:endParaRPr lang="en-US" altLang="zh-CN"/>
          </a:p>
          <a:p>
            <a:pPr lvl="1"/>
            <a:r>
              <a:rPr lang="en-US" altLang="zh-CN"/>
              <a:t>LABEL=/home      /home         ext3   </a:t>
            </a:r>
          </a:p>
          <a:p>
            <a:pPr lvl="1"/>
            <a:r>
              <a:rPr lang="en-US" altLang="zh-CN"/>
              <a:t>                      defaults,grpquota,usrquota    1  2</a:t>
            </a:r>
            <a:endParaRPr lang="zh-CN" altLang="zh-CN"/>
          </a:p>
          <a:p>
            <a:r>
              <a:rPr lang="zh-CN" altLang="en-US"/>
              <a:t>重新挂装文件系统</a:t>
            </a:r>
            <a:endParaRPr lang="en-US" altLang="zh-CN"/>
          </a:p>
          <a:p>
            <a:pPr lvl="1"/>
            <a:r>
              <a:rPr lang="en-US" altLang="zh-CN"/>
              <a:t># mount -o remount /home</a:t>
            </a:r>
            <a:endParaRPr lang="zh-CN" altLang="en-US" dirty="0"/>
          </a:p>
        </p:txBody>
      </p:sp>
    </p:spTree>
    <p:extLst>
      <p:ext uri="{BB962C8B-B14F-4D97-AF65-F5344CB8AC3E}">
        <p14:creationId xmlns:p14="http://schemas.microsoft.com/office/powerpoint/2010/main" val="2223379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配置步骤（</a:t>
            </a:r>
            <a:r>
              <a:rPr lang="en-US" altLang="zh-CN" dirty="0"/>
              <a:t>2</a:t>
            </a:r>
            <a:r>
              <a:rPr lang="zh-CN" altLang="en-US" dirty="0"/>
              <a:t>）</a:t>
            </a:r>
            <a:r>
              <a:rPr lang="zh-CN" altLang="zh-CN" dirty="0"/>
              <a:t>创建</a:t>
            </a:r>
            <a:r>
              <a:rPr lang="en-US" altLang="zh-CN" dirty="0"/>
              <a:t>quota</a:t>
            </a:r>
            <a:r>
              <a:rPr lang="zh-CN" altLang="en-US" dirty="0"/>
              <a:t>数据库</a:t>
            </a:r>
            <a:r>
              <a:rPr lang="zh-CN" altLang="zh-CN" dirty="0"/>
              <a:t>并开启</a:t>
            </a:r>
            <a:r>
              <a:rPr lang="en-US" altLang="zh-CN" dirty="0"/>
              <a:t>quota</a:t>
            </a:r>
            <a:endParaRPr lang="zh-CN" altLang="en-US" dirty="0"/>
          </a:p>
        </p:txBody>
      </p:sp>
      <p:sp>
        <p:nvSpPr>
          <p:cNvPr id="3" name="内容占位符 2"/>
          <p:cNvSpPr>
            <a:spLocks noGrp="1"/>
          </p:cNvSpPr>
          <p:nvPr>
            <p:ph idx="1"/>
          </p:nvPr>
        </p:nvSpPr>
        <p:spPr/>
        <p:txBody>
          <a:bodyPr/>
          <a:lstStyle/>
          <a:p>
            <a:r>
              <a:rPr lang="zh-CN" altLang="zh-CN" dirty="0"/>
              <a:t>创建</a:t>
            </a:r>
            <a:r>
              <a:rPr lang="en-US" altLang="zh-CN" dirty="0"/>
              <a:t>quota</a:t>
            </a:r>
            <a:r>
              <a:rPr lang="zh-CN" altLang="en-US" dirty="0"/>
              <a:t>数据库</a:t>
            </a:r>
            <a:endParaRPr lang="en-US" altLang="zh-CN" dirty="0"/>
          </a:p>
          <a:p>
            <a:pPr lvl="1"/>
            <a:r>
              <a:rPr lang="en-US" altLang="zh-CN" dirty="0"/>
              <a:t># </a:t>
            </a:r>
            <a:r>
              <a:rPr lang="en-US" altLang="zh-CN" dirty="0" err="1"/>
              <a:t>quotacheck</a:t>
            </a:r>
            <a:r>
              <a:rPr lang="en-US" altLang="zh-CN" dirty="0"/>
              <a:t> -</a:t>
            </a:r>
            <a:r>
              <a:rPr lang="en-US" altLang="zh-CN" dirty="0" err="1"/>
              <a:t>cmvug</a:t>
            </a:r>
            <a:r>
              <a:rPr lang="en-US" altLang="zh-CN" dirty="0"/>
              <a:t> /home</a:t>
            </a:r>
          </a:p>
          <a:p>
            <a:endParaRPr lang="en-US" altLang="zh-CN" dirty="0"/>
          </a:p>
          <a:p>
            <a:r>
              <a:rPr lang="zh-CN" altLang="en-US" dirty="0"/>
              <a:t>开启</a:t>
            </a:r>
            <a:r>
              <a:rPr lang="en-US" altLang="zh-CN" dirty="0"/>
              <a:t>quota</a:t>
            </a:r>
            <a:r>
              <a:rPr lang="zh-CN" altLang="en-US" dirty="0"/>
              <a:t>功能</a:t>
            </a:r>
            <a:endParaRPr lang="en-US" altLang="zh-CN" dirty="0"/>
          </a:p>
          <a:p>
            <a:pPr lvl="1"/>
            <a:r>
              <a:rPr lang="en-US" altLang="zh-CN" dirty="0"/>
              <a:t># </a:t>
            </a:r>
            <a:r>
              <a:rPr lang="en-US" altLang="zh-CN" dirty="0" err="1"/>
              <a:t>quotaon</a:t>
            </a:r>
            <a:r>
              <a:rPr lang="en-US" altLang="zh-CN" dirty="0"/>
              <a:t> -</a:t>
            </a:r>
            <a:r>
              <a:rPr lang="en-US" altLang="zh-CN" dirty="0" err="1"/>
              <a:t>avug</a:t>
            </a:r>
            <a:endParaRPr lang="zh-CN" altLang="zh-CN" dirty="0"/>
          </a:p>
          <a:p>
            <a:endParaRPr lang="zh-CN" altLang="en-US" dirty="0"/>
          </a:p>
        </p:txBody>
      </p:sp>
    </p:spTree>
    <p:extLst>
      <p:ext uri="{BB962C8B-B14F-4D97-AF65-F5344CB8AC3E}">
        <p14:creationId xmlns:p14="http://schemas.microsoft.com/office/powerpoint/2010/main" val="750745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配置步骤（</a:t>
            </a:r>
            <a:r>
              <a:rPr lang="en-US" altLang="zh-CN" dirty="0"/>
              <a:t>3</a:t>
            </a:r>
            <a:r>
              <a:rPr lang="zh-CN" altLang="en-US" dirty="0"/>
              <a:t>）</a:t>
            </a:r>
            <a:r>
              <a:rPr lang="zh-CN" altLang="zh-CN" dirty="0"/>
              <a:t>设置用户和组的</a:t>
            </a:r>
            <a:r>
              <a:rPr lang="en-US" altLang="zh-CN" dirty="0"/>
              <a:t>quota</a:t>
            </a:r>
            <a:endParaRPr lang="zh-CN" altLang="en-US" dirty="0"/>
          </a:p>
        </p:txBody>
      </p:sp>
      <p:sp>
        <p:nvSpPr>
          <p:cNvPr id="3" name="内容占位符 2"/>
          <p:cNvSpPr>
            <a:spLocks noGrp="1"/>
          </p:cNvSpPr>
          <p:nvPr>
            <p:ph idx="1"/>
          </p:nvPr>
        </p:nvSpPr>
        <p:spPr/>
        <p:txBody>
          <a:bodyPr/>
          <a:lstStyle/>
          <a:p>
            <a:r>
              <a:rPr lang="zh-CN" altLang="en-US"/>
              <a:t>交互式编辑配额</a:t>
            </a:r>
            <a:endParaRPr lang="en-US" altLang="zh-CN"/>
          </a:p>
          <a:p>
            <a:pPr lvl="1"/>
            <a:r>
              <a:rPr lang="en-US" altLang="zh-CN"/>
              <a:t>edquota</a:t>
            </a:r>
          </a:p>
          <a:p>
            <a:r>
              <a:rPr lang="zh-CN" altLang="en-US"/>
              <a:t>命令式设置配额</a:t>
            </a:r>
            <a:endParaRPr lang="en-US" altLang="zh-CN"/>
          </a:p>
          <a:p>
            <a:pPr lvl="1"/>
            <a:r>
              <a:rPr lang="en-US" altLang="zh-CN"/>
              <a:t>setquota</a:t>
            </a:r>
          </a:p>
          <a:p>
            <a:r>
              <a:rPr lang="zh-CN" altLang="en-US"/>
              <a:t>将参考用户</a:t>
            </a:r>
            <a:r>
              <a:rPr lang="en-US" altLang="zh-CN"/>
              <a:t>/</a:t>
            </a:r>
            <a:r>
              <a:rPr lang="zh-CN" altLang="en-US"/>
              <a:t>组的配额复制给其他用户</a:t>
            </a:r>
            <a:r>
              <a:rPr lang="en-US" altLang="zh-CN"/>
              <a:t>/</a:t>
            </a:r>
            <a:r>
              <a:rPr lang="zh-CN" altLang="en-US"/>
              <a:t>组</a:t>
            </a:r>
            <a:endParaRPr lang="en-US" altLang="zh-CN"/>
          </a:p>
          <a:p>
            <a:pPr lvl="1"/>
            <a:r>
              <a:rPr lang="en-US" altLang="zh-CN"/>
              <a:t>edquota  -p &lt;protoname&gt; ……</a:t>
            </a:r>
          </a:p>
          <a:p>
            <a:pPr lvl="1"/>
            <a:r>
              <a:rPr lang="en-US" altLang="zh-CN"/>
              <a:t>setquota -p &lt;protoname&gt; ……</a:t>
            </a:r>
            <a:endParaRPr lang="zh-CN" altLang="en-US" dirty="0"/>
          </a:p>
        </p:txBody>
      </p:sp>
    </p:spTree>
    <p:extLst>
      <p:ext uri="{BB962C8B-B14F-4D97-AF65-F5344CB8AC3E}">
        <p14:creationId xmlns:p14="http://schemas.microsoft.com/office/powerpoint/2010/main" val="20902149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编辑指定用户的配额</a:t>
            </a:r>
          </a:p>
          <a:p>
            <a:pPr lvl="1"/>
            <a:r>
              <a:rPr lang="en-US" altLang="zh-CN" dirty="0" err="1"/>
              <a:t>edquota</a:t>
            </a:r>
            <a:r>
              <a:rPr lang="en-US" altLang="zh-CN" dirty="0"/>
              <a:t> [-u]  [ -f filesystem ] &lt;username&gt;</a:t>
            </a:r>
          </a:p>
          <a:p>
            <a:r>
              <a:rPr lang="zh-CN" altLang="en-US" dirty="0"/>
              <a:t>编辑指定组的配额</a:t>
            </a:r>
          </a:p>
          <a:p>
            <a:pPr lvl="1"/>
            <a:r>
              <a:rPr lang="en-US" altLang="zh-CN" dirty="0" err="1"/>
              <a:t>edquota</a:t>
            </a:r>
            <a:r>
              <a:rPr lang="en-US" altLang="zh-CN" dirty="0"/>
              <a:t> -g    [ -f filesystem ] &lt;</a:t>
            </a:r>
            <a:r>
              <a:rPr lang="en-US" altLang="zh-CN" dirty="0" err="1"/>
              <a:t>groupname</a:t>
            </a:r>
            <a:r>
              <a:rPr lang="en-US" altLang="zh-CN" dirty="0"/>
              <a:t>&gt;</a:t>
            </a:r>
          </a:p>
          <a:p>
            <a:r>
              <a:rPr lang="zh-CN" altLang="en-US" dirty="0"/>
              <a:t>编辑指定用户的配额时限</a:t>
            </a:r>
          </a:p>
          <a:p>
            <a:pPr lvl="1"/>
            <a:r>
              <a:rPr lang="en-US" altLang="zh-CN" dirty="0" err="1"/>
              <a:t>edquota</a:t>
            </a:r>
            <a:r>
              <a:rPr lang="en-US" altLang="zh-CN" dirty="0"/>
              <a:t> -t [-u]  [ -f filesystem ] </a:t>
            </a:r>
          </a:p>
          <a:p>
            <a:r>
              <a:rPr lang="zh-CN" altLang="en-US" dirty="0"/>
              <a:t>编辑指定组的配额时限</a:t>
            </a:r>
          </a:p>
          <a:p>
            <a:pPr lvl="1"/>
            <a:r>
              <a:rPr lang="en-US" altLang="zh-CN" dirty="0" err="1"/>
              <a:t>edquota</a:t>
            </a:r>
            <a:r>
              <a:rPr lang="en-US" altLang="zh-CN" dirty="0"/>
              <a:t> -t -g    [ -f filesystem ] </a:t>
            </a:r>
            <a:endParaRPr lang="zh-CN" altLang="en-US" dirty="0"/>
          </a:p>
        </p:txBody>
      </p:sp>
      <p:sp>
        <p:nvSpPr>
          <p:cNvPr id="7" name="Rectangle 11"/>
          <p:cNvSpPr>
            <a:spLocks noChangeArrowheads="1"/>
          </p:cNvSpPr>
          <p:nvPr/>
        </p:nvSpPr>
        <p:spPr bwMode="auto">
          <a:xfrm>
            <a:off x="2279576" y="5301209"/>
            <a:ext cx="7705476" cy="830997"/>
          </a:xfrm>
          <a:prstGeom prst="rect">
            <a:avLst/>
          </a:prstGeom>
          <a:solidFill>
            <a:schemeClr val="bg1"/>
          </a:solidFill>
          <a:ln w="38100">
            <a:solidFill>
              <a:schemeClr val="hlink"/>
            </a:solidFill>
            <a:miter lim="800000"/>
            <a:headEnd/>
            <a:tailEnd/>
          </a:ln>
          <a:effectLst/>
        </p:spPr>
        <p:txBody>
          <a:bodyPr wrap="square">
            <a:spAutoFit/>
          </a:bodyPr>
          <a:lstStyle/>
          <a:p>
            <a:r>
              <a:rPr lang="en-US" altLang="zh-CN" sz="2400" dirty="0">
                <a:solidFill>
                  <a:srgbClr val="3333CC"/>
                </a:solidFill>
                <a:ea typeface="黑体" pitchFamily="49" charset="-122"/>
              </a:rPr>
              <a:t>-f </a:t>
            </a:r>
            <a:r>
              <a:rPr lang="en-US" altLang="zh-CN" sz="2400" dirty="0" err="1"/>
              <a:t>filesystem</a:t>
            </a:r>
            <a:r>
              <a:rPr lang="en-US" altLang="zh-CN" sz="2400" dirty="0"/>
              <a:t> </a:t>
            </a:r>
            <a:r>
              <a:rPr lang="zh-CN" altLang="en-US" sz="2400" dirty="0"/>
              <a:t>表示对指定的文件系统设置配额，省略时表示对所有启用了</a:t>
            </a:r>
            <a:r>
              <a:rPr lang="en-US" altLang="zh-CN" sz="2400" dirty="0"/>
              <a:t>quota</a:t>
            </a:r>
            <a:r>
              <a:rPr lang="zh-CN" altLang="en-US" sz="2400" dirty="0"/>
              <a:t>的文件系统进行设置。</a:t>
            </a:r>
            <a:endParaRPr lang="zh-CN" altLang="en-US" sz="2400" dirty="0">
              <a:solidFill>
                <a:srgbClr val="006600"/>
              </a:solidFill>
              <a:latin typeface="Courier New" pitchFamily="49" charset="0"/>
              <a:ea typeface="黑体" pitchFamily="49" charset="-122"/>
            </a:endParaRPr>
          </a:p>
        </p:txBody>
      </p:sp>
      <p:sp>
        <p:nvSpPr>
          <p:cNvPr id="16" name="标题 15">
            <a:extLst>
              <a:ext uri="{FF2B5EF4-FFF2-40B4-BE49-F238E27FC236}">
                <a16:creationId xmlns:a16="http://schemas.microsoft.com/office/drawing/2014/main" id="{1622337A-A90A-4A9E-B43C-ABF4FF37881B}"/>
              </a:ext>
            </a:extLst>
          </p:cNvPr>
          <p:cNvSpPr>
            <a:spLocks noGrp="1"/>
          </p:cNvSpPr>
          <p:nvPr>
            <p:ph type="title"/>
          </p:nvPr>
        </p:nvSpPr>
        <p:spPr/>
        <p:txBody>
          <a:bodyPr/>
          <a:lstStyle/>
          <a:p>
            <a:r>
              <a:rPr lang="en-US" altLang="zh-CN" dirty="0" err="1"/>
              <a:t>edquota</a:t>
            </a:r>
            <a:r>
              <a:rPr lang="zh-CN" altLang="en-US" dirty="0"/>
              <a:t>命令</a:t>
            </a:r>
          </a:p>
        </p:txBody>
      </p:sp>
    </p:spTree>
    <p:extLst>
      <p:ext uri="{BB962C8B-B14F-4D97-AF65-F5344CB8AC3E}">
        <p14:creationId xmlns:p14="http://schemas.microsoft.com/office/powerpoint/2010/main" val="86152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setquota</a:t>
            </a:r>
            <a:r>
              <a:rPr lang="zh-CN" altLang="en-US"/>
              <a:t>命令</a:t>
            </a:r>
            <a:endParaRPr lang="zh-CN" altLang="en-US" dirty="0"/>
          </a:p>
        </p:txBody>
      </p:sp>
      <p:sp>
        <p:nvSpPr>
          <p:cNvPr id="3" name="内容占位符 2"/>
          <p:cNvSpPr>
            <a:spLocks noGrp="1"/>
          </p:cNvSpPr>
          <p:nvPr>
            <p:ph idx="1"/>
          </p:nvPr>
        </p:nvSpPr>
        <p:spPr/>
        <p:txBody>
          <a:bodyPr/>
          <a:lstStyle/>
          <a:p>
            <a:r>
              <a:rPr lang="zh-CN" altLang="en-US"/>
              <a:t>为指定用户的设置配额 </a:t>
            </a:r>
          </a:p>
          <a:p>
            <a:pPr lvl="1"/>
            <a:r>
              <a:rPr lang="en-US" altLang="zh-CN"/>
              <a:t>setquota [-u] &lt;username&gt; &lt;</a:t>
            </a:r>
            <a:r>
              <a:rPr lang="zh-CN" altLang="en-US"/>
              <a:t>块软限制 块硬限制 </a:t>
            </a:r>
            <a:r>
              <a:rPr lang="en-US" altLang="zh-CN"/>
              <a:t>inode</a:t>
            </a:r>
            <a:r>
              <a:rPr lang="zh-CN" altLang="en-US"/>
              <a:t>软限制 </a:t>
            </a:r>
            <a:r>
              <a:rPr lang="en-US" altLang="zh-CN"/>
              <a:t>inode</a:t>
            </a:r>
            <a:r>
              <a:rPr lang="zh-CN" altLang="en-US"/>
              <a:t>硬限制</a:t>
            </a:r>
            <a:r>
              <a:rPr lang="en-US" altLang="zh-CN"/>
              <a:t>&gt;  &lt;-a|</a:t>
            </a:r>
            <a:r>
              <a:rPr lang="zh-CN" altLang="en-US"/>
              <a:t>文件系统</a:t>
            </a:r>
            <a:r>
              <a:rPr lang="en-US" altLang="zh-CN"/>
              <a:t>&gt;</a:t>
            </a:r>
          </a:p>
          <a:p>
            <a:r>
              <a:rPr lang="zh-CN" altLang="en-US"/>
              <a:t>为指定组的设置配额 </a:t>
            </a:r>
          </a:p>
          <a:p>
            <a:pPr lvl="1"/>
            <a:r>
              <a:rPr lang="en-US" altLang="zh-CN"/>
              <a:t>setquota  -g &lt;groupname&gt; &lt;</a:t>
            </a:r>
            <a:r>
              <a:rPr lang="zh-CN" altLang="en-US"/>
              <a:t>块软限制 块硬限制 </a:t>
            </a:r>
            <a:r>
              <a:rPr lang="en-US" altLang="zh-CN"/>
              <a:t>inode</a:t>
            </a:r>
            <a:r>
              <a:rPr lang="zh-CN" altLang="en-US"/>
              <a:t>软限制 </a:t>
            </a:r>
            <a:r>
              <a:rPr lang="en-US" altLang="zh-CN"/>
              <a:t>inode</a:t>
            </a:r>
            <a:r>
              <a:rPr lang="zh-CN" altLang="en-US"/>
              <a:t>硬限制</a:t>
            </a:r>
            <a:r>
              <a:rPr lang="en-US" altLang="zh-CN"/>
              <a:t>&gt;  &lt;-a|</a:t>
            </a:r>
            <a:r>
              <a:rPr lang="zh-CN" altLang="en-US"/>
              <a:t>文件系统</a:t>
            </a:r>
            <a:r>
              <a:rPr lang="en-US" altLang="zh-CN"/>
              <a:t>&gt;</a:t>
            </a:r>
          </a:p>
          <a:p>
            <a:r>
              <a:rPr lang="zh-CN" altLang="en-US"/>
              <a:t>为指定用户的设置配额时限</a:t>
            </a:r>
          </a:p>
          <a:p>
            <a:pPr lvl="1"/>
            <a:r>
              <a:rPr lang="en-US" altLang="zh-CN"/>
              <a:t>setquota -t [-u] &lt;</a:t>
            </a:r>
            <a:r>
              <a:rPr lang="zh-CN" altLang="en-US"/>
              <a:t>块时限 </a:t>
            </a:r>
            <a:r>
              <a:rPr lang="en-US" altLang="zh-CN"/>
              <a:t>inode</a:t>
            </a:r>
            <a:r>
              <a:rPr lang="zh-CN" altLang="en-US"/>
              <a:t>时限</a:t>
            </a:r>
            <a:r>
              <a:rPr lang="en-US" altLang="zh-CN"/>
              <a:t>&gt;  &lt;-a|</a:t>
            </a:r>
            <a:r>
              <a:rPr lang="zh-CN" altLang="en-US"/>
              <a:t>文件系统</a:t>
            </a:r>
            <a:r>
              <a:rPr lang="en-US" altLang="zh-CN"/>
              <a:t>&gt;</a:t>
            </a:r>
          </a:p>
          <a:p>
            <a:r>
              <a:rPr lang="zh-CN" altLang="en-US"/>
              <a:t>为指定组的设置配额时限</a:t>
            </a:r>
          </a:p>
          <a:p>
            <a:pPr lvl="1"/>
            <a:r>
              <a:rPr lang="en-US" altLang="zh-CN"/>
              <a:t>setquota -t -g   &lt;</a:t>
            </a:r>
            <a:r>
              <a:rPr lang="zh-CN" altLang="en-US"/>
              <a:t>块时限 </a:t>
            </a:r>
            <a:r>
              <a:rPr lang="en-US" altLang="zh-CN"/>
              <a:t>inode</a:t>
            </a:r>
            <a:r>
              <a:rPr lang="zh-CN" altLang="en-US"/>
              <a:t>时限</a:t>
            </a:r>
            <a:r>
              <a:rPr lang="en-US" altLang="zh-CN"/>
              <a:t>&gt;  &lt;-a|</a:t>
            </a:r>
            <a:r>
              <a:rPr lang="zh-CN" altLang="en-US"/>
              <a:t>文件系统</a:t>
            </a:r>
            <a:r>
              <a:rPr lang="en-US" altLang="zh-CN"/>
              <a:t>&gt;</a:t>
            </a:r>
            <a:endParaRPr lang="zh-CN" altLang="en-US" dirty="0"/>
          </a:p>
        </p:txBody>
      </p:sp>
      <p:sp>
        <p:nvSpPr>
          <p:cNvPr id="7" name="Rectangle 11"/>
          <p:cNvSpPr>
            <a:spLocks noChangeArrowheads="1"/>
          </p:cNvSpPr>
          <p:nvPr/>
        </p:nvSpPr>
        <p:spPr bwMode="auto">
          <a:xfrm>
            <a:off x="2423592" y="3861048"/>
            <a:ext cx="7705476" cy="1569660"/>
          </a:xfrm>
          <a:prstGeom prst="rect">
            <a:avLst/>
          </a:prstGeom>
          <a:solidFill>
            <a:schemeClr val="bg1"/>
          </a:solidFill>
          <a:ln w="38100">
            <a:solidFill>
              <a:schemeClr val="hlink"/>
            </a:solidFill>
            <a:miter lim="800000"/>
            <a:headEnd/>
            <a:tailEnd/>
          </a:ln>
          <a:effectLst/>
        </p:spPr>
        <p:txBody>
          <a:bodyPr wrap="square">
            <a:spAutoFit/>
          </a:bodyPr>
          <a:lstStyle/>
          <a:p>
            <a:r>
              <a:rPr lang="zh-CN" altLang="en-US" sz="3200" dirty="0"/>
              <a:t>若对所有启用了</a:t>
            </a:r>
            <a:r>
              <a:rPr lang="en-US" altLang="zh-CN" sz="3200" dirty="0"/>
              <a:t>quota</a:t>
            </a:r>
            <a:r>
              <a:rPr lang="zh-CN" altLang="en-US" sz="3200" dirty="0"/>
              <a:t>的文件系统设置配额，则使用</a:t>
            </a:r>
            <a:r>
              <a:rPr lang="en-US" altLang="zh-CN" sz="3200" dirty="0"/>
              <a:t>-a</a:t>
            </a:r>
            <a:r>
              <a:rPr lang="zh-CN" altLang="en-US" sz="3200" dirty="0"/>
              <a:t>；否则，若对指定的文件系统设置配置，则需要指定文件系统。</a:t>
            </a:r>
            <a:endParaRPr lang="zh-CN" altLang="en-US" sz="3200" dirty="0">
              <a:solidFill>
                <a:srgbClr val="006600"/>
              </a:solidFill>
              <a:latin typeface="Courier New" pitchFamily="49" charset="0"/>
              <a:ea typeface="黑体" pitchFamily="49" charset="-122"/>
            </a:endParaRPr>
          </a:p>
        </p:txBody>
      </p:sp>
    </p:spTree>
    <p:extLst>
      <p:ext uri="{BB962C8B-B14F-4D97-AF65-F5344CB8AC3E}">
        <p14:creationId xmlns:p14="http://schemas.microsoft.com/office/powerpoint/2010/main" val="181104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使用参考用户或组复制配额</a:t>
            </a:r>
            <a:endParaRPr lang="zh-CN" altLang="en-US" dirty="0"/>
          </a:p>
        </p:txBody>
      </p:sp>
      <p:sp>
        <p:nvSpPr>
          <p:cNvPr id="3" name="内容占位符 2"/>
          <p:cNvSpPr>
            <a:spLocks noGrp="1"/>
          </p:cNvSpPr>
          <p:nvPr>
            <p:ph idx="1"/>
          </p:nvPr>
        </p:nvSpPr>
        <p:spPr/>
        <p:txBody>
          <a:bodyPr/>
          <a:lstStyle/>
          <a:p>
            <a:r>
              <a:rPr lang="zh-CN" altLang="en-US"/>
              <a:t>将参考用户 </a:t>
            </a:r>
            <a:r>
              <a:rPr lang="en-US" altLang="zh-CN"/>
              <a:t>protouname </a:t>
            </a:r>
            <a:r>
              <a:rPr lang="zh-CN" altLang="en-US"/>
              <a:t>的限额设置复制给待设置用户 </a:t>
            </a:r>
            <a:r>
              <a:rPr lang="en-US" altLang="zh-CN"/>
              <a:t>username</a:t>
            </a:r>
          </a:p>
          <a:p>
            <a:pPr lvl="1"/>
            <a:r>
              <a:rPr lang="en-US" altLang="zh-CN"/>
              <a:t>edquota [-u] -p &lt;protouname&gt; &lt;username&gt;</a:t>
            </a:r>
          </a:p>
          <a:p>
            <a:pPr lvl="1"/>
            <a:r>
              <a:rPr lang="en-US" altLang="zh-CN"/>
              <a:t>setquota [-u] -p &lt;protouname&gt; &lt;username&gt;</a:t>
            </a:r>
          </a:p>
          <a:p>
            <a:pPr lvl="1"/>
            <a:r>
              <a:rPr lang="en-US" altLang="zh-CN"/>
              <a:t>    &lt;-a|filesystem&gt;</a:t>
            </a:r>
          </a:p>
          <a:p>
            <a:r>
              <a:rPr lang="zh-CN" altLang="en-US"/>
              <a:t>将参考组 </a:t>
            </a:r>
            <a:r>
              <a:rPr lang="en-US" altLang="zh-CN"/>
              <a:t>protogname </a:t>
            </a:r>
            <a:r>
              <a:rPr lang="zh-CN" altLang="en-US"/>
              <a:t>的限额设置复制给待设置组 </a:t>
            </a:r>
            <a:r>
              <a:rPr lang="en-US" altLang="zh-CN"/>
              <a:t>groupname</a:t>
            </a:r>
          </a:p>
          <a:p>
            <a:pPr lvl="1"/>
            <a:r>
              <a:rPr lang="en-US" altLang="zh-CN"/>
              <a:t>edquota -g -p &lt;protogname&gt; &lt;groupname&gt;   </a:t>
            </a:r>
          </a:p>
          <a:p>
            <a:pPr lvl="1"/>
            <a:r>
              <a:rPr lang="en-US" altLang="zh-CN"/>
              <a:t>setquota  -g -p &lt;protogname&gt; &lt;groupname&gt; </a:t>
            </a:r>
          </a:p>
          <a:p>
            <a:pPr lvl="1"/>
            <a:r>
              <a:rPr lang="en-US" altLang="zh-CN"/>
              <a:t>    &lt;-a|filesystem&gt;</a:t>
            </a:r>
            <a:endParaRPr lang="zh-CN" altLang="en-US" dirty="0"/>
          </a:p>
        </p:txBody>
      </p:sp>
    </p:spTree>
    <p:extLst>
      <p:ext uri="{BB962C8B-B14F-4D97-AF65-F5344CB8AC3E}">
        <p14:creationId xmlns:p14="http://schemas.microsoft.com/office/powerpoint/2010/main" val="123218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硬盘接口方式</a:t>
            </a:r>
            <a:endParaRPr lang="zh-CN" altLang="en-US" dirty="0"/>
          </a:p>
        </p:txBody>
      </p:sp>
      <p:sp>
        <p:nvSpPr>
          <p:cNvPr id="3" name="内容占位符 2"/>
          <p:cNvSpPr>
            <a:spLocks noGrp="1"/>
          </p:cNvSpPr>
          <p:nvPr>
            <p:ph idx="1"/>
          </p:nvPr>
        </p:nvSpPr>
        <p:spPr>
          <a:xfrm>
            <a:off x="527380" y="908720"/>
            <a:ext cx="11401268" cy="4929411"/>
          </a:xfrm>
        </p:spPr>
        <p:txBody>
          <a:bodyPr/>
          <a:lstStyle/>
          <a:p>
            <a:r>
              <a:rPr lang="en-US" altLang="zh-CN" dirty="0"/>
              <a:t>FC-AL</a:t>
            </a:r>
            <a:r>
              <a:rPr lang="zh-CN" altLang="en-US" dirty="0"/>
              <a:t>接口主要应用于任务级的关键数据的大容量实时存储</a:t>
            </a:r>
            <a:r>
              <a:rPr lang="en-US" altLang="zh-CN" dirty="0"/>
              <a:t>.</a:t>
            </a:r>
            <a:r>
              <a:rPr lang="zh-CN" altLang="en-US" dirty="0"/>
              <a:t>可以满足高性能、高可靠和高扩展性的存储需要。</a:t>
            </a:r>
          </a:p>
          <a:p>
            <a:r>
              <a:rPr lang="en-US" altLang="zh-CN" dirty="0"/>
              <a:t>SCSI</a:t>
            </a:r>
            <a:r>
              <a:rPr lang="zh-CN" altLang="en-US" dirty="0"/>
              <a:t>接口主要应用于商业级的关键数据的大容量存储。</a:t>
            </a:r>
          </a:p>
          <a:p>
            <a:r>
              <a:rPr lang="en-US" altLang="zh-CN" dirty="0"/>
              <a:t>SAS</a:t>
            </a:r>
            <a:r>
              <a:rPr lang="zh-CN" altLang="en-US" dirty="0"/>
              <a:t>接口是个全才，可以支持</a:t>
            </a:r>
            <a:r>
              <a:rPr lang="en-US" altLang="zh-CN" dirty="0"/>
              <a:t>SAS</a:t>
            </a:r>
            <a:r>
              <a:rPr lang="zh-CN" altLang="en-US" dirty="0"/>
              <a:t>和</a:t>
            </a:r>
            <a:r>
              <a:rPr lang="en-US" altLang="zh-CN" dirty="0"/>
              <a:t>SATA</a:t>
            </a:r>
            <a:r>
              <a:rPr lang="zh-CN" altLang="en-US" dirty="0"/>
              <a:t>磁盘，很方便地满足不同性价比的存储需求，是具有高性能、高可靠和高扩展性的解决方案，因而被业界公认为取代并行</a:t>
            </a:r>
            <a:r>
              <a:rPr lang="en-US" altLang="zh-CN" dirty="0"/>
              <a:t>SCSI</a:t>
            </a:r>
            <a:r>
              <a:rPr lang="zh-CN" altLang="en-US" dirty="0"/>
              <a:t>的不二之选</a:t>
            </a:r>
            <a:r>
              <a:rPr lang="en-US" altLang="zh-CN" dirty="0"/>
              <a:t>.</a:t>
            </a:r>
            <a:endParaRPr lang="zh-CN" altLang="en-US" dirty="0"/>
          </a:p>
          <a:p>
            <a:r>
              <a:rPr lang="en-US" altLang="zh-CN" dirty="0"/>
              <a:t>SATA</a:t>
            </a:r>
            <a:r>
              <a:rPr lang="zh-CN" altLang="en-US" dirty="0"/>
              <a:t>接口主要应用于非关键数据的大容量存储，近线存储和非关键性应用（如替代以前使用磁带的数据备份）。</a:t>
            </a:r>
            <a:endParaRPr lang="en-US" altLang="zh-CN" dirty="0"/>
          </a:p>
          <a:p>
            <a:r>
              <a:rPr lang="en-US" altLang="zh-CN" dirty="0"/>
              <a:t>PATA</a:t>
            </a:r>
            <a:r>
              <a:rPr lang="zh-CN" altLang="en-US" dirty="0"/>
              <a:t>（俗称</a:t>
            </a:r>
            <a:r>
              <a:rPr lang="en-US" altLang="zh-CN" dirty="0"/>
              <a:t>IDE</a:t>
            </a:r>
            <a:r>
              <a:rPr lang="zh-CN" altLang="en-US" dirty="0"/>
              <a:t>）接口已基本淘汰。</a:t>
            </a:r>
          </a:p>
        </p:txBody>
      </p:sp>
    </p:spTree>
    <p:extLst>
      <p:ext uri="{BB962C8B-B14F-4D97-AF65-F5344CB8AC3E}">
        <p14:creationId xmlns:p14="http://schemas.microsoft.com/office/powerpoint/2010/main" val="13966904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查看磁盘限额</a:t>
            </a:r>
            <a:endParaRPr lang="zh-CN" altLang="en-US" dirty="0"/>
          </a:p>
        </p:txBody>
      </p:sp>
      <p:sp>
        <p:nvSpPr>
          <p:cNvPr id="3" name="内容占位符 2"/>
          <p:cNvSpPr>
            <a:spLocks noGrp="1"/>
          </p:cNvSpPr>
          <p:nvPr>
            <p:ph idx="1"/>
          </p:nvPr>
        </p:nvSpPr>
        <p:spPr/>
        <p:txBody>
          <a:bodyPr/>
          <a:lstStyle/>
          <a:p>
            <a:r>
              <a:rPr lang="zh-CN" altLang="en-US"/>
              <a:t>查看指定用户或组的</a:t>
            </a:r>
            <a:r>
              <a:rPr lang="en-US" altLang="zh-CN"/>
              <a:t>quota</a:t>
            </a:r>
            <a:r>
              <a:rPr lang="zh-CN" altLang="en-US"/>
              <a:t>设置</a:t>
            </a:r>
          </a:p>
          <a:p>
            <a:pPr lvl="1"/>
            <a:r>
              <a:rPr lang="en-US" altLang="zh-CN"/>
              <a:t># quota [-vl] [-u &lt;username&gt;] </a:t>
            </a:r>
          </a:p>
          <a:p>
            <a:pPr lvl="1"/>
            <a:r>
              <a:rPr lang="en-US" altLang="zh-CN"/>
              <a:t># quota [-vl] [-g &lt;groupname&gt;] </a:t>
            </a:r>
          </a:p>
          <a:p>
            <a:pPr lvl="1"/>
            <a:r>
              <a:rPr lang="en-US" altLang="zh-CN"/>
              <a:t># quota -q </a:t>
            </a:r>
          </a:p>
          <a:p>
            <a:r>
              <a:rPr lang="zh-CN" altLang="en-US"/>
              <a:t>显示文件系统的磁盘限额汇总信息</a:t>
            </a:r>
          </a:p>
          <a:p>
            <a:pPr lvl="1"/>
            <a:r>
              <a:rPr lang="zh-CN" altLang="en-US"/>
              <a:t>显示指定文件系统的磁盘限额汇总信息</a:t>
            </a:r>
            <a:endParaRPr lang="en-US" altLang="zh-CN"/>
          </a:p>
          <a:p>
            <a:pPr lvl="1"/>
            <a:r>
              <a:rPr lang="en-US" altLang="zh-CN"/>
              <a:t>   # repquota [-ugv] filesystem... </a:t>
            </a:r>
            <a:endParaRPr lang="zh-CN" altLang="en-US"/>
          </a:p>
          <a:p>
            <a:pPr lvl="1"/>
            <a:r>
              <a:rPr lang="zh-CN" altLang="en-US"/>
              <a:t>显示所有文件系统的磁盘限额汇总信息</a:t>
            </a:r>
            <a:endParaRPr lang="en-US" altLang="zh-CN"/>
          </a:p>
          <a:p>
            <a:pPr lvl="1"/>
            <a:r>
              <a:rPr lang="en-US" altLang="zh-CN"/>
              <a:t>  </a:t>
            </a:r>
            <a:r>
              <a:rPr lang="zh-CN" altLang="en-US"/>
              <a:t> </a:t>
            </a:r>
            <a:r>
              <a:rPr lang="en-US" altLang="zh-CN"/>
              <a:t># repquota [-augv] </a:t>
            </a:r>
            <a:endParaRPr lang="zh-CN" altLang="en-US"/>
          </a:p>
          <a:p>
            <a:endParaRPr lang="zh-CN" altLang="en-US" dirty="0"/>
          </a:p>
        </p:txBody>
      </p:sp>
    </p:spTree>
    <p:extLst>
      <p:ext uri="{BB962C8B-B14F-4D97-AF65-F5344CB8AC3E}">
        <p14:creationId xmlns:p14="http://schemas.microsoft.com/office/powerpoint/2010/main" val="28806317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dirty="0"/>
              <a:t>课程总结</a:t>
            </a:r>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93665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本章思考题</a:t>
            </a:r>
            <a:endParaRPr lang="zh-CN" altLang="en-US" dirty="0"/>
          </a:p>
        </p:txBody>
      </p:sp>
      <p:sp>
        <p:nvSpPr>
          <p:cNvPr id="3" name="内容占位符 2"/>
          <p:cNvSpPr>
            <a:spLocks noGrp="1"/>
          </p:cNvSpPr>
          <p:nvPr>
            <p:ph idx="1"/>
          </p:nvPr>
        </p:nvSpPr>
        <p:spPr/>
        <p:txBody>
          <a:bodyPr/>
          <a:lstStyle/>
          <a:p>
            <a:r>
              <a:rPr lang="zh-CN" altLang="en-US"/>
              <a:t>简述硬盘的技术指标？如何挑选服务器硬盘？</a:t>
            </a:r>
          </a:p>
          <a:p>
            <a:r>
              <a:rPr lang="en-US" altLang="zh-CN"/>
              <a:t>fdisk/parted</a:t>
            </a:r>
            <a:r>
              <a:rPr lang="zh-CN" altLang="en-US"/>
              <a:t>命令有哪些常用的子命令？含义是什么？</a:t>
            </a:r>
          </a:p>
          <a:p>
            <a:r>
              <a:rPr lang="zh-CN" altLang="en-US"/>
              <a:t>什么是</a:t>
            </a:r>
            <a:r>
              <a:rPr lang="en-US" altLang="zh-CN"/>
              <a:t>MBR/GPT</a:t>
            </a:r>
            <a:r>
              <a:rPr lang="zh-CN" altLang="en-US"/>
              <a:t>，它存放了什么信息？</a:t>
            </a:r>
          </a:p>
          <a:p>
            <a:r>
              <a:rPr lang="zh-CN" altLang="en-US"/>
              <a:t>使用</a:t>
            </a:r>
            <a:r>
              <a:rPr lang="en-US" altLang="zh-CN"/>
              <a:t>LVM</a:t>
            </a:r>
            <a:r>
              <a:rPr lang="zh-CN" altLang="en-US"/>
              <a:t>比使用固定分区有哪些优点？</a:t>
            </a:r>
          </a:p>
          <a:p>
            <a:r>
              <a:rPr lang="zh-CN" altLang="en-US"/>
              <a:t>简述</a:t>
            </a:r>
            <a:r>
              <a:rPr lang="en-US" altLang="zh-CN"/>
              <a:t>PV-VG-LV-PE</a:t>
            </a:r>
            <a:r>
              <a:rPr lang="zh-CN" altLang="en-US"/>
              <a:t>的逻辑关系。</a:t>
            </a:r>
          </a:p>
          <a:p>
            <a:endParaRPr lang="zh-CN" altLang="en-US" dirty="0"/>
          </a:p>
        </p:txBody>
      </p:sp>
    </p:spTree>
    <p:extLst>
      <p:ext uri="{BB962C8B-B14F-4D97-AF65-F5344CB8AC3E}">
        <p14:creationId xmlns:p14="http://schemas.microsoft.com/office/powerpoint/2010/main" val="33896978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本章思考题（续</a:t>
            </a:r>
            <a:r>
              <a:rPr lang="en-US" altLang="zh-CN"/>
              <a:t>1</a:t>
            </a:r>
            <a:r>
              <a:rPr lang="zh-CN" altLang="en-US"/>
              <a:t>）</a:t>
            </a:r>
            <a:endParaRPr lang="zh-CN" altLang="en-US" dirty="0"/>
          </a:p>
        </p:txBody>
      </p:sp>
      <p:sp>
        <p:nvSpPr>
          <p:cNvPr id="108547" name="Rectangle 3"/>
          <p:cNvSpPr>
            <a:spLocks noGrp="1" noChangeArrowheads="1"/>
          </p:cNvSpPr>
          <p:nvPr>
            <p:ph idx="1"/>
          </p:nvPr>
        </p:nvSpPr>
        <p:spPr/>
        <p:txBody>
          <a:bodyPr/>
          <a:lstStyle/>
          <a:p>
            <a:r>
              <a:rPr lang="zh-CN" altLang="en-US" sz="2800" dirty="0"/>
              <a:t>什么是</a:t>
            </a:r>
            <a:r>
              <a:rPr lang="en-US" altLang="zh-CN" sz="2800" dirty="0"/>
              <a:t>Linux</a:t>
            </a:r>
            <a:r>
              <a:rPr lang="zh-CN" altLang="en-US" sz="2800" dirty="0"/>
              <a:t>文件系统？</a:t>
            </a:r>
            <a:r>
              <a:rPr lang="en-US" altLang="zh-CN" sz="2800" dirty="0"/>
              <a:t>Linux</a:t>
            </a:r>
            <a:r>
              <a:rPr lang="zh-CN" altLang="en-US" sz="2800" dirty="0"/>
              <a:t>下常用的文件系统有哪些？</a:t>
            </a:r>
          </a:p>
          <a:p>
            <a:r>
              <a:rPr lang="zh-CN" altLang="en-US" sz="2800" dirty="0"/>
              <a:t>非日志文件系统和日志文件系统有何区别？</a:t>
            </a:r>
          </a:p>
          <a:p>
            <a:r>
              <a:rPr lang="zh-CN" altLang="en-US" sz="2800" dirty="0"/>
              <a:t>简述在</a:t>
            </a:r>
            <a:r>
              <a:rPr lang="en-US" altLang="zh-CN" sz="2800" dirty="0"/>
              <a:t>Linux</a:t>
            </a:r>
            <a:r>
              <a:rPr lang="zh-CN" altLang="en-US" sz="2800" dirty="0"/>
              <a:t>环境下使用文件系统的一般方法。</a:t>
            </a:r>
          </a:p>
          <a:p>
            <a:r>
              <a:rPr lang="zh-CN" altLang="en-US" sz="2800" dirty="0"/>
              <a:t>如何创建文件系统？创建文件系统的操作类似于</a:t>
            </a:r>
            <a:r>
              <a:rPr lang="en-US" altLang="zh-CN" sz="2800" dirty="0"/>
              <a:t>Windows</a:t>
            </a:r>
            <a:r>
              <a:rPr lang="zh-CN" altLang="en-US" sz="2800" dirty="0"/>
              <a:t>下的什么操作？</a:t>
            </a:r>
          </a:p>
          <a:p>
            <a:r>
              <a:rPr lang="zh-CN" altLang="en-US" sz="2800" dirty="0"/>
              <a:t>如何设置</a:t>
            </a:r>
            <a:r>
              <a:rPr lang="en-US" altLang="zh-CN" sz="2800" dirty="0"/>
              <a:t>ext2/3/4</a:t>
            </a:r>
            <a:r>
              <a:rPr lang="zh-CN" altLang="en-US" sz="2800" dirty="0"/>
              <a:t>文件系统的属性？</a:t>
            </a:r>
          </a:p>
          <a:p>
            <a:r>
              <a:rPr lang="zh-CN" altLang="en-US" sz="2800" dirty="0"/>
              <a:t>如何挂装和卸装文件系统？</a:t>
            </a:r>
          </a:p>
          <a:p>
            <a:r>
              <a:rPr lang="zh-CN" altLang="en-US" sz="2800" dirty="0"/>
              <a:t>如何使用可移动存储介质（软盘、光盘、</a:t>
            </a:r>
            <a:r>
              <a:rPr lang="en-US" altLang="zh-CN" sz="2800" dirty="0"/>
              <a:t>USB</a:t>
            </a:r>
            <a:r>
              <a:rPr lang="zh-CN" altLang="en-US" sz="2800" dirty="0"/>
              <a:t>盘）？</a:t>
            </a:r>
          </a:p>
          <a:p>
            <a:r>
              <a:rPr lang="zh-CN" altLang="en-US" sz="2800" dirty="0"/>
              <a:t>如何直接挂装使用</a:t>
            </a:r>
            <a:r>
              <a:rPr lang="en-US" altLang="zh-CN" sz="2800" dirty="0"/>
              <a:t>ISO</a:t>
            </a:r>
            <a:r>
              <a:rPr lang="zh-CN" altLang="en-US" sz="2800" dirty="0"/>
              <a:t>文件和</a:t>
            </a:r>
            <a:r>
              <a:rPr lang="en-US" altLang="zh-CN" sz="2800" dirty="0"/>
              <a:t>IMG</a:t>
            </a:r>
            <a:r>
              <a:rPr lang="zh-CN" altLang="en-US" sz="2800" dirty="0"/>
              <a:t>文件？</a:t>
            </a:r>
          </a:p>
          <a:p>
            <a:r>
              <a:rPr lang="zh-CN" altLang="en-US" sz="2800" dirty="0"/>
              <a:t>如何在系统启动时自动挂装文件系统？简述</a:t>
            </a:r>
            <a:r>
              <a:rPr lang="en-US" altLang="zh-CN" sz="2800" dirty="0"/>
              <a:t>/</a:t>
            </a:r>
            <a:r>
              <a:rPr lang="en-US" altLang="zh-CN" sz="2800" dirty="0" err="1"/>
              <a:t>etc</a:t>
            </a:r>
            <a:r>
              <a:rPr lang="en-US" altLang="zh-CN" sz="2800" dirty="0"/>
              <a:t>/</a:t>
            </a:r>
            <a:r>
              <a:rPr lang="en-US" altLang="zh-CN" sz="2800" dirty="0" err="1"/>
              <a:t>fstab</a:t>
            </a:r>
            <a:r>
              <a:rPr lang="zh-CN" altLang="en-US" sz="2800" dirty="0"/>
              <a:t>文件各个字段的含义。</a:t>
            </a:r>
            <a:endParaRPr lang="en-US" altLang="zh-CN" sz="2800" dirty="0"/>
          </a:p>
          <a:p>
            <a:r>
              <a:rPr lang="zh-CN" altLang="zh-CN" sz="2800" dirty="0"/>
              <a:t>简述添加新硬盘并扩展现有逻辑卷的步骤</a:t>
            </a:r>
            <a:r>
              <a:rPr lang="zh-CN" altLang="en-US" sz="2800" dirty="0"/>
              <a:t>。</a:t>
            </a:r>
          </a:p>
        </p:txBody>
      </p:sp>
    </p:spTree>
    <p:extLst>
      <p:ext uri="{BB962C8B-B14F-4D97-AF65-F5344CB8AC3E}">
        <p14:creationId xmlns:p14="http://schemas.microsoft.com/office/powerpoint/2010/main" val="1797959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t>本章实验</a:t>
            </a:r>
            <a:endParaRPr lang="zh-CN" altLang="en-US" dirty="0"/>
          </a:p>
        </p:txBody>
      </p:sp>
      <p:sp>
        <p:nvSpPr>
          <p:cNvPr id="107523" name="Rectangle 3"/>
          <p:cNvSpPr>
            <a:spLocks noGrp="1" noChangeArrowheads="1"/>
          </p:cNvSpPr>
          <p:nvPr>
            <p:ph idx="1"/>
          </p:nvPr>
        </p:nvSpPr>
        <p:spPr/>
        <p:txBody>
          <a:bodyPr/>
          <a:lstStyle/>
          <a:p>
            <a:r>
              <a:rPr lang="zh-CN" altLang="en-US"/>
              <a:t>学会使用</a:t>
            </a:r>
            <a:r>
              <a:rPr lang="en-US" altLang="zh-CN"/>
              <a:t>fdisk/parted</a:t>
            </a:r>
            <a:r>
              <a:rPr lang="zh-CN" altLang="en-US"/>
              <a:t>命令进行硬盘分区。</a:t>
            </a:r>
          </a:p>
          <a:p>
            <a:r>
              <a:rPr lang="zh-CN" altLang="en-US"/>
              <a:t>熟悉</a:t>
            </a:r>
            <a:r>
              <a:rPr lang="en-US" altLang="zh-CN"/>
              <a:t>LVM</a:t>
            </a:r>
            <a:r>
              <a:rPr lang="zh-CN" altLang="en-US"/>
              <a:t>的命令工具。</a:t>
            </a:r>
          </a:p>
          <a:p>
            <a:r>
              <a:rPr lang="zh-CN" altLang="en-US"/>
              <a:t>学会扩展和缩减逻辑卷的大小。</a:t>
            </a:r>
          </a:p>
          <a:p>
            <a:r>
              <a:rPr lang="zh-CN" altLang="en-US"/>
              <a:t>学会创建不同类型的文件系统。</a:t>
            </a:r>
          </a:p>
          <a:p>
            <a:r>
              <a:rPr lang="zh-CN" altLang="en-US"/>
              <a:t>学会挂装和卸装文件系统。</a:t>
            </a:r>
          </a:p>
          <a:p>
            <a:r>
              <a:rPr lang="zh-CN" altLang="en-US"/>
              <a:t>学会使用可移动存储介质（软盘、光盘、</a:t>
            </a:r>
            <a:r>
              <a:rPr lang="en-US" altLang="zh-CN"/>
              <a:t>USB</a:t>
            </a:r>
            <a:r>
              <a:rPr lang="zh-CN" altLang="en-US"/>
              <a:t>盘）。</a:t>
            </a:r>
          </a:p>
          <a:p>
            <a:r>
              <a:rPr lang="zh-CN" altLang="en-US"/>
              <a:t>学会使用</a:t>
            </a:r>
            <a:r>
              <a:rPr lang="en-US" altLang="zh-CN"/>
              <a:t>ext2/ext3/ext4</a:t>
            </a:r>
            <a:r>
              <a:rPr lang="zh-CN" altLang="en-US"/>
              <a:t>文件系统的维护命令。</a:t>
            </a:r>
          </a:p>
          <a:p>
            <a:r>
              <a:rPr lang="zh-CN" altLang="en-US"/>
              <a:t>学会操作系统挂装表文件</a:t>
            </a:r>
            <a:r>
              <a:rPr lang="en-US" altLang="zh-CN"/>
              <a:t>/etc/fstab</a:t>
            </a:r>
            <a:r>
              <a:rPr lang="zh-CN" altLang="en-US"/>
              <a:t>。</a:t>
            </a:r>
            <a:endParaRPr lang="zh-CN" altLang="en-US" dirty="0"/>
          </a:p>
        </p:txBody>
      </p:sp>
    </p:spTree>
    <p:extLst>
      <p:ext uri="{BB962C8B-B14F-4D97-AF65-F5344CB8AC3E}">
        <p14:creationId xmlns:p14="http://schemas.microsoft.com/office/powerpoint/2010/main" val="697319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EEA3A6-BAC4-4F12-9BE4-A40002D84172}"/>
              </a:ext>
            </a:extLst>
          </p:cNvPr>
          <p:cNvSpPr/>
          <p:nvPr/>
        </p:nvSpPr>
        <p:spPr>
          <a:xfrm>
            <a:off x="2927648" y="2276872"/>
            <a:ext cx="6118343" cy="1200329"/>
          </a:xfrm>
          <a:prstGeom prst="rect">
            <a:avLst/>
          </a:prstGeom>
          <a:noFill/>
        </p:spPr>
        <p:txBody>
          <a:bodyPr wrap="none" lIns="91440" tIns="45720" rIns="91440" bIns="45720">
            <a:spAutoFit/>
          </a:bodyPr>
          <a:lstStyle/>
          <a:p>
            <a:pPr algn="ctr"/>
            <a:r>
              <a:rPr lang="en-US" altLang="zh-CN" sz="72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a:t>
            </a:r>
            <a:r>
              <a:rPr lang="en-US" altLang="zh-CN" sz="7200" b="1" dirty="0">
                <a:ln w="22225">
                  <a:solidFill>
                    <a:schemeClr val="accent2"/>
                  </a:solidFill>
                  <a:prstDash val="solid"/>
                </a:ln>
                <a:solidFill>
                  <a:schemeClr val="accent2">
                    <a:lumMod val="40000"/>
                    <a:lumOff val="60000"/>
                  </a:schemeClr>
                </a:solidFill>
              </a:rPr>
              <a:t> YOU!</a:t>
            </a:r>
            <a:endParaRPr lang="zh-CN" altLang="en-US" sz="7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0340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4.375E-6 -4.44444E-6 L 4.375E-6 -0.07222 " pathEditMode="relative" rAng="0" ptsTypes="AA">
                                      <p:cBhvr>
                                        <p:cTn id="6" dur="250" accel="50000" decel="50000" autoRev="1" fill="hold">
                                          <p:stCondLst>
                                            <p:cond delay="0"/>
                                          </p:stCondLst>
                                        </p:cTn>
                                        <p:tgtEl>
                                          <p:spTgt spid="5"/>
                                        </p:tgtEl>
                                        <p:attrNameLst>
                                          <p:attrName>ppt_x</p:attrName>
                                          <p:attrName>ppt_y</p:attrName>
                                        </p:attrNameLst>
                                      </p:cBhvr>
                                      <p:rCtr x="0" y="-3611"/>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主引导记录（</a:t>
            </a:r>
            <a:r>
              <a:rPr lang="en-US" altLang="zh-CN" dirty="0"/>
              <a:t> Main Boot Record</a:t>
            </a:r>
            <a:r>
              <a:rPr lang="zh-CN" altLang="en-US" dirty="0"/>
              <a:t>， </a:t>
            </a:r>
            <a:r>
              <a:rPr lang="en-US" altLang="zh-CN" dirty="0"/>
              <a:t>MBR</a:t>
            </a:r>
            <a:r>
              <a:rPr lang="zh-CN" altLang="en-US" dirty="0"/>
              <a:t>）</a:t>
            </a:r>
          </a:p>
        </p:txBody>
      </p:sp>
      <p:sp>
        <p:nvSpPr>
          <p:cNvPr id="3" name="内容占位符 2"/>
          <p:cNvSpPr>
            <a:spLocks noGrp="1"/>
          </p:cNvSpPr>
          <p:nvPr>
            <p:ph idx="1"/>
          </p:nvPr>
        </p:nvSpPr>
        <p:spPr/>
        <p:txBody>
          <a:bodyPr/>
          <a:lstStyle/>
          <a:p>
            <a:r>
              <a:rPr lang="en-US" altLang="zh-CN"/>
              <a:t>MBR</a:t>
            </a:r>
            <a:r>
              <a:rPr lang="zh-CN" altLang="en-US"/>
              <a:t>位于硬盘的</a:t>
            </a:r>
            <a:r>
              <a:rPr lang="en-US" altLang="zh-CN"/>
              <a:t>0</a:t>
            </a:r>
            <a:r>
              <a:rPr lang="zh-CN" altLang="en-US"/>
              <a:t>磁道</a:t>
            </a:r>
            <a:r>
              <a:rPr lang="en-US" altLang="zh-CN"/>
              <a:t>0</a:t>
            </a:r>
            <a:r>
              <a:rPr lang="zh-CN" altLang="en-US"/>
              <a:t>柱面</a:t>
            </a:r>
            <a:r>
              <a:rPr lang="en-US" altLang="zh-CN"/>
              <a:t>1</a:t>
            </a:r>
            <a:r>
              <a:rPr lang="zh-CN" altLang="en-US"/>
              <a:t>扇区</a:t>
            </a:r>
            <a:r>
              <a:rPr lang="en-US" altLang="zh-CN"/>
              <a:t>【512</a:t>
            </a:r>
            <a:r>
              <a:rPr lang="zh-CN" altLang="en-US"/>
              <a:t>字节</a:t>
            </a:r>
            <a:r>
              <a:rPr lang="en-US" altLang="zh-CN"/>
              <a:t>】</a:t>
            </a:r>
          </a:p>
          <a:p>
            <a:pPr lvl="1"/>
            <a:r>
              <a:rPr lang="zh-CN" altLang="en-US"/>
              <a:t>装载操作系统的硬盘引导程序</a:t>
            </a:r>
            <a:r>
              <a:rPr lang="en-US" altLang="zh-CN"/>
              <a:t>【446</a:t>
            </a:r>
            <a:r>
              <a:rPr lang="zh-CN" altLang="en-US"/>
              <a:t>字节</a:t>
            </a:r>
            <a:r>
              <a:rPr lang="en-US" altLang="zh-CN"/>
              <a:t>】</a:t>
            </a:r>
            <a:endParaRPr lang="zh-CN" altLang="en-US"/>
          </a:p>
          <a:p>
            <a:pPr lvl="1"/>
            <a:r>
              <a:rPr lang="zh-CN" altLang="en-US"/>
              <a:t>硬盘分区表</a:t>
            </a:r>
            <a:r>
              <a:rPr lang="en-US" altLang="zh-CN"/>
              <a:t> (Disk Partition Table, DPT) 【64</a:t>
            </a:r>
            <a:r>
              <a:rPr lang="zh-CN" altLang="en-US"/>
              <a:t>字节</a:t>
            </a:r>
            <a:r>
              <a:rPr lang="en-US" altLang="zh-CN"/>
              <a:t>】</a:t>
            </a:r>
          </a:p>
          <a:p>
            <a:pPr lvl="2"/>
            <a:r>
              <a:rPr lang="zh-CN" altLang="en-US"/>
              <a:t>分区</a:t>
            </a:r>
            <a:r>
              <a:rPr lang="en-US" altLang="zh-CN"/>
              <a:t>ID</a:t>
            </a:r>
            <a:r>
              <a:rPr lang="zh-CN" altLang="en-US"/>
              <a:t>或者类型 </a:t>
            </a:r>
          </a:p>
          <a:p>
            <a:pPr lvl="2"/>
            <a:r>
              <a:rPr lang="zh-CN" altLang="en-US"/>
              <a:t>分区起始磁道 </a:t>
            </a:r>
          </a:p>
          <a:p>
            <a:pPr lvl="2"/>
            <a:r>
              <a:rPr lang="zh-CN" altLang="en-US"/>
              <a:t>分区磁道数</a:t>
            </a:r>
            <a:endParaRPr lang="en-US" altLang="zh-CN"/>
          </a:p>
          <a:p>
            <a:pPr lvl="1"/>
            <a:r>
              <a:rPr lang="zh-CN" altLang="en-US"/>
              <a:t>最后两个字节“</a:t>
            </a:r>
            <a:r>
              <a:rPr lang="en-US" altLang="zh-CN"/>
              <a:t>55</a:t>
            </a:r>
            <a:r>
              <a:rPr lang="zh-CN" altLang="en-US"/>
              <a:t>，</a:t>
            </a:r>
            <a:r>
              <a:rPr lang="en-US" altLang="zh-CN"/>
              <a:t>AA”</a:t>
            </a:r>
            <a:r>
              <a:rPr lang="zh-CN" altLang="en-US"/>
              <a:t>是分区的结束标志</a:t>
            </a:r>
          </a:p>
          <a:p>
            <a:r>
              <a:rPr lang="en-US" altLang="zh-CN"/>
              <a:t>MBR</a:t>
            </a:r>
            <a:r>
              <a:rPr lang="zh-CN" altLang="en-US"/>
              <a:t>是由分区程序（如</a:t>
            </a:r>
            <a:r>
              <a:rPr lang="en-US" altLang="zh-CN"/>
              <a:t>fdisk</a:t>
            </a:r>
            <a:r>
              <a:rPr lang="zh-CN" altLang="en-US"/>
              <a:t>）所产生的</a:t>
            </a:r>
            <a:endParaRPr lang="en-US" altLang="zh-CN"/>
          </a:p>
          <a:p>
            <a:pPr lvl="1"/>
            <a:r>
              <a:rPr lang="zh-CN" altLang="en-US"/>
              <a:t>不依赖任何操作系统</a:t>
            </a:r>
            <a:endParaRPr lang="en-US" altLang="zh-CN"/>
          </a:p>
          <a:p>
            <a:pPr lvl="1"/>
            <a:r>
              <a:rPr lang="zh-CN" altLang="en-US"/>
              <a:t>硬盘引导程序是可以改变的，从而实现多系统共存。</a:t>
            </a:r>
          </a:p>
          <a:p>
            <a:endParaRPr lang="zh-CN" altLang="en-US" dirty="0"/>
          </a:p>
        </p:txBody>
      </p:sp>
    </p:spTree>
    <p:extLst>
      <p:ext uri="{BB962C8B-B14F-4D97-AF65-F5344CB8AC3E}">
        <p14:creationId xmlns:p14="http://schemas.microsoft.com/office/powerpoint/2010/main" val="198189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磁盘分区</a:t>
            </a:r>
            <a:endParaRPr lang="zh-CN" altLang="en-US" dirty="0"/>
          </a:p>
        </p:txBody>
      </p:sp>
      <p:sp>
        <p:nvSpPr>
          <p:cNvPr id="3" name="内容占位符 2"/>
          <p:cNvSpPr>
            <a:spLocks noGrp="1"/>
          </p:cNvSpPr>
          <p:nvPr>
            <p:ph idx="1"/>
          </p:nvPr>
        </p:nvSpPr>
        <p:spPr/>
        <p:txBody>
          <a:bodyPr/>
          <a:lstStyle/>
          <a:p>
            <a:r>
              <a:rPr lang="zh-CN" altLang="en-US"/>
              <a:t>指向附加分区描述符的扩展分区 </a:t>
            </a:r>
          </a:p>
          <a:p>
            <a:r>
              <a:rPr lang="zh-CN" altLang="en-US"/>
              <a:t>内核最多支持分区数： </a:t>
            </a:r>
          </a:p>
          <a:p>
            <a:pPr lvl="1"/>
            <a:r>
              <a:rPr lang="en-US" altLang="zh-CN"/>
              <a:t>IDE</a:t>
            </a:r>
            <a:r>
              <a:rPr lang="zh-CN" altLang="en-US"/>
              <a:t>驱动器为</a:t>
            </a:r>
            <a:r>
              <a:rPr lang="en-US" altLang="zh-CN"/>
              <a:t>63 </a:t>
            </a:r>
          </a:p>
          <a:p>
            <a:pPr lvl="1"/>
            <a:r>
              <a:rPr lang="en-US" altLang="zh-CN"/>
              <a:t>SCSI</a:t>
            </a:r>
            <a:r>
              <a:rPr lang="zh-CN" altLang="en-US"/>
              <a:t>驱动器为</a:t>
            </a:r>
            <a:r>
              <a:rPr lang="en-US" altLang="zh-CN"/>
              <a:t>15 </a:t>
            </a:r>
          </a:p>
          <a:p>
            <a:r>
              <a:rPr lang="zh-CN" altLang="en-US"/>
              <a:t>为什么是分区驱动？ </a:t>
            </a:r>
          </a:p>
          <a:p>
            <a:pPr lvl="1"/>
            <a:r>
              <a:rPr lang="zh-CN" altLang="en-US"/>
              <a:t>容量、性能、配额和修复</a:t>
            </a:r>
            <a:endParaRPr lang="zh-CN" altLang="en-US" dirty="0"/>
          </a:p>
        </p:txBody>
      </p:sp>
    </p:spTree>
    <p:extLst>
      <p:ext uri="{BB962C8B-B14F-4D97-AF65-F5344CB8AC3E}">
        <p14:creationId xmlns:p14="http://schemas.microsoft.com/office/powerpoint/2010/main" val="2600038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两种硬盘存储方式</a:t>
            </a:r>
            <a:endParaRPr lang="zh-CN" altLang="en-US" dirty="0"/>
          </a:p>
        </p:txBody>
      </p:sp>
      <p:sp>
        <p:nvSpPr>
          <p:cNvPr id="3" name="内容占位符 2"/>
          <p:cNvSpPr>
            <a:spLocks noGrp="1"/>
          </p:cNvSpPr>
          <p:nvPr>
            <p:ph idx="1"/>
          </p:nvPr>
        </p:nvSpPr>
        <p:spPr/>
        <p:txBody>
          <a:bodyPr/>
          <a:lstStyle/>
          <a:p>
            <a:r>
              <a:rPr lang="zh-CN" altLang="en-US"/>
              <a:t>基本硬盘存储</a:t>
            </a:r>
            <a:endParaRPr lang="en-US" altLang="zh-CN"/>
          </a:p>
          <a:p>
            <a:pPr lvl="1"/>
            <a:r>
              <a:rPr lang="zh-CN" altLang="en-US"/>
              <a:t>在基本磁盘上存储数据需要在磁盘上创建主分区、扩展分区和逻辑分区，然后对这些分区进行管理。</a:t>
            </a:r>
          </a:p>
          <a:p>
            <a:r>
              <a:rPr lang="zh-CN" altLang="en-US"/>
              <a:t>动态硬盘存储</a:t>
            </a:r>
            <a:endParaRPr lang="en-US" altLang="zh-CN"/>
          </a:p>
          <a:p>
            <a:pPr lvl="1"/>
            <a:r>
              <a:rPr lang="zh-CN" altLang="en-US"/>
              <a:t>在动态磁盘上存储数据需要在磁盘上创建动态卷，然后对这些卷进行管理。</a:t>
            </a:r>
            <a:endParaRPr lang="zh-CN" altLang="en-US" dirty="0"/>
          </a:p>
        </p:txBody>
      </p:sp>
    </p:spTree>
    <p:extLst>
      <p:ext uri="{BB962C8B-B14F-4D97-AF65-F5344CB8AC3E}">
        <p14:creationId xmlns:p14="http://schemas.microsoft.com/office/powerpoint/2010/main" val="353523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311481341"/>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65736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25375</TotalTime>
  <Words>3793</Words>
  <Application>Microsoft Office PowerPoint</Application>
  <PresentationFormat>宽屏</PresentationFormat>
  <Paragraphs>456</Paragraphs>
  <Slides>55</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55</vt:i4>
      </vt:variant>
    </vt:vector>
  </HeadingPairs>
  <TitlesOfParts>
    <vt:vector size="67" baseType="lpstr">
      <vt:lpstr>黑体</vt:lpstr>
      <vt:lpstr>宋体</vt:lpstr>
      <vt:lpstr>微软雅黑</vt:lpstr>
      <vt:lpstr>微软雅黑 Light</vt:lpstr>
      <vt:lpstr>Arial</vt:lpstr>
      <vt:lpstr>Calibri</vt:lpstr>
      <vt:lpstr>Courier New</vt:lpstr>
      <vt:lpstr>Lucida Console</vt:lpstr>
      <vt:lpstr>Tahoma</vt:lpstr>
      <vt:lpstr>Times New Roman</vt:lpstr>
      <vt:lpstr>Wingdings</vt:lpstr>
      <vt:lpstr>Office 主题</vt:lpstr>
      <vt:lpstr>第06章 磁盘管理</vt:lpstr>
      <vt:lpstr>课程目标</vt:lpstr>
      <vt:lpstr>课程内容</vt:lpstr>
      <vt:lpstr>硬盘的技术指标</vt:lpstr>
      <vt:lpstr>硬盘接口方式</vt:lpstr>
      <vt:lpstr>主引导记录（ Main Boot Record， MBR）</vt:lpstr>
      <vt:lpstr>磁盘分区</vt:lpstr>
      <vt:lpstr>两种硬盘存储方式</vt:lpstr>
      <vt:lpstr>课程内容</vt:lpstr>
      <vt:lpstr>分区管理工具</vt:lpstr>
      <vt:lpstr>磁盘分区工具——fdisk</vt:lpstr>
      <vt:lpstr>磁盘分区工具——parted</vt:lpstr>
      <vt:lpstr>静态分区的缺点</vt:lpstr>
      <vt:lpstr>课程内容</vt:lpstr>
      <vt:lpstr>文件系统（File System）的各种定义</vt:lpstr>
      <vt:lpstr>Linux的文件系统结构</vt:lpstr>
      <vt:lpstr>Linux支持多种文件系统</vt:lpstr>
      <vt:lpstr>Linux支持的日志文件系统 </vt:lpstr>
      <vt:lpstr>Linux下常见的文件系统</vt:lpstr>
      <vt:lpstr>使用Linux文件系统的一般方法</vt:lpstr>
      <vt:lpstr>挂装和卸装文件系统</vt:lpstr>
      <vt:lpstr>挂装文件系统——mount命令</vt:lpstr>
      <vt:lpstr>mount命令举例</vt:lpstr>
      <vt:lpstr>卸装文件系统</vt:lpstr>
      <vt:lpstr>挂装/卸装 文件系统的注意事项</vt:lpstr>
      <vt:lpstr>fuser命令</vt:lpstr>
      <vt:lpstr>可移动介质</vt:lpstr>
      <vt:lpstr>可移动介质简介</vt:lpstr>
      <vt:lpstr>CD和DVD</vt:lpstr>
      <vt:lpstr>USB存储设备</vt:lpstr>
      <vt:lpstr>软盘</vt:lpstr>
      <vt:lpstr>直接挂装使用映像文件</vt:lpstr>
      <vt:lpstr>系统启动挂装表</vt:lpstr>
      <vt:lpstr>系统启动时自动挂装文件系统</vt:lpstr>
      <vt:lpstr>/etc/fstab文件的格式</vt:lpstr>
      <vt:lpstr>/etc/fstab文件的列信息</vt:lpstr>
      <vt:lpstr>文件/etc/fstab实例</vt:lpstr>
      <vt:lpstr>挂装选项</vt:lpstr>
      <vt:lpstr>挂装选项（续）</vt:lpstr>
      <vt:lpstr>课程内容</vt:lpstr>
      <vt:lpstr>磁盘限额</vt:lpstr>
      <vt:lpstr>磁盘限额的限制策略</vt:lpstr>
      <vt:lpstr>配置磁盘限额的前提</vt:lpstr>
      <vt:lpstr>配置步骤（1）启用文件系统的quota功能</vt:lpstr>
      <vt:lpstr>配置步骤（2）创建quota数据库并开启quota</vt:lpstr>
      <vt:lpstr>配置步骤（3）设置用户和组的quota</vt:lpstr>
      <vt:lpstr>edquota命令</vt:lpstr>
      <vt:lpstr>setquota命令</vt:lpstr>
      <vt:lpstr>使用参考用户或组复制配额</vt:lpstr>
      <vt:lpstr>查看磁盘限额</vt:lpstr>
      <vt:lpstr>课程总结</vt:lpstr>
      <vt:lpstr>本章思考题</vt:lpstr>
      <vt:lpstr>本章思考题（续1）</vt:lpstr>
      <vt:lpstr>本章实验</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home</cp:lastModifiedBy>
  <cp:revision>942</cp:revision>
  <dcterms:created xsi:type="dcterms:W3CDTF">2010-12-10T07:47:22Z</dcterms:created>
  <dcterms:modified xsi:type="dcterms:W3CDTF">2017-09-05T13:17:06Z</dcterms:modified>
</cp:coreProperties>
</file>