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86" r:id="rId2"/>
    <p:sldId id="299" r:id="rId3"/>
    <p:sldId id="341" r:id="rId4"/>
    <p:sldId id="355" r:id="rId5"/>
    <p:sldId id="448" r:id="rId6"/>
    <p:sldId id="354" r:id="rId7"/>
    <p:sldId id="356" r:id="rId8"/>
    <p:sldId id="357" r:id="rId9"/>
    <p:sldId id="359" r:id="rId10"/>
    <p:sldId id="360" r:id="rId11"/>
    <p:sldId id="362" r:id="rId12"/>
    <p:sldId id="363" r:id="rId13"/>
    <p:sldId id="364" r:id="rId14"/>
    <p:sldId id="365" r:id="rId15"/>
    <p:sldId id="366" r:id="rId16"/>
    <p:sldId id="456" r:id="rId17"/>
    <p:sldId id="374" r:id="rId18"/>
    <p:sldId id="375" r:id="rId19"/>
    <p:sldId id="377" r:id="rId20"/>
    <p:sldId id="379" r:id="rId21"/>
    <p:sldId id="380" r:id="rId22"/>
    <p:sldId id="381" r:id="rId23"/>
    <p:sldId id="382" r:id="rId24"/>
    <p:sldId id="384" r:id="rId25"/>
    <p:sldId id="385" r:id="rId26"/>
    <p:sldId id="386" r:id="rId27"/>
    <p:sldId id="387" r:id="rId28"/>
    <p:sldId id="388" r:id="rId29"/>
    <p:sldId id="389" r:id="rId30"/>
    <p:sldId id="391" r:id="rId31"/>
    <p:sldId id="403" r:id="rId32"/>
    <p:sldId id="405" r:id="rId33"/>
    <p:sldId id="406" r:id="rId34"/>
    <p:sldId id="407" r:id="rId35"/>
    <p:sldId id="408" r:id="rId36"/>
    <p:sldId id="457" r:id="rId37"/>
    <p:sldId id="451" r:id="rId38"/>
    <p:sldId id="452" r:id="rId39"/>
    <p:sldId id="453" r:id="rId40"/>
    <p:sldId id="412" r:id="rId41"/>
    <p:sldId id="413" r:id="rId42"/>
    <p:sldId id="414" r:id="rId43"/>
    <p:sldId id="458" r:id="rId44"/>
    <p:sldId id="460" r:id="rId45"/>
    <p:sldId id="461" r:id="rId46"/>
    <p:sldId id="462" r:id="rId47"/>
    <p:sldId id="459" r:id="rId48"/>
    <p:sldId id="431" r:id="rId49"/>
    <p:sldId id="432" r:id="rId50"/>
    <p:sldId id="433" r:id="rId51"/>
    <p:sldId id="463" r:id="rId52"/>
    <p:sldId id="455" r:id="rId53"/>
    <p:sldId id="439" r:id="rId54"/>
    <p:sldId id="440" r:id="rId55"/>
    <p:sldId id="441" r:id="rId56"/>
    <p:sldId id="442" r:id="rId57"/>
    <p:sldId id="443" r:id="rId58"/>
    <p:sldId id="444" r:id="rId59"/>
    <p:sldId id="445" r:id="rId60"/>
    <p:sldId id="446" r:id="rId61"/>
    <p:sldId id="447" r:id="rId62"/>
    <p:sldId id="343" r:id="rId6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91F"/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2623" autoAdjust="0"/>
  </p:normalViewPr>
  <p:slideViewPr>
    <p:cSldViewPr>
      <p:cViewPr varScale="1">
        <p:scale>
          <a:sx n="104" d="100"/>
          <a:sy n="104" d="100"/>
        </p:scale>
        <p:origin x="1062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66" d="100"/>
          <a:sy n="66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Linux</a:t>
          </a:r>
          <a:r>
            <a: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的简介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的基本命令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8DBF8438-3081-427F-B4A6-F44E8B29BF2A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的远端访问</a:t>
          </a:r>
        </a:p>
      </dgm:t>
    </dgm:pt>
    <dgm:pt modelId="{4D5ADF91-A3EA-4560-88B1-9ED87CEB7DA5}" type="parTrans" cxnId="{53967741-ECAB-401A-B04E-BAC5088C8C71}">
      <dgm:prSet/>
      <dgm:spPr/>
      <dgm:t>
        <a:bodyPr/>
        <a:lstStyle/>
        <a:p>
          <a:endParaRPr lang="zh-CN" altLang="en-US"/>
        </a:p>
      </dgm:t>
    </dgm:pt>
    <dgm:pt modelId="{33217967-723A-430D-9D31-5AF2F46B994E}" type="sibTrans" cxnId="{53967741-ECAB-401A-B04E-BAC5088C8C71}">
      <dgm:prSet/>
      <dgm:spPr/>
      <dgm:t>
        <a:bodyPr/>
        <a:lstStyle/>
        <a:p>
          <a:endParaRPr lang="zh-CN" altLang="en-US"/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4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4"/>
      <dgm:spPr/>
    </dgm:pt>
    <dgm:pt modelId="{450C6E42-FBA3-4387-A0D0-39D5EDC54031}" type="pres">
      <dgm:prSet presAssocID="{1029AE71-8D2E-40A1-BBB2-E4F336B690E4}" presName="dstNode" presStyleLbl="node1" presStyleIdx="0" presStyleCnt="4"/>
      <dgm:spPr/>
    </dgm:pt>
    <dgm:pt modelId="{C450CAB5-F314-4908-96BF-569671E0F09E}" type="pres">
      <dgm:prSet presAssocID="{A339E3D9-F3E2-4BC7-B2B3-72D27A64484E}" presName="text_1" presStyleLbl="node1" presStyleIdx="0" presStyleCnt="4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4"/>
      <dgm:spPr/>
    </dgm:pt>
    <dgm:pt modelId="{A3973496-E81D-4E80-8382-1B017DB9955E}" type="pres">
      <dgm:prSet presAssocID="{7C8014B0-77AB-4B70-B42E-FACEBD636757}" presName="text_2" presStyleLbl="node1" presStyleIdx="1" presStyleCnt="4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4"/>
      <dgm:spPr/>
    </dgm:pt>
    <dgm:pt modelId="{CD57EF55-F560-4D34-A8BB-EC01240E31F2}" type="pres">
      <dgm:prSet presAssocID="{142A33FE-3ECE-4114-82BF-AACB48817288}" presName="text_3" presStyleLbl="node1" presStyleIdx="2" presStyleCnt="4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4"/>
      <dgm:spPr/>
    </dgm:pt>
    <dgm:pt modelId="{05252DA4-10D2-4C5C-A389-27B29495C5F8}" type="pres">
      <dgm:prSet presAssocID="{8DBF8438-3081-427F-B4A6-F44E8B29BF2A}" presName="text_4" presStyleLbl="node1" presStyleIdx="3" presStyleCnt="4">
        <dgm:presLayoutVars>
          <dgm:bulletEnabled val="1"/>
        </dgm:presLayoutVars>
      </dgm:prSet>
      <dgm:spPr/>
    </dgm:pt>
    <dgm:pt modelId="{7AB00AD0-CE4E-4FCB-B845-859E32AACF72}" type="pres">
      <dgm:prSet presAssocID="{8DBF8438-3081-427F-B4A6-F44E8B29BF2A}" presName="accent_4" presStyleCnt="0"/>
      <dgm:spPr/>
    </dgm:pt>
    <dgm:pt modelId="{3A0A8E7E-ACDE-42EE-B5A6-7327C3A1ACE4}" type="pres">
      <dgm:prSet presAssocID="{8DBF8438-3081-427F-B4A6-F44E8B29BF2A}" presName="accentRepeatNode" presStyleLbl="solidFgAcc1" presStyleIdx="3" presStyleCnt="4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53967741-ECAB-401A-B04E-BAC5088C8C71}" srcId="{1029AE71-8D2E-40A1-BBB2-E4F336B690E4}" destId="{8DBF8438-3081-427F-B4A6-F44E8B29BF2A}" srcOrd="3" destOrd="0" parTransId="{4D5ADF91-A3EA-4560-88B1-9ED87CEB7DA5}" sibTransId="{33217967-723A-430D-9D31-5AF2F46B994E}"/>
    <dgm:cxn modelId="{8657BA63-52F2-42C6-80D7-4B5F7FF78165}" type="presOf" srcId="{8DBF8438-3081-427F-B4A6-F44E8B29BF2A}" destId="{05252DA4-10D2-4C5C-A389-27B29495C5F8}" srcOrd="0" destOrd="0" presId="urn:microsoft.com/office/officeart/2008/layout/VerticalCurvedList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  <dgm:cxn modelId="{BF34CFB7-87EA-4821-A026-4DF4AA1C74EF}" type="presParOf" srcId="{CEF86C6C-86C7-4CE3-B746-4069BFC6CED4}" destId="{05252DA4-10D2-4C5C-A389-27B29495C5F8}" srcOrd="7" destOrd="0" presId="urn:microsoft.com/office/officeart/2008/layout/VerticalCurvedList"/>
    <dgm:cxn modelId="{966FB7B0-099F-4992-A607-B339ACB9BC40}" type="presParOf" srcId="{CEF86C6C-86C7-4CE3-B746-4069BFC6CED4}" destId="{7AB00AD0-CE4E-4FCB-B845-859E32AACF72}" srcOrd="8" destOrd="0" presId="urn:microsoft.com/office/officeart/2008/layout/VerticalCurvedList"/>
    <dgm:cxn modelId="{EE8AD5FE-67B5-4E5B-AC7E-A3BD9D043736}" type="presParOf" srcId="{7AB00AD0-CE4E-4FCB-B845-859E32AACF72}" destId="{3A0A8E7E-ACDE-42EE-B5A6-7327C3A1AC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Linux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的简介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的基本命令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8DBF8438-3081-427F-B4A6-F44E8B29BF2A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的远端访问</a:t>
          </a:r>
        </a:p>
      </dgm:t>
    </dgm:pt>
    <dgm:pt modelId="{4D5ADF91-A3EA-4560-88B1-9ED87CEB7DA5}" type="parTrans" cxnId="{53967741-ECAB-401A-B04E-BAC5088C8C71}">
      <dgm:prSet/>
      <dgm:spPr/>
      <dgm:t>
        <a:bodyPr/>
        <a:lstStyle/>
        <a:p>
          <a:endParaRPr lang="zh-CN" altLang="en-US"/>
        </a:p>
      </dgm:t>
    </dgm:pt>
    <dgm:pt modelId="{33217967-723A-430D-9D31-5AF2F46B994E}" type="sibTrans" cxnId="{53967741-ECAB-401A-B04E-BAC5088C8C71}">
      <dgm:prSet/>
      <dgm:spPr/>
      <dgm:t>
        <a:bodyPr/>
        <a:lstStyle/>
        <a:p>
          <a:endParaRPr lang="zh-CN" altLang="en-US"/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4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4"/>
      <dgm:spPr/>
    </dgm:pt>
    <dgm:pt modelId="{450C6E42-FBA3-4387-A0D0-39D5EDC54031}" type="pres">
      <dgm:prSet presAssocID="{1029AE71-8D2E-40A1-BBB2-E4F336B690E4}" presName="dstNode" presStyleLbl="node1" presStyleIdx="0" presStyleCnt="4"/>
      <dgm:spPr/>
    </dgm:pt>
    <dgm:pt modelId="{C450CAB5-F314-4908-96BF-569671E0F09E}" type="pres">
      <dgm:prSet presAssocID="{A339E3D9-F3E2-4BC7-B2B3-72D27A64484E}" presName="text_1" presStyleLbl="node1" presStyleIdx="0" presStyleCnt="4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4"/>
      <dgm:spPr/>
    </dgm:pt>
    <dgm:pt modelId="{A3973496-E81D-4E80-8382-1B017DB9955E}" type="pres">
      <dgm:prSet presAssocID="{7C8014B0-77AB-4B70-B42E-FACEBD636757}" presName="text_2" presStyleLbl="node1" presStyleIdx="1" presStyleCnt="4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4"/>
      <dgm:spPr/>
    </dgm:pt>
    <dgm:pt modelId="{CD57EF55-F560-4D34-A8BB-EC01240E31F2}" type="pres">
      <dgm:prSet presAssocID="{142A33FE-3ECE-4114-82BF-AACB48817288}" presName="text_3" presStyleLbl="node1" presStyleIdx="2" presStyleCnt="4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4"/>
      <dgm:spPr/>
    </dgm:pt>
    <dgm:pt modelId="{05252DA4-10D2-4C5C-A389-27B29495C5F8}" type="pres">
      <dgm:prSet presAssocID="{8DBF8438-3081-427F-B4A6-F44E8B29BF2A}" presName="text_4" presStyleLbl="node1" presStyleIdx="3" presStyleCnt="4">
        <dgm:presLayoutVars>
          <dgm:bulletEnabled val="1"/>
        </dgm:presLayoutVars>
      </dgm:prSet>
      <dgm:spPr/>
    </dgm:pt>
    <dgm:pt modelId="{7AB00AD0-CE4E-4FCB-B845-859E32AACF72}" type="pres">
      <dgm:prSet presAssocID="{8DBF8438-3081-427F-B4A6-F44E8B29BF2A}" presName="accent_4" presStyleCnt="0"/>
      <dgm:spPr/>
    </dgm:pt>
    <dgm:pt modelId="{3A0A8E7E-ACDE-42EE-B5A6-7327C3A1ACE4}" type="pres">
      <dgm:prSet presAssocID="{8DBF8438-3081-427F-B4A6-F44E8B29BF2A}" presName="accentRepeatNode" presStyleLbl="solidFgAcc1" presStyleIdx="3" presStyleCnt="4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53967741-ECAB-401A-B04E-BAC5088C8C71}" srcId="{1029AE71-8D2E-40A1-BBB2-E4F336B690E4}" destId="{8DBF8438-3081-427F-B4A6-F44E8B29BF2A}" srcOrd="3" destOrd="0" parTransId="{4D5ADF91-A3EA-4560-88B1-9ED87CEB7DA5}" sibTransId="{33217967-723A-430D-9D31-5AF2F46B994E}"/>
    <dgm:cxn modelId="{8657BA63-52F2-42C6-80D7-4B5F7FF78165}" type="presOf" srcId="{8DBF8438-3081-427F-B4A6-F44E8B29BF2A}" destId="{05252DA4-10D2-4C5C-A389-27B29495C5F8}" srcOrd="0" destOrd="0" presId="urn:microsoft.com/office/officeart/2008/layout/VerticalCurvedList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  <dgm:cxn modelId="{BF34CFB7-87EA-4821-A026-4DF4AA1C74EF}" type="presParOf" srcId="{CEF86C6C-86C7-4CE3-B746-4069BFC6CED4}" destId="{05252DA4-10D2-4C5C-A389-27B29495C5F8}" srcOrd="7" destOrd="0" presId="urn:microsoft.com/office/officeart/2008/layout/VerticalCurvedList"/>
    <dgm:cxn modelId="{966FB7B0-099F-4992-A607-B339ACB9BC40}" type="presParOf" srcId="{CEF86C6C-86C7-4CE3-B746-4069BFC6CED4}" destId="{7AB00AD0-CE4E-4FCB-B845-859E32AACF72}" srcOrd="8" destOrd="0" presId="urn:microsoft.com/office/officeart/2008/layout/VerticalCurvedList"/>
    <dgm:cxn modelId="{EE8AD5FE-67B5-4E5B-AC7E-A3BD9D043736}" type="presParOf" srcId="{7AB00AD0-CE4E-4FCB-B845-859E32AACF72}" destId="{3A0A8E7E-ACDE-42EE-B5A6-7327C3A1AC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Linux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的简介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的基本命令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8DBF8438-3081-427F-B4A6-F44E8B29BF2A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的远端访问</a:t>
          </a:r>
        </a:p>
      </dgm:t>
    </dgm:pt>
    <dgm:pt modelId="{4D5ADF91-A3EA-4560-88B1-9ED87CEB7DA5}" type="parTrans" cxnId="{53967741-ECAB-401A-B04E-BAC5088C8C71}">
      <dgm:prSet/>
      <dgm:spPr/>
      <dgm:t>
        <a:bodyPr/>
        <a:lstStyle/>
        <a:p>
          <a:endParaRPr lang="zh-CN" altLang="en-US"/>
        </a:p>
      </dgm:t>
    </dgm:pt>
    <dgm:pt modelId="{33217967-723A-430D-9D31-5AF2F46B994E}" type="sibTrans" cxnId="{53967741-ECAB-401A-B04E-BAC5088C8C71}">
      <dgm:prSet/>
      <dgm:spPr/>
      <dgm:t>
        <a:bodyPr/>
        <a:lstStyle/>
        <a:p>
          <a:endParaRPr lang="zh-CN" altLang="en-US"/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4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4"/>
      <dgm:spPr/>
    </dgm:pt>
    <dgm:pt modelId="{450C6E42-FBA3-4387-A0D0-39D5EDC54031}" type="pres">
      <dgm:prSet presAssocID="{1029AE71-8D2E-40A1-BBB2-E4F336B690E4}" presName="dstNode" presStyleLbl="node1" presStyleIdx="0" presStyleCnt="4"/>
      <dgm:spPr/>
    </dgm:pt>
    <dgm:pt modelId="{C450CAB5-F314-4908-96BF-569671E0F09E}" type="pres">
      <dgm:prSet presAssocID="{A339E3D9-F3E2-4BC7-B2B3-72D27A64484E}" presName="text_1" presStyleLbl="node1" presStyleIdx="0" presStyleCnt="4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4"/>
      <dgm:spPr/>
    </dgm:pt>
    <dgm:pt modelId="{A3973496-E81D-4E80-8382-1B017DB9955E}" type="pres">
      <dgm:prSet presAssocID="{7C8014B0-77AB-4B70-B42E-FACEBD636757}" presName="text_2" presStyleLbl="node1" presStyleIdx="1" presStyleCnt="4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4"/>
      <dgm:spPr/>
    </dgm:pt>
    <dgm:pt modelId="{CD57EF55-F560-4D34-A8BB-EC01240E31F2}" type="pres">
      <dgm:prSet presAssocID="{142A33FE-3ECE-4114-82BF-AACB48817288}" presName="text_3" presStyleLbl="node1" presStyleIdx="2" presStyleCnt="4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4"/>
      <dgm:spPr/>
    </dgm:pt>
    <dgm:pt modelId="{05252DA4-10D2-4C5C-A389-27B29495C5F8}" type="pres">
      <dgm:prSet presAssocID="{8DBF8438-3081-427F-B4A6-F44E8B29BF2A}" presName="text_4" presStyleLbl="node1" presStyleIdx="3" presStyleCnt="4">
        <dgm:presLayoutVars>
          <dgm:bulletEnabled val="1"/>
        </dgm:presLayoutVars>
      </dgm:prSet>
      <dgm:spPr/>
    </dgm:pt>
    <dgm:pt modelId="{7AB00AD0-CE4E-4FCB-B845-859E32AACF72}" type="pres">
      <dgm:prSet presAssocID="{8DBF8438-3081-427F-B4A6-F44E8B29BF2A}" presName="accent_4" presStyleCnt="0"/>
      <dgm:spPr/>
    </dgm:pt>
    <dgm:pt modelId="{3A0A8E7E-ACDE-42EE-B5A6-7327C3A1ACE4}" type="pres">
      <dgm:prSet presAssocID="{8DBF8438-3081-427F-B4A6-F44E8B29BF2A}" presName="accentRepeatNode" presStyleLbl="solidFgAcc1" presStyleIdx="3" presStyleCnt="4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53967741-ECAB-401A-B04E-BAC5088C8C71}" srcId="{1029AE71-8D2E-40A1-BBB2-E4F336B690E4}" destId="{8DBF8438-3081-427F-B4A6-F44E8B29BF2A}" srcOrd="3" destOrd="0" parTransId="{4D5ADF91-A3EA-4560-88B1-9ED87CEB7DA5}" sibTransId="{33217967-723A-430D-9D31-5AF2F46B994E}"/>
    <dgm:cxn modelId="{8657BA63-52F2-42C6-80D7-4B5F7FF78165}" type="presOf" srcId="{8DBF8438-3081-427F-B4A6-F44E8B29BF2A}" destId="{05252DA4-10D2-4C5C-A389-27B29495C5F8}" srcOrd="0" destOrd="0" presId="urn:microsoft.com/office/officeart/2008/layout/VerticalCurvedList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  <dgm:cxn modelId="{BF34CFB7-87EA-4821-A026-4DF4AA1C74EF}" type="presParOf" srcId="{CEF86C6C-86C7-4CE3-B746-4069BFC6CED4}" destId="{05252DA4-10D2-4C5C-A389-27B29495C5F8}" srcOrd="7" destOrd="0" presId="urn:microsoft.com/office/officeart/2008/layout/VerticalCurvedList"/>
    <dgm:cxn modelId="{966FB7B0-099F-4992-A607-B339ACB9BC40}" type="presParOf" srcId="{CEF86C6C-86C7-4CE3-B746-4069BFC6CED4}" destId="{7AB00AD0-CE4E-4FCB-B845-859E32AACF72}" srcOrd="8" destOrd="0" presId="urn:microsoft.com/office/officeart/2008/layout/VerticalCurvedList"/>
    <dgm:cxn modelId="{EE8AD5FE-67B5-4E5B-AC7E-A3BD9D043736}" type="presParOf" srcId="{7AB00AD0-CE4E-4FCB-B845-859E32AACF72}" destId="{3A0A8E7E-ACDE-42EE-B5A6-7327C3A1AC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Linux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的简介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的基本命令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8DBF8438-3081-427F-B4A6-F44E8B29BF2A}">
      <dgm:prSet phldrT="[文本]"/>
      <dgm:spPr/>
      <dgm:t>
        <a:bodyPr/>
        <a:lstStyle/>
        <a:p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的远端访问</a:t>
          </a:r>
        </a:p>
      </dgm:t>
    </dgm:pt>
    <dgm:pt modelId="{4D5ADF91-A3EA-4560-88B1-9ED87CEB7DA5}" type="parTrans" cxnId="{53967741-ECAB-401A-B04E-BAC5088C8C71}">
      <dgm:prSet/>
      <dgm:spPr/>
      <dgm:t>
        <a:bodyPr/>
        <a:lstStyle/>
        <a:p>
          <a:endParaRPr lang="zh-CN" altLang="en-US"/>
        </a:p>
      </dgm:t>
    </dgm:pt>
    <dgm:pt modelId="{33217967-723A-430D-9D31-5AF2F46B994E}" type="sibTrans" cxnId="{53967741-ECAB-401A-B04E-BAC5088C8C71}">
      <dgm:prSet/>
      <dgm:spPr/>
      <dgm:t>
        <a:bodyPr/>
        <a:lstStyle/>
        <a:p>
          <a:endParaRPr lang="zh-CN" altLang="en-US"/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4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4"/>
      <dgm:spPr/>
    </dgm:pt>
    <dgm:pt modelId="{450C6E42-FBA3-4387-A0D0-39D5EDC54031}" type="pres">
      <dgm:prSet presAssocID="{1029AE71-8D2E-40A1-BBB2-E4F336B690E4}" presName="dstNode" presStyleLbl="node1" presStyleIdx="0" presStyleCnt="4"/>
      <dgm:spPr/>
    </dgm:pt>
    <dgm:pt modelId="{C450CAB5-F314-4908-96BF-569671E0F09E}" type="pres">
      <dgm:prSet presAssocID="{A339E3D9-F3E2-4BC7-B2B3-72D27A64484E}" presName="text_1" presStyleLbl="node1" presStyleIdx="0" presStyleCnt="4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4"/>
      <dgm:spPr/>
    </dgm:pt>
    <dgm:pt modelId="{A3973496-E81D-4E80-8382-1B017DB9955E}" type="pres">
      <dgm:prSet presAssocID="{7C8014B0-77AB-4B70-B42E-FACEBD636757}" presName="text_2" presStyleLbl="node1" presStyleIdx="1" presStyleCnt="4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4"/>
      <dgm:spPr/>
    </dgm:pt>
    <dgm:pt modelId="{CD57EF55-F560-4D34-A8BB-EC01240E31F2}" type="pres">
      <dgm:prSet presAssocID="{142A33FE-3ECE-4114-82BF-AACB48817288}" presName="text_3" presStyleLbl="node1" presStyleIdx="2" presStyleCnt="4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4"/>
      <dgm:spPr/>
    </dgm:pt>
    <dgm:pt modelId="{05252DA4-10D2-4C5C-A389-27B29495C5F8}" type="pres">
      <dgm:prSet presAssocID="{8DBF8438-3081-427F-B4A6-F44E8B29BF2A}" presName="text_4" presStyleLbl="node1" presStyleIdx="3" presStyleCnt="4">
        <dgm:presLayoutVars>
          <dgm:bulletEnabled val="1"/>
        </dgm:presLayoutVars>
      </dgm:prSet>
      <dgm:spPr/>
    </dgm:pt>
    <dgm:pt modelId="{7AB00AD0-CE4E-4FCB-B845-859E32AACF72}" type="pres">
      <dgm:prSet presAssocID="{8DBF8438-3081-427F-B4A6-F44E8B29BF2A}" presName="accent_4" presStyleCnt="0"/>
      <dgm:spPr/>
    </dgm:pt>
    <dgm:pt modelId="{3A0A8E7E-ACDE-42EE-B5A6-7327C3A1ACE4}" type="pres">
      <dgm:prSet presAssocID="{8DBF8438-3081-427F-B4A6-F44E8B29BF2A}" presName="accentRepeatNode" presStyleLbl="solidFgAcc1" presStyleIdx="3" presStyleCnt="4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53967741-ECAB-401A-B04E-BAC5088C8C71}" srcId="{1029AE71-8D2E-40A1-BBB2-E4F336B690E4}" destId="{8DBF8438-3081-427F-B4A6-F44E8B29BF2A}" srcOrd="3" destOrd="0" parTransId="{4D5ADF91-A3EA-4560-88B1-9ED87CEB7DA5}" sibTransId="{33217967-723A-430D-9D31-5AF2F46B994E}"/>
    <dgm:cxn modelId="{8657BA63-52F2-42C6-80D7-4B5F7FF78165}" type="presOf" srcId="{8DBF8438-3081-427F-B4A6-F44E8B29BF2A}" destId="{05252DA4-10D2-4C5C-A389-27B29495C5F8}" srcOrd="0" destOrd="0" presId="urn:microsoft.com/office/officeart/2008/layout/VerticalCurvedList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  <dgm:cxn modelId="{BF34CFB7-87EA-4821-A026-4DF4AA1C74EF}" type="presParOf" srcId="{CEF86C6C-86C7-4CE3-B746-4069BFC6CED4}" destId="{05252DA4-10D2-4C5C-A389-27B29495C5F8}" srcOrd="7" destOrd="0" presId="urn:microsoft.com/office/officeart/2008/layout/VerticalCurvedList"/>
    <dgm:cxn modelId="{966FB7B0-099F-4992-A607-B339ACB9BC40}" type="presParOf" srcId="{CEF86C6C-86C7-4CE3-B746-4069BFC6CED4}" destId="{7AB00AD0-CE4E-4FCB-B845-859E32AACF72}" srcOrd="8" destOrd="0" presId="urn:microsoft.com/office/officeart/2008/layout/VerticalCurvedList"/>
    <dgm:cxn modelId="{EE8AD5FE-67B5-4E5B-AC7E-A3BD9D043736}" type="presParOf" srcId="{7AB00AD0-CE4E-4FCB-B845-859E32AACF72}" destId="{3A0A8E7E-ACDE-42EE-B5A6-7327C3A1AC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Linux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的简介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的基本命令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8DBF8438-3081-427F-B4A6-F44E8B29BF2A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的远端访问</a:t>
          </a:r>
        </a:p>
      </dgm:t>
    </dgm:pt>
    <dgm:pt modelId="{4D5ADF91-A3EA-4560-88B1-9ED87CEB7DA5}" type="parTrans" cxnId="{53967741-ECAB-401A-B04E-BAC5088C8C71}">
      <dgm:prSet/>
      <dgm:spPr/>
      <dgm:t>
        <a:bodyPr/>
        <a:lstStyle/>
        <a:p>
          <a:endParaRPr lang="zh-CN" altLang="en-US"/>
        </a:p>
      </dgm:t>
    </dgm:pt>
    <dgm:pt modelId="{33217967-723A-430D-9D31-5AF2F46B994E}" type="sibTrans" cxnId="{53967741-ECAB-401A-B04E-BAC5088C8C71}">
      <dgm:prSet/>
      <dgm:spPr/>
      <dgm:t>
        <a:bodyPr/>
        <a:lstStyle/>
        <a:p>
          <a:endParaRPr lang="zh-CN" altLang="en-US"/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4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4"/>
      <dgm:spPr/>
    </dgm:pt>
    <dgm:pt modelId="{450C6E42-FBA3-4387-A0D0-39D5EDC54031}" type="pres">
      <dgm:prSet presAssocID="{1029AE71-8D2E-40A1-BBB2-E4F336B690E4}" presName="dstNode" presStyleLbl="node1" presStyleIdx="0" presStyleCnt="4"/>
      <dgm:spPr/>
    </dgm:pt>
    <dgm:pt modelId="{C450CAB5-F314-4908-96BF-569671E0F09E}" type="pres">
      <dgm:prSet presAssocID="{A339E3D9-F3E2-4BC7-B2B3-72D27A64484E}" presName="text_1" presStyleLbl="node1" presStyleIdx="0" presStyleCnt="4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4"/>
      <dgm:spPr/>
    </dgm:pt>
    <dgm:pt modelId="{A3973496-E81D-4E80-8382-1B017DB9955E}" type="pres">
      <dgm:prSet presAssocID="{7C8014B0-77AB-4B70-B42E-FACEBD636757}" presName="text_2" presStyleLbl="node1" presStyleIdx="1" presStyleCnt="4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4"/>
      <dgm:spPr/>
    </dgm:pt>
    <dgm:pt modelId="{CD57EF55-F560-4D34-A8BB-EC01240E31F2}" type="pres">
      <dgm:prSet presAssocID="{142A33FE-3ECE-4114-82BF-AACB48817288}" presName="text_3" presStyleLbl="node1" presStyleIdx="2" presStyleCnt="4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4"/>
      <dgm:spPr/>
    </dgm:pt>
    <dgm:pt modelId="{05252DA4-10D2-4C5C-A389-27B29495C5F8}" type="pres">
      <dgm:prSet presAssocID="{8DBF8438-3081-427F-B4A6-F44E8B29BF2A}" presName="text_4" presStyleLbl="node1" presStyleIdx="3" presStyleCnt="4">
        <dgm:presLayoutVars>
          <dgm:bulletEnabled val="1"/>
        </dgm:presLayoutVars>
      </dgm:prSet>
      <dgm:spPr/>
    </dgm:pt>
    <dgm:pt modelId="{7AB00AD0-CE4E-4FCB-B845-859E32AACF72}" type="pres">
      <dgm:prSet presAssocID="{8DBF8438-3081-427F-B4A6-F44E8B29BF2A}" presName="accent_4" presStyleCnt="0"/>
      <dgm:spPr/>
    </dgm:pt>
    <dgm:pt modelId="{3A0A8E7E-ACDE-42EE-B5A6-7327C3A1ACE4}" type="pres">
      <dgm:prSet presAssocID="{8DBF8438-3081-427F-B4A6-F44E8B29BF2A}" presName="accentRepeatNode" presStyleLbl="solidFgAcc1" presStyleIdx="3" presStyleCnt="4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53967741-ECAB-401A-B04E-BAC5088C8C71}" srcId="{1029AE71-8D2E-40A1-BBB2-E4F336B690E4}" destId="{8DBF8438-3081-427F-B4A6-F44E8B29BF2A}" srcOrd="3" destOrd="0" parTransId="{4D5ADF91-A3EA-4560-88B1-9ED87CEB7DA5}" sibTransId="{33217967-723A-430D-9D31-5AF2F46B994E}"/>
    <dgm:cxn modelId="{8657BA63-52F2-42C6-80D7-4B5F7FF78165}" type="presOf" srcId="{8DBF8438-3081-427F-B4A6-F44E8B29BF2A}" destId="{05252DA4-10D2-4C5C-A389-27B29495C5F8}" srcOrd="0" destOrd="0" presId="urn:microsoft.com/office/officeart/2008/layout/VerticalCurvedList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  <dgm:cxn modelId="{BF34CFB7-87EA-4821-A026-4DF4AA1C74EF}" type="presParOf" srcId="{CEF86C6C-86C7-4CE3-B746-4069BFC6CED4}" destId="{05252DA4-10D2-4C5C-A389-27B29495C5F8}" srcOrd="7" destOrd="0" presId="urn:microsoft.com/office/officeart/2008/layout/VerticalCurvedList"/>
    <dgm:cxn modelId="{966FB7B0-099F-4992-A607-B339ACB9BC40}" type="presParOf" srcId="{CEF86C6C-86C7-4CE3-B746-4069BFC6CED4}" destId="{7AB00AD0-CE4E-4FCB-B845-859E32AACF72}" srcOrd="8" destOrd="0" presId="urn:microsoft.com/office/officeart/2008/layout/VerticalCurvedList"/>
    <dgm:cxn modelId="{EE8AD5FE-67B5-4E5B-AC7E-A3BD9D043736}" type="presParOf" srcId="{7AB00AD0-CE4E-4FCB-B845-859E32AACF72}" destId="{3A0A8E7E-ACDE-42EE-B5A6-7327C3A1AC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3193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556169" y="37895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Linux</a:t>
          </a:r>
          <a:r>
            <a:rPr lang="zh-CN" altLang="en-US" sz="3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sp:txBody>
      <dsp:txXfrm>
        <a:off x="556169" y="378955"/>
        <a:ext cx="8015740" cy="758306"/>
      </dsp:txXfrm>
    </dsp:sp>
    <dsp:sp modelId="{41F649D8-D21F-4E81-907B-6AADF7C83176}">
      <dsp:nvSpPr>
        <dsp:cNvPr id="0" name=""/>
        <dsp:cNvSpPr/>
      </dsp:nvSpPr>
      <dsp:spPr>
        <a:xfrm>
          <a:off x="82228" y="28416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990924" y="1516612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的简介</a:t>
          </a:r>
        </a:p>
      </dsp:txBody>
      <dsp:txXfrm>
        <a:off x="990924" y="1516612"/>
        <a:ext cx="7580986" cy="758306"/>
      </dsp:txXfrm>
    </dsp:sp>
    <dsp:sp modelId="{4CB70E1F-7020-4494-93F8-4B43520C4BED}">
      <dsp:nvSpPr>
        <dsp:cNvPr id="0" name=""/>
        <dsp:cNvSpPr/>
      </dsp:nvSpPr>
      <dsp:spPr>
        <a:xfrm>
          <a:off x="516982" y="1421824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990924" y="2654269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的基本命令</a:t>
          </a:r>
        </a:p>
      </dsp:txBody>
      <dsp:txXfrm>
        <a:off x="990924" y="2654269"/>
        <a:ext cx="7580986" cy="758306"/>
      </dsp:txXfrm>
    </dsp:sp>
    <dsp:sp modelId="{BE52803F-789D-4E7D-8889-3AF749BD5C15}">
      <dsp:nvSpPr>
        <dsp:cNvPr id="0" name=""/>
        <dsp:cNvSpPr/>
      </dsp:nvSpPr>
      <dsp:spPr>
        <a:xfrm>
          <a:off x="516982" y="2559480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52DA4-10D2-4C5C-A389-27B29495C5F8}">
      <dsp:nvSpPr>
        <dsp:cNvPr id="0" name=""/>
        <dsp:cNvSpPr/>
      </dsp:nvSpPr>
      <dsp:spPr>
        <a:xfrm>
          <a:off x="556169" y="379192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的远端访问</a:t>
          </a:r>
        </a:p>
      </dsp:txBody>
      <dsp:txXfrm>
        <a:off x="556169" y="3791925"/>
        <a:ext cx="8015740" cy="758306"/>
      </dsp:txXfrm>
    </dsp:sp>
    <dsp:sp modelId="{3A0A8E7E-ACDE-42EE-B5A6-7327C3A1ACE4}">
      <dsp:nvSpPr>
        <dsp:cNvPr id="0" name=""/>
        <dsp:cNvSpPr/>
      </dsp:nvSpPr>
      <dsp:spPr>
        <a:xfrm>
          <a:off x="82228" y="369713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3193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556169" y="37895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Linux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sp:txBody>
      <dsp:txXfrm>
        <a:off x="556169" y="378955"/>
        <a:ext cx="8015740" cy="758306"/>
      </dsp:txXfrm>
    </dsp:sp>
    <dsp:sp modelId="{41F649D8-D21F-4E81-907B-6AADF7C83176}">
      <dsp:nvSpPr>
        <dsp:cNvPr id="0" name=""/>
        <dsp:cNvSpPr/>
      </dsp:nvSpPr>
      <dsp:spPr>
        <a:xfrm>
          <a:off x="82228" y="28416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990924" y="1516612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的简介</a:t>
          </a:r>
        </a:p>
      </dsp:txBody>
      <dsp:txXfrm>
        <a:off x="990924" y="1516612"/>
        <a:ext cx="7580986" cy="758306"/>
      </dsp:txXfrm>
    </dsp:sp>
    <dsp:sp modelId="{4CB70E1F-7020-4494-93F8-4B43520C4BED}">
      <dsp:nvSpPr>
        <dsp:cNvPr id="0" name=""/>
        <dsp:cNvSpPr/>
      </dsp:nvSpPr>
      <dsp:spPr>
        <a:xfrm>
          <a:off x="516982" y="1421824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990924" y="2654269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的基本命令</a:t>
          </a:r>
        </a:p>
      </dsp:txBody>
      <dsp:txXfrm>
        <a:off x="990924" y="2654269"/>
        <a:ext cx="7580986" cy="758306"/>
      </dsp:txXfrm>
    </dsp:sp>
    <dsp:sp modelId="{BE52803F-789D-4E7D-8889-3AF749BD5C15}">
      <dsp:nvSpPr>
        <dsp:cNvPr id="0" name=""/>
        <dsp:cNvSpPr/>
      </dsp:nvSpPr>
      <dsp:spPr>
        <a:xfrm>
          <a:off x="516982" y="2559480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52DA4-10D2-4C5C-A389-27B29495C5F8}">
      <dsp:nvSpPr>
        <dsp:cNvPr id="0" name=""/>
        <dsp:cNvSpPr/>
      </dsp:nvSpPr>
      <dsp:spPr>
        <a:xfrm>
          <a:off x="556169" y="379192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的远端访问</a:t>
          </a:r>
        </a:p>
      </dsp:txBody>
      <dsp:txXfrm>
        <a:off x="556169" y="3791925"/>
        <a:ext cx="8015740" cy="758306"/>
      </dsp:txXfrm>
    </dsp:sp>
    <dsp:sp modelId="{3A0A8E7E-ACDE-42EE-B5A6-7327C3A1ACE4}">
      <dsp:nvSpPr>
        <dsp:cNvPr id="0" name=""/>
        <dsp:cNvSpPr/>
      </dsp:nvSpPr>
      <dsp:spPr>
        <a:xfrm>
          <a:off x="82228" y="369713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3193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556169" y="37895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Linux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sp:txBody>
      <dsp:txXfrm>
        <a:off x="556169" y="378955"/>
        <a:ext cx="8015740" cy="758306"/>
      </dsp:txXfrm>
    </dsp:sp>
    <dsp:sp modelId="{41F649D8-D21F-4E81-907B-6AADF7C83176}">
      <dsp:nvSpPr>
        <dsp:cNvPr id="0" name=""/>
        <dsp:cNvSpPr/>
      </dsp:nvSpPr>
      <dsp:spPr>
        <a:xfrm>
          <a:off x="82228" y="28416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990924" y="1516612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的简介</a:t>
          </a:r>
        </a:p>
      </dsp:txBody>
      <dsp:txXfrm>
        <a:off x="990924" y="1516612"/>
        <a:ext cx="7580986" cy="758306"/>
      </dsp:txXfrm>
    </dsp:sp>
    <dsp:sp modelId="{4CB70E1F-7020-4494-93F8-4B43520C4BED}">
      <dsp:nvSpPr>
        <dsp:cNvPr id="0" name=""/>
        <dsp:cNvSpPr/>
      </dsp:nvSpPr>
      <dsp:spPr>
        <a:xfrm>
          <a:off x="516982" y="1421824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990924" y="2654269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的基本命令</a:t>
          </a:r>
        </a:p>
      </dsp:txBody>
      <dsp:txXfrm>
        <a:off x="990924" y="2654269"/>
        <a:ext cx="7580986" cy="758306"/>
      </dsp:txXfrm>
    </dsp:sp>
    <dsp:sp modelId="{BE52803F-789D-4E7D-8889-3AF749BD5C15}">
      <dsp:nvSpPr>
        <dsp:cNvPr id="0" name=""/>
        <dsp:cNvSpPr/>
      </dsp:nvSpPr>
      <dsp:spPr>
        <a:xfrm>
          <a:off x="516982" y="2559480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52DA4-10D2-4C5C-A389-27B29495C5F8}">
      <dsp:nvSpPr>
        <dsp:cNvPr id="0" name=""/>
        <dsp:cNvSpPr/>
      </dsp:nvSpPr>
      <dsp:spPr>
        <a:xfrm>
          <a:off x="556169" y="379192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的远端访问</a:t>
          </a:r>
        </a:p>
      </dsp:txBody>
      <dsp:txXfrm>
        <a:off x="556169" y="3791925"/>
        <a:ext cx="8015740" cy="758306"/>
      </dsp:txXfrm>
    </dsp:sp>
    <dsp:sp modelId="{3A0A8E7E-ACDE-42EE-B5A6-7327C3A1ACE4}">
      <dsp:nvSpPr>
        <dsp:cNvPr id="0" name=""/>
        <dsp:cNvSpPr/>
      </dsp:nvSpPr>
      <dsp:spPr>
        <a:xfrm>
          <a:off x="82228" y="369713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3193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556169" y="37895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Linux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sp:txBody>
      <dsp:txXfrm>
        <a:off x="556169" y="378955"/>
        <a:ext cx="8015740" cy="758306"/>
      </dsp:txXfrm>
    </dsp:sp>
    <dsp:sp modelId="{41F649D8-D21F-4E81-907B-6AADF7C83176}">
      <dsp:nvSpPr>
        <dsp:cNvPr id="0" name=""/>
        <dsp:cNvSpPr/>
      </dsp:nvSpPr>
      <dsp:spPr>
        <a:xfrm>
          <a:off x="82228" y="28416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990924" y="1516612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的简介</a:t>
          </a:r>
        </a:p>
      </dsp:txBody>
      <dsp:txXfrm>
        <a:off x="990924" y="1516612"/>
        <a:ext cx="7580986" cy="758306"/>
      </dsp:txXfrm>
    </dsp:sp>
    <dsp:sp modelId="{4CB70E1F-7020-4494-93F8-4B43520C4BED}">
      <dsp:nvSpPr>
        <dsp:cNvPr id="0" name=""/>
        <dsp:cNvSpPr/>
      </dsp:nvSpPr>
      <dsp:spPr>
        <a:xfrm>
          <a:off x="516982" y="1421824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990924" y="2654269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的基本命令</a:t>
          </a:r>
        </a:p>
      </dsp:txBody>
      <dsp:txXfrm>
        <a:off x="990924" y="2654269"/>
        <a:ext cx="7580986" cy="758306"/>
      </dsp:txXfrm>
    </dsp:sp>
    <dsp:sp modelId="{BE52803F-789D-4E7D-8889-3AF749BD5C15}">
      <dsp:nvSpPr>
        <dsp:cNvPr id="0" name=""/>
        <dsp:cNvSpPr/>
      </dsp:nvSpPr>
      <dsp:spPr>
        <a:xfrm>
          <a:off x="516982" y="2559480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52DA4-10D2-4C5C-A389-27B29495C5F8}">
      <dsp:nvSpPr>
        <dsp:cNvPr id="0" name=""/>
        <dsp:cNvSpPr/>
      </dsp:nvSpPr>
      <dsp:spPr>
        <a:xfrm>
          <a:off x="556169" y="379192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的远端访问</a:t>
          </a:r>
        </a:p>
      </dsp:txBody>
      <dsp:txXfrm>
        <a:off x="556169" y="3791925"/>
        <a:ext cx="8015740" cy="758306"/>
      </dsp:txXfrm>
    </dsp:sp>
    <dsp:sp modelId="{3A0A8E7E-ACDE-42EE-B5A6-7327C3A1ACE4}">
      <dsp:nvSpPr>
        <dsp:cNvPr id="0" name=""/>
        <dsp:cNvSpPr/>
      </dsp:nvSpPr>
      <dsp:spPr>
        <a:xfrm>
          <a:off x="82228" y="369713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3193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556169" y="37895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Linux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sp:txBody>
      <dsp:txXfrm>
        <a:off x="556169" y="378955"/>
        <a:ext cx="8015740" cy="758306"/>
      </dsp:txXfrm>
    </dsp:sp>
    <dsp:sp modelId="{41F649D8-D21F-4E81-907B-6AADF7C83176}">
      <dsp:nvSpPr>
        <dsp:cNvPr id="0" name=""/>
        <dsp:cNvSpPr/>
      </dsp:nvSpPr>
      <dsp:spPr>
        <a:xfrm>
          <a:off x="82228" y="28416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990924" y="1516612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的简介</a:t>
          </a:r>
        </a:p>
      </dsp:txBody>
      <dsp:txXfrm>
        <a:off x="990924" y="1516612"/>
        <a:ext cx="7580986" cy="758306"/>
      </dsp:txXfrm>
    </dsp:sp>
    <dsp:sp modelId="{4CB70E1F-7020-4494-93F8-4B43520C4BED}">
      <dsp:nvSpPr>
        <dsp:cNvPr id="0" name=""/>
        <dsp:cNvSpPr/>
      </dsp:nvSpPr>
      <dsp:spPr>
        <a:xfrm>
          <a:off x="516982" y="1421824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990924" y="2654269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的基本命令</a:t>
          </a:r>
        </a:p>
      </dsp:txBody>
      <dsp:txXfrm>
        <a:off x="990924" y="2654269"/>
        <a:ext cx="7580986" cy="758306"/>
      </dsp:txXfrm>
    </dsp:sp>
    <dsp:sp modelId="{BE52803F-789D-4E7D-8889-3AF749BD5C15}">
      <dsp:nvSpPr>
        <dsp:cNvPr id="0" name=""/>
        <dsp:cNvSpPr/>
      </dsp:nvSpPr>
      <dsp:spPr>
        <a:xfrm>
          <a:off x="516982" y="2559480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52DA4-10D2-4C5C-A389-27B29495C5F8}">
      <dsp:nvSpPr>
        <dsp:cNvPr id="0" name=""/>
        <dsp:cNvSpPr/>
      </dsp:nvSpPr>
      <dsp:spPr>
        <a:xfrm>
          <a:off x="556169" y="379192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的远端访问</a:t>
          </a:r>
        </a:p>
      </dsp:txBody>
      <dsp:txXfrm>
        <a:off x="556169" y="3791925"/>
        <a:ext cx="8015740" cy="758306"/>
      </dsp:txXfrm>
    </dsp:sp>
    <dsp:sp modelId="{3A0A8E7E-ACDE-42EE-B5A6-7327C3A1ACE4}">
      <dsp:nvSpPr>
        <dsp:cNvPr id="0" name=""/>
        <dsp:cNvSpPr/>
      </dsp:nvSpPr>
      <dsp:spPr>
        <a:xfrm>
          <a:off x="82228" y="369713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7734A67-2A34-4DD7-8BC6-98B47E88B0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2161E7-2B02-459C-AF37-934AEBC313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857375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1FB900E-E493-495E-96E1-66296206E866}" type="datetimeFigureOut">
              <a:rPr lang="zh-CN" altLang="en-US"/>
              <a:pPr>
                <a:defRPr/>
              </a:pPr>
              <a:t>2017/9/6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CA2020-CA4E-4936-8473-09278B79E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745C2A-CE3A-4228-876F-38B8DE941A9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102E413-5867-4031-8BB9-1DB444FFE7A0}" type="datetimeFigureOut">
              <a:rPr lang="zh-CN" altLang="en-US"/>
              <a:pPr>
                <a:defRPr/>
              </a:pPr>
              <a:t>2017/9/6</a:t>
            </a:fld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B6F7471-72D3-4E39-BDC3-E909205C3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92B61-8C13-46B3-8D54-52761E1EA0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2BCF2-0FF5-48A0-A2EE-D503107DA0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FE333A-1F7C-4A4F-9935-1A78D7544D1B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8" name="页眉占位符 7">
            <a:extLst>
              <a:ext uri="{FF2B5EF4-FFF2-40B4-BE49-F238E27FC236}">
                <a16:creationId xmlns:a16="http://schemas.microsoft.com/office/drawing/2014/main" id="{40284CDE-9C93-4B7F-89FD-78DE13E50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幻灯片图像占位符 10">
            <a:extLst>
              <a:ext uri="{FF2B5EF4-FFF2-40B4-BE49-F238E27FC236}">
                <a16:creationId xmlns:a16="http://schemas.microsoft.com/office/drawing/2014/main" id="{4F9093EF-DF1E-466B-89EE-50A6B4F823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它为用户提供了在本地计算机上完成远程主机工作的能力。在终端使用者的电脑上使用</a:t>
            </a:r>
            <a:r>
              <a:rPr lang="en-US" altLang="zh-CN" dirty="0"/>
              <a:t>telnet</a:t>
            </a:r>
            <a:r>
              <a:rPr lang="zh-CN" altLang="en-US" dirty="0"/>
              <a:t>程序，用它连接到服务器。终端使用者可以在</a:t>
            </a:r>
            <a:r>
              <a:rPr lang="en-US" altLang="zh-CN" dirty="0"/>
              <a:t>telnet</a:t>
            </a:r>
            <a:r>
              <a:rPr lang="zh-CN" altLang="en-US" dirty="0"/>
              <a:t>程序中输入命令，这些命令会在服务器上运行，就像直接在服务器的控制台上输入一样。可以在本地就能控制服务器。要开始一个</a:t>
            </a:r>
            <a:r>
              <a:rPr lang="en-US" altLang="zh-CN" dirty="0"/>
              <a:t>telnet</a:t>
            </a:r>
            <a:r>
              <a:rPr lang="zh-CN" altLang="en-US" dirty="0"/>
              <a:t>会话，必须输入用户名和密码来登录服务器。</a:t>
            </a:r>
            <a:r>
              <a:rPr lang="en-US" altLang="zh-CN" dirty="0"/>
              <a:t>Telnet</a:t>
            </a:r>
            <a:r>
              <a:rPr lang="zh-CN" altLang="en-US" dirty="0"/>
              <a:t>是常用的远程控制</a:t>
            </a:r>
            <a:r>
              <a:rPr lang="en-US" altLang="zh-CN" dirty="0"/>
              <a:t>Web</a:t>
            </a:r>
            <a:r>
              <a:rPr lang="zh-CN" altLang="en-US" dirty="0"/>
              <a:t>服务器的方法。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E333A-1F7C-4A4F-9935-1A78D7544D1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49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E333A-1F7C-4A4F-9935-1A78D7544D1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27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47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1083452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872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# </a:t>
            </a:r>
            <a:r>
              <a:rPr lang="en-US" altLang="zh-CN" dirty="0" err="1"/>
              <a:t>lshw</a:t>
            </a:r>
            <a:r>
              <a:rPr lang="en-US" altLang="zh-CN" dirty="0"/>
              <a:t> -</a:t>
            </a:r>
            <a:r>
              <a:rPr lang="en-US" altLang="zh-CN" dirty="0" err="1"/>
              <a:t>businfo</a:t>
            </a:r>
            <a:r>
              <a:rPr lang="en-US" altLang="zh-CN" dirty="0"/>
              <a:t>                 # </a:t>
            </a:r>
            <a:r>
              <a:rPr lang="en-US" altLang="zh-CN" dirty="0" err="1"/>
              <a:t>lshw</a:t>
            </a:r>
            <a:r>
              <a:rPr lang="en-US" altLang="zh-CN"/>
              <a:t> -short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lshw</a:t>
            </a:r>
            <a:r>
              <a:rPr lang="en-US" altLang="zh-CN" dirty="0"/>
              <a:t> -class network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3C6AC7-C646-4D7E-AD4D-0486F939BF0F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815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158378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kern="0" dirty="0"/>
              <a:t>由于版权问题，</a:t>
            </a:r>
            <a:r>
              <a:rPr kumimoji="1" lang="en-US" altLang="zh-CN" kern="0" dirty="0"/>
              <a:t>UNIX </a:t>
            </a:r>
            <a:r>
              <a:rPr kumimoji="1" lang="zh-CN" altLang="en-US" kern="0" dirty="0"/>
              <a:t>的源码不适用于教学，为此</a:t>
            </a:r>
            <a:r>
              <a:rPr kumimoji="1" lang="en-US" altLang="zh-CN" kern="0" dirty="0"/>
              <a:t>1987</a:t>
            </a:r>
            <a:r>
              <a:rPr kumimoji="1" lang="zh-CN" altLang="en-US" kern="0" dirty="0"/>
              <a:t>年著名的荷兰计算机科学家 </a:t>
            </a:r>
            <a:r>
              <a:rPr kumimoji="1" lang="en-US" altLang="zh-CN" kern="0" dirty="0"/>
              <a:t>A. </a:t>
            </a:r>
            <a:r>
              <a:rPr kumimoji="1" lang="en-US" altLang="zh-CN" kern="0" dirty="0" err="1"/>
              <a:t>Tanenbaum</a:t>
            </a:r>
            <a:r>
              <a:rPr kumimoji="1" lang="en-US" altLang="zh-CN" kern="0" dirty="0"/>
              <a:t> </a:t>
            </a:r>
            <a:r>
              <a:rPr kumimoji="1" lang="zh-CN" altLang="en-US" kern="0" dirty="0"/>
              <a:t>专门写了个简化的类 </a:t>
            </a:r>
            <a:r>
              <a:rPr kumimoji="1" lang="en-US" altLang="zh-CN" kern="0" dirty="0"/>
              <a:t>UNIX </a:t>
            </a:r>
            <a:r>
              <a:rPr kumimoji="1" lang="zh-CN" altLang="en-US" kern="0" dirty="0"/>
              <a:t>系统 </a:t>
            </a:r>
            <a:r>
              <a:rPr kumimoji="1" lang="en-US" altLang="zh-CN" kern="0" dirty="0"/>
              <a:t>MINIX (mini-UNIX </a:t>
            </a:r>
            <a:r>
              <a:rPr kumimoji="1" lang="zh-CN" altLang="en-US" kern="0" dirty="0"/>
              <a:t>的意思</a:t>
            </a:r>
            <a:r>
              <a:rPr kumimoji="1" lang="en-US" altLang="zh-CN" kern="0" dirty="0"/>
              <a:t>) </a:t>
            </a:r>
            <a:r>
              <a:rPr kumimoji="1" lang="zh-CN" altLang="en-US" kern="0" dirty="0"/>
              <a:t>来给入门者学习。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2E594-E78F-4D33-8C83-25057E2C40CC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1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983697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RHEL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 Hat Enterprise Linux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E333A-1F7C-4A4F-9935-1A78D7544D1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9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RHEL</a:t>
            </a:r>
            <a:r>
              <a:rPr lang="zh-CN" altLang="en-US" dirty="0"/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 Hat Enterprise Linux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E333A-1F7C-4A4F-9935-1A78D7544D1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93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U2L”(Unix to 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的简称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，即企业用户将应用从“小型机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+Unix”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架构迁往“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+Linux”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E333A-1F7C-4A4F-9935-1A78D7544D1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990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36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3432641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43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342181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F0262-FCE2-490B-A85C-218963C5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BFE87-DBCD-434A-98E7-02EBFD5B835F}" type="datetime2">
              <a:rPr lang="zh-CN" altLang="en-US" smtClean="0"/>
              <a:t>2017年9月6日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F11C2-A77E-43D7-9250-5A5DC0B0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D8245-4B00-48A6-BCD9-859F15CB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61B797-D157-444C-8DED-2250CCDAAF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我的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0" y="116632"/>
            <a:ext cx="11257251" cy="634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27380" y="908720"/>
            <a:ext cx="11257251" cy="4929411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l"/>
              <a:defRPr/>
            </a:lvl1pPr>
            <a:lvl2pPr marL="742950" indent="-285750">
              <a:buFont typeface="Wingdings" panose="05000000000000000000" pitchFamily="2" charset="2"/>
              <a:buChar char="ü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75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A4B6D9B-51CD-4570-82FD-02AAFB76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116632"/>
            <a:ext cx="11329259" cy="634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06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62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2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9200" y="980728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7200" y="980728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623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D2031B7-2D81-4AEC-855C-A95212C7FE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29200" y="116632"/>
            <a:ext cx="11327440" cy="6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BD558EF5-6D12-432A-879D-F9019D7A3E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29200" y="907200"/>
            <a:ext cx="11327440" cy="514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52" r:id="rId2"/>
    <p:sldLayoutId id="2147484546" r:id="rId3"/>
    <p:sldLayoutId id="2147484553" r:id="rId4"/>
    <p:sldLayoutId id="2147484554" r:id="rId5"/>
    <p:sldLayoutId id="2147484555" r:id="rId6"/>
    <p:sldLayoutId id="2147484556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4400" b="1" kern="1200" baseline="0" dirty="0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3200" kern="1200" baseline="0" dirty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800" kern="1200" baseline="0" dirty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kernel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hyperlink" Target="http://www.debian.org/" TargetMode="External"/><Relationship Id="rId12" Type="http://schemas.openxmlformats.org/officeDocument/2006/relationships/image" Target="../media/image12.png"/><Relationship Id="rId2" Type="http://schemas.openxmlformats.org/officeDocument/2006/relationships/hyperlink" Target="http://www.distrowatch.com/" TargetMode="Externa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hyperlink" Target="http://www.redflag-linux.com/index.php" TargetMode="External"/><Relationship Id="rId15" Type="http://schemas.openxmlformats.org/officeDocument/2006/relationships/image" Target="../media/image15.png"/><Relationship Id="rId10" Type="http://schemas.openxmlformats.org/officeDocument/2006/relationships/hyperlink" Target="http://www.suse.com/us/index.html" TargetMode="External"/><Relationship Id="rId4" Type="http://schemas.openxmlformats.org/officeDocument/2006/relationships/image" Target="../media/image7.jpeg"/><Relationship Id="rId9" Type="http://schemas.openxmlformats.org/officeDocument/2006/relationships/image" Target="../media/image10.jpeg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7" descr="http://img0.imgtn.bdimg.com/it/u=3574515207,415213359&amp;fm=23&amp;gp=0.jpg">
            <a:extLst>
              <a:ext uri="{FF2B5EF4-FFF2-40B4-BE49-F238E27FC236}">
                <a16:creationId xmlns:a16="http://schemas.microsoft.com/office/drawing/2014/main" id="{2B05D986-C427-45B7-B1D8-310E822798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D85856-32D1-4291-9138-ED8A68948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01</a:t>
            </a:r>
            <a:r>
              <a:rPr lang="zh-CN" altLang="en-US" dirty="0"/>
              <a:t>章 </a:t>
            </a:r>
            <a:r>
              <a:rPr lang="en-US" altLang="zh-CN" dirty="0"/>
              <a:t>Linux</a:t>
            </a:r>
            <a:r>
              <a:rPr lang="zh-CN" altLang="en-US" dirty="0"/>
              <a:t>系统安装和基本操作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C709D3-DC6B-4B9A-97EB-C0CAD7592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讲师：武永亮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 </a:t>
            </a:r>
            <a:r>
              <a:rPr lang="zh-CN" altLang="en-US"/>
              <a:t>系统的组成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527380" y="908720"/>
            <a:ext cx="11473276" cy="4929411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内核：内核（</a:t>
            </a:r>
            <a:r>
              <a:rPr lang="en-US" altLang="zh-CN" dirty="0"/>
              <a:t>Kernel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是系统的心脏，实现操作系统的基本功能。</a:t>
            </a:r>
          </a:p>
          <a:p>
            <a:r>
              <a:rPr lang="en-US" altLang="zh-CN" dirty="0"/>
              <a:t>Linux Shell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提供了用户与内核进行交互操作的一种接口。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应用程序：</a:t>
            </a:r>
            <a:endParaRPr lang="en-US" altLang="zh-CN" dirty="0"/>
          </a:p>
          <a:p>
            <a:pPr lvl="1"/>
            <a:r>
              <a:rPr lang="zh-CN" altLang="en-US" dirty="0"/>
              <a:t>包括文本编辑器、编程语言、</a:t>
            </a:r>
            <a:r>
              <a:rPr lang="en-US" altLang="zh-CN" dirty="0"/>
              <a:t>X Window</a:t>
            </a:r>
            <a:r>
              <a:rPr lang="zh-CN" altLang="en-US" dirty="0"/>
              <a:t>、办公套件、</a:t>
            </a:r>
            <a:r>
              <a:rPr lang="en-US" altLang="zh-CN" dirty="0"/>
              <a:t>Internet</a:t>
            </a:r>
            <a:r>
              <a:rPr lang="zh-CN" altLang="en-US" dirty="0"/>
              <a:t>工具、数据库等。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文件系统：</a:t>
            </a:r>
            <a:endParaRPr lang="en-US" altLang="zh-CN" dirty="0"/>
          </a:p>
          <a:p>
            <a:pPr lvl="1"/>
            <a:r>
              <a:rPr lang="zh-CN" altLang="en-US" dirty="0"/>
              <a:t>文件存放在磁盘等存储设备上的组织方法。通常是按照目录层次的方式进行组织。系统以 </a:t>
            </a:r>
            <a:r>
              <a:rPr lang="en-US" altLang="zh-CN" dirty="0"/>
              <a:t>/ </a:t>
            </a:r>
            <a:r>
              <a:rPr lang="zh-CN" altLang="en-US" dirty="0"/>
              <a:t>为根目录。</a:t>
            </a:r>
          </a:p>
        </p:txBody>
      </p:sp>
      <p:pic>
        <p:nvPicPr>
          <p:cNvPr id="7" name="Picture 4" descr="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692696"/>
            <a:ext cx="2827338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80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GB"/>
              <a:t>内核</a:t>
            </a:r>
            <a:endParaRPr lang="zh-CN" altLang="en-US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内核项目</a:t>
            </a:r>
          </a:p>
          <a:p>
            <a:pPr lvl="1"/>
            <a:r>
              <a:rPr lang="zh-CN" altLang="en-US" dirty="0"/>
              <a:t>主要作者：</a:t>
            </a:r>
            <a:r>
              <a:rPr lang="en-US" altLang="zh-CN" dirty="0"/>
              <a:t>Linus Torvalds</a:t>
            </a:r>
          </a:p>
          <a:p>
            <a:pPr lvl="1"/>
            <a:r>
              <a:rPr lang="en-US" altLang="zh-CN" dirty="0"/>
              <a:t>1994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月，</a:t>
            </a:r>
            <a:r>
              <a:rPr lang="en-US" altLang="zh-CN" dirty="0"/>
              <a:t>Linux 1.0</a:t>
            </a:r>
            <a:r>
              <a:rPr lang="zh-CN" altLang="en-US" dirty="0"/>
              <a:t>版发布 </a:t>
            </a:r>
          </a:p>
          <a:p>
            <a:pPr lvl="1"/>
            <a:r>
              <a:rPr lang="zh-CN" altLang="en-US" dirty="0"/>
              <a:t>官方网站：</a:t>
            </a:r>
            <a:r>
              <a:rPr lang="en-US" altLang="zh-CN" dirty="0">
                <a:hlinkClick r:id="rId2"/>
              </a:rPr>
              <a:t>http://www.kernel.org</a:t>
            </a:r>
            <a:endParaRPr lang="en-US" altLang="zh-CN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内核的标志为企鹅，取自芬兰的吉祥物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内核实现了</a:t>
            </a:r>
            <a:r>
              <a:rPr lang="zh-CN" altLang="en-GB" dirty="0"/>
              <a:t>操作系统的基本功能</a:t>
            </a:r>
          </a:p>
          <a:p>
            <a:pPr lvl="1"/>
            <a:r>
              <a:rPr lang="zh-CN" altLang="en-GB" dirty="0"/>
              <a:t>硬件方面：控制硬件设备，内存管理，硬件接口，基本</a:t>
            </a:r>
            <a:r>
              <a:rPr lang="en-GB" altLang="zh-CN" dirty="0"/>
              <a:t>I/O</a:t>
            </a:r>
          </a:p>
          <a:p>
            <a:pPr lvl="1"/>
            <a:r>
              <a:rPr lang="zh-CN" altLang="en-GB" dirty="0"/>
              <a:t>软件方面：管理文件系统，为程序分配内存和</a:t>
            </a:r>
            <a:r>
              <a:rPr lang="en-GB" altLang="zh-CN" dirty="0"/>
              <a:t>CPU</a:t>
            </a:r>
            <a:r>
              <a:rPr lang="zh-CN" altLang="en-GB" dirty="0"/>
              <a:t>时间等</a:t>
            </a:r>
            <a:endParaRPr lang="zh-CN" altLang="en-US" dirty="0"/>
          </a:p>
        </p:txBody>
      </p:sp>
      <p:pic>
        <p:nvPicPr>
          <p:cNvPr id="26631" name="Picture 2" descr="http://sys.21edu8.com/uploads/allimg/120631/2012033120064977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1484784"/>
            <a:ext cx="2738438" cy="116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56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GB"/>
              <a:t>内核</a:t>
            </a:r>
            <a:r>
              <a:rPr lang="zh-CN" altLang="en-US"/>
              <a:t>版本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内核</a:t>
            </a:r>
            <a:r>
              <a:rPr lang="zh-CN" altLang="en-GB" dirty="0"/>
              <a:t>版本号</a:t>
            </a:r>
            <a:r>
              <a:rPr lang="zh-CN" altLang="en-US" dirty="0"/>
              <a:t>由</a:t>
            </a:r>
            <a:r>
              <a:rPr lang="zh-CN" altLang="en-GB" dirty="0"/>
              <a:t>三个数字组成：</a:t>
            </a:r>
            <a:r>
              <a:rPr lang="en-GB" altLang="zh-CN" dirty="0" err="1"/>
              <a:t>r.x.y</a:t>
            </a:r>
            <a:endParaRPr lang="en-GB" altLang="zh-CN" dirty="0"/>
          </a:p>
          <a:p>
            <a:pPr lvl="1"/>
            <a:r>
              <a:rPr lang="en-GB" altLang="zh-CN" dirty="0"/>
              <a:t>r：</a:t>
            </a:r>
            <a:r>
              <a:rPr lang="zh-CN" altLang="en-GB" dirty="0"/>
              <a:t>目前发布的</a:t>
            </a:r>
            <a:r>
              <a:rPr lang="en-GB" altLang="zh-CN" dirty="0"/>
              <a:t>Kernel</a:t>
            </a:r>
            <a:r>
              <a:rPr lang="zh-CN" altLang="en-GB" dirty="0"/>
              <a:t>版本</a:t>
            </a:r>
          </a:p>
          <a:p>
            <a:pPr lvl="1"/>
            <a:r>
              <a:rPr lang="en-GB" altLang="zh-CN" dirty="0"/>
              <a:t>x：</a:t>
            </a:r>
            <a:r>
              <a:rPr lang="zh-CN" altLang="en-GB" dirty="0"/>
              <a:t>偶数：稳定版本，奇数：开发中版本</a:t>
            </a:r>
          </a:p>
          <a:p>
            <a:pPr lvl="1"/>
            <a:r>
              <a:rPr lang="en-GB" altLang="zh-CN" dirty="0"/>
              <a:t>y：</a:t>
            </a:r>
            <a:r>
              <a:rPr lang="zh-CN" altLang="en-GB" dirty="0"/>
              <a:t>错误修补的次数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232400" y="5661026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zh-CN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818189" y="4581526"/>
            <a:ext cx="1354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chemeClr val="tx2"/>
                </a:solidFill>
                <a:latin typeface="Arial Narrow" panose="020B0606020202030204" pitchFamily="34" charset="0"/>
              </a:rPr>
              <a:t>2.5.17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386639" y="4598989"/>
            <a:ext cx="1343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Arial Narrow" panose="020B0606020202030204" pitchFamily="34" charset="0"/>
              </a:rPr>
              <a:t>2.6.18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246813" y="5229225"/>
            <a:ext cx="304800" cy="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7821613" y="5229225"/>
            <a:ext cx="304800" cy="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2603501" y="3633789"/>
            <a:ext cx="2735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</a:rPr>
              <a:t>   </a:t>
            </a:r>
            <a:r>
              <a:rPr lang="en-US" altLang="zh-CN" sz="4000" b="1">
                <a:solidFill>
                  <a:schemeClr val="tx2"/>
                </a:solidFill>
              </a:rPr>
              <a:t>r</a:t>
            </a:r>
            <a:r>
              <a:rPr lang="en-US" altLang="zh-CN" sz="4000">
                <a:solidFill>
                  <a:schemeClr val="tx2"/>
                </a:solidFill>
              </a:rPr>
              <a:t>.   </a:t>
            </a:r>
            <a:r>
              <a:rPr lang="en-US" altLang="zh-CN" sz="4000" b="1">
                <a:solidFill>
                  <a:srgbClr val="FF0000"/>
                </a:solidFill>
              </a:rPr>
              <a:t>X</a:t>
            </a:r>
            <a:r>
              <a:rPr lang="en-US" altLang="zh-CN" sz="4000">
                <a:solidFill>
                  <a:schemeClr val="tx2"/>
                </a:solidFill>
              </a:rPr>
              <a:t>   .</a:t>
            </a:r>
            <a:r>
              <a:rPr lang="en-US" altLang="zh-CN" sz="4000" b="1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27661" name="AutoShape 10"/>
          <p:cNvSpPr>
            <a:spLocks noChangeArrowheads="1"/>
          </p:cNvSpPr>
          <p:nvPr/>
        </p:nvSpPr>
        <p:spPr bwMode="auto">
          <a:xfrm>
            <a:off x="1990726" y="4510089"/>
            <a:ext cx="1368425" cy="395287"/>
          </a:xfrm>
          <a:prstGeom prst="wedgeRoundRectCallout">
            <a:avLst>
              <a:gd name="adj1" fmla="val 36542"/>
              <a:gd name="adj2" fmla="val -10662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主版本号</a:t>
            </a:r>
          </a:p>
        </p:txBody>
      </p:sp>
      <p:sp>
        <p:nvSpPr>
          <p:cNvPr id="27662" name="AutoShape 10"/>
          <p:cNvSpPr>
            <a:spLocks noChangeArrowheads="1"/>
          </p:cNvSpPr>
          <p:nvPr/>
        </p:nvSpPr>
        <p:spPr bwMode="auto">
          <a:xfrm>
            <a:off x="4800601" y="3213100"/>
            <a:ext cx="1476375" cy="395288"/>
          </a:xfrm>
          <a:prstGeom prst="wedgeRoundRectCallout">
            <a:avLst>
              <a:gd name="adj1" fmla="val -39356"/>
              <a:gd name="adj2" fmla="val 937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修订版本号</a:t>
            </a:r>
          </a:p>
        </p:txBody>
      </p:sp>
      <p:sp>
        <p:nvSpPr>
          <p:cNvPr id="27663" name="AutoShape 10"/>
          <p:cNvSpPr>
            <a:spLocks noChangeArrowheads="1"/>
          </p:cNvSpPr>
          <p:nvPr/>
        </p:nvSpPr>
        <p:spPr bwMode="auto">
          <a:xfrm>
            <a:off x="3792539" y="4510089"/>
            <a:ext cx="1296987" cy="395287"/>
          </a:xfrm>
          <a:prstGeom prst="wedgeRoundRectCallout">
            <a:avLst>
              <a:gd name="adj1" fmla="val -38741"/>
              <a:gd name="adj2" fmla="val -10421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次版本号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4511676" y="5626100"/>
            <a:ext cx="2016125" cy="395288"/>
          </a:xfrm>
          <a:prstGeom prst="wedgeRoundRectCallout">
            <a:avLst>
              <a:gd name="adj1" fmla="val 40551"/>
              <a:gd name="adj2" fmla="val -11184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奇数表示开发版</a:t>
            </a: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7805739" y="5589589"/>
            <a:ext cx="2016125" cy="395287"/>
          </a:xfrm>
          <a:prstGeom prst="wedgeRoundRectCallout">
            <a:avLst>
              <a:gd name="adj1" fmla="val -40000"/>
              <a:gd name="adj2" fmla="val -10301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偶数表示稳定版</a:t>
            </a:r>
          </a:p>
        </p:txBody>
      </p:sp>
    </p:spTree>
    <p:extLst>
      <p:ext uri="{BB962C8B-B14F-4D97-AF65-F5344CB8AC3E}">
        <p14:creationId xmlns:p14="http://schemas.microsoft.com/office/powerpoint/2010/main" val="144092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nimBg="1"/>
      <p:bldP spid="11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内核版本的更新</a:t>
            </a:r>
          </a:p>
        </p:txBody>
      </p: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3597275" y="1900238"/>
            <a:ext cx="1944688" cy="1389062"/>
            <a:chOff x="1306" y="1197"/>
            <a:chExt cx="1225" cy="875"/>
          </a:xfrm>
        </p:grpSpPr>
        <p:sp>
          <p:nvSpPr>
            <p:cNvPr id="28711" name="Line 65"/>
            <p:cNvSpPr>
              <a:spLocks noChangeShapeType="1"/>
            </p:cNvSpPr>
            <p:nvPr/>
          </p:nvSpPr>
          <p:spPr bwMode="auto">
            <a:xfrm flipH="1">
              <a:off x="1306" y="1197"/>
              <a:ext cx="1225" cy="875"/>
            </a:xfrm>
            <a:prstGeom prst="line">
              <a:avLst/>
            </a:prstGeom>
            <a:noFill/>
            <a:ln w="603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2" name="Rectangle 69"/>
            <p:cNvSpPr>
              <a:spLocks noChangeArrowheads="1"/>
            </p:cNvSpPr>
            <p:nvPr/>
          </p:nvSpPr>
          <p:spPr bwMode="auto">
            <a:xfrm rot="-2324181">
              <a:off x="1603" y="141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拷贝</a:t>
              </a:r>
            </a:p>
          </p:txBody>
        </p: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5613400" y="3967163"/>
            <a:ext cx="1944688" cy="1389062"/>
            <a:chOff x="2576" y="2499"/>
            <a:chExt cx="1225" cy="875"/>
          </a:xfrm>
        </p:grpSpPr>
        <p:sp>
          <p:nvSpPr>
            <p:cNvPr id="28709" name="Line 64"/>
            <p:cNvSpPr>
              <a:spLocks noChangeShapeType="1"/>
            </p:cNvSpPr>
            <p:nvPr/>
          </p:nvSpPr>
          <p:spPr bwMode="auto">
            <a:xfrm flipH="1">
              <a:off x="2576" y="2499"/>
              <a:ext cx="1225" cy="875"/>
            </a:xfrm>
            <a:prstGeom prst="line">
              <a:avLst/>
            </a:prstGeom>
            <a:noFill/>
            <a:ln w="603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0" name="Rectangle 70"/>
            <p:cNvSpPr>
              <a:spLocks noChangeArrowheads="1"/>
            </p:cNvSpPr>
            <p:nvPr/>
          </p:nvSpPr>
          <p:spPr bwMode="auto">
            <a:xfrm rot="-2324181">
              <a:off x="2828" y="273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拷贝</a:t>
              </a:r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1830388" y="957263"/>
            <a:ext cx="8208962" cy="869950"/>
            <a:chOff x="193" y="603"/>
            <a:chExt cx="5171" cy="548"/>
          </a:xfrm>
        </p:grpSpPr>
        <p:sp>
          <p:nvSpPr>
            <p:cNvPr id="28699" name="Rectangle 3"/>
            <p:cNvSpPr>
              <a:spLocks noChangeArrowheads="1"/>
            </p:cNvSpPr>
            <p:nvPr/>
          </p:nvSpPr>
          <p:spPr bwMode="auto">
            <a:xfrm>
              <a:off x="988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2.4.6</a:t>
              </a:r>
            </a:p>
          </p:txBody>
        </p:sp>
        <p:sp>
          <p:nvSpPr>
            <p:cNvPr id="28700" name="Rectangle 39"/>
            <p:cNvSpPr>
              <a:spLocks noChangeArrowheads="1"/>
            </p:cNvSpPr>
            <p:nvPr/>
          </p:nvSpPr>
          <p:spPr bwMode="auto">
            <a:xfrm>
              <a:off x="2235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2.4.7</a:t>
              </a:r>
            </a:p>
          </p:txBody>
        </p:sp>
        <p:sp>
          <p:nvSpPr>
            <p:cNvPr id="28701" name="Rectangle 40"/>
            <p:cNvSpPr>
              <a:spLocks noChangeArrowheads="1"/>
            </p:cNvSpPr>
            <p:nvPr/>
          </p:nvSpPr>
          <p:spPr bwMode="auto">
            <a:xfrm>
              <a:off x="3482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2.4.8</a:t>
              </a:r>
            </a:p>
          </p:txBody>
        </p:sp>
        <p:sp>
          <p:nvSpPr>
            <p:cNvPr id="28702" name="AutoShape 41"/>
            <p:cNvSpPr>
              <a:spLocks noChangeArrowheads="1"/>
            </p:cNvSpPr>
            <p:nvPr/>
          </p:nvSpPr>
          <p:spPr bwMode="auto">
            <a:xfrm>
              <a:off x="1715" y="924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3" name="Rectangle 48"/>
            <p:cNvSpPr>
              <a:spLocks noChangeArrowheads="1"/>
            </p:cNvSpPr>
            <p:nvPr/>
          </p:nvSpPr>
          <p:spPr bwMode="auto">
            <a:xfrm>
              <a:off x="4728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2.4. ...</a:t>
              </a:r>
            </a:p>
          </p:txBody>
        </p:sp>
        <p:sp>
          <p:nvSpPr>
            <p:cNvPr id="28704" name="AutoShape 49"/>
            <p:cNvSpPr>
              <a:spLocks noChangeArrowheads="1"/>
            </p:cNvSpPr>
            <p:nvPr/>
          </p:nvSpPr>
          <p:spPr bwMode="auto">
            <a:xfrm>
              <a:off x="2939" y="924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5" name="AutoShape 50"/>
            <p:cNvSpPr>
              <a:spLocks noChangeArrowheads="1"/>
            </p:cNvSpPr>
            <p:nvPr/>
          </p:nvSpPr>
          <p:spPr bwMode="auto">
            <a:xfrm>
              <a:off x="4209" y="924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6" name="Rectangle 66"/>
            <p:cNvSpPr>
              <a:spLocks noChangeArrowheads="1"/>
            </p:cNvSpPr>
            <p:nvPr/>
          </p:nvSpPr>
          <p:spPr bwMode="auto">
            <a:xfrm>
              <a:off x="193" y="834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稳定版本</a:t>
              </a:r>
            </a:p>
          </p:txBody>
        </p:sp>
        <p:sp>
          <p:nvSpPr>
            <p:cNvPr id="28707" name="Line 71"/>
            <p:cNvSpPr>
              <a:spLocks noChangeShapeType="1"/>
            </p:cNvSpPr>
            <p:nvPr/>
          </p:nvSpPr>
          <p:spPr bwMode="auto">
            <a:xfrm>
              <a:off x="964" y="821"/>
              <a:ext cx="4400" cy="0"/>
            </a:xfrm>
            <a:prstGeom prst="line">
              <a:avLst/>
            </a:prstGeom>
            <a:noFill/>
            <a:ln w="349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08" name="Rectangle 73"/>
            <p:cNvSpPr>
              <a:spLocks noChangeArrowheads="1"/>
            </p:cNvSpPr>
            <p:nvPr/>
          </p:nvSpPr>
          <p:spPr bwMode="auto">
            <a:xfrm>
              <a:off x="2678" y="603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修复</a:t>
              </a:r>
              <a:r>
                <a:rPr lang="en-US" altLang="zh-CN"/>
                <a:t>BUG</a:t>
              </a:r>
            </a:p>
          </p:txBody>
        </p:sp>
      </p:grpSp>
      <p:grpSp>
        <p:nvGrpSpPr>
          <p:cNvPr id="13" name="Group 81"/>
          <p:cNvGrpSpPr>
            <a:grpSpLocks/>
          </p:cNvGrpSpPr>
          <p:nvPr/>
        </p:nvGrpSpPr>
        <p:grpSpPr bwMode="auto">
          <a:xfrm>
            <a:off x="1830389" y="3021013"/>
            <a:ext cx="6264275" cy="895350"/>
            <a:chOff x="193" y="1903"/>
            <a:chExt cx="3946" cy="564"/>
          </a:xfrm>
        </p:grpSpPr>
        <p:sp>
          <p:nvSpPr>
            <p:cNvPr id="28691" name="Rectangle 58"/>
            <p:cNvSpPr>
              <a:spLocks noChangeArrowheads="1"/>
            </p:cNvSpPr>
            <p:nvPr/>
          </p:nvSpPr>
          <p:spPr bwMode="auto">
            <a:xfrm>
              <a:off x="988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2.5.7</a:t>
              </a:r>
            </a:p>
          </p:txBody>
        </p:sp>
        <p:sp>
          <p:nvSpPr>
            <p:cNvPr id="28692" name="Rectangle 59"/>
            <p:cNvSpPr>
              <a:spLocks noChangeArrowheads="1"/>
            </p:cNvSpPr>
            <p:nvPr/>
          </p:nvSpPr>
          <p:spPr bwMode="auto">
            <a:xfrm>
              <a:off x="2235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2.5. ...</a:t>
              </a:r>
            </a:p>
          </p:txBody>
        </p:sp>
        <p:sp>
          <p:nvSpPr>
            <p:cNvPr id="28693" name="Rectangle 60"/>
            <p:cNvSpPr>
              <a:spLocks noChangeArrowheads="1"/>
            </p:cNvSpPr>
            <p:nvPr/>
          </p:nvSpPr>
          <p:spPr bwMode="auto">
            <a:xfrm>
              <a:off x="3481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2.5.77</a:t>
              </a:r>
            </a:p>
          </p:txBody>
        </p:sp>
        <p:sp>
          <p:nvSpPr>
            <p:cNvPr id="28694" name="AutoShape 61"/>
            <p:cNvSpPr>
              <a:spLocks noChangeArrowheads="1"/>
            </p:cNvSpPr>
            <p:nvPr/>
          </p:nvSpPr>
          <p:spPr bwMode="auto">
            <a:xfrm>
              <a:off x="1692" y="2240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FFCC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5" name="AutoShape 62"/>
            <p:cNvSpPr>
              <a:spLocks noChangeArrowheads="1"/>
            </p:cNvSpPr>
            <p:nvPr/>
          </p:nvSpPr>
          <p:spPr bwMode="auto">
            <a:xfrm>
              <a:off x="2962" y="2240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FFCC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6" name="Rectangle 67"/>
            <p:cNvSpPr>
              <a:spLocks noChangeArrowheads="1"/>
            </p:cNvSpPr>
            <p:nvPr/>
          </p:nvSpPr>
          <p:spPr bwMode="auto">
            <a:xfrm>
              <a:off x="193" y="2128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开发版本</a:t>
              </a:r>
            </a:p>
          </p:txBody>
        </p:sp>
        <p:sp>
          <p:nvSpPr>
            <p:cNvPr id="28697" name="Line 75"/>
            <p:cNvSpPr>
              <a:spLocks noChangeShapeType="1"/>
            </p:cNvSpPr>
            <p:nvPr/>
          </p:nvSpPr>
          <p:spPr bwMode="auto">
            <a:xfrm>
              <a:off x="964" y="2130"/>
              <a:ext cx="3175" cy="0"/>
            </a:xfrm>
            <a:prstGeom prst="line">
              <a:avLst/>
            </a:prstGeom>
            <a:noFill/>
            <a:ln w="349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8" name="Rectangle 76"/>
            <p:cNvSpPr>
              <a:spLocks noChangeArrowheads="1"/>
            </p:cNvSpPr>
            <p:nvPr/>
          </p:nvSpPr>
          <p:spPr bwMode="auto">
            <a:xfrm>
              <a:off x="2224" y="1903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增加新功能</a:t>
              </a:r>
            </a:p>
          </p:txBody>
        </p:sp>
      </p:grpSp>
      <p:grpSp>
        <p:nvGrpSpPr>
          <p:cNvPr id="24" name="Group 83"/>
          <p:cNvGrpSpPr>
            <a:grpSpLocks/>
          </p:cNvGrpSpPr>
          <p:nvPr/>
        </p:nvGrpSpPr>
        <p:grpSpPr bwMode="auto">
          <a:xfrm>
            <a:off x="3749676" y="5084763"/>
            <a:ext cx="6289675" cy="881062"/>
            <a:chOff x="1402" y="3203"/>
            <a:chExt cx="3962" cy="555"/>
          </a:xfrm>
        </p:grpSpPr>
        <p:sp>
          <p:nvSpPr>
            <p:cNvPr id="28683" name="Rectangle 51"/>
            <p:cNvSpPr>
              <a:spLocks noChangeArrowheads="1"/>
            </p:cNvSpPr>
            <p:nvPr/>
          </p:nvSpPr>
          <p:spPr bwMode="auto">
            <a:xfrm>
              <a:off x="2236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2.6.1</a:t>
              </a:r>
            </a:p>
          </p:txBody>
        </p:sp>
        <p:sp>
          <p:nvSpPr>
            <p:cNvPr id="28684" name="Rectangle 52"/>
            <p:cNvSpPr>
              <a:spLocks noChangeArrowheads="1"/>
            </p:cNvSpPr>
            <p:nvPr/>
          </p:nvSpPr>
          <p:spPr bwMode="auto">
            <a:xfrm>
              <a:off x="3483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2.6. ...</a:t>
              </a:r>
            </a:p>
          </p:txBody>
        </p:sp>
        <p:sp>
          <p:nvSpPr>
            <p:cNvPr id="28685" name="Rectangle 53"/>
            <p:cNvSpPr>
              <a:spLocks noChangeArrowheads="1"/>
            </p:cNvSpPr>
            <p:nvPr/>
          </p:nvSpPr>
          <p:spPr bwMode="auto">
            <a:xfrm>
              <a:off x="4729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2.6.18</a:t>
              </a:r>
            </a:p>
          </p:txBody>
        </p:sp>
        <p:sp>
          <p:nvSpPr>
            <p:cNvPr id="28686" name="AutoShape 54"/>
            <p:cNvSpPr>
              <a:spLocks noChangeArrowheads="1"/>
            </p:cNvSpPr>
            <p:nvPr/>
          </p:nvSpPr>
          <p:spPr bwMode="auto">
            <a:xfrm>
              <a:off x="2940" y="3531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7" name="AutoShape 55"/>
            <p:cNvSpPr>
              <a:spLocks noChangeArrowheads="1"/>
            </p:cNvSpPr>
            <p:nvPr/>
          </p:nvSpPr>
          <p:spPr bwMode="auto">
            <a:xfrm>
              <a:off x="4210" y="3531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8" name="Rectangle 68"/>
            <p:cNvSpPr>
              <a:spLocks noChangeArrowheads="1"/>
            </p:cNvSpPr>
            <p:nvPr/>
          </p:nvSpPr>
          <p:spPr bwMode="auto">
            <a:xfrm>
              <a:off x="1402" y="3419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稳定版本</a:t>
              </a:r>
            </a:p>
          </p:txBody>
        </p:sp>
        <p:sp>
          <p:nvSpPr>
            <p:cNvPr id="28689" name="Line 77"/>
            <p:cNvSpPr>
              <a:spLocks noChangeShapeType="1"/>
            </p:cNvSpPr>
            <p:nvPr/>
          </p:nvSpPr>
          <p:spPr bwMode="auto">
            <a:xfrm>
              <a:off x="2189" y="3421"/>
              <a:ext cx="3175" cy="0"/>
            </a:xfrm>
            <a:prstGeom prst="line">
              <a:avLst/>
            </a:prstGeom>
            <a:noFill/>
            <a:ln w="349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0" name="Rectangle 78"/>
            <p:cNvSpPr>
              <a:spLocks noChangeArrowheads="1"/>
            </p:cNvSpPr>
            <p:nvPr/>
          </p:nvSpPr>
          <p:spPr bwMode="auto">
            <a:xfrm>
              <a:off x="3504" y="3203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修复</a:t>
              </a:r>
              <a:r>
                <a:rPr lang="en-US" altLang="zh-CN"/>
                <a:t>BUG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464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Linux </a:t>
            </a:r>
            <a:r>
              <a:rPr lang="zh-CN" altLang="en-GB"/>
              <a:t>发行</a:t>
            </a:r>
            <a:r>
              <a:rPr lang="zh-CN" altLang="en-US"/>
              <a:t>版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Linux </a:t>
            </a:r>
            <a:r>
              <a:rPr lang="zh-CN" altLang="en-GB" dirty="0"/>
              <a:t>发行</a:t>
            </a:r>
            <a:r>
              <a:rPr lang="zh-CN" altLang="en-US" dirty="0"/>
              <a:t>版</a:t>
            </a:r>
            <a:r>
              <a:rPr lang="zh-CN" altLang="en-GB" dirty="0"/>
              <a:t>（</a:t>
            </a:r>
            <a:r>
              <a:rPr lang="en-GB" altLang="zh-CN" dirty="0"/>
              <a:t>Distribution）</a:t>
            </a:r>
            <a:r>
              <a:rPr lang="zh-CN" altLang="en-US" dirty="0"/>
              <a:t>是</a:t>
            </a:r>
            <a:r>
              <a:rPr lang="zh-CN" altLang="en-GB" dirty="0"/>
              <a:t>以</a:t>
            </a:r>
            <a:r>
              <a:rPr lang="en-GB" altLang="zh-CN" dirty="0"/>
              <a:t>Linux Kernel</a:t>
            </a:r>
            <a:r>
              <a:rPr lang="zh-CN" altLang="en-GB" dirty="0"/>
              <a:t>为核心，搭配各种应用程序和工具的软件集合</a:t>
            </a:r>
            <a:r>
              <a:rPr lang="zh-CN" altLang="en-US" dirty="0"/>
              <a:t>。</a:t>
            </a:r>
            <a:endParaRPr lang="zh-CN" altLang="en-GB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内核 ＋ 各种自由软件 ＝ 完整的操作系统</a:t>
            </a:r>
          </a:p>
          <a:p>
            <a:pPr lvl="1"/>
            <a:r>
              <a:rPr lang="zh-CN" altLang="en-US" dirty="0"/>
              <a:t>发行版的名称、版本由发行厂商决定</a:t>
            </a:r>
          </a:p>
          <a:p>
            <a:pPr lvl="1"/>
            <a:r>
              <a:rPr lang="zh-CN" altLang="en-US" dirty="0"/>
              <a:t>包括厂商</a:t>
            </a:r>
            <a:r>
              <a:rPr lang="en-US" altLang="zh-CN" dirty="0"/>
              <a:t>/</a:t>
            </a:r>
            <a:r>
              <a:rPr lang="zh-CN" altLang="en-US" dirty="0"/>
              <a:t>社区提供的辅助安装、软件包管理等程序</a:t>
            </a:r>
            <a:endParaRPr lang="en-US" altLang="zh-CN" dirty="0"/>
          </a:p>
          <a:p>
            <a:pPr lvl="1"/>
            <a:r>
              <a:rPr lang="zh-CN" altLang="en-US" dirty="0"/>
              <a:t>发行版可以自由选择使用某个版本的</a:t>
            </a:r>
            <a:r>
              <a:rPr lang="en-US" altLang="zh-CN" dirty="0"/>
              <a:t>Linux</a:t>
            </a:r>
            <a:r>
              <a:rPr lang="zh-CN" altLang="en-US" dirty="0"/>
              <a:t>内核</a:t>
            </a:r>
          </a:p>
          <a:p>
            <a:pPr lvl="1"/>
            <a:r>
              <a:rPr lang="zh-CN" altLang="en-US" dirty="0"/>
              <a:t>相对于内核版本，发行版的版本号随发布者的不同而不同，与系统内核的版本号是相对独立的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6030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常见的</a:t>
            </a:r>
            <a:r>
              <a:rPr lang="en-US" altLang="zh-CN"/>
              <a:t>Linux</a:t>
            </a:r>
            <a:r>
              <a:rPr lang="zh-CN" altLang="en-US"/>
              <a:t>发行套件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fr-FR" dirty="0"/>
              <a:t>目前有</a:t>
            </a:r>
            <a:r>
              <a:rPr lang="fr-FR" altLang="zh-CN" dirty="0"/>
              <a:t>300</a:t>
            </a:r>
            <a:r>
              <a:rPr lang="zh-CN" altLang="fr-FR" dirty="0"/>
              <a:t>余种 </a:t>
            </a:r>
            <a:r>
              <a:rPr lang="fr-FR" altLang="zh-CN" dirty="0"/>
              <a:t>Linux Distribution</a:t>
            </a:r>
          </a:p>
          <a:p>
            <a:pPr lvl="1"/>
            <a:r>
              <a:rPr lang="en-US" altLang="zh-CN" dirty="0">
                <a:hlinkClick r:id="rId2"/>
              </a:rPr>
              <a:t>http://www.distrowatch.com/</a:t>
            </a:r>
            <a:endParaRPr lang="zh-CN" altLang="en-US" dirty="0"/>
          </a:p>
        </p:txBody>
      </p:sp>
      <p:pic>
        <p:nvPicPr>
          <p:cNvPr id="30727" name="Picture 4" descr="logo_redh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2852739"/>
            <a:ext cx="1152525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5" descr="Mandrakelinux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4076700"/>
            <a:ext cx="61928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6" descr="logo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4" y="1700214"/>
            <a:ext cx="13684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8" descr="openlogo-nd-50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5445126"/>
            <a:ext cx="476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9" descr="Projet Debian">
            <a:hlinkClick r:id="rId7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5373689"/>
            <a:ext cx="17049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10" descr="SUSE - simply change">
            <a:hlinkClick r:id="rId10" tooltip="Welcome to SUSE LINUX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508500"/>
            <a:ext cx="1063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4" y="2997200"/>
            <a:ext cx="280987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4" name="Picture 2" descr="fedora-lo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2636838"/>
            <a:ext cx="25685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5" name="Picture 3" descr="C:\Users\osmond\Desktop\Ubuntu_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4" y="5445126"/>
            <a:ext cx="25161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6" name="Picture 4" descr="C:\Users\osmond\Desktop\centos5-fig\gentoo-logo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6" y="3644901"/>
            <a:ext cx="14906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7" name="Picture 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9" y="5013326"/>
            <a:ext cx="1906587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288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39330512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6934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CentOS Linux</a:t>
            </a:r>
            <a:endParaRPr lang="zh-CN" altLang="en-US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CentOS </a:t>
            </a:r>
            <a:r>
              <a:rPr lang="zh-CN" altLang="en-US" dirty="0"/>
              <a:t>是一个开源软件贡献者和用户的社区。</a:t>
            </a:r>
          </a:p>
          <a:p>
            <a:r>
              <a:rPr lang="en-US" altLang="zh-CN" dirty="0"/>
              <a:t>CentOS </a:t>
            </a:r>
            <a:r>
              <a:rPr lang="zh-CN" altLang="en-US" dirty="0"/>
              <a:t>社区对 </a:t>
            </a:r>
            <a:r>
              <a:rPr lang="en-US" altLang="zh-CN" dirty="0"/>
              <a:t>RHEL </a:t>
            </a:r>
            <a:r>
              <a:rPr lang="zh-CN" altLang="en-US" dirty="0"/>
              <a:t>源代码进行重新编译。</a:t>
            </a:r>
            <a:endParaRPr lang="en-US" altLang="zh-CN" dirty="0"/>
          </a:p>
          <a:p>
            <a:r>
              <a:rPr lang="en-US" altLang="zh-CN" dirty="0"/>
              <a:t>CentOS Linux </a:t>
            </a:r>
            <a:r>
              <a:rPr lang="zh-CN" altLang="en-US" dirty="0"/>
              <a:t>逐渐成为使用最广泛的 </a:t>
            </a:r>
            <a:r>
              <a:rPr lang="en-US" altLang="zh-CN" dirty="0"/>
              <a:t>RHEL </a:t>
            </a:r>
            <a:r>
              <a:rPr lang="zh-CN" altLang="en-US" dirty="0"/>
              <a:t>兼容版本。</a:t>
            </a:r>
          </a:p>
          <a:p>
            <a:r>
              <a:rPr lang="en-US" altLang="zh-CN" dirty="0"/>
              <a:t>CentOS Linux </a:t>
            </a:r>
            <a:r>
              <a:rPr lang="zh-CN" altLang="en-US" dirty="0"/>
              <a:t>的稳定性不会比 </a:t>
            </a:r>
            <a:r>
              <a:rPr lang="en-US" altLang="zh-CN" dirty="0"/>
              <a:t>RHEL </a:t>
            </a:r>
            <a:r>
              <a:rPr lang="zh-CN" altLang="en-US" dirty="0"/>
              <a:t>差，唯一不足的就是缺乏技术支持。 </a:t>
            </a:r>
          </a:p>
          <a:p>
            <a:r>
              <a:rPr lang="en-US" altLang="zh-CN" dirty="0"/>
              <a:t>CentOS Linux </a:t>
            </a:r>
            <a:r>
              <a:rPr lang="zh-CN" altLang="en-US" dirty="0"/>
              <a:t>由于同时具有与 </a:t>
            </a:r>
            <a:r>
              <a:rPr lang="en-US" altLang="zh-CN" dirty="0"/>
              <a:t>RHEL </a:t>
            </a:r>
            <a:r>
              <a:rPr lang="zh-CN" altLang="en-US" dirty="0"/>
              <a:t>的兼容性和企业级应用的稳定性，又允许用户自由使用，因此得到了越来越广泛的应用。</a:t>
            </a:r>
          </a:p>
        </p:txBody>
      </p:sp>
    </p:spTree>
    <p:extLst>
      <p:ext uri="{BB962C8B-B14F-4D97-AF65-F5344CB8AC3E}">
        <p14:creationId xmlns:p14="http://schemas.microsoft.com/office/powerpoint/2010/main" val="52326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CentOS </a:t>
            </a:r>
            <a:r>
              <a:rPr lang="zh-CN" altLang="en-US"/>
              <a:t>与 </a:t>
            </a:r>
            <a:r>
              <a:rPr lang="en-US" altLang="zh-CN"/>
              <a:t>RHEL</a:t>
            </a: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CentOS Linux </a:t>
            </a:r>
            <a:r>
              <a:rPr lang="zh-CN" altLang="en-US" dirty="0"/>
              <a:t>与 </a:t>
            </a:r>
            <a:r>
              <a:rPr lang="en-US" altLang="zh-CN" dirty="0"/>
              <a:t>RHEL </a:t>
            </a:r>
            <a:r>
              <a:rPr lang="zh-CN" altLang="en-US" dirty="0"/>
              <a:t>产品有着严格的版本对应关系 </a:t>
            </a:r>
            <a:endParaRPr lang="en-US" altLang="zh-CN" dirty="0"/>
          </a:p>
          <a:p>
            <a:pPr lvl="1"/>
            <a:r>
              <a:rPr lang="en-US" altLang="zh-CN" dirty="0"/>
              <a:t>Red Hat® </a:t>
            </a:r>
            <a:r>
              <a:rPr lang="zh-CN" altLang="en-US" dirty="0"/>
              <a:t>公司在 </a:t>
            </a:r>
            <a:r>
              <a:rPr lang="en-US" altLang="zh-CN" dirty="0"/>
              <a:t>RHEL </a:t>
            </a:r>
            <a:r>
              <a:rPr lang="zh-CN" altLang="en-US" dirty="0"/>
              <a:t>系列产品发布后每隔一段时间都会发布更新版，通常称为 </a:t>
            </a:r>
            <a:r>
              <a:rPr lang="en-US" altLang="zh-CN" dirty="0"/>
              <a:t>RHEL Update</a:t>
            </a:r>
            <a:r>
              <a:rPr lang="zh-CN" altLang="en-US" dirty="0"/>
              <a:t>。 </a:t>
            </a:r>
          </a:p>
          <a:p>
            <a:pPr lvl="1"/>
            <a:r>
              <a:rPr lang="en-US" altLang="zh-CN" dirty="0"/>
              <a:t>CentOS </a:t>
            </a:r>
            <a:r>
              <a:rPr lang="zh-CN" altLang="en-US" dirty="0"/>
              <a:t>社区对 </a:t>
            </a:r>
            <a:r>
              <a:rPr lang="en-US" altLang="zh-CN" dirty="0"/>
              <a:t>Red Hat® </a:t>
            </a:r>
            <a:r>
              <a:rPr lang="zh-CN" altLang="en-US" dirty="0"/>
              <a:t>公司发布的每一个 </a:t>
            </a:r>
            <a:r>
              <a:rPr lang="en-US" altLang="zh-CN" dirty="0"/>
              <a:t>RHEL Update </a:t>
            </a:r>
            <a:r>
              <a:rPr lang="zh-CN" altLang="en-US" dirty="0"/>
              <a:t>都会发布对应的更新发行版 </a:t>
            </a:r>
            <a:endParaRPr lang="en-US" altLang="zh-CN" dirty="0"/>
          </a:p>
          <a:p>
            <a:r>
              <a:rPr lang="en-US" altLang="zh-CN" dirty="0"/>
              <a:t>CentOS Linux </a:t>
            </a:r>
            <a:r>
              <a:rPr lang="zh-CN" altLang="en-US" dirty="0"/>
              <a:t>和与之对应版本号的 </a:t>
            </a:r>
            <a:r>
              <a:rPr lang="en-US" altLang="zh-CN" dirty="0"/>
              <a:t>RHEL </a:t>
            </a:r>
            <a:r>
              <a:rPr lang="zh-CN" altLang="en-US" dirty="0"/>
              <a:t>发行版具有软件包级别的二进制兼容性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1436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Linux</a:t>
            </a:r>
            <a:r>
              <a:rPr lang="zh-CN" altLang="en-GB" dirty="0"/>
              <a:t>的应用领域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/>
              <a:t>Linux </a:t>
            </a:r>
            <a:r>
              <a:rPr lang="zh-CN" altLang="en-GB"/>
              <a:t>服务器 </a:t>
            </a:r>
          </a:p>
          <a:p>
            <a:r>
              <a:rPr lang="en-GB" altLang="zh-CN"/>
              <a:t>Linux </a:t>
            </a:r>
            <a:r>
              <a:rPr lang="zh-CN" altLang="en-GB"/>
              <a:t>嵌入式系统 </a:t>
            </a:r>
            <a:endParaRPr lang="en-US" altLang="zh-CN"/>
          </a:p>
          <a:p>
            <a:r>
              <a:rPr lang="en-US" altLang="zh-CN"/>
              <a:t>Linux </a:t>
            </a:r>
            <a:r>
              <a:rPr lang="zh-CN" altLang="en-US"/>
              <a:t>多媒体与电影制作</a:t>
            </a:r>
            <a:endParaRPr lang="zh-CN" altLang="en-GB"/>
          </a:p>
          <a:p>
            <a:r>
              <a:rPr lang="en-GB" altLang="zh-CN"/>
              <a:t>Linux </a:t>
            </a:r>
            <a:r>
              <a:rPr lang="zh-CN" altLang="en-GB"/>
              <a:t>桌面应用</a:t>
            </a:r>
            <a:endParaRPr lang="en-US" altLang="zh-CN"/>
          </a:p>
          <a:p>
            <a:r>
              <a:rPr lang="zh-CN" altLang="en-US"/>
              <a:t>软件开发环境</a:t>
            </a:r>
            <a:endParaRPr lang="en-US" altLang="zh-CN"/>
          </a:p>
          <a:p>
            <a:r>
              <a:rPr lang="zh-CN" altLang="en-US"/>
              <a:t>超级计算</a:t>
            </a:r>
            <a:endParaRPr lang="en-US" altLang="zh-CN"/>
          </a:p>
          <a:p>
            <a:r>
              <a:rPr lang="zh-CN" altLang="en-US"/>
              <a:t>云平台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22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C43844DB-9217-4645-A228-8809EA745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Linux</a:t>
            </a:r>
            <a:r>
              <a:rPr lang="zh-CN" altLang="en-US" dirty="0"/>
              <a:t>的发展过程</a:t>
            </a:r>
            <a:endParaRPr lang="en-US" altLang="zh-CN" dirty="0"/>
          </a:p>
          <a:p>
            <a:r>
              <a:rPr lang="zh-CN" altLang="en-US" dirty="0"/>
              <a:t>了解</a:t>
            </a:r>
            <a:r>
              <a:rPr lang="en-US" altLang="zh-CN" dirty="0"/>
              <a:t>CentOS</a:t>
            </a:r>
            <a:r>
              <a:rPr lang="zh-CN" altLang="en-US" dirty="0"/>
              <a:t>的发展过程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CentOS</a:t>
            </a:r>
            <a:r>
              <a:rPr lang="zh-CN" altLang="en-US" dirty="0"/>
              <a:t>的安装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CentOS</a:t>
            </a:r>
            <a:r>
              <a:rPr lang="zh-CN" altLang="en-US" dirty="0"/>
              <a:t>的基本操作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CentOS</a:t>
            </a:r>
            <a:r>
              <a:rPr lang="zh-CN" altLang="en-US" dirty="0"/>
              <a:t>服务器领域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Internet</a:t>
            </a:r>
            <a:r>
              <a:rPr lang="zh-CN" altLang="zh-CN" dirty="0">
                <a:solidFill>
                  <a:srgbClr val="FF0000"/>
                </a:solidFill>
              </a:rPr>
              <a:t>服务器操作系统的首选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40%</a:t>
            </a:r>
            <a:r>
              <a:rPr lang="zh-CN" altLang="zh-CN" dirty="0"/>
              <a:t>以上的</a:t>
            </a:r>
            <a:r>
              <a:rPr lang="zh-CN" altLang="en-US" dirty="0"/>
              <a:t>服务器</a:t>
            </a:r>
            <a:r>
              <a:rPr lang="zh-CN" altLang="zh-CN" dirty="0"/>
              <a:t>市场占有率</a:t>
            </a:r>
            <a:endParaRPr lang="en-US" altLang="zh-CN" dirty="0"/>
          </a:p>
          <a:p>
            <a:r>
              <a:rPr lang="en-US" altLang="zh-CN" dirty="0"/>
              <a:t>U2L </a:t>
            </a:r>
            <a:r>
              <a:rPr lang="zh-CN" altLang="zh-CN" dirty="0"/>
              <a:t>计划也在广泛开展</a:t>
            </a:r>
            <a:endParaRPr lang="en-US" altLang="zh-CN" dirty="0"/>
          </a:p>
          <a:p>
            <a:pPr lvl="1"/>
            <a:r>
              <a:rPr lang="zh-CN" altLang="zh-CN" dirty="0"/>
              <a:t>用</a:t>
            </a:r>
            <a:r>
              <a:rPr lang="en-US" altLang="zh-CN" dirty="0"/>
              <a:t>Linux</a:t>
            </a:r>
            <a:r>
              <a:rPr lang="zh-CN" altLang="zh-CN" dirty="0"/>
              <a:t>操作系统替代</a:t>
            </a:r>
            <a:r>
              <a:rPr lang="en-US" altLang="zh-CN" dirty="0"/>
              <a:t>UNIX</a:t>
            </a:r>
            <a:r>
              <a:rPr lang="zh-CN" altLang="zh-CN" dirty="0"/>
              <a:t>操作系统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159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云计算领域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开源是云计算的灵魂</a:t>
            </a:r>
            <a:endParaRPr lang="en-US" altLang="zh-CN"/>
          </a:p>
          <a:p>
            <a:r>
              <a:rPr lang="zh-CN" altLang="zh-CN"/>
              <a:t>大多数的云基础设施平台使用</a:t>
            </a:r>
            <a:r>
              <a:rPr lang="en-US" altLang="zh-CN"/>
              <a:t>Linux</a:t>
            </a:r>
            <a:r>
              <a:rPr lang="zh-CN" altLang="zh-CN"/>
              <a:t>操作系统</a:t>
            </a:r>
            <a:endParaRPr lang="en-US" altLang="zh-CN"/>
          </a:p>
          <a:p>
            <a:pPr lvl="1"/>
            <a:r>
              <a:rPr lang="en-US" altLang="zh-CN"/>
              <a:t>OpenStack</a:t>
            </a:r>
          </a:p>
          <a:p>
            <a:pPr lvl="1"/>
            <a:r>
              <a:rPr lang="en-US" altLang="zh-CN"/>
              <a:t>CloudStack</a:t>
            </a:r>
          </a:p>
          <a:p>
            <a:pPr lvl="1"/>
            <a:r>
              <a:rPr lang="en-US" altLang="zh-CN"/>
              <a:t>OpenNebula</a:t>
            </a:r>
          </a:p>
          <a:p>
            <a:pPr lvl="1"/>
            <a:r>
              <a:rPr lang="en-US" altLang="zh-CN"/>
              <a:t>Eucalyptus</a:t>
            </a:r>
          </a:p>
          <a:p>
            <a:pPr lvl="1"/>
            <a:r>
              <a:rPr lang="zh-CN" altLang="zh-CN"/>
              <a:t>等</a:t>
            </a:r>
            <a:endParaRPr lang="en-US" altLang="zh-CN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52258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嵌入式领域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移动通讯终端：如</a:t>
            </a:r>
            <a:r>
              <a:rPr lang="en-US" altLang="zh-CN" dirty="0"/>
              <a:t>Android</a:t>
            </a:r>
            <a:r>
              <a:rPr lang="zh-CN" altLang="en-US" dirty="0"/>
              <a:t>手机</a:t>
            </a:r>
          </a:p>
          <a:p>
            <a:r>
              <a:rPr lang="zh-CN" altLang="en-US" dirty="0"/>
              <a:t>移动计算设备：</a:t>
            </a:r>
            <a:endParaRPr lang="en-US" altLang="zh-CN" dirty="0"/>
          </a:p>
          <a:p>
            <a:pPr lvl="1"/>
            <a:r>
              <a:rPr lang="en-US" altLang="zh-CN" dirty="0"/>
              <a:t>Android</a:t>
            </a:r>
            <a:r>
              <a:rPr lang="zh-CN" altLang="en-US" dirty="0"/>
              <a:t>平板电脑、</a:t>
            </a:r>
            <a:r>
              <a:rPr lang="en-US" altLang="zh-CN" dirty="0" err="1"/>
              <a:t>HandPC</a:t>
            </a:r>
            <a:r>
              <a:rPr lang="zh-CN" altLang="en-US" dirty="0"/>
              <a:t>、</a:t>
            </a:r>
            <a:r>
              <a:rPr lang="en-US" altLang="zh-CN" dirty="0" err="1"/>
              <a:t>PalmPC</a:t>
            </a:r>
            <a:r>
              <a:rPr lang="zh-CN" altLang="en-US" dirty="0"/>
              <a:t>及</a:t>
            </a:r>
            <a:r>
              <a:rPr lang="en-US" altLang="zh-CN" dirty="0"/>
              <a:t>PDA</a:t>
            </a:r>
          </a:p>
          <a:p>
            <a:r>
              <a:rPr lang="zh-CN" altLang="en-US" dirty="0"/>
              <a:t>网络通讯设备</a:t>
            </a:r>
            <a:endParaRPr lang="en-US" altLang="zh-CN" dirty="0"/>
          </a:p>
          <a:p>
            <a:pPr lvl="1"/>
            <a:r>
              <a:rPr lang="zh-CN" altLang="en-US" dirty="0"/>
              <a:t>如接入盒、打印机服务器，路由器、交换机</a:t>
            </a:r>
          </a:p>
          <a:p>
            <a:r>
              <a:rPr lang="zh-CN" altLang="en-US" dirty="0"/>
              <a:t>智能家电设备：</a:t>
            </a:r>
            <a:endParaRPr lang="en-US" altLang="zh-CN" dirty="0"/>
          </a:p>
          <a:p>
            <a:pPr lvl="1"/>
            <a:r>
              <a:rPr lang="zh-CN" altLang="en-US" dirty="0"/>
              <a:t>如基于</a:t>
            </a:r>
            <a:r>
              <a:rPr lang="en-US" altLang="zh-CN" dirty="0"/>
              <a:t>Linux</a:t>
            </a:r>
            <a:r>
              <a:rPr lang="zh-CN" altLang="en-US" dirty="0"/>
              <a:t>或</a:t>
            </a:r>
            <a:r>
              <a:rPr lang="en-US" altLang="zh-CN" dirty="0"/>
              <a:t>Android</a:t>
            </a:r>
            <a:r>
              <a:rPr lang="zh-CN" altLang="en-US" dirty="0"/>
              <a:t>的机顶盒（网络视频播放设备）</a:t>
            </a:r>
            <a:endParaRPr lang="en-US" altLang="zh-CN" dirty="0"/>
          </a:p>
          <a:p>
            <a:pPr lvl="1"/>
            <a:r>
              <a:rPr lang="zh-CN" altLang="en-US" dirty="0"/>
              <a:t>仿真设备、控制设备、行动装置等</a:t>
            </a:r>
          </a:p>
          <a:p>
            <a:r>
              <a:rPr lang="zh-CN" altLang="en-US" dirty="0"/>
              <a:t>车载电脑</a:t>
            </a:r>
          </a:p>
          <a:p>
            <a:r>
              <a:rPr lang="zh-CN" altLang="en-US" dirty="0"/>
              <a:t>自动柜员机（</a:t>
            </a:r>
            <a:r>
              <a:rPr lang="en-US" altLang="zh-CN" dirty="0"/>
              <a:t>ATM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24907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桌面领域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知名发型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</a:p>
          <a:p>
            <a:pPr lvl="1"/>
            <a:r>
              <a:rPr lang="en-US" altLang="zh-CN" dirty="0"/>
              <a:t>Linux Mint</a:t>
            </a:r>
          </a:p>
          <a:p>
            <a:pPr lvl="1"/>
            <a:r>
              <a:rPr lang="en-US" altLang="zh-CN" dirty="0"/>
              <a:t>Fedora</a:t>
            </a:r>
          </a:p>
          <a:p>
            <a:r>
              <a:rPr lang="zh-CN" altLang="en-US" dirty="0"/>
              <a:t>国产发型</a:t>
            </a:r>
            <a:endParaRPr lang="en-US" altLang="zh-CN" dirty="0"/>
          </a:p>
          <a:p>
            <a:pPr lvl="1"/>
            <a:r>
              <a:rPr lang="zh-CN" altLang="zh-CN" dirty="0"/>
              <a:t>优麒麟（</a:t>
            </a:r>
            <a:r>
              <a:rPr lang="en-US" altLang="zh-CN" dirty="0"/>
              <a:t>Ubuntu </a:t>
            </a:r>
            <a:r>
              <a:rPr lang="en-US" altLang="zh-CN" dirty="0" err="1"/>
              <a:t>Kylin</a:t>
            </a:r>
            <a:r>
              <a:rPr lang="zh-CN" altLang="zh-CN" dirty="0"/>
              <a:t>）</a:t>
            </a:r>
            <a:r>
              <a:rPr lang="en-US" altLang="zh-CN" dirty="0"/>
              <a:t>Linux</a:t>
            </a:r>
            <a:r>
              <a:rPr lang="zh-CN" altLang="zh-CN" dirty="0"/>
              <a:t>操作系统</a:t>
            </a:r>
            <a:endParaRPr lang="en-US" altLang="zh-CN" dirty="0"/>
          </a:p>
          <a:p>
            <a:pPr lvl="1"/>
            <a:r>
              <a:rPr lang="zh-CN" altLang="zh-CN" dirty="0"/>
              <a:t>标麒麟（</a:t>
            </a:r>
            <a:r>
              <a:rPr lang="en-US" altLang="zh-CN" dirty="0" err="1"/>
              <a:t>NeoKylin</a:t>
            </a:r>
            <a:r>
              <a:rPr lang="zh-CN" altLang="zh-CN" dirty="0"/>
              <a:t>）</a:t>
            </a:r>
            <a:r>
              <a:rPr lang="en-US" altLang="zh-CN" dirty="0"/>
              <a:t>Linux</a:t>
            </a:r>
            <a:r>
              <a:rPr lang="zh-CN" altLang="zh-CN" dirty="0"/>
              <a:t>操作系统</a:t>
            </a:r>
            <a:endParaRPr lang="en-US" altLang="zh-CN" dirty="0"/>
          </a:p>
          <a:p>
            <a:pPr lvl="1"/>
            <a:r>
              <a:rPr lang="zh-CN" altLang="zh-CN" dirty="0"/>
              <a:t>深度（</a:t>
            </a:r>
            <a:r>
              <a:rPr lang="en-US" altLang="zh-CN" dirty="0" err="1"/>
              <a:t>Deepin</a:t>
            </a:r>
            <a:r>
              <a:rPr lang="zh-CN" altLang="zh-CN" dirty="0"/>
              <a:t>）</a:t>
            </a:r>
            <a:r>
              <a:rPr lang="en-US" altLang="zh-CN" dirty="0"/>
              <a:t>Linux</a:t>
            </a:r>
            <a:r>
              <a:rPr lang="zh-CN" altLang="zh-CN" dirty="0"/>
              <a:t>操作系统</a:t>
            </a:r>
            <a:endParaRPr lang="en-US" altLang="zh-CN" dirty="0"/>
          </a:p>
          <a:p>
            <a:pPr lvl="1"/>
            <a:r>
              <a:rPr lang="zh-CN" altLang="zh-CN" dirty="0"/>
              <a:t>起点（</a:t>
            </a:r>
            <a:r>
              <a:rPr lang="en-US" altLang="zh-CN" dirty="0" err="1"/>
              <a:t>StartOS</a:t>
            </a:r>
            <a:r>
              <a:rPr lang="zh-CN" altLang="zh-CN" dirty="0"/>
              <a:t>）</a:t>
            </a:r>
            <a:r>
              <a:rPr lang="en-US" altLang="zh-CN" dirty="0"/>
              <a:t>Linux</a:t>
            </a:r>
            <a:r>
              <a:rPr lang="zh-CN" altLang="zh-CN" dirty="0"/>
              <a:t>操作系统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311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安装前的准备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获得 </a:t>
            </a:r>
            <a:r>
              <a:rPr lang="en-US" altLang="zh-CN" dirty="0"/>
              <a:t>CentOS 7</a:t>
            </a:r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CentOS</a:t>
            </a:r>
            <a:r>
              <a:rPr lang="zh-CN" altLang="en-US" dirty="0"/>
              <a:t>的镜像站点下载 </a:t>
            </a:r>
            <a:r>
              <a:rPr lang="en-US" altLang="zh-CN" dirty="0"/>
              <a:t>ISO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2"/>
            <a:r>
              <a:rPr lang="en-US" altLang="zh-CN" dirty="0"/>
              <a:t>https://www.centos.org/download/</a:t>
            </a:r>
            <a:endParaRPr lang="zh-CN" altLang="en-US" dirty="0"/>
          </a:p>
          <a:p>
            <a:r>
              <a:rPr lang="zh-CN" altLang="en-US" dirty="0"/>
              <a:t>硬件信息与系统规划</a:t>
            </a:r>
            <a:endParaRPr lang="en-US" altLang="zh-CN" dirty="0"/>
          </a:p>
          <a:p>
            <a:pPr lvl="1"/>
            <a:r>
              <a:rPr lang="zh-CN" altLang="en-US" dirty="0"/>
              <a:t>了解安装 </a:t>
            </a:r>
            <a:r>
              <a:rPr lang="en-US" altLang="zh-CN" dirty="0"/>
              <a:t>CentOS </a:t>
            </a:r>
            <a:r>
              <a:rPr lang="zh-CN" altLang="en-US" dirty="0"/>
              <a:t>的硬件最低要求 </a:t>
            </a:r>
          </a:p>
          <a:p>
            <a:pPr lvl="1"/>
            <a:r>
              <a:rPr lang="zh-CN" altLang="en-US" dirty="0"/>
              <a:t>参阅 </a:t>
            </a:r>
            <a:r>
              <a:rPr lang="en-US" altLang="zh-CN" dirty="0"/>
              <a:t>https://hardware.redhat.com/hcl/ </a:t>
            </a:r>
            <a:r>
              <a:rPr lang="zh-CN" altLang="en-US" dirty="0"/>
              <a:t>上的硬件兼容列表（</a:t>
            </a:r>
            <a:r>
              <a:rPr lang="en-US" altLang="zh-CN" dirty="0"/>
              <a:t>HCL</a:t>
            </a:r>
            <a:r>
              <a:rPr lang="zh-CN" altLang="en-US" dirty="0"/>
              <a:t>）确认当前计算机的兼容性</a:t>
            </a:r>
            <a:endParaRPr lang="en-US" altLang="zh-CN" dirty="0"/>
          </a:p>
          <a:p>
            <a:pPr lvl="1"/>
            <a:r>
              <a:rPr lang="zh-CN" altLang="en-US" dirty="0"/>
              <a:t>为安装 </a:t>
            </a:r>
            <a:r>
              <a:rPr lang="en-US" altLang="zh-CN" dirty="0"/>
              <a:t>Linux</a:t>
            </a:r>
            <a:r>
              <a:rPr lang="zh-CN" altLang="en-US" dirty="0"/>
              <a:t>系统规划硬盘空间</a:t>
            </a:r>
            <a:endParaRPr lang="en-US" altLang="zh-CN" dirty="0"/>
          </a:p>
          <a:p>
            <a:pPr lvl="1"/>
            <a:r>
              <a:rPr lang="zh-CN" altLang="en-US" dirty="0"/>
              <a:t>为安装 </a:t>
            </a:r>
            <a:r>
              <a:rPr lang="en-US" altLang="zh-CN" dirty="0"/>
              <a:t>Linux</a:t>
            </a:r>
            <a:r>
              <a:rPr lang="zh-CN" altLang="en-US" dirty="0"/>
              <a:t>系统规划网络配置信息 </a:t>
            </a:r>
          </a:p>
        </p:txBody>
      </p:sp>
    </p:spTree>
    <p:extLst>
      <p:ext uri="{BB962C8B-B14F-4D97-AF65-F5344CB8AC3E}">
        <p14:creationId xmlns:p14="http://schemas.microsoft.com/office/powerpoint/2010/main" val="1975458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/>
              <a:t>硬盘结构与磁盘分区</a:t>
            </a:r>
            <a:endParaRPr lang="zh-CN" altLang="en-US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分区分类：主分区、扩展分区和逻辑分区。</a:t>
            </a:r>
          </a:p>
        </p:txBody>
      </p:sp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881313"/>
            <a:ext cx="8147050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136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磁盘分区的设备名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 </a:t>
            </a:r>
            <a:r>
              <a:rPr lang="en-US" altLang="zh-CN"/>
              <a:t>Linux </a:t>
            </a:r>
            <a:r>
              <a:rPr lang="zh-CN" altLang="en-US"/>
              <a:t>中用户用设备名来访问设备，磁盘也不例外。</a:t>
            </a:r>
            <a:r>
              <a:rPr lang="en-US" altLang="zh-CN"/>
              <a:t>Linux </a:t>
            </a:r>
            <a:r>
              <a:rPr lang="zh-CN" altLang="en-US"/>
              <a:t>下的设备名存放在 </a:t>
            </a:r>
            <a:r>
              <a:rPr lang="en-US" altLang="zh-CN"/>
              <a:t>/dev </a:t>
            </a:r>
            <a:r>
              <a:rPr lang="zh-CN" altLang="en-US"/>
              <a:t>目录中。 </a:t>
            </a:r>
          </a:p>
          <a:p>
            <a:endParaRPr lang="zh-CN" altLang="en-US"/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3752851" y="3998914"/>
            <a:ext cx="2919413" cy="727075"/>
          </a:xfrm>
          <a:prstGeom prst="rect">
            <a:avLst/>
          </a:prstGeom>
          <a:gradFill rotWithShape="1">
            <a:gsLst>
              <a:gs pos="0">
                <a:srgbClr val="B5FDFA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solidFill>
                  <a:schemeClr val="tx2"/>
                </a:solidFill>
              </a:rPr>
              <a:t>/dev/</a:t>
            </a:r>
            <a:r>
              <a:rPr lang="en-US" altLang="zh-CN" sz="4400" b="1">
                <a:solidFill>
                  <a:srgbClr val="FF0000"/>
                </a:solidFill>
              </a:rPr>
              <a:t>sd</a:t>
            </a:r>
            <a:r>
              <a:rPr lang="en-US" altLang="zh-CN" sz="4400" b="1">
                <a:solidFill>
                  <a:srgbClr val="0000FF"/>
                </a:solidFill>
              </a:rPr>
              <a:t>a</a:t>
            </a:r>
            <a:r>
              <a:rPr lang="en-US" altLang="zh-CN" sz="44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2992438" y="3284538"/>
            <a:ext cx="1808162" cy="646112"/>
          </a:xfrm>
          <a:prstGeom prst="wedgeRoundRectCallout">
            <a:avLst>
              <a:gd name="adj1" fmla="val 37356"/>
              <a:gd name="adj2" fmla="val 826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硬件设备文件所在的目录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303839" y="3213101"/>
            <a:ext cx="3671887" cy="720725"/>
          </a:xfrm>
          <a:prstGeom prst="wedgeRoundRectCallout">
            <a:avLst>
              <a:gd name="adj1" fmla="val -39759"/>
              <a:gd name="adj2" fmla="val 8392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>
                <a:solidFill>
                  <a:srgbClr val="FF0000"/>
                </a:solidFill>
                <a:ea typeface="楷体_GB2312"/>
                <a:cs typeface="楷体_GB2312"/>
              </a:rPr>
              <a:t>hd</a:t>
            </a:r>
            <a:r>
              <a:rPr lang="en-US" altLang="zh-CN" b="1" dirty="0">
                <a:solidFill>
                  <a:srgbClr val="FF0000"/>
                </a:solidFill>
                <a:ea typeface="楷体_GB2312"/>
                <a:cs typeface="楷体_GB2312"/>
              </a:rPr>
              <a:t> </a:t>
            </a:r>
            <a:r>
              <a:rPr lang="zh-CN" altLang="en-US" b="1" dirty="0">
                <a:ea typeface="楷体_GB2312"/>
                <a:cs typeface="楷体_GB2312"/>
              </a:rPr>
              <a:t>表示</a:t>
            </a:r>
            <a:r>
              <a:rPr lang="en-US" altLang="zh-CN" b="1" dirty="0">
                <a:ea typeface="楷体_GB2312"/>
                <a:cs typeface="楷体_GB2312"/>
              </a:rPr>
              <a:t>IDE</a:t>
            </a:r>
            <a:r>
              <a:rPr lang="zh-CN" altLang="en-US" b="1" dirty="0">
                <a:ea typeface="楷体_GB2312"/>
                <a:cs typeface="楷体_GB2312"/>
              </a:rPr>
              <a:t>设备</a:t>
            </a:r>
            <a:br>
              <a:rPr lang="zh-CN" altLang="en-US" b="1" dirty="0">
                <a:ea typeface="楷体_GB2312"/>
                <a:cs typeface="楷体_GB2312"/>
              </a:rPr>
            </a:br>
            <a:r>
              <a:rPr lang="en-US" altLang="zh-CN" b="1" dirty="0" err="1">
                <a:solidFill>
                  <a:srgbClr val="FF0000"/>
                </a:solidFill>
                <a:ea typeface="楷体_GB2312"/>
                <a:cs typeface="楷体_GB2312"/>
              </a:rPr>
              <a:t>sd</a:t>
            </a:r>
            <a:r>
              <a:rPr lang="en-US" altLang="zh-CN" b="1" dirty="0">
                <a:solidFill>
                  <a:srgbClr val="FF0000"/>
                </a:solidFill>
                <a:ea typeface="楷体_GB2312"/>
                <a:cs typeface="楷体_GB2312"/>
              </a:rPr>
              <a:t> </a:t>
            </a:r>
            <a:r>
              <a:rPr lang="zh-CN" altLang="en-US" b="1" dirty="0">
                <a:ea typeface="楷体_GB2312"/>
                <a:cs typeface="楷体_GB2312"/>
              </a:rPr>
              <a:t>表示</a:t>
            </a:r>
            <a:r>
              <a:rPr lang="en-US" altLang="zh-CN" b="1" dirty="0">
                <a:ea typeface="楷体_GB2312"/>
                <a:cs typeface="楷体_GB2312"/>
              </a:rPr>
              <a:t>SCSI</a:t>
            </a:r>
            <a:r>
              <a:rPr lang="zh-CN" altLang="en-US" b="1" dirty="0">
                <a:ea typeface="楷体_GB2312"/>
                <a:cs typeface="楷体_GB2312"/>
              </a:rPr>
              <a:t>、</a:t>
            </a:r>
            <a:r>
              <a:rPr lang="en-US" altLang="zh-CN" b="1" dirty="0">
                <a:ea typeface="楷体_GB2312"/>
                <a:cs typeface="楷体_GB2312"/>
              </a:rPr>
              <a:t>SAS</a:t>
            </a:r>
            <a:r>
              <a:rPr lang="zh-CN" altLang="en-US" b="1" dirty="0">
                <a:ea typeface="楷体_GB2312"/>
                <a:cs typeface="楷体_GB2312"/>
              </a:rPr>
              <a:t>、</a:t>
            </a:r>
            <a:r>
              <a:rPr lang="en-US" altLang="zh-CN" b="1" dirty="0">
                <a:ea typeface="楷体_GB2312"/>
                <a:cs typeface="楷体_GB2312"/>
              </a:rPr>
              <a:t>SATA</a:t>
            </a:r>
            <a:r>
              <a:rPr lang="zh-CN" altLang="en-US" b="1" dirty="0">
                <a:ea typeface="楷体_GB2312"/>
                <a:cs typeface="楷体_GB2312"/>
              </a:rPr>
              <a:t>设备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575051" y="4905376"/>
            <a:ext cx="2735263" cy="684213"/>
          </a:xfrm>
          <a:prstGeom prst="wedgeRoundRectCallout">
            <a:avLst>
              <a:gd name="adj1" fmla="val 40481"/>
              <a:gd name="adj2" fmla="val -899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硬盘的顺序号，以字母</a:t>
            </a:r>
            <a:r>
              <a:rPr lang="en-US" altLang="zh-CN" b="1">
                <a:solidFill>
                  <a:srgbClr val="0000FF"/>
                </a:solidFill>
                <a:ea typeface="楷体_GB2312"/>
                <a:cs typeface="楷体_GB2312"/>
              </a:rPr>
              <a:t>a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solidFill>
                  <a:srgbClr val="0000FF"/>
                </a:solidFill>
                <a:ea typeface="楷体_GB2312"/>
                <a:cs typeface="楷体_GB2312"/>
              </a:rPr>
              <a:t>b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solidFill>
                  <a:srgbClr val="0000FF"/>
                </a:solidFill>
                <a:ea typeface="楷体_GB2312"/>
                <a:cs typeface="楷体_GB2312"/>
              </a:rPr>
              <a:t>c</a:t>
            </a:r>
            <a:r>
              <a:rPr lang="en-US" altLang="zh-CN" b="1">
                <a:ea typeface="楷体_GB2312"/>
                <a:cs typeface="楷体_GB2312"/>
              </a:rPr>
              <a:t>……</a:t>
            </a:r>
            <a:r>
              <a:rPr lang="zh-CN" altLang="en-US" b="1">
                <a:ea typeface="楷体_GB2312"/>
                <a:cs typeface="楷体_GB2312"/>
              </a:rPr>
              <a:t>表示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384926" y="4905376"/>
            <a:ext cx="2735263" cy="684213"/>
          </a:xfrm>
          <a:prstGeom prst="wedgeRoundRectCallout">
            <a:avLst>
              <a:gd name="adj1" fmla="val -44602"/>
              <a:gd name="adj2" fmla="val -8665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分区的顺序号，以数字</a:t>
            </a:r>
            <a:r>
              <a:rPr lang="en-US" altLang="zh-CN" b="1">
                <a:solidFill>
                  <a:schemeClr val="hlink"/>
                </a:solidFill>
                <a:ea typeface="楷体_GB2312"/>
                <a:cs typeface="楷体_GB2312"/>
              </a:rPr>
              <a:t>1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solidFill>
                  <a:schemeClr val="hlink"/>
                </a:solidFill>
                <a:ea typeface="楷体_GB2312"/>
                <a:cs typeface="楷体_GB2312"/>
              </a:rPr>
              <a:t>2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solidFill>
                  <a:schemeClr val="hlink"/>
                </a:solidFill>
                <a:ea typeface="楷体_GB2312"/>
                <a:cs typeface="楷体_GB2312"/>
              </a:rPr>
              <a:t>3</a:t>
            </a:r>
            <a:r>
              <a:rPr lang="en-US" altLang="zh-CN" b="1">
                <a:ea typeface="楷体_GB2312"/>
                <a:cs typeface="楷体_GB2312"/>
              </a:rPr>
              <a:t>……</a:t>
            </a:r>
            <a:r>
              <a:rPr lang="zh-CN" altLang="en-US" b="1">
                <a:ea typeface="楷体_GB2312"/>
                <a:cs typeface="楷体_GB2312"/>
              </a:rPr>
              <a:t>表示</a:t>
            </a:r>
          </a:p>
        </p:txBody>
      </p:sp>
    </p:spTree>
    <p:extLst>
      <p:ext uri="{BB962C8B-B14F-4D97-AF65-F5344CB8AC3E}">
        <p14:creationId xmlns:p14="http://schemas.microsoft.com/office/powerpoint/2010/main" val="134630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关于磁盘分区设备的说明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Windows</a:t>
            </a:r>
            <a:r>
              <a:rPr lang="zh-CN" altLang="en-US"/>
              <a:t>系统不同，</a:t>
            </a:r>
            <a:r>
              <a:rPr lang="en-US" altLang="zh-CN"/>
              <a:t>Linux </a:t>
            </a:r>
            <a:r>
              <a:rPr lang="zh-CN" altLang="en-US"/>
              <a:t>环境下没有盘符的概念。要对磁盘设备进行操作，需要使用磁盘设备名；要操作文件则需挂装创建在分区或逻辑卷上的文件系统。 </a:t>
            </a:r>
          </a:p>
          <a:p>
            <a:r>
              <a:rPr lang="en-US" altLang="zh-CN"/>
              <a:t>IDE</a:t>
            </a:r>
            <a:r>
              <a:rPr lang="zh-CN" altLang="en-US"/>
              <a:t>接口硬盘的设备名均以 </a:t>
            </a:r>
            <a:r>
              <a:rPr lang="en-US" altLang="zh-CN"/>
              <a:t>/dev/hd </a:t>
            </a:r>
            <a:r>
              <a:rPr lang="zh-CN" altLang="en-US"/>
              <a:t>开头；</a:t>
            </a:r>
            <a:r>
              <a:rPr lang="en-US" altLang="zh-CN"/>
              <a:t>SCSI/SAS/SATA/USB </a:t>
            </a:r>
            <a:r>
              <a:rPr lang="zh-CN" altLang="en-US"/>
              <a:t>接口硬盘的设备名均以 </a:t>
            </a:r>
            <a:r>
              <a:rPr lang="en-US" altLang="zh-CN"/>
              <a:t>/dev/sd </a:t>
            </a:r>
            <a:r>
              <a:rPr lang="zh-CN" altLang="en-US"/>
              <a:t>开头。</a:t>
            </a:r>
          </a:p>
          <a:p>
            <a:r>
              <a:rPr lang="zh-CN" altLang="en-US"/>
              <a:t>数字编号 </a:t>
            </a:r>
            <a:r>
              <a:rPr lang="en-US" altLang="zh-CN"/>
              <a:t>1~4 </a:t>
            </a:r>
            <a:r>
              <a:rPr lang="zh-CN" altLang="en-US"/>
              <a:t>留给主分区或扩展分区使用，逻辑分区编号从 </a:t>
            </a:r>
            <a:r>
              <a:rPr lang="en-US" altLang="zh-CN"/>
              <a:t>5 </a:t>
            </a:r>
            <a:r>
              <a:rPr lang="zh-CN" altLang="en-US"/>
              <a:t>开始。</a:t>
            </a:r>
          </a:p>
        </p:txBody>
      </p:sp>
    </p:spTree>
    <p:extLst>
      <p:ext uri="{BB962C8B-B14F-4D97-AF65-F5344CB8AC3E}">
        <p14:creationId xmlns:p14="http://schemas.microsoft.com/office/powerpoint/2010/main" val="2540425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下的文件系统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 </a:t>
            </a:r>
            <a:r>
              <a:rPr lang="en-US" altLang="zh-CN"/>
              <a:t>Linux </a:t>
            </a:r>
            <a:r>
              <a:rPr lang="zh-CN" altLang="en-US"/>
              <a:t>系统上划分了分区之后，还要在分区上创建文件系统。</a:t>
            </a:r>
            <a:endParaRPr lang="en-US" altLang="zh-CN"/>
          </a:p>
          <a:p>
            <a:r>
              <a:rPr lang="en-US" altLang="zh-CN"/>
              <a:t>Linux </a:t>
            </a:r>
            <a:r>
              <a:rPr lang="zh-CN" altLang="en-US"/>
              <a:t>下创建文件系统的操作相当于 </a:t>
            </a:r>
            <a:r>
              <a:rPr lang="en-US" altLang="zh-CN"/>
              <a:t>Windows </a:t>
            </a:r>
            <a:r>
              <a:rPr lang="zh-CN" altLang="en-US"/>
              <a:t>下的磁盘格式化操作。 </a:t>
            </a:r>
          </a:p>
          <a:p>
            <a:r>
              <a:rPr lang="en-US" altLang="zh-CN"/>
              <a:t>Windows </a:t>
            </a:r>
            <a:r>
              <a:rPr lang="zh-CN" altLang="en-US"/>
              <a:t>系统常用的文件系统类型为 </a:t>
            </a:r>
            <a:r>
              <a:rPr lang="en-US" altLang="zh-CN"/>
              <a:t>FAT32</a:t>
            </a:r>
            <a:r>
              <a:rPr lang="zh-CN" altLang="en-US"/>
              <a:t>、</a:t>
            </a:r>
            <a:r>
              <a:rPr lang="en-US" altLang="zh-CN"/>
              <a:t>NTFS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Linux </a:t>
            </a:r>
            <a:r>
              <a:rPr lang="zh-CN" altLang="en-US"/>
              <a:t>下常用的文件系统类型为：</a:t>
            </a:r>
            <a:r>
              <a:rPr lang="en-US" altLang="zh-CN"/>
              <a:t>ext2/3/4</a:t>
            </a:r>
            <a:r>
              <a:rPr lang="zh-CN" altLang="en-US"/>
              <a:t>、</a:t>
            </a:r>
            <a:r>
              <a:rPr lang="en-US" altLang="zh-CN"/>
              <a:t>XFS</a:t>
            </a:r>
            <a:r>
              <a:rPr lang="zh-CN" altLang="en-US"/>
              <a:t>、</a:t>
            </a:r>
            <a:r>
              <a:rPr lang="en-US" altLang="zh-CN"/>
              <a:t>JFS</a:t>
            </a:r>
            <a:r>
              <a:rPr lang="zh-CN" altLang="en-US"/>
              <a:t>、</a:t>
            </a:r>
            <a:r>
              <a:rPr lang="en-US" altLang="zh-CN"/>
              <a:t>ReiserFS </a:t>
            </a:r>
            <a:r>
              <a:rPr lang="zh-CN" altLang="en-US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269792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与</a:t>
            </a:r>
            <a:r>
              <a:rPr lang="en-US" altLang="zh-CN"/>
              <a:t>Windows</a:t>
            </a:r>
            <a:r>
              <a:rPr lang="zh-CN" altLang="en-US"/>
              <a:t>分区对比</a:t>
            </a:r>
          </a:p>
        </p:txBody>
      </p:sp>
      <p:graphicFrame>
        <p:nvGraphicFramePr>
          <p:cNvPr id="491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462809"/>
              </p:ext>
            </p:extLst>
          </p:nvPr>
        </p:nvGraphicFramePr>
        <p:xfrm>
          <a:off x="1127448" y="2132856"/>
          <a:ext cx="9833866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Visio" r:id="rId3" imgW="3765194" imgH="1383182" progId="">
                  <p:embed/>
                </p:oleObj>
              </mc:Choice>
              <mc:Fallback>
                <p:oleObj name="Visio" r:id="rId3" imgW="3765194" imgH="1383182" progId="">
                  <p:embed/>
                  <p:pic>
                    <p:nvPicPr>
                      <p:cNvPr id="491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2132856"/>
                        <a:ext cx="9833866" cy="3096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358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20384139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2127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的目录结构</a:t>
            </a:r>
          </a:p>
        </p:txBody>
      </p:sp>
      <p:grpSp>
        <p:nvGrpSpPr>
          <p:cNvPr id="52230" name="Group 69"/>
          <p:cNvGrpSpPr>
            <a:grpSpLocks noGrp="1"/>
          </p:cNvGrpSpPr>
          <p:nvPr/>
        </p:nvGrpSpPr>
        <p:grpSpPr bwMode="auto">
          <a:xfrm>
            <a:off x="1199456" y="1268760"/>
            <a:ext cx="9433048" cy="5112568"/>
            <a:chOff x="-39" y="1388"/>
            <a:chExt cx="5241" cy="2057"/>
          </a:xfrm>
        </p:grpSpPr>
        <p:sp>
          <p:nvSpPr>
            <p:cNvPr id="52231" name="Line 24"/>
            <p:cNvSpPr>
              <a:spLocks noChangeShapeType="1"/>
            </p:cNvSpPr>
            <p:nvPr/>
          </p:nvSpPr>
          <p:spPr bwMode="auto">
            <a:xfrm>
              <a:off x="424" y="2038"/>
              <a:ext cx="4761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2" name="Line 25"/>
            <p:cNvSpPr>
              <a:spLocks noChangeShapeType="1"/>
            </p:cNvSpPr>
            <p:nvPr/>
          </p:nvSpPr>
          <p:spPr bwMode="auto">
            <a:xfrm>
              <a:off x="416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3" name="Line 26"/>
            <p:cNvSpPr>
              <a:spLocks noChangeShapeType="1"/>
            </p:cNvSpPr>
            <p:nvPr/>
          </p:nvSpPr>
          <p:spPr bwMode="auto">
            <a:xfrm>
              <a:off x="841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4" name="Line 27"/>
            <p:cNvSpPr>
              <a:spLocks noChangeShapeType="1"/>
            </p:cNvSpPr>
            <p:nvPr/>
          </p:nvSpPr>
          <p:spPr bwMode="auto">
            <a:xfrm>
              <a:off x="1259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5" name="Line 28"/>
            <p:cNvSpPr>
              <a:spLocks noChangeShapeType="1"/>
            </p:cNvSpPr>
            <p:nvPr/>
          </p:nvSpPr>
          <p:spPr bwMode="auto">
            <a:xfrm>
              <a:off x="1685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6" name="Line 29"/>
            <p:cNvSpPr>
              <a:spLocks noChangeShapeType="1"/>
            </p:cNvSpPr>
            <p:nvPr/>
          </p:nvSpPr>
          <p:spPr bwMode="auto">
            <a:xfrm>
              <a:off x="2095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7" name="Line 30"/>
            <p:cNvSpPr>
              <a:spLocks noChangeShapeType="1"/>
            </p:cNvSpPr>
            <p:nvPr/>
          </p:nvSpPr>
          <p:spPr bwMode="auto">
            <a:xfrm>
              <a:off x="2520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8" name="Line 31"/>
            <p:cNvSpPr>
              <a:spLocks noChangeShapeType="1"/>
            </p:cNvSpPr>
            <p:nvPr/>
          </p:nvSpPr>
          <p:spPr bwMode="auto">
            <a:xfrm>
              <a:off x="2939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9" name="Line 32"/>
            <p:cNvSpPr>
              <a:spLocks noChangeShapeType="1"/>
            </p:cNvSpPr>
            <p:nvPr/>
          </p:nvSpPr>
          <p:spPr bwMode="auto">
            <a:xfrm>
              <a:off x="3364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40" name="Line 33"/>
            <p:cNvSpPr>
              <a:spLocks noChangeShapeType="1"/>
            </p:cNvSpPr>
            <p:nvPr/>
          </p:nvSpPr>
          <p:spPr bwMode="auto">
            <a:xfrm>
              <a:off x="3767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41" name="Line 34"/>
            <p:cNvSpPr>
              <a:spLocks noChangeShapeType="1"/>
            </p:cNvSpPr>
            <p:nvPr/>
          </p:nvSpPr>
          <p:spPr bwMode="auto">
            <a:xfrm>
              <a:off x="4192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42" name="Line 35"/>
            <p:cNvSpPr>
              <a:spLocks noChangeShapeType="1"/>
            </p:cNvSpPr>
            <p:nvPr/>
          </p:nvSpPr>
          <p:spPr bwMode="auto">
            <a:xfrm>
              <a:off x="4611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43" name="Rectangle 36"/>
            <p:cNvSpPr>
              <a:spLocks noChangeArrowheads="1"/>
            </p:cNvSpPr>
            <p:nvPr/>
          </p:nvSpPr>
          <p:spPr bwMode="auto">
            <a:xfrm>
              <a:off x="198" y="2327"/>
              <a:ext cx="40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/root</a:t>
              </a:r>
            </a:p>
          </p:txBody>
        </p:sp>
        <p:sp>
          <p:nvSpPr>
            <p:cNvPr id="52244" name="Rectangle 37"/>
            <p:cNvSpPr>
              <a:spLocks noChangeArrowheads="1"/>
            </p:cNvSpPr>
            <p:nvPr/>
          </p:nvSpPr>
          <p:spPr bwMode="auto">
            <a:xfrm>
              <a:off x="662" y="2327"/>
              <a:ext cx="349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/bin</a:t>
              </a:r>
            </a:p>
          </p:txBody>
        </p:sp>
        <p:sp>
          <p:nvSpPr>
            <p:cNvPr id="52245" name="Rectangle 38"/>
            <p:cNvSpPr>
              <a:spLocks noChangeArrowheads="1"/>
            </p:cNvSpPr>
            <p:nvPr/>
          </p:nvSpPr>
          <p:spPr bwMode="auto">
            <a:xfrm>
              <a:off x="1033" y="2327"/>
              <a:ext cx="436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/boot</a:t>
              </a:r>
            </a:p>
          </p:txBody>
        </p:sp>
        <p:sp>
          <p:nvSpPr>
            <p:cNvPr id="52246" name="Rectangle 39"/>
            <p:cNvSpPr>
              <a:spLocks noChangeArrowheads="1"/>
            </p:cNvSpPr>
            <p:nvPr/>
          </p:nvSpPr>
          <p:spPr bwMode="auto">
            <a:xfrm>
              <a:off x="1492" y="2327"/>
              <a:ext cx="378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/dev</a:t>
              </a:r>
            </a:p>
          </p:txBody>
        </p:sp>
        <p:sp>
          <p:nvSpPr>
            <p:cNvPr id="52247" name="Rectangle 40"/>
            <p:cNvSpPr>
              <a:spLocks noChangeArrowheads="1"/>
            </p:cNvSpPr>
            <p:nvPr/>
          </p:nvSpPr>
          <p:spPr bwMode="auto">
            <a:xfrm>
              <a:off x="1918" y="2327"/>
              <a:ext cx="342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/etc</a:t>
              </a:r>
            </a:p>
          </p:txBody>
        </p:sp>
        <p:sp>
          <p:nvSpPr>
            <p:cNvPr id="52248" name="Rectangle 41"/>
            <p:cNvSpPr>
              <a:spLocks noChangeArrowheads="1"/>
            </p:cNvSpPr>
            <p:nvPr/>
          </p:nvSpPr>
          <p:spPr bwMode="auto">
            <a:xfrm>
              <a:off x="2264" y="2327"/>
              <a:ext cx="501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/home</a:t>
              </a:r>
            </a:p>
          </p:txBody>
        </p:sp>
        <p:sp>
          <p:nvSpPr>
            <p:cNvPr id="52249" name="Rectangle 42"/>
            <p:cNvSpPr>
              <a:spLocks noChangeArrowheads="1"/>
            </p:cNvSpPr>
            <p:nvPr/>
          </p:nvSpPr>
          <p:spPr bwMode="auto">
            <a:xfrm>
              <a:off x="2762" y="2327"/>
              <a:ext cx="349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/var</a:t>
              </a:r>
            </a:p>
          </p:txBody>
        </p:sp>
        <p:sp>
          <p:nvSpPr>
            <p:cNvPr id="52250" name="Rectangle 43"/>
            <p:cNvSpPr>
              <a:spLocks noChangeArrowheads="1"/>
            </p:cNvSpPr>
            <p:nvPr/>
          </p:nvSpPr>
          <p:spPr bwMode="auto">
            <a:xfrm>
              <a:off x="3208" y="2327"/>
              <a:ext cx="30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/lib</a:t>
              </a:r>
            </a:p>
          </p:txBody>
        </p:sp>
        <p:sp>
          <p:nvSpPr>
            <p:cNvPr id="52251" name="Rectangle 44"/>
            <p:cNvSpPr>
              <a:spLocks noChangeArrowheads="1"/>
            </p:cNvSpPr>
            <p:nvPr/>
          </p:nvSpPr>
          <p:spPr bwMode="auto">
            <a:xfrm>
              <a:off x="3586" y="2327"/>
              <a:ext cx="356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/usr</a:t>
              </a:r>
            </a:p>
          </p:txBody>
        </p:sp>
        <p:sp>
          <p:nvSpPr>
            <p:cNvPr id="52252" name="Rectangle 45"/>
            <p:cNvSpPr>
              <a:spLocks noChangeArrowheads="1"/>
            </p:cNvSpPr>
            <p:nvPr/>
          </p:nvSpPr>
          <p:spPr bwMode="auto">
            <a:xfrm>
              <a:off x="3927" y="2327"/>
              <a:ext cx="530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/media</a:t>
              </a:r>
            </a:p>
          </p:txBody>
        </p:sp>
        <p:sp>
          <p:nvSpPr>
            <p:cNvPr id="52253" name="Rectangle 46"/>
            <p:cNvSpPr>
              <a:spLocks noChangeArrowheads="1"/>
            </p:cNvSpPr>
            <p:nvPr/>
          </p:nvSpPr>
          <p:spPr bwMode="auto">
            <a:xfrm>
              <a:off x="4411" y="2329"/>
              <a:ext cx="393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/tmp</a:t>
              </a:r>
            </a:p>
          </p:txBody>
        </p:sp>
        <p:sp>
          <p:nvSpPr>
            <p:cNvPr id="52254" name="Line 47"/>
            <p:cNvSpPr>
              <a:spLocks noChangeShapeType="1"/>
            </p:cNvSpPr>
            <p:nvPr/>
          </p:nvSpPr>
          <p:spPr bwMode="auto">
            <a:xfrm>
              <a:off x="2699" y="1679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55" name="Rectangle 48"/>
            <p:cNvSpPr>
              <a:spLocks noChangeArrowheads="1"/>
            </p:cNvSpPr>
            <p:nvPr/>
          </p:nvSpPr>
          <p:spPr bwMode="auto">
            <a:xfrm>
              <a:off x="2402" y="1388"/>
              <a:ext cx="584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600" b="1"/>
                <a:t>根目录 </a:t>
              </a:r>
              <a:r>
                <a:rPr lang="en-US" altLang="zh-CN" sz="1600" b="1"/>
                <a:t>/</a:t>
              </a:r>
            </a:p>
          </p:txBody>
        </p:sp>
        <p:sp>
          <p:nvSpPr>
            <p:cNvPr id="52256" name="Line 49"/>
            <p:cNvSpPr>
              <a:spLocks noChangeShapeType="1"/>
            </p:cNvSpPr>
            <p:nvPr/>
          </p:nvSpPr>
          <p:spPr bwMode="auto">
            <a:xfrm>
              <a:off x="3265" y="2960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57" name="Line 50"/>
            <p:cNvSpPr>
              <a:spLocks noChangeShapeType="1"/>
            </p:cNvSpPr>
            <p:nvPr/>
          </p:nvSpPr>
          <p:spPr bwMode="auto">
            <a:xfrm>
              <a:off x="3874" y="2960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58" name="Line 51"/>
            <p:cNvSpPr>
              <a:spLocks noChangeShapeType="1"/>
            </p:cNvSpPr>
            <p:nvPr/>
          </p:nvSpPr>
          <p:spPr bwMode="auto">
            <a:xfrm>
              <a:off x="4472" y="2960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59" name="Rectangle 52"/>
            <p:cNvSpPr>
              <a:spLocks noChangeArrowheads="1"/>
            </p:cNvSpPr>
            <p:nvPr/>
          </p:nvSpPr>
          <p:spPr bwMode="auto">
            <a:xfrm>
              <a:off x="2968" y="3287"/>
              <a:ext cx="588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/usr/bin</a:t>
              </a:r>
            </a:p>
          </p:txBody>
        </p:sp>
        <p:sp>
          <p:nvSpPr>
            <p:cNvPr id="52260" name="Rectangle 53"/>
            <p:cNvSpPr>
              <a:spLocks noChangeArrowheads="1"/>
            </p:cNvSpPr>
            <p:nvPr/>
          </p:nvSpPr>
          <p:spPr bwMode="auto">
            <a:xfrm>
              <a:off x="3601" y="3287"/>
              <a:ext cx="546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/usr/lib</a:t>
              </a:r>
            </a:p>
          </p:txBody>
        </p:sp>
        <p:sp>
          <p:nvSpPr>
            <p:cNvPr id="52261" name="Rectangle 54"/>
            <p:cNvSpPr>
              <a:spLocks noChangeArrowheads="1"/>
            </p:cNvSpPr>
            <p:nvPr/>
          </p:nvSpPr>
          <p:spPr bwMode="auto">
            <a:xfrm>
              <a:off x="4278" y="3287"/>
              <a:ext cx="378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……</a:t>
              </a:r>
            </a:p>
          </p:txBody>
        </p:sp>
        <p:sp>
          <p:nvSpPr>
            <p:cNvPr id="52262" name="Line 55"/>
            <p:cNvSpPr>
              <a:spLocks noChangeShapeType="1"/>
            </p:cNvSpPr>
            <p:nvPr/>
          </p:nvSpPr>
          <p:spPr bwMode="auto">
            <a:xfrm>
              <a:off x="3767" y="2601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63" name="Line 56"/>
            <p:cNvSpPr>
              <a:spLocks noChangeShapeType="1"/>
            </p:cNvSpPr>
            <p:nvPr/>
          </p:nvSpPr>
          <p:spPr bwMode="auto">
            <a:xfrm>
              <a:off x="3271" y="2960"/>
              <a:ext cx="144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64" name="Line 57"/>
            <p:cNvSpPr>
              <a:spLocks noChangeShapeType="1"/>
            </p:cNvSpPr>
            <p:nvPr/>
          </p:nvSpPr>
          <p:spPr bwMode="auto">
            <a:xfrm>
              <a:off x="229" y="295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65" name="Line 58"/>
            <p:cNvSpPr>
              <a:spLocks noChangeShapeType="1"/>
            </p:cNvSpPr>
            <p:nvPr/>
          </p:nvSpPr>
          <p:spPr bwMode="auto">
            <a:xfrm>
              <a:off x="1156" y="295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66" name="Line 59"/>
            <p:cNvSpPr>
              <a:spLocks noChangeShapeType="1"/>
            </p:cNvSpPr>
            <p:nvPr/>
          </p:nvSpPr>
          <p:spPr bwMode="auto">
            <a:xfrm>
              <a:off x="1987" y="295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67" name="Text Box 60"/>
            <p:cNvSpPr txBox="1">
              <a:spLocks noChangeArrowheads="1"/>
            </p:cNvSpPr>
            <p:nvPr/>
          </p:nvSpPr>
          <p:spPr bwMode="auto">
            <a:xfrm>
              <a:off x="1746" y="3284"/>
              <a:ext cx="451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  ……</a:t>
              </a:r>
            </a:p>
          </p:txBody>
        </p:sp>
        <p:sp>
          <p:nvSpPr>
            <p:cNvPr id="52268" name="Rectangle 61"/>
            <p:cNvSpPr>
              <a:spLocks noChangeArrowheads="1"/>
            </p:cNvSpPr>
            <p:nvPr/>
          </p:nvSpPr>
          <p:spPr bwMode="auto">
            <a:xfrm>
              <a:off x="-39" y="3284"/>
              <a:ext cx="95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/root/Desktop</a:t>
              </a:r>
            </a:p>
          </p:txBody>
        </p:sp>
        <p:sp>
          <p:nvSpPr>
            <p:cNvPr id="52269" name="Rectangle 62"/>
            <p:cNvSpPr>
              <a:spLocks noChangeArrowheads="1"/>
            </p:cNvSpPr>
            <p:nvPr/>
          </p:nvSpPr>
          <p:spPr bwMode="auto">
            <a:xfrm>
              <a:off x="926" y="3284"/>
              <a:ext cx="86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/root/Maildir</a:t>
              </a:r>
            </a:p>
          </p:txBody>
        </p:sp>
        <p:sp>
          <p:nvSpPr>
            <p:cNvPr id="52270" name="Line 63"/>
            <p:cNvSpPr>
              <a:spLocks noChangeShapeType="1"/>
            </p:cNvSpPr>
            <p:nvPr/>
          </p:nvSpPr>
          <p:spPr bwMode="auto">
            <a:xfrm>
              <a:off x="408" y="2598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71" name="Line 64"/>
            <p:cNvSpPr>
              <a:spLocks noChangeShapeType="1"/>
            </p:cNvSpPr>
            <p:nvPr/>
          </p:nvSpPr>
          <p:spPr bwMode="auto">
            <a:xfrm>
              <a:off x="229" y="2958"/>
              <a:ext cx="198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72" name="Text Box 65"/>
            <p:cNvSpPr txBox="1">
              <a:spLocks noChangeArrowheads="1"/>
            </p:cNvSpPr>
            <p:nvPr/>
          </p:nvSpPr>
          <p:spPr bwMode="auto">
            <a:xfrm>
              <a:off x="2352" y="3280"/>
              <a:ext cx="451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  ……</a:t>
              </a:r>
            </a:p>
          </p:txBody>
        </p:sp>
        <p:sp>
          <p:nvSpPr>
            <p:cNvPr id="52273" name="Line 67"/>
            <p:cNvSpPr>
              <a:spLocks noChangeShapeType="1"/>
            </p:cNvSpPr>
            <p:nvPr/>
          </p:nvSpPr>
          <p:spPr bwMode="auto">
            <a:xfrm>
              <a:off x="5017" y="2046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74" name="Rectangle 68"/>
            <p:cNvSpPr>
              <a:spLocks noChangeArrowheads="1"/>
            </p:cNvSpPr>
            <p:nvPr/>
          </p:nvSpPr>
          <p:spPr bwMode="auto">
            <a:xfrm>
              <a:off x="4824" y="2337"/>
              <a:ext cx="378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842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CentOS 7</a:t>
            </a:r>
            <a:endParaRPr lang="zh-CN" altLang="en-US" dirty="0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启动安装程序 </a:t>
            </a:r>
          </a:p>
          <a:p>
            <a:pPr lvl="1"/>
            <a:r>
              <a:rPr lang="zh-CN" altLang="en-US" dirty="0"/>
              <a:t>设置主机引导设备为 光驱或</a:t>
            </a:r>
            <a:r>
              <a:rPr lang="en-US" altLang="zh-CN" dirty="0"/>
              <a:t>U</a:t>
            </a:r>
            <a:r>
              <a:rPr lang="zh-CN" altLang="en-US" dirty="0"/>
              <a:t>盘</a:t>
            </a:r>
          </a:p>
          <a:p>
            <a:pPr lvl="1"/>
            <a:r>
              <a:rPr lang="zh-CN" altLang="en-US" dirty="0"/>
              <a:t>从安装光盘或</a:t>
            </a:r>
            <a:r>
              <a:rPr lang="en-US" altLang="zh-CN" dirty="0"/>
              <a:t>U</a:t>
            </a:r>
            <a:r>
              <a:rPr lang="zh-CN" altLang="en-US" dirty="0"/>
              <a:t>盘启动主机 </a:t>
            </a:r>
          </a:p>
          <a:p>
            <a:r>
              <a:rPr lang="zh-CN" altLang="en-US" dirty="0"/>
              <a:t>配置安装程序</a:t>
            </a:r>
          </a:p>
          <a:p>
            <a:pPr lvl="1"/>
            <a:r>
              <a:rPr lang="zh-CN" altLang="en-US" dirty="0"/>
              <a:t>显示选择语言、系统时区、键盘类型</a:t>
            </a:r>
            <a:endParaRPr lang="en-US" altLang="zh-CN" dirty="0"/>
          </a:p>
          <a:p>
            <a:pPr lvl="1"/>
            <a:r>
              <a:rPr lang="zh-CN" altLang="en-US" dirty="0"/>
              <a:t>初始化磁盘、分区</a:t>
            </a:r>
          </a:p>
          <a:p>
            <a:pPr lvl="1"/>
            <a:r>
              <a:rPr lang="zh-CN" altLang="en-US" dirty="0"/>
              <a:t>指定安装源、定制要安装的软件包</a:t>
            </a:r>
          </a:p>
          <a:p>
            <a:pPr lvl="1"/>
            <a:r>
              <a:rPr lang="zh-CN" altLang="en-US" dirty="0"/>
              <a:t>设置网络地址、管理员口令</a:t>
            </a:r>
          </a:p>
          <a:p>
            <a:r>
              <a:rPr lang="zh-CN" altLang="en-US" dirty="0"/>
              <a:t>软件包复制及安装过程（需</a:t>
            </a:r>
            <a:r>
              <a:rPr lang="en-US" altLang="zh-CN" dirty="0"/>
              <a:t>5</a:t>
            </a:r>
            <a:r>
              <a:rPr lang="zh-CN" altLang="en-US" dirty="0"/>
              <a:t>～</a:t>
            </a:r>
            <a:r>
              <a:rPr lang="en-US" altLang="zh-CN" dirty="0"/>
              <a:t>20</a:t>
            </a:r>
            <a:r>
              <a:rPr lang="zh-CN" altLang="en-US" dirty="0"/>
              <a:t>分钟）</a:t>
            </a:r>
            <a:endParaRPr lang="en-US" altLang="zh-CN" dirty="0"/>
          </a:p>
          <a:p>
            <a:pPr lvl="1"/>
            <a:r>
              <a:rPr lang="zh-CN" altLang="en-US" dirty="0"/>
              <a:t>参考实验手册</a:t>
            </a:r>
          </a:p>
        </p:txBody>
      </p:sp>
    </p:spTree>
    <p:extLst>
      <p:ext uri="{BB962C8B-B14F-4D97-AF65-F5344CB8AC3E}">
        <p14:creationId xmlns:p14="http://schemas.microsoft.com/office/powerpoint/2010/main" val="1092411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字符界面和图形界面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字符界面</a:t>
            </a:r>
          </a:p>
          <a:p>
            <a:pPr lvl="1"/>
            <a:r>
              <a:rPr lang="zh-CN" altLang="en-US" dirty="0"/>
              <a:t>通过命令行进行</a:t>
            </a:r>
            <a:r>
              <a:rPr lang="en-US" altLang="zh-CN" dirty="0"/>
              <a:t>Linux</a:t>
            </a:r>
            <a:r>
              <a:rPr lang="zh-CN" altLang="en-US" dirty="0"/>
              <a:t>操作</a:t>
            </a:r>
          </a:p>
          <a:p>
            <a:r>
              <a:rPr lang="zh-CN" altLang="en-US" dirty="0"/>
              <a:t>图形界面</a:t>
            </a:r>
          </a:p>
          <a:p>
            <a:pPr lvl="1"/>
            <a:r>
              <a:rPr lang="zh-CN" altLang="en-GB" dirty="0"/>
              <a:t>两种桌面集成环境</a:t>
            </a:r>
            <a:endParaRPr lang="en-GB" altLang="zh-CN" dirty="0"/>
          </a:p>
          <a:p>
            <a:pPr lvl="2"/>
            <a:r>
              <a:rPr lang="en-GB" altLang="zh-CN" dirty="0"/>
              <a:t>Gnome</a:t>
            </a:r>
            <a:r>
              <a:rPr lang="zh-CN" altLang="en-GB" dirty="0"/>
              <a:t>集成环境</a:t>
            </a:r>
          </a:p>
          <a:p>
            <a:pPr lvl="2"/>
            <a:r>
              <a:rPr lang="en-GB" altLang="zh-CN" dirty="0"/>
              <a:t>KDE</a:t>
            </a:r>
            <a:r>
              <a:rPr lang="zh-CN" altLang="en-GB" dirty="0"/>
              <a:t>集成环境</a:t>
            </a:r>
            <a:endParaRPr lang="en-US" altLang="zh-CN" dirty="0"/>
          </a:p>
          <a:p>
            <a:pPr lvl="1"/>
            <a:r>
              <a:rPr lang="zh-CN" altLang="en-US" dirty="0"/>
              <a:t>使用鼠标点击窗口完成</a:t>
            </a:r>
            <a:r>
              <a:rPr lang="en-US" altLang="zh-CN" dirty="0"/>
              <a:t>Linux</a:t>
            </a:r>
            <a:r>
              <a:rPr lang="zh-CN" altLang="en-US" dirty="0"/>
              <a:t>操作</a:t>
            </a:r>
            <a:endParaRPr lang="zh-CN" altLang="en-GB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1378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为什么使用字符工作方式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在字符操作方式下可以高效地完成所有的任务，尤其是系统管理任务。</a:t>
            </a:r>
          </a:p>
          <a:p>
            <a:r>
              <a:rPr lang="zh-CN" altLang="en-US"/>
              <a:t>系统管理任务通常在远程进行，而远程登录后进入的是字符工作方式。</a:t>
            </a:r>
          </a:p>
          <a:p>
            <a:r>
              <a:rPr lang="zh-CN" altLang="en-US"/>
              <a:t>由于使用字符界面不用启动图形工作环境，大大地节省了系统资源开销。</a:t>
            </a:r>
          </a:p>
        </p:txBody>
      </p:sp>
    </p:spTree>
    <p:extLst>
      <p:ext uri="{BB962C8B-B14F-4D97-AF65-F5344CB8AC3E}">
        <p14:creationId xmlns:p14="http://schemas.microsoft.com/office/powerpoint/2010/main" val="2349777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进入字符工作方式的方法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在图形环境下开启终端窗口进入字符工作方式。</a:t>
            </a:r>
          </a:p>
          <a:p>
            <a:r>
              <a:rPr lang="zh-CN" altLang="en-US"/>
              <a:t>在系统启动后直接进入字符工作方式。</a:t>
            </a:r>
          </a:p>
          <a:p>
            <a:r>
              <a:rPr lang="zh-CN" altLang="en-US"/>
              <a:t>使用远程登录方式（</a:t>
            </a:r>
            <a:r>
              <a:rPr lang="en-US" altLang="zh-CN"/>
              <a:t>Telnet</a:t>
            </a:r>
            <a:r>
              <a:rPr lang="zh-CN" altLang="en-US"/>
              <a:t>或</a:t>
            </a:r>
            <a:r>
              <a:rPr lang="en-US" altLang="zh-CN"/>
              <a:t>SSH</a:t>
            </a:r>
            <a:r>
              <a:rPr lang="zh-CN" altLang="en-US"/>
              <a:t>）进入字符工作方式。</a:t>
            </a:r>
          </a:p>
        </p:txBody>
      </p:sp>
    </p:spTree>
    <p:extLst>
      <p:ext uri="{BB962C8B-B14F-4D97-AF65-F5344CB8AC3E}">
        <p14:creationId xmlns:p14="http://schemas.microsoft.com/office/powerpoint/2010/main" val="1007362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字符界面登录与注销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登录提示符</a:t>
            </a:r>
          </a:p>
          <a:p>
            <a:pPr lvl="1"/>
            <a:r>
              <a:rPr lang="zh-CN" altLang="en-US" dirty="0"/>
              <a:t>超级用户登录后的操作提示符是“</a:t>
            </a:r>
            <a:r>
              <a:rPr lang="en-US" altLang="zh-CN" dirty="0"/>
              <a:t>#”</a:t>
            </a:r>
          </a:p>
          <a:p>
            <a:pPr lvl="1"/>
            <a:r>
              <a:rPr lang="zh-CN" altLang="en-US" dirty="0"/>
              <a:t>普通用户登录后的操作提示符是“</a:t>
            </a:r>
            <a:r>
              <a:rPr lang="en-US" altLang="zh-CN" dirty="0"/>
              <a:t>$” </a:t>
            </a:r>
          </a:p>
          <a:p>
            <a:r>
              <a:rPr lang="zh-CN" altLang="en-US" dirty="0"/>
              <a:t>注销</a:t>
            </a:r>
          </a:p>
          <a:p>
            <a:pPr lvl="1"/>
            <a:r>
              <a:rPr lang="en-US" altLang="zh-CN" dirty="0"/>
              <a:t>logout</a:t>
            </a:r>
            <a:r>
              <a:rPr lang="zh-CN" altLang="en-US" dirty="0"/>
              <a:t>命令 </a:t>
            </a:r>
          </a:p>
          <a:p>
            <a:pPr lvl="1"/>
            <a:r>
              <a:rPr lang="en-US" altLang="zh-CN" dirty="0" err="1"/>
              <a:t>Ctrl+d</a:t>
            </a:r>
            <a:r>
              <a:rPr lang="zh-CN" altLang="en-US" dirty="0"/>
              <a:t>热键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51584" y="4797152"/>
            <a:ext cx="8064500" cy="646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一般应该使用普通用户登录系统，不要使用</a:t>
            </a:r>
            <a:r>
              <a:rPr lang="en-US" altLang="zh-CN" b="1" dirty="0">
                <a:solidFill>
                  <a:srgbClr val="002060"/>
                </a:solidFill>
              </a:rPr>
              <a:t>root</a:t>
            </a:r>
            <a:r>
              <a:rPr lang="zh-CN" altLang="en-US" b="1" dirty="0">
                <a:solidFill>
                  <a:srgbClr val="002060"/>
                </a:solidFill>
              </a:rPr>
              <a:t>用户登录。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当需要进行超级用户的工作时可以使用 </a:t>
            </a:r>
            <a:r>
              <a:rPr lang="en-US" altLang="zh-CN" b="1" dirty="0" err="1">
                <a:solidFill>
                  <a:srgbClr val="002060"/>
                </a:solidFill>
              </a:rPr>
              <a:t>su</a:t>
            </a:r>
            <a:r>
              <a:rPr lang="en-US" altLang="zh-CN" b="1" dirty="0">
                <a:solidFill>
                  <a:srgbClr val="002060"/>
                </a:solidFill>
              </a:rPr>
              <a:t> - </a:t>
            </a:r>
            <a:r>
              <a:rPr lang="zh-CN" altLang="en-US" b="1" dirty="0">
                <a:solidFill>
                  <a:srgbClr val="002060"/>
                </a:solidFill>
              </a:rPr>
              <a:t>命令切换为超级用户身份。</a:t>
            </a:r>
          </a:p>
        </p:txBody>
      </p:sp>
    </p:spTree>
    <p:extLst>
      <p:ext uri="{BB962C8B-B14F-4D97-AF65-F5344CB8AC3E}">
        <p14:creationId xmlns:p14="http://schemas.microsoft.com/office/powerpoint/2010/main" val="403764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14205210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94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基本命令</a:t>
            </a: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pwd</a:t>
            </a:r>
            <a:r>
              <a:rPr lang="en-US" altLang="zh-CN" dirty="0"/>
              <a:t>		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r>
              <a:rPr lang="en-US" altLang="zh-CN" dirty="0"/>
              <a:t>cd /home     </a:t>
            </a:r>
            <a:r>
              <a:rPr lang="zh-CN" altLang="en-US" dirty="0"/>
              <a:t>进入 </a:t>
            </a:r>
            <a:r>
              <a:rPr lang="en-US" altLang="zh-CN" dirty="0"/>
              <a:t>'/home' </a:t>
            </a:r>
            <a:r>
              <a:rPr lang="zh-CN" altLang="en-US" dirty="0"/>
              <a:t>目录</a:t>
            </a:r>
          </a:p>
          <a:p>
            <a:r>
              <a:rPr lang="en-US" altLang="zh-CN" dirty="0"/>
              <a:t>cd ..             </a:t>
            </a:r>
            <a:r>
              <a:rPr lang="zh-CN" altLang="en-US" dirty="0"/>
              <a:t>返回上一级目录</a:t>
            </a:r>
            <a:endParaRPr lang="en-US" altLang="zh-CN" dirty="0"/>
          </a:p>
          <a:p>
            <a:r>
              <a:rPr lang="en-US" altLang="zh-CN" dirty="0"/>
              <a:t>ls                 </a:t>
            </a:r>
            <a:r>
              <a:rPr lang="zh-CN" altLang="en-US" dirty="0"/>
              <a:t>查看目录中的文件</a:t>
            </a:r>
            <a:endParaRPr lang="en-US" altLang="zh-CN" dirty="0"/>
          </a:p>
          <a:p>
            <a:r>
              <a:rPr lang="en-US" altLang="zh-CN" dirty="0"/>
              <a:t>cat /proc/version  </a:t>
            </a:r>
            <a:r>
              <a:rPr lang="zh-CN" altLang="en-US" dirty="0"/>
              <a:t>查看</a:t>
            </a:r>
            <a:r>
              <a:rPr lang="en-US" altLang="zh-CN" dirty="0"/>
              <a:t>CentOS</a:t>
            </a:r>
            <a:r>
              <a:rPr lang="zh-CN" altLang="en-US" dirty="0"/>
              <a:t>版本信息</a:t>
            </a:r>
            <a:endParaRPr lang="en-US" altLang="zh-CN" dirty="0"/>
          </a:p>
          <a:p>
            <a:r>
              <a:rPr lang="en-US" altLang="zh-CN" dirty="0" err="1"/>
              <a:t>df</a:t>
            </a:r>
            <a:r>
              <a:rPr lang="en-US" altLang="zh-CN" dirty="0"/>
              <a:t> –h            </a:t>
            </a:r>
            <a:r>
              <a:rPr lang="zh-CN" altLang="en-US" dirty="0"/>
              <a:t>可以查看各分区的使用情况。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3593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关机与重新启动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关机</a:t>
            </a:r>
            <a:endParaRPr lang="en-US" altLang="zh-CN"/>
          </a:p>
          <a:p>
            <a:pPr lvl="1"/>
            <a:r>
              <a:rPr lang="en-US" altLang="zh-CN"/>
              <a:t>systemctl poweroff</a:t>
            </a:r>
            <a:endParaRPr lang="zh-CN" altLang="zh-CN"/>
          </a:p>
          <a:p>
            <a:pPr lvl="1"/>
            <a:r>
              <a:rPr lang="en-US" altLang="zh-CN"/>
              <a:t>poweroff</a:t>
            </a:r>
            <a:endParaRPr lang="zh-CN" altLang="zh-CN"/>
          </a:p>
          <a:p>
            <a:pPr lvl="1"/>
            <a:r>
              <a:rPr lang="en-US" altLang="zh-CN"/>
              <a:t>shutdown -h now</a:t>
            </a:r>
          </a:p>
          <a:p>
            <a:r>
              <a:rPr lang="zh-CN" altLang="en-US"/>
              <a:t>重启</a:t>
            </a:r>
            <a:endParaRPr lang="en-US" altLang="zh-CN"/>
          </a:p>
          <a:p>
            <a:pPr lvl="1"/>
            <a:r>
              <a:rPr lang="en-US" altLang="zh-CN"/>
              <a:t>systemctl reboot</a:t>
            </a:r>
            <a:endParaRPr lang="zh-CN" altLang="zh-CN"/>
          </a:p>
          <a:p>
            <a:pPr lvl="1"/>
            <a:r>
              <a:rPr lang="en-US" altLang="zh-CN"/>
              <a:t>reboot</a:t>
            </a:r>
            <a:endParaRPr lang="zh-CN" altLang="zh-CN"/>
          </a:p>
          <a:p>
            <a:pPr lvl="1"/>
            <a:r>
              <a:rPr lang="en-US" altLang="zh-CN"/>
              <a:t>shutdown -r 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893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关机与重启</a:t>
            </a:r>
            <a:r>
              <a:rPr lang="zh-CN" altLang="en-US"/>
              <a:t>（</a:t>
            </a:r>
            <a:r>
              <a:rPr lang="en-US" altLang="zh-CN"/>
              <a:t>shutdown</a:t>
            </a:r>
            <a:r>
              <a:rPr lang="zh-CN" altLang="en-US"/>
              <a:t>）</a:t>
            </a:r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shutdown</a:t>
            </a:r>
            <a:r>
              <a:rPr lang="zh-CN" altLang="en-US"/>
              <a:t>命令</a:t>
            </a:r>
            <a:endParaRPr lang="en-US" altLang="zh-CN"/>
          </a:p>
          <a:p>
            <a:pPr lvl="1"/>
            <a:r>
              <a:rPr lang="zh-CN" altLang="en-US"/>
              <a:t>用于多用户登录的情况</a:t>
            </a:r>
            <a:endParaRPr lang="en-US" altLang="zh-CN"/>
          </a:p>
          <a:p>
            <a:pPr lvl="1"/>
            <a:r>
              <a:rPr lang="zh-CN" altLang="en-US"/>
              <a:t>可以为登录用户发送自定义警告信息</a:t>
            </a:r>
            <a:endParaRPr lang="en-US" altLang="zh-CN"/>
          </a:p>
          <a:p>
            <a:r>
              <a:rPr lang="zh-CN" altLang="en-US"/>
              <a:t>举例</a:t>
            </a:r>
            <a:endParaRPr lang="en-US" altLang="zh-CN"/>
          </a:p>
          <a:p>
            <a:pPr lvl="1"/>
            <a:r>
              <a:rPr lang="en-US" altLang="zh-CN"/>
              <a:t>shutdown -r +5 "System will be reboot in 5 minites, Please save your work."</a:t>
            </a:r>
          </a:p>
          <a:p>
            <a:pPr lvl="1"/>
            <a:r>
              <a:rPr lang="en-US" altLang="zh-CN"/>
              <a:t>shutdown -h +5 "System will be down in 5 minites, Please save your work.“</a:t>
            </a:r>
          </a:p>
          <a:p>
            <a:pPr lvl="1"/>
            <a:r>
              <a:rPr lang="en-US" altLang="zh-CN"/>
              <a:t>shutdown -r now</a:t>
            </a:r>
          </a:p>
          <a:p>
            <a:pPr lvl="1"/>
            <a:r>
              <a:rPr lang="en-US" altLang="zh-CN"/>
              <a:t>shutdown -h 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20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 </a:t>
            </a:r>
            <a:r>
              <a:rPr lang="en-US" altLang="zh-CN"/>
              <a:t>Linux</a:t>
            </a:r>
            <a:endParaRPr lang="zh-CN" altLang="en-US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是一个功能强大的操作系统</a:t>
            </a:r>
            <a:r>
              <a:rPr lang="en-US" altLang="zh-CN" dirty="0"/>
              <a:t>,</a:t>
            </a:r>
            <a:r>
              <a:rPr lang="zh-CN" altLang="en-US" dirty="0"/>
              <a:t>同时它是一个自由软件，是免费的、源代码开放的，编制它的目的是建立不受任何商品化软件版权制约的、全世界都能自由使用的</a:t>
            </a:r>
            <a:r>
              <a:rPr lang="en-US" altLang="zh-CN" dirty="0"/>
              <a:t>UNIX</a:t>
            </a:r>
            <a:r>
              <a:rPr lang="zh-CN" altLang="en-US" dirty="0"/>
              <a:t>兼容产品。</a:t>
            </a:r>
          </a:p>
          <a:p>
            <a:r>
              <a:rPr lang="zh-CN" altLang="en-US" dirty="0"/>
              <a:t>各种使用 </a:t>
            </a:r>
            <a:r>
              <a:rPr lang="en-US" altLang="zh-CN" dirty="0"/>
              <a:t>Linux </a:t>
            </a:r>
            <a:r>
              <a:rPr lang="zh-CN" altLang="en-US" dirty="0"/>
              <a:t>作为内核的 </a:t>
            </a:r>
            <a:r>
              <a:rPr lang="en-US" altLang="zh-CN" dirty="0"/>
              <a:t>GNU </a:t>
            </a:r>
            <a:r>
              <a:rPr lang="zh-CN" altLang="en-US" dirty="0"/>
              <a:t>操作系统正被广泛地使用著；虽然这些系统通常被称作为“</a:t>
            </a:r>
            <a:r>
              <a:rPr lang="en-US" altLang="zh-CN" dirty="0"/>
              <a:t>Linux”</a:t>
            </a:r>
            <a:r>
              <a:rPr lang="zh-CN" altLang="en-US" dirty="0"/>
              <a:t>，但是它们应该更精确地被称为 </a:t>
            </a:r>
            <a:r>
              <a:rPr lang="en-US" altLang="zh-CN" dirty="0"/>
              <a:t>GNU/Linux </a:t>
            </a:r>
            <a:r>
              <a:rPr lang="zh-CN" altLang="en-US" dirty="0"/>
              <a:t>系统 。</a:t>
            </a:r>
          </a:p>
        </p:txBody>
      </p:sp>
    </p:spTree>
    <p:extLst>
      <p:ext uri="{BB962C8B-B14F-4D97-AF65-F5344CB8AC3E}">
        <p14:creationId xmlns:p14="http://schemas.microsoft.com/office/powerpoint/2010/main" val="3978505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获得</a:t>
            </a:r>
            <a:r>
              <a:rPr lang="en-US" altLang="zh-CN"/>
              <a:t>Linux</a:t>
            </a:r>
            <a:r>
              <a:rPr lang="zh-CN" altLang="en-US"/>
              <a:t>的帮助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字符界面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help</a:t>
            </a:r>
            <a:r>
              <a:rPr lang="zh-CN" altLang="en-US"/>
              <a:t>获得</a:t>
            </a:r>
            <a:r>
              <a:rPr lang="en-US" altLang="zh-CN"/>
              <a:t>bash</a:t>
            </a:r>
            <a:r>
              <a:rPr lang="zh-CN" altLang="en-US"/>
              <a:t>的内部命令帮助 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man</a:t>
            </a:r>
            <a:r>
              <a:rPr lang="zh-CN" altLang="en-US"/>
              <a:t>命令获得手册页帮助 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info</a:t>
            </a:r>
            <a:r>
              <a:rPr lang="zh-CN" altLang="en-US"/>
              <a:t>命令获得</a:t>
            </a:r>
            <a:r>
              <a:rPr lang="en-US" altLang="zh-CN"/>
              <a:t>texinfo</a:t>
            </a:r>
            <a:r>
              <a:rPr lang="zh-CN" altLang="en-US"/>
              <a:t>文档帮助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pinfo</a:t>
            </a:r>
            <a:r>
              <a:rPr lang="zh-CN" altLang="en-US"/>
              <a:t>命令获得</a:t>
            </a:r>
            <a:r>
              <a:rPr lang="en-US" altLang="zh-CN"/>
              <a:t>texinfo</a:t>
            </a:r>
            <a:r>
              <a:rPr lang="zh-CN" altLang="en-US"/>
              <a:t>文档帮助</a:t>
            </a:r>
          </a:p>
          <a:p>
            <a:r>
              <a:rPr lang="en-US" altLang="zh-CN"/>
              <a:t>GNOME</a:t>
            </a:r>
            <a:r>
              <a:rPr lang="zh-CN" altLang="en-US"/>
              <a:t>桌面环境下 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yelp</a:t>
            </a:r>
            <a:r>
              <a:rPr lang="zh-CN" altLang="en-US"/>
              <a:t>浏览帮助文档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46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字符界面下的帮助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wh</a:t>
            </a:r>
            <a:r>
              <a:rPr lang="en-US" altLang="zh-CN" dirty="0"/>
              <a:t>*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en-US" altLang="zh-CN" dirty="0"/>
              <a:t>$ </a:t>
            </a:r>
            <a:r>
              <a:rPr lang="en-US" altLang="zh-CN" dirty="0" err="1"/>
              <a:t>whatis</a:t>
            </a:r>
            <a:r>
              <a:rPr lang="en-US" altLang="zh-CN" dirty="0"/>
              <a:t>  ls</a:t>
            </a:r>
          </a:p>
          <a:p>
            <a:pPr lvl="1"/>
            <a:r>
              <a:rPr lang="en-US" altLang="zh-CN" dirty="0"/>
              <a:t>$ </a:t>
            </a:r>
            <a:r>
              <a:rPr lang="en-US" altLang="zh-CN" dirty="0" err="1"/>
              <a:t>whereis</a:t>
            </a:r>
            <a:r>
              <a:rPr lang="en-US" altLang="zh-CN" dirty="0"/>
              <a:t>  ls</a:t>
            </a:r>
          </a:p>
          <a:p>
            <a:pPr lvl="1"/>
            <a:r>
              <a:rPr lang="en-US" altLang="zh-CN" dirty="0"/>
              <a:t>$ which  ls</a:t>
            </a:r>
          </a:p>
          <a:p>
            <a:r>
              <a:rPr lang="en-US" altLang="zh-CN" dirty="0"/>
              <a:t>man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en-US" altLang="zh-CN" dirty="0"/>
              <a:t>$ man 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 lvl="1"/>
            <a:r>
              <a:rPr lang="en-US" altLang="zh-CN" dirty="0"/>
              <a:t>$ man 5 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 lvl="1"/>
            <a:r>
              <a:rPr lang="en-US" altLang="zh-CN" dirty="0"/>
              <a:t>$ man -k  </a:t>
            </a:r>
            <a:r>
              <a:rPr lang="en-US" altLang="zh-CN" dirty="0" err="1"/>
              <a:t>selinux</a:t>
            </a:r>
            <a:endParaRPr lang="zh-CN" altLang="en-US" dirty="0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4727849" y="3356992"/>
            <a:ext cx="5184775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>
                <a:ea typeface="黑体" pitchFamily="49" charset="-122"/>
              </a:rPr>
              <a:t>注：退出 </a:t>
            </a:r>
            <a:r>
              <a:rPr lang="en-US" altLang="zh-CN" sz="2800">
                <a:solidFill>
                  <a:schemeClr val="folHlink"/>
                </a:solidFill>
                <a:ea typeface="黑体" pitchFamily="49" charset="-122"/>
              </a:rPr>
              <a:t>man</a:t>
            </a:r>
            <a:r>
              <a:rPr lang="en-US" altLang="zh-CN" sz="2800">
                <a:ea typeface="黑体" pitchFamily="49" charset="-122"/>
              </a:rPr>
              <a:t> </a:t>
            </a:r>
            <a:r>
              <a:rPr lang="zh-CN" altLang="en-US" sz="2800">
                <a:ea typeface="黑体" pitchFamily="49" charset="-122"/>
              </a:rPr>
              <a:t>或 </a:t>
            </a:r>
            <a:r>
              <a:rPr lang="en-US" altLang="zh-CN" sz="2800">
                <a:solidFill>
                  <a:schemeClr val="folHlink"/>
                </a:solidFill>
                <a:ea typeface="黑体" pitchFamily="49" charset="-122"/>
              </a:rPr>
              <a:t>info</a:t>
            </a:r>
            <a:r>
              <a:rPr lang="en-US" altLang="zh-CN" sz="2800">
                <a:ea typeface="黑体" pitchFamily="49" charset="-122"/>
              </a:rPr>
              <a:t> </a:t>
            </a:r>
            <a:r>
              <a:rPr lang="zh-CN" altLang="en-US" sz="2800">
                <a:ea typeface="黑体" pitchFamily="49" charset="-122"/>
              </a:rPr>
              <a:t>按 </a:t>
            </a:r>
            <a:r>
              <a:rPr lang="en-US" altLang="zh-CN" sz="2800">
                <a:solidFill>
                  <a:schemeClr val="folHlink"/>
                </a:solidFill>
                <a:ea typeface="黑体" pitchFamily="49" charset="-122"/>
              </a:rPr>
              <a:t>q</a:t>
            </a:r>
            <a:r>
              <a:rPr lang="en-US" altLang="zh-CN" sz="2800">
                <a:ea typeface="黑体" pitchFamily="49" charset="-122"/>
              </a:rPr>
              <a:t> </a:t>
            </a:r>
            <a:r>
              <a:rPr lang="zh-CN" altLang="en-US" sz="2800">
                <a:ea typeface="黑体" pitchFamily="49" charset="-122"/>
              </a:rPr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78232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命令的语法格式</a:t>
            </a:r>
            <a:r>
              <a:rPr lang="zh-CN" altLang="en-US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[] </a:t>
            </a:r>
            <a:r>
              <a:rPr lang="zh-CN" altLang="en-US" dirty="0"/>
              <a:t>内的参数是可选的 </a:t>
            </a:r>
          </a:p>
          <a:p>
            <a:r>
              <a:rPr lang="zh-CN" altLang="en-US" dirty="0"/>
              <a:t>大写的参数或　</a:t>
            </a:r>
            <a:r>
              <a:rPr lang="en-US" altLang="zh-CN" dirty="0"/>
              <a:t>&lt;&gt;</a:t>
            </a:r>
            <a:r>
              <a:rPr lang="zh-CN" altLang="en-US" dirty="0"/>
              <a:t>　中的参数是变量 </a:t>
            </a:r>
          </a:p>
          <a:p>
            <a:r>
              <a:rPr lang="en-US" altLang="zh-CN" dirty="0"/>
              <a:t>… </a:t>
            </a:r>
            <a:r>
              <a:rPr lang="zh-CN" altLang="en-US" dirty="0"/>
              <a:t>表示一个列表 </a:t>
            </a:r>
          </a:p>
          <a:p>
            <a:r>
              <a:rPr lang="en-US" altLang="zh-CN" dirty="0" err="1"/>
              <a:t>x|y|z</a:t>
            </a:r>
            <a:r>
              <a:rPr lang="zh-CN" altLang="en-US" dirty="0"/>
              <a:t>　表示“ </a:t>
            </a:r>
            <a:r>
              <a:rPr lang="en-US" altLang="zh-CN" dirty="0"/>
              <a:t>x </a:t>
            </a:r>
            <a:r>
              <a:rPr lang="zh-CN" altLang="en-US" dirty="0"/>
              <a:t>或 </a:t>
            </a:r>
            <a:r>
              <a:rPr lang="en-US" altLang="zh-CN" dirty="0"/>
              <a:t>y </a:t>
            </a:r>
            <a:r>
              <a:rPr lang="zh-CN" altLang="en-US" dirty="0"/>
              <a:t>或 </a:t>
            </a:r>
            <a:r>
              <a:rPr lang="en-US" altLang="zh-CN" dirty="0"/>
              <a:t>z ” 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abc</a:t>
            </a:r>
            <a:r>
              <a:rPr lang="zh-CN" altLang="en-US" dirty="0"/>
              <a:t>　表示“</a:t>
            </a:r>
            <a:r>
              <a:rPr lang="en-US" altLang="zh-CN" dirty="0"/>
              <a:t>-a</a:t>
            </a:r>
            <a:r>
              <a:rPr lang="zh-CN" altLang="en-US" dirty="0"/>
              <a:t>、</a:t>
            </a:r>
            <a:r>
              <a:rPr lang="en-US" altLang="zh-CN" dirty="0"/>
              <a:t>-b</a:t>
            </a:r>
            <a:r>
              <a:rPr lang="zh-CN" altLang="en-US" dirty="0"/>
              <a:t>　 </a:t>
            </a:r>
            <a:r>
              <a:rPr lang="en-US" altLang="zh-CN" dirty="0"/>
              <a:t>-c” </a:t>
            </a:r>
            <a:r>
              <a:rPr lang="zh-CN" altLang="en-US" dirty="0"/>
              <a:t>或其任意组合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在线命令查看：</a:t>
            </a:r>
            <a:r>
              <a:rPr lang="en-US" altLang="zh-CN" dirty="0"/>
              <a:t>http://linux.51yip.com/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659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62767224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86740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939CC5-C21A-4F6D-B434-435C231A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CentOS</a:t>
            </a:r>
            <a:r>
              <a:rPr lang="zh-CN" altLang="en-US" dirty="0"/>
              <a:t>的应用场景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76A4936-9C1E-4CD7-82C4-D2E2C8A06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CentOS</a:t>
            </a:r>
            <a:r>
              <a:rPr lang="zh-CN" altLang="en-US" dirty="0"/>
              <a:t>最主要的用途作为</a:t>
            </a:r>
            <a:r>
              <a:rPr lang="zh-CN" altLang="en-US" b="1" dirty="0">
                <a:solidFill>
                  <a:srgbClr val="FF0000"/>
                </a:solidFill>
              </a:rPr>
              <a:t>商用网站或公司内部服务器</a:t>
            </a:r>
            <a:r>
              <a:rPr lang="zh-CN" altLang="en-US" dirty="0"/>
              <a:t>，它的优势：</a:t>
            </a:r>
          </a:p>
          <a:p>
            <a:pPr lvl="1"/>
            <a:r>
              <a:rPr lang="zh-CN" altLang="en-US" dirty="0"/>
              <a:t>稳定性：由于 </a:t>
            </a:r>
            <a:r>
              <a:rPr lang="en-US" altLang="zh-CN" dirty="0"/>
              <a:t>CentOS </a:t>
            </a:r>
            <a:r>
              <a:rPr lang="zh-CN" altLang="en-US" dirty="0"/>
              <a:t>的更新频率较低，这意味着软件测试的时间更长，并且只有真正稳定的版本才会得到发布。</a:t>
            </a:r>
            <a:endParaRPr lang="en-US" altLang="zh-CN" dirty="0"/>
          </a:p>
          <a:p>
            <a:pPr lvl="1"/>
            <a:r>
              <a:rPr lang="zh-CN" altLang="en-US" dirty="0"/>
              <a:t>兼容性：</a:t>
            </a:r>
            <a:r>
              <a:rPr lang="en-US" altLang="zh-CN" dirty="0"/>
              <a:t>CentOS</a:t>
            </a:r>
            <a:r>
              <a:rPr lang="zh-CN" altLang="en-US" dirty="0"/>
              <a:t>对硬件的支持很好，主流硬件厂商早就将服务器拿过去测试，一般不存在硬件的兼容性问题。</a:t>
            </a:r>
            <a:endParaRPr lang="en-US" altLang="zh-CN" dirty="0"/>
          </a:p>
          <a:p>
            <a:pPr lvl="1"/>
            <a:r>
              <a:rPr lang="zh-CN" altLang="en-US" dirty="0"/>
              <a:t>支持大量商业软件，比如 </a:t>
            </a:r>
            <a:r>
              <a:rPr lang="en-US" altLang="zh-CN" dirty="0"/>
              <a:t>Oracle</a:t>
            </a:r>
            <a:r>
              <a:rPr lang="zh-CN" altLang="en-US" dirty="0"/>
              <a:t>，有大量的帮助文档和使用说明，有良好的技术支持。</a:t>
            </a:r>
            <a:endParaRPr lang="en-US" altLang="zh-CN" dirty="0"/>
          </a:p>
          <a:p>
            <a:r>
              <a:rPr lang="en-US" altLang="zh-CN" dirty="0"/>
              <a:t>CentOS</a:t>
            </a:r>
            <a:r>
              <a:rPr lang="zh-CN" altLang="en-US" dirty="0"/>
              <a:t>的使用一般是通过远程访问，而且是命令行访问。</a:t>
            </a:r>
          </a:p>
        </p:txBody>
      </p:sp>
    </p:spTree>
    <p:extLst>
      <p:ext uri="{BB962C8B-B14F-4D97-AF65-F5344CB8AC3E}">
        <p14:creationId xmlns:p14="http://schemas.microsoft.com/office/powerpoint/2010/main" val="1311202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常见远程访问协议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远程访问服务器要遵循一定的安全协议，以下列出常见安全协议：</a:t>
            </a:r>
            <a:endParaRPr lang="en-US" altLang="zh-CN" dirty="0"/>
          </a:p>
          <a:p>
            <a:pPr lvl="1"/>
            <a:r>
              <a:rPr lang="en-US" altLang="zh-CN" dirty="0"/>
              <a:t>Telnet</a:t>
            </a:r>
            <a:r>
              <a:rPr lang="zh-CN" altLang="en-US" dirty="0"/>
              <a:t>协议：是</a:t>
            </a:r>
            <a:r>
              <a:rPr lang="en-US" altLang="zh-CN" dirty="0"/>
              <a:t>TCP/IP</a:t>
            </a:r>
            <a:r>
              <a:rPr lang="zh-CN" altLang="en-US" dirty="0"/>
              <a:t>协议族中的一员，是远程登陆服务的标准协议和主要方式。</a:t>
            </a:r>
            <a:r>
              <a:rPr lang="en-US" altLang="zh-CN" dirty="0"/>
              <a:t>Windows</a:t>
            </a:r>
            <a:r>
              <a:rPr lang="zh-CN" altLang="en-US" dirty="0"/>
              <a:t>中常用。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SSH</a:t>
            </a:r>
            <a:r>
              <a:rPr lang="zh-CN" altLang="en-US" dirty="0">
                <a:solidFill>
                  <a:srgbClr val="FF0000"/>
                </a:solidFill>
              </a:rPr>
              <a:t>协议：</a:t>
            </a:r>
            <a:r>
              <a:rPr lang="zh-CN" altLang="en-US" dirty="0"/>
              <a:t>（安全外壳协议）目前较可靠，专为远程登录会话和其他网络服务提供安全性的协议。利用 </a:t>
            </a:r>
            <a:r>
              <a:rPr lang="en-US" altLang="zh-CN" dirty="0"/>
              <a:t>SSH </a:t>
            </a:r>
            <a:r>
              <a:rPr lang="zh-CN" altLang="en-US" dirty="0"/>
              <a:t>协议可以有效防止远程管理过程中的信息泄露问题。</a:t>
            </a:r>
            <a:endParaRPr lang="en-US" altLang="zh-CN" dirty="0"/>
          </a:p>
          <a:p>
            <a:pPr lvl="1"/>
            <a:r>
              <a:rPr lang="en-US" altLang="zh-CN" dirty="0"/>
              <a:t>SSL</a:t>
            </a:r>
            <a:r>
              <a:rPr lang="zh-CN" altLang="en-US" dirty="0"/>
              <a:t>协议：</a:t>
            </a:r>
            <a:r>
              <a:rPr lang="en-US" altLang="zh-CN" dirty="0"/>
              <a:t>(Secure Sockets Layer </a:t>
            </a:r>
            <a:r>
              <a:rPr lang="zh-CN" altLang="en-US" dirty="0"/>
              <a:t>安全套接层</a:t>
            </a:r>
            <a:r>
              <a:rPr lang="en-US" altLang="zh-CN" dirty="0"/>
              <a:t>),</a:t>
            </a:r>
            <a:r>
              <a:rPr lang="zh-CN" altLang="en-US" dirty="0"/>
              <a:t> 是为网络通信提供安全及数据完整性的一种安全协议。</a:t>
            </a:r>
            <a:endParaRPr lang="en-US" altLang="zh-CN" dirty="0"/>
          </a:p>
          <a:p>
            <a:pPr lvl="1"/>
            <a:r>
              <a:rPr lang="zh-CN" altLang="en-US" dirty="0"/>
              <a:t>其他协议：</a:t>
            </a:r>
            <a:r>
              <a:rPr lang="en-US" altLang="zh-CN" dirty="0" err="1"/>
              <a:t>Rlogin,Serial,TAPI,RAW</a:t>
            </a:r>
            <a:r>
              <a:rPr lang="zh-CN" altLang="en-US" dirty="0"/>
              <a:t>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4316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CentOS</a:t>
            </a:r>
            <a:r>
              <a:rPr lang="zh-CN" altLang="en-US" dirty="0"/>
              <a:t>远程登录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SSH</a:t>
            </a:r>
            <a:r>
              <a:rPr lang="zh-CN" altLang="en-US" dirty="0"/>
              <a:t>是英文</a:t>
            </a:r>
            <a:r>
              <a:rPr lang="en-US" altLang="zh-CN" dirty="0"/>
              <a:t>Secure Shell</a:t>
            </a:r>
            <a:r>
              <a:rPr lang="zh-CN" altLang="en-US" dirty="0"/>
              <a:t>的缩写。用户可通过</a:t>
            </a:r>
            <a:r>
              <a:rPr lang="en-US" altLang="zh-CN" dirty="0"/>
              <a:t>SSH</a:t>
            </a:r>
            <a:r>
              <a:rPr lang="zh-CN" altLang="en-US" dirty="0"/>
              <a:t>协议连接到远程</a:t>
            </a:r>
            <a:r>
              <a:rPr lang="en-US" altLang="zh-CN" dirty="0"/>
              <a:t>Linux</a:t>
            </a:r>
            <a:r>
              <a:rPr lang="zh-CN" altLang="en-US" dirty="0"/>
              <a:t>系统，传输的口令和数据都是经过加密</a:t>
            </a:r>
            <a:r>
              <a:rPr lang="zh-CN" altLang="en-US"/>
              <a:t>的。比</a:t>
            </a:r>
            <a:r>
              <a:rPr lang="zh-CN" altLang="en-US" dirty="0"/>
              <a:t>传统的</a:t>
            </a:r>
            <a:r>
              <a:rPr lang="en-US" altLang="zh-CN" dirty="0"/>
              <a:t>Telnet</a:t>
            </a:r>
            <a:r>
              <a:rPr lang="zh-CN" altLang="en-US" dirty="0"/>
              <a:t>远程登录更加安全。 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中可以使用多种客户端连如远程</a:t>
            </a:r>
            <a:r>
              <a:rPr lang="en-US" altLang="zh-CN" dirty="0"/>
              <a:t>Linux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7A99FD1-422E-4450-B6DC-A3BC54F5C9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31" r="3059"/>
          <a:stretch/>
        </p:blipFill>
        <p:spPr>
          <a:xfrm>
            <a:off x="979083" y="3583804"/>
            <a:ext cx="1401965" cy="140026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787DA37-EA29-4A7D-8C57-E5EF8869AFB3}"/>
              </a:ext>
            </a:extLst>
          </p:cNvPr>
          <p:cNvSpPr txBox="1"/>
          <p:nvPr/>
        </p:nvSpPr>
        <p:spPr>
          <a:xfrm>
            <a:off x="1246727" y="4888189"/>
            <a:ext cx="103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PuTTY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8081597-6D01-4205-9C12-04D6D513A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052" y="4272354"/>
            <a:ext cx="1306896" cy="124881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31E23D5-1D24-4F36-BB4D-B53897953DC3}"/>
              </a:ext>
            </a:extLst>
          </p:cNvPr>
          <p:cNvSpPr txBox="1"/>
          <p:nvPr/>
        </p:nvSpPr>
        <p:spPr>
          <a:xfrm>
            <a:off x="3572985" y="5626805"/>
            <a:ext cx="140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SecureCRT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847065C-F859-4A30-8623-0AA2A81D6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589" y="3583804"/>
            <a:ext cx="1072464" cy="94751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8A00A44-10FD-40A2-92EA-DA8A7546584A}"/>
              </a:ext>
            </a:extLst>
          </p:cNvPr>
          <p:cNvSpPr txBox="1"/>
          <p:nvPr/>
        </p:nvSpPr>
        <p:spPr>
          <a:xfrm>
            <a:off x="6098824" y="4462448"/>
            <a:ext cx="92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Xshell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00ECC41-E795-42F5-BA48-17C6322EE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7700" y="4079309"/>
            <a:ext cx="1327038" cy="117821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1CFFC3F-AF6E-4574-A0D1-19FAA543DD0C}"/>
              </a:ext>
            </a:extLst>
          </p:cNvPr>
          <p:cNvSpPr txBox="1"/>
          <p:nvPr/>
        </p:nvSpPr>
        <p:spPr>
          <a:xfrm>
            <a:off x="8487700" y="5336659"/>
            <a:ext cx="147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MobaXterm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45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9" grpId="0"/>
      <p:bldP spid="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课程总结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6699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本章思考题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Linux</a:t>
            </a:r>
            <a:r>
              <a:rPr lang="zh-CN" altLang="en-US" dirty="0"/>
              <a:t>？其创始人是谁？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与</a:t>
            </a:r>
            <a:r>
              <a:rPr lang="en-US" altLang="zh-CN" dirty="0"/>
              <a:t>UNIX</a:t>
            </a:r>
            <a:r>
              <a:rPr lang="zh-CN" altLang="en-US" dirty="0"/>
              <a:t>有何异同？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系统有何特点？</a:t>
            </a:r>
            <a:r>
              <a:rPr lang="en-US" altLang="zh-CN" dirty="0"/>
              <a:t>Linux</a:t>
            </a:r>
            <a:r>
              <a:rPr lang="zh-CN" altLang="en-US" dirty="0"/>
              <a:t>系统组成如何？</a:t>
            </a:r>
          </a:p>
          <a:p>
            <a:r>
              <a:rPr lang="zh-CN" altLang="en-US" dirty="0"/>
              <a:t>什么是</a:t>
            </a:r>
            <a:r>
              <a:rPr lang="en-US" altLang="zh-CN" dirty="0"/>
              <a:t>Linux</a:t>
            </a:r>
            <a:r>
              <a:rPr lang="zh-CN" altLang="en-US" dirty="0"/>
              <a:t>的内核版本？什么是</a:t>
            </a:r>
            <a:r>
              <a:rPr lang="en-US" altLang="zh-CN" dirty="0"/>
              <a:t>Linux</a:t>
            </a:r>
            <a:r>
              <a:rPr lang="zh-CN" altLang="en-US" dirty="0"/>
              <a:t>的发行版本？常见的发行版本有哪些？</a:t>
            </a:r>
          </a:p>
          <a:p>
            <a:r>
              <a:rPr lang="en-US" altLang="zh-CN" dirty="0"/>
              <a:t>RHEL</a:t>
            </a:r>
            <a:r>
              <a:rPr lang="zh-CN" altLang="en-US" dirty="0"/>
              <a:t>与</a:t>
            </a:r>
            <a:r>
              <a:rPr lang="en-US" altLang="zh-CN" dirty="0"/>
              <a:t>CentOS</a:t>
            </a:r>
            <a:r>
              <a:rPr lang="zh-CN" altLang="en-US" dirty="0"/>
              <a:t>是何关系？</a:t>
            </a:r>
          </a:p>
          <a:p>
            <a:r>
              <a:rPr lang="en-US" altLang="zh-CN" dirty="0"/>
              <a:t>Windows</a:t>
            </a:r>
            <a:r>
              <a:rPr lang="zh-CN" altLang="en-US" dirty="0"/>
              <a:t>系统和</a:t>
            </a:r>
            <a:r>
              <a:rPr lang="en-US" altLang="zh-CN" dirty="0"/>
              <a:t>Linux</a:t>
            </a:r>
            <a:r>
              <a:rPr lang="zh-CN" altLang="en-US" dirty="0"/>
              <a:t>系统是如何标识磁盘分区的？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的目录结构与</a:t>
            </a:r>
            <a:r>
              <a:rPr lang="en-US" altLang="zh-CN" dirty="0"/>
              <a:t>Windows</a:t>
            </a:r>
            <a:r>
              <a:rPr lang="zh-CN" altLang="en-US" dirty="0"/>
              <a:t>中有何不同？</a:t>
            </a:r>
          </a:p>
        </p:txBody>
      </p:sp>
    </p:spTree>
    <p:extLst>
      <p:ext uri="{BB962C8B-B14F-4D97-AF65-F5344CB8AC3E}">
        <p14:creationId xmlns:p14="http://schemas.microsoft.com/office/powerpoint/2010/main" val="37871315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本章思考题</a:t>
            </a:r>
          </a:p>
        </p:txBody>
      </p:sp>
      <p:sp>
        <p:nvSpPr>
          <p:cNvPr id="87043" name="内容占位符 2"/>
          <p:cNvSpPr>
            <a:spLocks noGrp="1"/>
          </p:cNvSpPr>
          <p:nvPr>
            <p:ph idx="1"/>
          </p:nvPr>
        </p:nvSpPr>
        <p:spPr>
          <a:xfrm>
            <a:off x="323695" y="980728"/>
            <a:ext cx="11664620" cy="4929411"/>
          </a:xfrm>
        </p:spPr>
        <p:txBody>
          <a:bodyPr/>
          <a:lstStyle/>
          <a:p>
            <a:r>
              <a:rPr lang="zh-CN" altLang="en-US" dirty="0"/>
              <a:t>如何使用本地虚拟控制台？</a:t>
            </a:r>
          </a:p>
          <a:p>
            <a:r>
              <a:rPr lang="zh-CN" altLang="en-US" dirty="0"/>
              <a:t>默认情况下，超级用户和普通用户的登录提示符分别是什么？</a:t>
            </a:r>
          </a:p>
          <a:p>
            <a:r>
              <a:rPr lang="zh-CN" altLang="zh-CN" dirty="0"/>
              <a:t>如何获得命令帮助？</a:t>
            </a:r>
            <a:r>
              <a:rPr lang="en-US" altLang="zh-CN" dirty="0"/>
              <a:t>help</a:t>
            </a:r>
            <a:r>
              <a:rPr lang="zh-CN" altLang="zh-CN" dirty="0"/>
              <a:t>命令和</a:t>
            </a:r>
            <a:r>
              <a:rPr lang="en-US" altLang="zh-CN" dirty="0"/>
              <a:t>--help</a:t>
            </a:r>
            <a:r>
              <a:rPr lang="zh-CN" altLang="zh-CN" dirty="0"/>
              <a:t>命令选项的作用分别是什么？</a:t>
            </a:r>
          </a:p>
          <a:p>
            <a:r>
              <a:rPr lang="zh-CN" altLang="zh-CN" dirty="0"/>
              <a:t>常用的</a:t>
            </a:r>
            <a:r>
              <a:rPr lang="en-US" altLang="zh-CN" dirty="0"/>
              <a:t>Linux</a:t>
            </a:r>
            <a:r>
              <a:rPr lang="zh-CN" altLang="zh-CN" dirty="0"/>
              <a:t>信息获取命令有哪些？各自的功能是什么？</a:t>
            </a:r>
            <a:endParaRPr lang="zh-CN" altLang="en-US" dirty="0"/>
          </a:p>
          <a:p>
            <a:r>
              <a:rPr lang="zh-CN" altLang="en-US" dirty="0"/>
              <a:t>如何正确地关闭和重新启动</a:t>
            </a:r>
            <a:r>
              <a:rPr lang="en-US" altLang="zh-CN" dirty="0"/>
              <a:t>Linux</a:t>
            </a:r>
            <a:r>
              <a:rPr lang="zh-CN" altLang="en-US" dirty="0"/>
              <a:t>系统？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28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开源软件的特点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092A349-9FEC-45EF-9811-FCAFF8695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开放源代码软件一般是免费发布的，您可以在</a:t>
            </a:r>
            <a:r>
              <a:rPr lang="en-US" altLang="zh-CN" dirty="0"/>
              <a:t>Internet </a:t>
            </a:r>
            <a:r>
              <a:rPr lang="zh-CN" altLang="en-US" dirty="0"/>
              <a:t>上自由下载，用户无需缴纳 </a:t>
            </a:r>
            <a:r>
              <a:rPr lang="en-US" altLang="zh-CN" dirty="0"/>
              <a:t>License </a:t>
            </a:r>
            <a:r>
              <a:rPr lang="zh-CN" altLang="en-US" dirty="0"/>
              <a:t>费用。</a:t>
            </a:r>
          </a:p>
          <a:p>
            <a:r>
              <a:rPr lang="zh-CN" altLang="en-US" dirty="0"/>
              <a:t>开放源代码软件由一个核心组织领导， 通常由一个很大的社区在</a:t>
            </a:r>
            <a:r>
              <a:rPr lang="en-US" altLang="zh-CN" dirty="0"/>
              <a:t>Internet</a:t>
            </a:r>
            <a:r>
              <a:rPr lang="zh-CN" altLang="en-US" dirty="0"/>
              <a:t>上协作开发完成。这种“集市”式的开发模式使得其通常有着比封闭源代码软件更高的质量。</a:t>
            </a:r>
          </a:p>
          <a:p>
            <a:r>
              <a:rPr lang="zh-CN" altLang="en-US" dirty="0"/>
              <a:t>用户可以得到软件的源代码，更容易根据自己的特殊要求，进行定制。</a:t>
            </a:r>
          </a:p>
          <a:p>
            <a:r>
              <a:rPr lang="zh-CN" altLang="en-US" dirty="0"/>
              <a:t>开放源代码软件的生命周期不依附于某个公司，因此有更强的生命力。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869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本章实验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CD/DVD</a:t>
            </a:r>
            <a:r>
              <a:rPr lang="zh-CN" altLang="en-US" dirty="0"/>
              <a:t>光盘或</a:t>
            </a:r>
            <a:r>
              <a:rPr lang="en-US" altLang="zh-CN" dirty="0"/>
              <a:t>U</a:t>
            </a:r>
            <a:r>
              <a:rPr lang="zh-CN" altLang="en-US" dirty="0"/>
              <a:t>盘启动，安装</a:t>
            </a:r>
            <a:r>
              <a:rPr lang="en-US" altLang="zh-CN" dirty="0"/>
              <a:t>CentOS7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CentOS-7-x86_64-Minimal-1503.iso</a:t>
            </a:r>
            <a:endParaRPr lang="zh-CN" altLang="zh-CN" dirty="0"/>
          </a:p>
          <a:p>
            <a:r>
              <a:rPr lang="zh-CN" altLang="zh-CN" dirty="0"/>
              <a:t>掌握本地登录与注销的方法。</a:t>
            </a:r>
            <a:endParaRPr lang="en-US" altLang="zh-CN" dirty="0"/>
          </a:p>
          <a:p>
            <a:r>
              <a:rPr lang="zh-CN" altLang="zh-CN" dirty="0"/>
              <a:t>学会使用命令帮助，获取系统基本信息。</a:t>
            </a:r>
            <a:endParaRPr lang="en-US" altLang="zh-CN" dirty="0"/>
          </a:p>
          <a:p>
            <a:r>
              <a:rPr lang="zh-CN" altLang="zh-CN" dirty="0"/>
              <a:t>学会系统、关机和重启。</a:t>
            </a:r>
            <a:endParaRPr lang="en-US" altLang="zh-CN" dirty="0"/>
          </a:p>
          <a:p>
            <a:r>
              <a:rPr lang="zh-CN" altLang="en-US" dirty="0"/>
              <a:t>学习</a:t>
            </a:r>
            <a:r>
              <a:rPr lang="en-US" altLang="zh-CN" dirty="0"/>
              <a:t>CentOS</a:t>
            </a:r>
            <a:r>
              <a:rPr lang="zh-CN" altLang="en-US" dirty="0"/>
              <a:t>的基本命令。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6550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进一步学习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Windows</a:t>
            </a:r>
            <a:r>
              <a:rPr lang="zh-CN" altLang="zh-CN"/>
              <a:t>环境下的</a:t>
            </a:r>
            <a:r>
              <a:rPr lang="en-US" altLang="zh-CN"/>
              <a:t>SSH</a:t>
            </a:r>
            <a:r>
              <a:rPr lang="zh-CN" altLang="zh-CN"/>
              <a:t>远程登录工具</a:t>
            </a:r>
            <a:r>
              <a:rPr lang="en-US" altLang="zh-CN"/>
              <a:t>(</a:t>
            </a:r>
            <a:r>
              <a:rPr lang="zh-CN" altLang="en-US"/>
              <a:t>多选一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PuTTY</a:t>
            </a:r>
          </a:p>
          <a:p>
            <a:pPr lvl="1"/>
            <a:r>
              <a:rPr lang="en-US" altLang="zh-CN"/>
              <a:t>MobaXterm</a:t>
            </a:r>
          </a:p>
          <a:p>
            <a:pPr lvl="1"/>
            <a:r>
              <a:rPr lang="en-US" altLang="zh-CN"/>
              <a:t>Bitvise SSH Client</a:t>
            </a:r>
          </a:p>
          <a:p>
            <a:pPr lvl="1"/>
            <a:r>
              <a:rPr lang="en-US" altLang="zh-CN"/>
              <a:t>Xshell</a:t>
            </a:r>
          </a:p>
          <a:p>
            <a:pPr lvl="1"/>
            <a:r>
              <a:rPr lang="en-US" altLang="zh-CN"/>
              <a:t>SecureCRT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009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EEA3A6-BAC4-4F12-9BE4-A40002D84172}"/>
              </a:ext>
            </a:extLst>
          </p:cNvPr>
          <p:cNvSpPr/>
          <p:nvPr/>
        </p:nvSpPr>
        <p:spPr>
          <a:xfrm>
            <a:off x="1021359" y="2276872"/>
            <a:ext cx="993092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dirty="0"/>
              <a:t>附：</a:t>
            </a:r>
            <a:r>
              <a:rPr lang="en-US" altLang="zh-CN" sz="7200" dirty="0"/>
              <a:t>CentOS</a:t>
            </a:r>
            <a:r>
              <a:rPr lang="zh-CN" altLang="en-US" sz="7200" dirty="0"/>
              <a:t>的基本命令</a:t>
            </a:r>
            <a:endParaRPr lang="zh-CN" altLang="en-U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012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375E-6 -4.44444E-6 L 4.375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</a:t>
            </a:r>
            <a:r>
              <a:rPr lang="zh-CN" altLang="zh-CN"/>
              <a:t>硬件</a:t>
            </a:r>
            <a:r>
              <a:rPr lang="zh-CN" altLang="en-US"/>
              <a:t>信息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1991544" y="1700808"/>
          <a:ext cx="8147248" cy="33059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2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64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获取系统硬件信息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dmidecode </a:t>
                      </a:r>
                      <a:r>
                        <a:rPr lang="zh-CN" sz="2400">
                          <a:effectLst/>
                        </a:rPr>
                        <a:t>或</a:t>
                      </a:r>
                      <a:r>
                        <a:rPr lang="en-US" sz="2400">
                          <a:effectLst/>
                        </a:rPr>
                        <a:t> lshw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50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</a:t>
                      </a:r>
                      <a:r>
                        <a:rPr lang="en-US" sz="2400">
                          <a:effectLst/>
                        </a:rPr>
                        <a:t>PCI/USB</a:t>
                      </a:r>
                      <a:r>
                        <a:rPr lang="zh-CN" sz="2400">
                          <a:effectLst/>
                        </a:rPr>
                        <a:t>接口信息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lspci/lsusb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71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</a:t>
                      </a:r>
                      <a:r>
                        <a:rPr lang="en-US" sz="2400">
                          <a:effectLst/>
                        </a:rPr>
                        <a:t>CPU</a:t>
                      </a:r>
                      <a:r>
                        <a:rPr lang="zh-CN" sz="2400">
                          <a:effectLst/>
                        </a:rPr>
                        <a:t>信息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lscpu </a:t>
                      </a:r>
                      <a:r>
                        <a:rPr lang="zh-CN" sz="2400">
                          <a:effectLst/>
                        </a:rPr>
                        <a:t>或</a:t>
                      </a:r>
                      <a:r>
                        <a:rPr lang="en-US" sz="2400">
                          <a:effectLst/>
                        </a:rPr>
                        <a:t> cat /proc/cpuinfo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45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检查硬件虚拟化的支持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egrep</a:t>
                      </a:r>
                      <a:r>
                        <a:rPr lang="en-US" sz="2400" dirty="0">
                          <a:effectLst/>
                        </a:rPr>
                        <a:t> --color "</a:t>
                      </a:r>
                      <a:r>
                        <a:rPr lang="en-US" sz="2400" dirty="0" err="1">
                          <a:effectLst/>
                        </a:rPr>
                        <a:t>vmx|svm</a:t>
                      </a:r>
                      <a:r>
                        <a:rPr lang="en-US" sz="2400" dirty="0">
                          <a:effectLst/>
                        </a:rPr>
                        <a:t>“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/proc/</a:t>
                      </a:r>
                      <a:r>
                        <a:rPr lang="en-US" sz="2400" dirty="0" err="1">
                          <a:effectLst/>
                        </a:rPr>
                        <a:t>cpuinfo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64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显示物理内存大小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free -m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010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</a:t>
            </a:r>
            <a:r>
              <a:rPr lang="zh-CN" altLang="zh-CN"/>
              <a:t>系统</a:t>
            </a:r>
            <a:r>
              <a:rPr lang="zh-CN" altLang="en-US"/>
              <a:t>信息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1775520" y="1700808"/>
          <a:ext cx="8064896" cy="3244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查看系统发行版本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cat /etc/system-release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76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查看系统内核版本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uname -r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4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显示机器的体系结构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arch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41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显示系统加载的内核模块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lsmod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56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查看系统启动信息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dmesg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885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获取存储信息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1487488" y="1628800"/>
          <a:ext cx="8484200" cy="3816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7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70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显示系统中的块设备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lsblk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08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显示磁盘分区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fdisk -l </a:t>
                      </a:r>
                      <a:r>
                        <a:rPr lang="zh-CN" sz="2400">
                          <a:effectLst/>
                        </a:rPr>
                        <a:t>或</a:t>
                      </a:r>
                      <a:r>
                        <a:rPr lang="en-US" sz="2400">
                          <a:effectLst/>
                        </a:rPr>
                        <a:t> gdisk -l </a:t>
                      </a:r>
                      <a:r>
                        <a:rPr lang="zh-CN" sz="2400">
                          <a:effectLst/>
                        </a:rPr>
                        <a:t>或 </a:t>
                      </a:r>
                      <a:r>
                        <a:rPr lang="en-US" sz="2400">
                          <a:effectLst/>
                        </a:rPr>
                        <a:t>parted -l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117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 物理卷</a:t>
                      </a:r>
                      <a:r>
                        <a:rPr lang="en-US" sz="2400">
                          <a:effectLst/>
                        </a:rPr>
                        <a:t>/</a:t>
                      </a:r>
                      <a:r>
                        <a:rPr lang="zh-CN" sz="2400">
                          <a:effectLst/>
                        </a:rPr>
                        <a:t>卷组</a:t>
                      </a:r>
                      <a:r>
                        <a:rPr lang="en-US" sz="2400">
                          <a:effectLst/>
                        </a:rPr>
                        <a:t>/</a:t>
                      </a:r>
                      <a:r>
                        <a:rPr lang="zh-CN" sz="2400">
                          <a:effectLst/>
                        </a:rPr>
                        <a:t>逻辑卷 信息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pvs/vgs/lvs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117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查看已经挂装的文件系统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findmnt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70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显示磁盘剩余空间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df -Ph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70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查看所有交换空间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swapon</a:t>
                      </a:r>
                      <a:r>
                        <a:rPr lang="en-US" sz="2400" dirty="0">
                          <a:effectLst/>
                        </a:rPr>
                        <a:t> -s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2063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获取网络信息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1775520" y="1412776"/>
          <a:ext cx="8229600" cy="4104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3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089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显示主机名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hostnamectl </a:t>
                      </a:r>
                      <a:r>
                        <a:rPr lang="zh-CN" sz="2400">
                          <a:effectLst/>
                        </a:rPr>
                        <a:t>或 </a:t>
                      </a:r>
                      <a:r>
                        <a:rPr lang="en-US" sz="2400">
                          <a:effectLst/>
                        </a:rPr>
                        <a:t>hostname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显示网络接口参数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ip addr show </a:t>
                      </a:r>
                      <a:r>
                        <a:rPr lang="zh-CN" sz="2400">
                          <a:effectLst/>
                        </a:rPr>
                        <a:t>或</a:t>
                      </a:r>
                      <a:r>
                        <a:rPr lang="en-US" sz="2400">
                          <a:effectLst/>
                        </a:rPr>
                        <a:t> ifconfig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显示路由信息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ip route show </a:t>
                      </a:r>
                      <a:r>
                        <a:rPr lang="zh-CN" sz="2400">
                          <a:effectLst/>
                        </a:rPr>
                        <a:t>或</a:t>
                      </a:r>
                      <a:r>
                        <a:rPr lang="en-US" sz="2400">
                          <a:effectLst/>
                        </a:rPr>
                        <a:t> route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显示网络状态信息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ss </a:t>
                      </a:r>
                      <a:r>
                        <a:rPr lang="zh-CN" sz="2400">
                          <a:effectLst/>
                        </a:rPr>
                        <a:t>或</a:t>
                      </a:r>
                      <a:r>
                        <a:rPr lang="en-US" sz="2400">
                          <a:effectLst/>
                        </a:rPr>
                        <a:t> netstat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显示防火墙规则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firewall-</a:t>
                      </a:r>
                      <a:r>
                        <a:rPr lang="en-US" sz="2400" dirty="0" err="1">
                          <a:effectLst/>
                        </a:rPr>
                        <a:t>cmd</a:t>
                      </a:r>
                      <a:r>
                        <a:rPr lang="en-US" sz="2400" dirty="0">
                          <a:effectLst/>
                        </a:rPr>
                        <a:t> --list-all </a:t>
                      </a:r>
                      <a:r>
                        <a:rPr lang="zh-CN" sz="2400" dirty="0">
                          <a:effectLst/>
                        </a:rPr>
                        <a:t>或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iptables</a:t>
                      </a:r>
                      <a:r>
                        <a:rPr lang="en-US" sz="2400" dirty="0">
                          <a:effectLst/>
                        </a:rPr>
                        <a:t> -</a:t>
                      </a:r>
                      <a:r>
                        <a:rPr lang="en-US" sz="2400" dirty="0" err="1">
                          <a:effectLst/>
                        </a:rPr>
                        <a:t>nvL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0984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设置语言环境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查看系统支持的语言环境</a:t>
            </a:r>
            <a:endParaRPr lang="en-US" altLang="zh-CN"/>
          </a:p>
          <a:p>
            <a:pPr lvl="1"/>
            <a:r>
              <a:rPr lang="en-US" altLang="zh-CN"/>
              <a:t>localectl list-locales </a:t>
            </a:r>
          </a:p>
          <a:p>
            <a:r>
              <a:rPr lang="zh-CN" altLang="zh-CN"/>
              <a:t>设置语言环境</a:t>
            </a:r>
            <a:endParaRPr lang="en-US" altLang="zh-CN"/>
          </a:p>
          <a:p>
            <a:pPr lvl="1"/>
            <a:r>
              <a:rPr lang="en-US" altLang="zh-CN"/>
              <a:t>localectl set-locale LANG="zh_CN.UTF-8"</a:t>
            </a:r>
          </a:p>
          <a:p>
            <a:r>
              <a:rPr lang="zh-CN" altLang="zh-CN"/>
              <a:t>查看语言环境的全局配置文件</a:t>
            </a:r>
            <a:endParaRPr lang="en-US" altLang="zh-CN"/>
          </a:p>
          <a:p>
            <a:pPr lvl="1"/>
            <a:r>
              <a:rPr lang="en-US" altLang="zh-CN"/>
              <a:t>cat /etc/locale.conf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429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配置日期、时间和时区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设置日期 和</a:t>
            </a:r>
            <a:r>
              <a:rPr lang="en-US" altLang="zh-CN"/>
              <a:t>/</a:t>
            </a:r>
            <a:r>
              <a:rPr lang="zh-CN" altLang="zh-CN"/>
              <a:t>或 时间</a:t>
            </a:r>
            <a:endParaRPr lang="en-US" altLang="zh-CN"/>
          </a:p>
          <a:p>
            <a:pPr lvl="1"/>
            <a:r>
              <a:rPr lang="en-US" altLang="zh-CN"/>
              <a:t># timedatectl set-time 23:05:00</a:t>
            </a:r>
            <a:endParaRPr lang="zh-CN" altLang="zh-CN"/>
          </a:p>
          <a:p>
            <a:pPr lvl="1"/>
            <a:r>
              <a:rPr lang="en-US" altLang="zh-CN"/>
              <a:t># timedatectl set-time 2015-10-15</a:t>
            </a:r>
            <a:endParaRPr lang="zh-CN" altLang="zh-CN"/>
          </a:p>
          <a:p>
            <a:pPr lvl="1"/>
            <a:r>
              <a:rPr lang="en-US" altLang="zh-CN"/>
              <a:t># timedatectl set-time '2015-10-15 23:06:00'</a:t>
            </a:r>
          </a:p>
          <a:p>
            <a:r>
              <a:rPr lang="zh-CN" altLang="zh-CN"/>
              <a:t>查看系统支持的时区</a:t>
            </a:r>
            <a:r>
              <a:rPr lang="zh-CN" altLang="en-US"/>
              <a:t>、设置时区</a:t>
            </a:r>
            <a:endParaRPr lang="en-US" altLang="zh-CN"/>
          </a:p>
          <a:p>
            <a:pPr lvl="1"/>
            <a:r>
              <a:rPr lang="en-US" altLang="zh-CN"/>
              <a:t># timedatectl list-timezones</a:t>
            </a:r>
          </a:p>
          <a:p>
            <a:pPr lvl="1"/>
            <a:r>
              <a:rPr lang="en-US" altLang="zh-CN"/>
              <a:t># timedatectl set-timezone Asia/Shanghai</a:t>
            </a:r>
          </a:p>
          <a:p>
            <a:r>
              <a:rPr lang="zh-CN" altLang="en-US"/>
              <a:t>设置</a:t>
            </a:r>
            <a:r>
              <a:rPr lang="zh-CN" altLang="zh-CN"/>
              <a:t>远程时间同步</a:t>
            </a:r>
            <a:endParaRPr lang="en-US" altLang="zh-CN"/>
          </a:p>
          <a:p>
            <a:pPr lvl="1"/>
            <a:r>
              <a:rPr lang="en-US" altLang="zh-CN"/>
              <a:t># timedatectl set-ntp yes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377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zh-CN" altLang="zh-CN"/>
              <a:t>防火墙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启用</a:t>
            </a:r>
            <a:r>
              <a:rPr lang="en-US" altLang="zh-CN"/>
              <a:t>firewalld</a:t>
            </a:r>
            <a:r>
              <a:rPr lang="zh-CN" altLang="en-US"/>
              <a:t>防火墙</a:t>
            </a:r>
            <a:endParaRPr lang="en-US" altLang="zh-CN"/>
          </a:p>
          <a:p>
            <a:pPr lvl="1"/>
            <a:r>
              <a:rPr lang="en-US" altLang="zh-CN"/>
              <a:t># yum -y install firewalld</a:t>
            </a:r>
          </a:p>
          <a:p>
            <a:pPr lvl="1"/>
            <a:r>
              <a:rPr lang="en-US" altLang="zh-CN"/>
              <a:t># systemctl start firewalld</a:t>
            </a:r>
            <a:endParaRPr lang="zh-CN" altLang="zh-CN"/>
          </a:p>
          <a:p>
            <a:pPr lvl="1"/>
            <a:r>
              <a:rPr lang="en-US" altLang="zh-CN"/>
              <a:t># systemctl enable firewalld</a:t>
            </a:r>
            <a:endParaRPr lang="zh-CN" altLang="zh-CN"/>
          </a:p>
          <a:p>
            <a:r>
              <a:rPr lang="zh-CN" altLang="en-US"/>
              <a:t>禁用</a:t>
            </a:r>
            <a:r>
              <a:rPr lang="en-US" altLang="zh-CN"/>
              <a:t>firewalld</a:t>
            </a:r>
            <a:r>
              <a:rPr lang="zh-CN" altLang="en-US"/>
              <a:t>防火墙</a:t>
            </a:r>
            <a:endParaRPr lang="en-US" altLang="zh-CN"/>
          </a:p>
          <a:p>
            <a:pPr lvl="1"/>
            <a:r>
              <a:rPr lang="en-US" altLang="zh-CN"/>
              <a:t># systemctl stop firewalld</a:t>
            </a:r>
            <a:endParaRPr lang="zh-CN" altLang="zh-CN"/>
          </a:p>
          <a:p>
            <a:pPr lvl="1"/>
            <a:r>
              <a:rPr lang="en-US" altLang="zh-CN"/>
              <a:t># systemctl disable firewalld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什么是操作系统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3F00B19C-7CC2-450D-ADD8-47C150FFA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操作系统（</a:t>
            </a:r>
            <a:r>
              <a:rPr lang="en-US" altLang="zh-CN" dirty="0"/>
              <a:t>Operating System</a:t>
            </a:r>
            <a:r>
              <a:rPr lang="zh-CN" altLang="en-US" dirty="0"/>
              <a:t>，简称</a:t>
            </a:r>
            <a:r>
              <a:rPr lang="en-US" altLang="zh-CN" dirty="0"/>
              <a:t>OS</a:t>
            </a:r>
            <a:r>
              <a:rPr lang="zh-CN" altLang="en-US" dirty="0"/>
              <a:t>）传统上是负责对电脑硬件直接控制及管理的系统软件。</a:t>
            </a:r>
          </a:p>
          <a:p>
            <a:pPr lvl="1"/>
            <a:r>
              <a:rPr lang="zh-CN" altLang="en-US" dirty="0"/>
              <a:t>操作系统的功能一般包括处理器管理、存储管理、文件管理、设备管理和作业管理等。</a:t>
            </a:r>
          </a:p>
          <a:p>
            <a:pPr lvl="1"/>
            <a:r>
              <a:rPr lang="zh-CN" altLang="en-US" dirty="0"/>
              <a:t>当多个程序同时运行时，操作系统负责规划以优化每个程序的处理时间。</a:t>
            </a:r>
          </a:p>
          <a:p>
            <a:r>
              <a:rPr lang="zh-CN" altLang="en-US" dirty="0"/>
              <a:t>对计算机系统而言，操作系统是对所有系统资源进行管理的程序的集合；对用户而言，操作系统提供了对系统资源进行有效利用的简单抽象的方法。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3148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配置</a:t>
            </a:r>
            <a:r>
              <a:rPr lang="en-US" altLang="zh-CN"/>
              <a:t>SELinux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关闭 </a:t>
            </a:r>
            <a:r>
              <a:rPr lang="en-US" altLang="zh-CN"/>
              <a:t>SELINUX</a:t>
            </a:r>
          </a:p>
          <a:p>
            <a:pPr lvl="1"/>
            <a:r>
              <a:rPr lang="zh-CN" altLang="en-US"/>
              <a:t>将配置文件 </a:t>
            </a:r>
            <a:r>
              <a:rPr lang="en-US" altLang="zh-CN"/>
              <a:t>/etc/selinux/config </a:t>
            </a:r>
            <a:r>
              <a:rPr lang="zh-CN" altLang="en-US"/>
              <a:t>中的</a:t>
            </a:r>
            <a:endParaRPr lang="en-US" altLang="zh-CN"/>
          </a:p>
          <a:p>
            <a:pPr lvl="1"/>
            <a:r>
              <a:rPr lang="zh-CN" altLang="en-US"/>
              <a:t> </a:t>
            </a:r>
            <a:r>
              <a:rPr lang="en-US" altLang="zh-CN"/>
              <a:t>SELINUX=enforcing </a:t>
            </a:r>
          </a:p>
          <a:p>
            <a:pPr lvl="1"/>
            <a:r>
              <a:rPr lang="zh-CN" altLang="en-US"/>
              <a:t>改为 </a:t>
            </a:r>
            <a:r>
              <a:rPr lang="en-US" altLang="zh-CN"/>
              <a:t>SELINUX=disabled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# sed -i 's/SELINUX=.*/SELINUX=disabled/' /etc/selinux/config</a:t>
            </a:r>
            <a:endParaRPr lang="zh-CN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2385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安装必要的软件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7448" y="1268760"/>
            <a:ext cx="9865096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# yum -y install  </a:t>
            </a:r>
            <a:r>
              <a:rPr lang="en-US" altLang="zh-CN" sz="2400" dirty="0" err="1"/>
              <a:t>lshw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pciutils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usbutils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sysstat</a:t>
            </a:r>
            <a:endParaRPr lang="zh-CN" altLang="zh-CN" sz="2400" dirty="0"/>
          </a:p>
          <a:p>
            <a:r>
              <a:rPr lang="en-US" altLang="zh-CN" sz="2400" dirty="0"/>
              <a:t># yum -y install  </a:t>
            </a:r>
            <a:r>
              <a:rPr lang="en-US" altLang="zh-CN" sz="2400" dirty="0" err="1"/>
              <a:t>gdisk</a:t>
            </a:r>
            <a:r>
              <a:rPr lang="en-US" altLang="zh-CN" sz="2400" dirty="0"/>
              <a:t> system-storage-manager</a:t>
            </a:r>
          </a:p>
          <a:p>
            <a:r>
              <a:rPr lang="en-US" altLang="zh-CN" sz="2400" dirty="0"/>
              <a:t># yum -y install  </a:t>
            </a:r>
            <a:r>
              <a:rPr lang="en-US" altLang="zh-CN" sz="2400" dirty="0" err="1"/>
              <a:t>pinfo</a:t>
            </a:r>
            <a:r>
              <a:rPr lang="en-US" altLang="zh-CN" sz="2400" dirty="0"/>
              <a:t> man-pages bash-completion</a:t>
            </a:r>
          </a:p>
          <a:p>
            <a:r>
              <a:rPr lang="en-US" altLang="zh-CN" sz="2400" dirty="0"/>
              <a:t># yum -y install  </a:t>
            </a:r>
            <a:r>
              <a:rPr lang="en-US" altLang="zh-CN" sz="2400" dirty="0" err="1"/>
              <a:t>nano</a:t>
            </a:r>
            <a:r>
              <a:rPr lang="en-US" altLang="zh-CN" sz="2400" dirty="0"/>
              <a:t> vim-enhanced</a:t>
            </a:r>
            <a:endParaRPr lang="zh-CN" altLang="zh-CN" sz="2400" dirty="0"/>
          </a:p>
          <a:p>
            <a:r>
              <a:rPr lang="en-US" altLang="zh-CN" sz="2400" dirty="0"/>
              <a:t># yum -y install  </a:t>
            </a:r>
            <a:r>
              <a:rPr lang="en-US" altLang="zh-CN" sz="2400" dirty="0" err="1"/>
              <a:t>tmux</a:t>
            </a:r>
            <a:r>
              <a:rPr lang="en-US" altLang="zh-CN" sz="2400" dirty="0"/>
              <a:t> screen</a:t>
            </a:r>
            <a:endParaRPr lang="zh-CN" altLang="zh-CN" sz="2400" dirty="0"/>
          </a:p>
          <a:p>
            <a:r>
              <a:rPr lang="en-US" altLang="zh-CN" sz="2400" dirty="0"/>
              <a:t># yum -y install  zip unzip bzip2 tree </a:t>
            </a:r>
            <a:r>
              <a:rPr lang="en-US" altLang="zh-CN" sz="2400" dirty="0" err="1"/>
              <a:t>tmpwatch</a:t>
            </a:r>
            <a:endParaRPr lang="zh-CN" altLang="zh-CN" sz="2400" dirty="0"/>
          </a:p>
          <a:p>
            <a:r>
              <a:rPr lang="en-US" altLang="zh-CN" sz="2400" dirty="0"/>
              <a:t># yum -y install  net-tools </a:t>
            </a:r>
            <a:r>
              <a:rPr lang="en-US" altLang="zh-CN" sz="2400" dirty="0" err="1"/>
              <a:t>psmisc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lsof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# yum -y install  yum-plugin-security yum-</a:t>
            </a:r>
            <a:r>
              <a:rPr lang="en-US" altLang="zh-CN" sz="2400" dirty="0" err="1"/>
              <a:t>utils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createrepo</a:t>
            </a:r>
            <a:endParaRPr lang="zh-CN" altLang="zh-CN" sz="2400" dirty="0"/>
          </a:p>
          <a:p>
            <a:r>
              <a:rPr lang="en-US" altLang="zh-CN" sz="2400" dirty="0"/>
              <a:t># yum -y install 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wget</a:t>
            </a:r>
            <a:r>
              <a:rPr lang="en-US" altLang="zh-CN" sz="2400" dirty="0"/>
              <a:t> curl </a:t>
            </a:r>
            <a:r>
              <a:rPr lang="en-US" altLang="zh-CN" sz="2400" dirty="0" err="1"/>
              <a:t>elinks</a:t>
            </a:r>
            <a:r>
              <a:rPr lang="en-US" altLang="zh-CN" sz="2400" dirty="0"/>
              <a:t> lynx </a:t>
            </a:r>
            <a:r>
              <a:rPr lang="en-US" altLang="zh-CN" sz="2400" dirty="0" err="1"/>
              <a:t>lftp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mailx</a:t>
            </a:r>
            <a:r>
              <a:rPr lang="en-US" altLang="zh-CN" sz="2400" dirty="0"/>
              <a:t> mutt </a:t>
            </a:r>
            <a:r>
              <a:rPr lang="en-US" altLang="zh-CN" sz="2400" dirty="0" err="1"/>
              <a:t>rsync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9128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EEA3A6-BAC4-4F12-9BE4-A40002D84172}"/>
              </a:ext>
            </a:extLst>
          </p:cNvPr>
          <p:cNvSpPr/>
          <p:nvPr/>
        </p:nvSpPr>
        <p:spPr>
          <a:xfrm>
            <a:off x="2927648" y="2276872"/>
            <a:ext cx="61183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YOU!</a:t>
            </a:r>
            <a:endParaRPr lang="zh-CN" altLang="en-U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340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375E-6 -4.44444E-6 L 4.375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 </a:t>
            </a:r>
            <a:r>
              <a:rPr lang="zh-CN" altLang="en-US"/>
              <a:t>的历史</a:t>
            </a:r>
          </a:p>
        </p:txBody>
      </p:sp>
      <p:sp>
        <p:nvSpPr>
          <p:cNvPr id="184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由一位名叫 </a:t>
            </a:r>
            <a:r>
              <a:rPr lang="en-US" altLang="zh-CN" dirty="0"/>
              <a:t>Linus Torvalds </a:t>
            </a:r>
            <a:r>
              <a:rPr lang="zh-CN" altLang="en-US" dirty="0"/>
              <a:t>的芬兰赫尔辛基大学的学生开发</a:t>
            </a:r>
            <a:endParaRPr lang="en-US" altLang="zh-CN" dirty="0"/>
          </a:p>
          <a:p>
            <a:pPr lvl="1"/>
            <a:r>
              <a:rPr lang="zh-CN" altLang="en-US" dirty="0"/>
              <a:t>目的是设计一个替代 </a:t>
            </a:r>
            <a:r>
              <a:rPr lang="en-US" altLang="zh-CN" dirty="0" err="1"/>
              <a:t>Minix</a:t>
            </a:r>
            <a:r>
              <a:rPr lang="en-US" altLang="zh-CN" dirty="0"/>
              <a:t> </a:t>
            </a:r>
            <a:r>
              <a:rPr lang="zh-CN" altLang="en-US" dirty="0"/>
              <a:t>的操作系统</a:t>
            </a:r>
            <a:r>
              <a:rPr lang="en-US" altLang="zh-CN" dirty="0"/>
              <a:t>,</a:t>
            </a:r>
            <a:r>
              <a:rPr lang="zh-CN" altLang="en-US" dirty="0"/>
              <a:t>这个操作系统可用于</a:t>
            </a:r>
            <a:r>
              <a:rPr lang="en-US" altLang="zh-CN" dirty="0"/>
              <a:t>386</a:t>
            </a:r>
            <a:r>
              <a:rPr lang="zh-CN" altLang="en-US" dirty="0"/>
              <a:t>、</a:t>
            </a:r>
            <a:r>
              <a:rPr lang="en-US" altLang="zh-CN" dirty="0"/>
              <a:t>486</a:t>
            </a:r>
            <a:r>
              <a:rPr lang="zh-CN" altLang="en-US" dirty="0"/>
              <a:t>或奔腾处理器的个人计算机上，并且具有 </a:t>
            </a:r>
            <a:r>
              <a:rPr lang="en-US" altLang="zh-CN" dirty="0"/>
              <a:t>Unix </a:t>
            </a:r>
            <a:r>
              <a:rPr lang="zh-CN" altLang="en-US" dirty="0"/>
              <a:t>操作系统的全部功能。</a:t>
            </a:r>
            <a:endParaRPr lang="en-US" altLang="zh-CN" dirty="0"/>
          </a:p>
          <a:p>
            <a:r>
              <a:rPr lang="en-US" altLang="zh-CN" dirty="0"/>
              <a:t>Linux </a:t>
            </a:r>
            <a:r>
              <a:rPr lang="zh-CN" altLang="en-US" dirty="0"/>
              <a:t>第一个内核公开版</a:t>
            </a:r>
            <a:endParaRPr lang="en-US" altLang="zh-CN" dirty="0"/>
          </a:p>
          <a:p>
            <a:pPr lvl="1"/>
            <a:r>
              <a:rPr lang="en-US" altLang="zh-CN" dirty="0"/>
              <a:t>Linux 0.02</a:t>
            </a:r>
            <a:r>
              <a:rPr lang="zh-CN" altLang="en-US" dirty="0"/>
              <a:t>版于</a:t>
            </a:r>
            <a:r>
              <a:rPr lang="en-US" altLang="zh-CN" dirty="0"/>
              <a:t>1991</a:t>
            </a:r>
            <a:r>
              <a:rPr lang="en-US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月发布。</a:t>
            </a:r>
          </a:p>
        </p:txBody>
      </p:sp>
      <p:pic>
        <p:nvPicPr>
          <p:cNvPr id="18439" name="Picture 2" descr="lin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0"/>
          <a:stretch>
            <a:fillRect/>
          </a:stretch>
        </p:blipFill>
        <p:spPr bwMode="auto">
          <a:xfrm>
            <a:off x="7168111" y="3004687"/>
            <a:ext cx="2393733" cy="300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2" descr="http://h.hiphotos.baidu.com/baike/s%3D220/sign=02de3bd67b899e517c8e3d1672a7d990/8ad4b31c8701a18bb0f2fa649e2f07082838fe8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3014812"/>
            <a:ext cx="1938337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20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Linux</a:t>
            </a:r>
            <a:r>
              <a:rPr lang="en-US" altLang="zh-CN"/>
              <a:t> </a:t>
            </a:r>
            <a:r>
              <a:rPr lang="zh-CN" altLang="en-US"/>
              <a:t>深</a:t>
            </a:r>
            <a:r>
              <a:rPr lang="en-US" altLang="en-US"/>
              <a:t>受喜爱的原因</a:t>
            </a:r>
            <a:endParaRPr lang="zh-CN" altLang="en-US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属于自由软件，用户不用支付任何费用就可以获得它和它的源代码，并且可以根据自己的需要对它进行必要的修改，无约束地继续传播。</a:t>
            </a:r>
          </a:p>
          <a:p>
            <a:r>
              <a:rPr lang="en-US" altLang="zh-CN" dirty="0"/>
              <a:t>Linux </a:t>
            </a:r>
            <a:r>
              <a:rPr lang="zh-CN" altLang="en-US" dirty="0"/>
              <a:t>具有</a:t>
            </a:r>
            <a:r>
              <a:rPr lang="en-US" altLang="zh-CN" dirty="0"/>
              <a:t>Unix</a:t>
            </a:r>
            <a:r>
              <a:rPr lang="zh-CN" altLang="en-US" dirty="0"/>
              <a:t>的全部功能，任何使用 </a:t>
            </a:r>
            <a:r>
              <a:rPr lang="en-US" altLang="zh-CN" dirty="0"/>
              <a:t>Unix </a:t>
            </a:r>
            <a:r>
              <a:rPr lang="zh-CN" altLang="en-US" dirty="0"/>
              <a:t>操作系统或想要学习 </a:t>
            </a:r>
            <a:r>
              <a:rPr lang="en-US" altLang="zh-CN" dirty="0"/>
              <a:t>Unix </a:t>
            </a:r>
            <a:r>
              <a:rPr lang="zh-CN" altLang="en-US" dirty="0"/>
              <a:t>操作系统的人都可以从 </a:t>
            </a:r>
            <a:r>
              <a:rPr lang="en-US" altLang="zh-CN" dirty="0"/>
              <a:t>Linux </a:t>
            </a:r>
            <a:r>
              <a:rPr lang="zh-CN" altLang="en-US" dirty="0"/>
              <a:t>开始。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不仅为用户提供了强大的操作系统功能，而且还提供了丰富的应用软件。</a:t>
            </a:r>
          </a:p>
        </p:txBody>
      </p:sp>
    </p:spTree>
    <p:extLst>
      <p:ext uri="{BB962C8B-B14F-4D97-AF65-F5344CB8AC3E}">
        <p14:creationId xmlns:p14="http://schemas.microsoft.com/office/powerpoint/2010/main" val="351125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 </a:t>
            </a:r>
            <a:r>
              <a:rPr lang="zh-CN" altLang="en-US"/>
              <a:t>系统的特点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开放性的系统</a:t>
            </a:r>
          </a:p>
          <a:p>
            <a:r>
              <a:rPr lang="zh-CN" altLang="en-US"/>
              <a:t>多用户多任务的系统</a:t>
            </a:r>
          </a:p>
          <a:p>
            <a:r>
              <a:rPr lang="zh-CN" altLang="en-US"/>
              <a:t>具有出色的稳定性和速度性能</a:t>
            </a:r>
          </a:p>
          <a:p>
            <a:r>
              <a:rPr lang="zh-CN" altLang="en-US"/>
              <a:t>具有可靠的系统安全性</a:t>
            </a:r>
          </a:p>
          <a:p>
            <a:r>
              <a:rPr lang="zh-CN" altLang="en-US"/>
              <a:t>提供了丰富的网络功能</a:t>
            </a:r>
          </a:p>
          <a:p>
            <a:r>
              <a:rPr lang="zh-CN" altLang="en-US"/>
              <a:t>标准兼容性和可移植性</a:t>
            </a:r>
          </a:p>
          <a:p>
            <a:r>
              <a:rPr lang="zh-CN" altLang="en-US"/>
              <a:t>提供了良好的用户界面</a:t>
            </a:r>
          </a:p>
        </p:txBody>
      </p:sp>
    </p:spTree>
    <p:extLst>
      <p:ext uri="{BB962C8B-B14F-4D97-AF65-F5344CB8AC3E}">
        <p14:creationId xmlns:p14="http://schemas.microsoft.com/office/powerpoint/2010/main" val="313614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25398</TotalTime>
  <Words>3313</Words>
  <Application>Microsoft Office PowerPoint</Application>
  <PresentationFormat>宽屏</PresentationFormat>
  <Paragraphs>478</Paragraphs>
  <Slides>62</Slides>
  <Notes>14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黑体</vt:lpstr>
      <vt:lpstr>楷体_GB2312</vt:lpstr>
      <vt:lpstr>宋体</vt:lpstr>
      <vt:lpstr>微软雅黑</vt:lpstr>
      <vt:lpstr>微软雅黑 Light</vt:lpstr>
      <vt:lpstr>Arial</vt:lpstr>
      <vt:lpstr>Arial Narrow</vt:lpstr>
      <vt:lpstr>Calibri</vt:lpstr>
      <vt:lpstr>Times New Roman</vt:lpstr>
      <vt:lpstr>Wingdings</vt:lpstr>
      <vt:lpstr>Office 主题</vt:lpstr>
      <vt:lpstr>Visio</vt:lpstr>
      <vt:lpstr>第01章 Linux系统安装和基本操作</vt:lpstr>
      <vt:lpstr>课程目标</vt:lpstr>
      <vt:lpstr>课程内容</vt:lpstr>
      <vt:lpstr>什么是 Linux</vt:lpstr>
      <vt:lpstr>开源软件的特点</vt:lpstr>
      <vt:lpstr>什么是操作系统</vt:lpstr>
      <vt:lpstr>Linux 的历史</vt:lpstr>
      <vt:lpstr>Linux 深受喜爱的原因</vt:lpstr>
      <vt:lpstr>Linux 系统的特点</vt:lpstr>
      <vt:lpstr>Linux 系统的组成</vt:lpstr>
      <vt:lpstr>Linux内核</vt:lpstr>
      <vt:lpstr>Linux内核版本</vt:lpstr>
      <vt:lpstr>Linux内核版本的更新</vt:lpstr>
      <vt:lpstr>Linux 发行版</vt:lpstr>
      <vt:lpstr>常见的Linux发行套件</vt:lpstr>
      <vt:lpstr>课程内容</vt:lpstr>
      <vt:lpstr>CentOS Linux</vt:lpstr>
      <vt:lpstr>CentOS 与 RHEL</vt:lpstr>
      <vt:lpstr>Linux的应用领域</vt:lpstr>
      <vt:lpstr>CentOS服务器领域</vt:lpstr>
      <vt:lpstr>云计算领域</vt:lpstr>
      <vt:lpstr>嵌入式领域</vt:lpstr>
      <vt:lpstr>桌面领域</vt:lpstr>
      <vt:lpstr>安装前的准备</vt:lpstr>
      <vt:lpstr>硬盘结构与磁盘分区</vt:lpstr>
      <vt:lpstr>磁盘分区的设备名</vt:lpstr>
      <vt:lpstr>关于磁盘分区设备的说明</vt:lpstr>
      <vt:lpstr>Linux下的文件系统</vt:lpstr>
      <vt:lpstr>Linux与Windows分区对比</vt:lpstr>
      <vt:lpstr>Linux的目录结构</vt:lpstr>
      <vt:lpstr>安装CentOS 7</vt:lpstr>
      <vt:lpstr>字符界面和图形界面</vt:lpstr>
      <vt:lpstr>为什么使用字符工作方式</vt:lpstr>
      <vt:lpstr>进入字符工作方式的方法</vt:lpstr>
      <vt:lpstr>字符界面登录与注销</vt:lpstr>
      <vt:lpstr>课程内容</vt:lpstr>
      <vt:lpstr>基本命令</vt:lpstr>
      <vt:lpstr>关机与重新启动</vt:lpstr>
      <vt:lpstr>关机与重启（shutdown）</vt:lpstr>
      <vt:lpstr>获得Linux的帮助</vt:lpstr>
      <vt:lpstr>字符界面下的帮助</vt:lpstr>
      <vt:lpstr>命令的语法格式说明</vt:lpstr>
      <vt:lpstr>课程内容</vt:lpstr>
      <vt:lpstr>CentOS的应用场景</vt:lpstr>
      <vt:lpstr>常见远程访问协议</vt:lpstr>
      <vt:lpstr>CentOS远程登录</vt:lpstr>
      <vt:lpstr>课程总结</vt:lpstr>
      <vt:lpstr>本章思考题</vt:lpstr>
      <vt:lpstr>本章思考题</vt:lpstr>
      <vt:lpstr>本章实验</vt:lpstr>
      <vt:lpstr>进一步学习</vt:lpstr>
      <vt:lpstr>PowerPoint 演示文稿</vt:lpstr>
      <vt:lpstr>获取硬件信息</vt:lpstr>
      <vt:lpstr>获取系统信息</vt:lpstr>
      <vt:lpstr>获取存储信息</vt:lpstr>
      <vt:lpstr>获取网络信息</vt:lpstr>
      <vt:lpstr>设置语言环境</vt:lpstr>
      <vt:lpstr>配置日期、时间和时区</vt:lpstr>
      <vt:lpstr>安装防火墙</vt:lpstr>
      <vt:lpstr>配置SELinux</vt:lpstr>
      <vt:lpstr>安装必要的软件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武永亮</cp:lastModifiedBy>
  <cp:revision>941</cp:revision>
  <dcterms:created xsi:type="dcterms:W3CDTF">2010-12-10T07:47:22Z</dcterms:created>
  <dcterms:modified xsi:type="dcterms:W3CDTF">2017-09-06T00:31:06Z</dcterms:modified>
</cp:coreProperties>
</file>