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6" r:id="rId2"/>
    <p:sldId id="299" r:id="rId3"/>
    <p:sldId id="530" r:id="rId4"/>
    <p:sldId id="473" r:id="rId5"/>
    <p:sldId id="474" r:id="rId6"/>
    <p:sldId id="475" r:id="rId7"/>
    <p:sldId id="476" r:id="rId8"/>
    <p:sldId id="477" r:id="rId9"/>
    <p:sldId id="529" r:id="rId10"/>
    <p:sldId id="484" r:id="rId11"/>
    <p:sldId id="485" r:id="rId12"/>
    <p:sldId id="486" r:id="rId13"/>
    <p:sldId id="487" r:id="rId14"/>
    <p:sldId id="488" r:id="rId15"/>
    <p:sldId id="490" r:id="rId16"/>
    <p:sldId id="491" r:id="rId17"/>
    <p:sldId id="53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27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28" r:id="rId41"/>
    <p:sldId id="525" r:id="rId42"/>
    <p:sldId id="343" r:id="rId4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2265" autoAdjust="0"/>
  </p:normalViewPr>
  <p:slideViewPr>
    <p:cSldViewPr>
      <p:cViewPr varScale="1">
        <p:scale>
          <a:sx n="103" d="100"/>
          <a:sy n="103" d="100"/>
        </p:scale>
        <p:origin x="110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A0F48-05EC-4C11-A9AA-CB790EAE4708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73F703F-DD98-43FD-BA8B-19AAB632CE1B}">
      <dgm:prSet phldrT="[文本]"/>
      <dgm:spPr/>
      <dgm:t>
        <a:bodyPr/>
        <a:lstStyle/>
        <a:p>
          <a:r>
            <a:rPr lang="zh-CN" altLang="en-US" dirty="0"/>
            <a:t>命令</a:t>
          </a:r>
          <a:r>
            <a:rPr lang="en-US" altLang="zh-CN" dirty="0"/>
            <a:t>1</a:t>
          </a:r>
          <a:endParaRPr lang="zh-CN" altLang="en-US" dirty="0"/>
        </a:p>
      </dgm:t>
    </dgm:pt>
    <dgm:pt modelId="{3A4D4F01-37A3-4D25-8F73-B6C7814757D1}" type="parTrans" cxnId="{D12483E2-8D3C-4360-9570-0571EFBE236C}">
      <dgm:prSet/>
      <dgm:spPr/>
      <dgm:t>
        <a:bodyPr/>
        <a:lstStyle/>
        <a:p>
          <a:endParaRPr lang="zh-CN" altLang="en-US"/>
        </a:p>
      </dgm:t>
    </dgm:pt>
    <dgm:pt modelId="{CE66199D-7B9C-4ABD-8354-CD85B17FBB43}" type="sibTrans" cxnId="{D12483E2-8D3C-4360-9570-0571EFBE236C}">
      <dgm:prSet/>
      <dgm:spPr/>
      <dgm:t>
        <a:bodyPr/>
        <a:lstStyle/>
        <a:p>
          <a:endParaRPr lang="zh-CN" altLang="en-US"/>
        </a:p>
      </dgm:t>
    </dgm:pt>
    <dgm:pt modelId="{138B877E-A793-464F-BAC8-0412AF8CB319}">
      <dgm:prSet phldrT="[文本]"/>
      <dgm:spPr/>
      <dgm:t>
        <a:bodyPr/>
        <a:lstStyle/>
        <a:p>
          <a:r>
            <a:rPr lang="zh-CN" altLang="en-US" dirty="0"/>
            <a:t>命令</a:t>
          </a:r>
          <a:r>
            <a:rPr lang="en-US" altLang="zh-CN" dirty="0"/>
            <a:t>2</a:t>
          </a:r>
          <a:endParaRPr lang="zh-CN" altLang="en-US" dirty="0"/>
        </a:p>
      </dgm:t>
    </dgm:pt>
    <dgm:pt modelId="{C0A4BD98-3A9E-4BB8-98FE-20253222A212}" type="parTrans" cxnId="{C9B9EC9D-0D3A-43F0-B6A3-34535FAF6DBE}">
      <dgm:prSet/>
      <dgm:spPr/>
      <dgm:t>
        <a:bodyPr/>
        <a:lstStyle/>
        <a:p>
          <a:endParaRPr lang="zh-CN" altLang="en-US"/>
        </a:p>
      </dgm:t>
    </dgm:pt>
    <dgm:pt modelId="{BAA17428-0DB2-4896-A1DE-BA79C4325C33}" type="sibTrans" cxnId="{C9B9EC9D-0D3A-43F0-B6A3-34535FAF6DBE}">
      <dgm:prSet/>
      <dgm:spPr/>
      <dgm:t>
        <a:bodyPr/>
        <a:lstStyle/>
        <a:p>
          <a:endParaRPr lang="zh-CN" altLang="en-US"/>
        </a:p>
      </dgm:t>
    </dgm:pt>
    <dgm:pt modelId="{5F0C90EC-13A6-4BEE-BC36-9ABB642E834D}">
      <dgm:prSet phldrT="[文本]"/>
      <dgm:spPr/>
      <dgm:t>
        <a:bodyPr/>
        <a:lstStyle/>
        <a:p>
          <a:r>
            <a:rPr lang="zh-CN" altLang="en-US" dirty="0"/>
            <a:t>命令</a:t>
          </a:r>
          <a:r>
            <a:rPr lang="en-US" altLang="zh-CN" dirty="0"/>
            <a:t>3</a:t>
          </a:r>
          <a:endParaRPr lang="zh-CN" altLang="en-US" dirty="0"/>
        </a:p>
      </dgm:t>
    </dgm:pt>
    <dgm:pt modelId="{90D956AA-D638-4628-A130-FEE8E3A5BB0B}" type="parTrans" cxnId="{7C3A4489-5AA5-49ED-BEBB-29C9FCCF880E}">
      <dgm:prSet/>
      <dgm:spPr/>
      <dgm:t>
        <a:bodyPr/>
        <a:lstStyle/>
        <a:p>
          <a:endParaRPr lang="zh-CN" altLang="en-US"/>
        </a:p>
      </dgm:t>
    </dgm:pt>
    <dgm:pt modelId="{0F5B012E-8241-4988-B8CF-0897908B716F}" type="sibTrans" cxnId="{7C3A4489-5AA5-49ED-BEBB-29C9FCCF880E}">
      <dgm:prSet/>
      <dgm:spPr/>
      <dgm:t>
        <a:bodyPr/>
        <a:lstStyle/>
        <a:p>
          <a:endParaRPr lang="zh-CN" altLang="en-US"/>
        </a:p>
      </dgm:t>
    </dgm:pt>
    <dgm:pt modelId="{6EB51FF4-6774-4C56-AA9B-6AE3DC077C73}">
      <dgm:prSet phldrT="[文本]"/>
      <dgm:spPr/>
      <dgm:t>
        <a:bodyPr/>
        <a:lstStyle/>
        <a:p>
          <a:r>
            <a:rPr lang="zh-CN" altLang="en-US" dirty="0"/>
            <a:t>结果输出</a:t>
          </a:r>
        </a:p>
      </dgm:t>
    </dgm:pt>
    <dgm:pt modelId="{AB3A8745-0FE0-44EF-AE5B-2B10ED830D9A}" type="parTrans" cxnId="{F4506755-8B87-4F67-87B9-596AEFB3BB3D}">
      <dgm:prSet/>
      <dgm:spPr/>
      <dgm:t>
        <a:bodyPr/>
        <a:lstStyle/>
        <a:p>
          <a:endParaRPr lang="zh-CN" altLang="en-US"/>
        </a:p>
      </dgm:t>
    </dgm:pt>
    <dgm:pt modelId="{15ED8CA3-E198-4D34-85CC-89FCD93B1A09}" type="sibTrans" cxnId="{F4506755-8B87-4F67-87B9-596AEFB3BB3D}">
      <dgm:prSet/>
      <dgm:spPr/>
      <dgm:t>
        <a:bodyPr/>
        <a:lstStyle/>
        <a:p>
          <a:endParaRPr lang="zh-CN" altLang="en-US"/>
        </a:p>
      </dgm:t>
    </dgm:pt>
    <dgm:pt modelId="{67B960E0-6365-4D07-9854-0C2D22CB3251}">
      <dgm:prSet phldrT="[文本]"/>
      <dgm:spPr/>
      <dgm:t>
        <a:bodyPr/>
        <a:lstStyle/>
        <a:p>
          <a:r>
            <a:rPr lang="zh-CN" altLang="en-US" dirty="0"/>
            <a:t>基本输入</a:t>
          </a:r>
        </a:p>
      </dgm:t>
    </dgm:pt>
    <dgm:pt modelId="{2422A6B4-B0ED-404A-ABB5-A8E4244B3FFB}" type="parTrans" cxnId="{CE6530C3-EA03-4F2D-843B-16A700C3AE26}">
      <dgm:prSet/>
      <dgm:spPr/>
      <dgm:t>
        <a:bodyPr/>
        <a:lstStyle/>
        <a:p>
          <a:endParaRPr lang="zh-CN" altLang="en-US"/>
        </a:p>
      </dgm:t>
    </dgm:pt>
    <dgm:pt modelId="{71061112-2DB2-4BD5-9CC7-B714EB83B291}" type="sibTrans" cxnId="{CE6530C3-EA03-4F2D-843B-16A700C3AE26}">
      <dgm:prSet/>
      <dgm:spPr/>
      <dgm:t>
        <a:bodyPr/>
        <a:lstStyle/>
        <a:p>
          <a:endParaRPr lang="zh-CN" altLang="en-US"/>
        </a:p>
      </dgm:t>
    </dgm:pt>
    <dgm:pt modelId="{DFE83C4A-0386-46D0-B49C-704534756ADC}" type="pres">
      <dgm:prSet presAssocID="{229A0F48-05EC-4C11-A9AA-CB790EAE4708}" presName="Name0" presStyleCnt="0">
        <dgm:presLayoutVars>
          <dgm:dir/>
          <dgm:resizeHandles val="exact"/>
        </dgm:presLayoutVars>
      </dgm:prSet>
      <dgm:spPr/>
    </dgm:pt>
    <dgm:pt modelId="{D881EB2C-364A-47FF-8697-B3315CA4D864}" type="pres">
      <dgm:prSet presAssocID="{67B960E0-6365-4D07-9854-0C2D22CB3251}" presName="node" presStyleLbl="node1" presStyleIdx="0" presStyleCnt="5">
        <dgm:presLayoutVars>
          <dgm:bulletEnabled val="1"/>
        </dgm:presLayoutVars>
      </dgm:prSet>
      <dgm:spPr/>
    </dgm:pt>
    <dgm:pt modelId="{22586D7C-022C-4685-853B-A17D7978D0E2}" type="pres">
      <dgm:prSet presAssocID="{71061112-2DB2-4BD5-9CC7-B714EB83B291}" presName="sibTrans" presStyleLbl="sibTrans2D1" presStyleIdx="0" presStyleCnt="4"/>
      <dgm:spPr/>
    </dgm:pt>
    <dgm:pt modelId="{3AE37257-4A13-4C89-A1A8-2A4DF5887A6F}" type="pres">
      <dgm:prSet presAssocID="{71061112-2DB2-4BD5-9CC7-B714EB83B291}" presName="connectorText" presStyleLbl="sibTrans2D1" presStyleIdx="0" presStyleCnt="4"/>
      <dgm:spPr/>
    </dgm:pt>
    <dgm:pt modelId="{BC2B5BC8-E8E9-4AF1-8F6B-7B451AFB18F0}" type="pres">
      <dgm:prSet presAssocID="{673F703F-DD98-43FD-BA8B-19AAB632CE1B}" presName="node" presStyleLbl="node1" presStyleIdx="1" presStyleCnt="5">
        <dgm:presLayoutVars>
          <dgm:bulletEnabled val="1"/>
        </dgm:presLayoutVars>
      </dgm:prSet>
      <dgm:spPr/>
    </dgm:pt>
    <dgm:pt modelId="{CE262CB7-7A1E-4C0C-84C4-FE824980C41D}" type="pres">
      <dgm:prSet presAssocID="{CE66199D-7B9C-4ABD-8354-CD85B17FBB43}" presName="sibTrans" presStyleLbl="sibTrans2D1" presStyleIdx="1" presStyleCnt="4"/>
      <dgm:spPr/>
    </dgm:pt>
    <dgm:pt modelId="{CA19E1AE-6D12-4025-9568-BFA4FD341F2A}" type="pres">
      <dgm:prSet presAssocID="{CE66199D-7B9C-4ABD-8354-CD85B17FBB43}" presName="connectorText" presStyleLbl="sibTrans2D1" presStyleIdx="1" presStyleCnt="4"/>
      <dgm:spPr/>
    </dgm:pt>
    <dgm:pt modelId="{E3D5424C-C90A-4A66-8F10-D22C26B4D3B1}" type="pres">
      <dgm:prSet presAssocID="{138B877E-A793-464F-BAC8-0412AF8CB319}" presName="node" presStyleLbl="node1" presStyleIdx="2" presStyleCnt="5">
        <dgm:presLayoutVars>
          <dgm:bulletEnabled val="1"/>
        </dgm:presLayoutVars>
      </dgm:prSet>
      <dgm:spPr/>
    </dgm:pt>
    <dgm:pt modelId="{00C8E9FA-6ED6-48FB-AB20-9A7B585F17DA}" type="pres">
      <dgm:prSet presAssocID="{BAA17428-0DB2-4896-A1DE-BA79C4325C33}" presName="sibTrans" presStyleLbl="sibTrans2D1" presStyleIdx="2" presStyleCnt="4"/>
      <dgm:spPr/>
    </dgm:pt>
    <dgm:pt modelId="{F8F5E990-3D5B-420F-BC5B-FBC9911B76FC}" type="pres">
      <dgm:prSet presAssocID="{BAA17428-0DB2-4896-A1DE-BA79C4325C33}" presName="connectorText" presStyleLbl="sibTrans2D1" presStyleIdx="2" presStyleCnt="4"/>
      <dgm:spPr/>
    </dgm:pt>
    <dgm:pt modelId="{3FEFDEC3-A801-4155-8578-9D2613B1F462}" type="pres">
      <dgm:prSet presAssocID="{5F0C90EC-13A6-4BEE-BC36-9ABB642E834D}" presName="node" presStyleLbl="node1" presStyleIdx="3" presStyleCnt="5">
        <dgm:presLayoutVars>
          <dgm:bulletEnabled val="1"/>
        </dgm:presLayoutVars>
      </dgm:prSet>
      <dgm:spPr/>
    </dgm:pt>
    <dgm:pt modelId="{6F816A6A-AD81-4A84-9774-E0480D7FD88F}" type="pres">
      <dgm:prSet presAssocID="{0F5B012E-8241-4988-B8CF-0897908B716F}" presName="sibTrans" presStyleLbl="sibTrans2D1" presStyleIdx="3" presStyleCnt="4"/>
      <dgm:spPr/>
    </dgm:pt>
    <dgm:pt modelId="{B713929D-CE9A-4606-AEC7-CFF5C9538169}" type="pres">
      <dgm:prSet presAssocID="{0F5B012E-8241-4988-B8CF-0897908B716F}" presName="connectorText" presStyleLbl="sibTrans2D1" presStyleIdx="3" presStyleCnt="4"/>
      <dgm:spPr/>
    </dgm:pt>
    <dgm:pt modelId="{DDEB08B5-B97C-4034-BF44-E59C786CEDA4}" type="pres">
      <dgm:prSet presAssocID="{6EB51FF4-6774-4C56-AA9B-6AE3DC077C73}" presName="node" presStyleLbl="node1" presStyleIdx="4" presStyleCnt="5">
        <dgm:presLayoutVars>
          <dgm:bulletEnabled val="1"/>
        </dgm:presLayoutVars>
      </dgm:prSet>
      <dgm:spPr/>
    </dgm:pt>
  </dgm:ptLst>
  <dgm:cxnLst>
    <dgm:cxn modelId="{0E403008-B0D9-469A-82EB-91E9A941CE7E}" type="presOf" srcId="{5F0C90EC-13A6-4BEE-BC36-9ABB642E834D}" destId="{3FEFDEC3-A801-4155-8578-9D2613B1F462}" srcOrd="0" destOrd="0" presId="urn:microsoft.com/office/officeart/2005/8/layout/process1"/>
    <dgm:cxn modelId="{1AD71B14-20E8-4ABA-BA69-1472DE29619F}" type="presOf" srcId="{673F703F-DD98-43FD-BA8B-19AAB632CE1B}" destId="{BC2B5BC8-E8E9-4AF1-8F6B-7B451AFB18F0}" srcOrd="0" destOrd="0" presId="urn:microsoft.com/office/officeart/2005/8/layout/process1"/>
    <dgm:cxn modelId="{17AF7720-39ED-4945-9C5D-E5B7A77E4393}" type="presOf" srcId="{0F5B012E-8241-4988-B8CF-0897908B716F}" destId="{B713929D-CE9A-4606-AEC7-CFF5C9538169}" srcOrd="1" destOrd="0" presId="urn:microsoft.com/office/officeart/2005/8/layout/process1"/>
    <dgm:cxn modelId="{7021CC21-F517-4B8A-8791-0DBC3AD4E16A}" type="presOf" srcId="{CE66199D-7B9C-4ABD-8354-CD85B17FBB43}" destId="{CE262CB7-7A1E-4C0C-84C4-FE824980C41D}" srcOrd="0" destOrd="0" presId="urn:microsoft.com/office/officeart/2005/8/layout/process1"/>
    <dgm:cxn modelId="{79ACE96C-E3A2-4673-B158-115A7A0213FA}" type="presOf" srcId="{CE66199D-7B9C-4ABD-8354-CD85B17FBB43}" destId="{CA19E1AE-6D12-4025-9568-BFA4FD341F2A}" srcOrd="1" destOrd="0" presId="urn:microsoft.com/office/officeart/2005/8/layout/process1"/>
    <dgm:cxn modelId="{4FD43F74-E7FF-4C00-ADDB-790F5046EF89}" type="presOf" srcId="{67B960E0-6365-4D07-9854-0C2D22CB3251}" destId="{D881EB2C-364A-47FF-8697-B3315CA4D864}" srcOrd="0" destOrd="0" presId="urn:microsoft.com/office/officeart/2005/8/layout/process1"/>
    <dgm:cxn modelId="{F4506755-8B87-4F67-87B9-596AEFB3BB3D}" srcId="{229A0F48-05EC-4C11-A9AA-CB790EAE4708}" destId="{6EB51FF4-6774-4C56-AA9B-6AE3DC077C73}" srcOrd="4" destOrd="0" parTransId="{AB3A8745-0FE0-44EF-AE5B-2B10ED830D9A}" sibTransId="{15ED8CA3-E198-4D34-85CC-89FCD93B1A09}"/>
    <dgm:cxn modelId="{7C3A4489-5AA5-49ED-BEBB-29C9FCCF880E}" srcId="{229A0F48-05EC-4C11-A9AA-CB790EAE4708}" destId="{5F0C90EC-13A6-4BEE-BC36-9ABB642E834D}" srcOrd="3" destOrd="0" parTransId="{90D956AA-D638-4628-A130-FEE8E3A5BB0B}" sibTransId="{0F5B012E-8241-4988-B8CF-0897908B716F}"/>
    <dgm:cxn modelId="{3465D38B-6338-4B8B-93CD-B3AECCCF3999}" type="presOf" srcId="{71061112-2DB2-4BD5-9CC7-B714EB83B291}" destId="{22586D7C-022C-4685-853B-A17D7978D0E2}" srcOrd="0" destOrd="0" presId="urn:microsoft.com/office/officeart/2005/8/layout/process1"/>
    <dgm:cxn modelId="{C9B9EC9D-0D3A-43F0-B6A3-34535FAF6DBE}" srcId="{229A0F48-05EC-4C11-A9AA-CB790EAE4708}" destId="{138B877E-A793-464F-BAC8-0412AF8CB319}" srcOrd="2" destOrd="0" parTransId="{C0A4BD98-3A9E-4BB8-98FE-20253222A212}" sibTransId="{BAA17428-0DB2-4896-A1DE-BA79C4325C33}"/>
    <dgm:cxn modelId="{445381B4-5784-4F82-AA36-115DA3A6335F}" type="presOf" srcId="{71061112-2DB2-4BD5-9CC7-B714EB83B291}" destId="{3AE37257-4A13-4C89-A1A8-2A4DF5887A6F}" srcOrd="1" destOrd="0" presId="urn:microsoft.com/office/officeart/2005/8/layout/process1"/>
    <dgm:cxn modelId="{2705B3B8-CB74-48E3-87D3-194E30B0B739}" type="presOf" srcId="{0F5B012E-8241-4988-B8CF-0897908B716F}" destId="{6F816A6A-AD81-4A84-9774-E0480D7FD88F}" srcOrd="0" destOrd="0" presId="urn:microsoft.com/office/officeart/2005/8/layout/process1"/>
    <dgm:cxn modelId="{CE6530C3-EA03-4F2D-843B-16A700C3AE26}" srcId="{229A0F48-05EC-4C11-A9AA-CB790EAE4708}" destId="{67B960E0-6365-4D07-9854-0C2D22CB3251}" srcOrd="0" destOrd="0" parTransId="{2422A6B4-B0ED-404A-ABB5-A8E4244B3FFB}" sibTransId="{71061112-2DB2-4BD5-9CC7-B714EB83B291}"/>
    <dgm:cxn modelId="{0FEA24C7-3218-4C03-A653-EE902D8329AF}" type="presOf" srcId="{BAA17428-0DB2-4896-A1DE-BA79C4325C33}" destId="{F8F5E990-3D5B-420F-BC5B-FBC9911B76FC}" srcOrd="1" destOrd="0" presId="urn:microsoft.com/office/officeart/2005/8/layout/process1"/>
    <dgm:cxn modelId="{592B2DD9-D01E-40DC-A566-A7B45EDD5D48}" type="presOf" srcId="{BAA17428-0DB2-4896-A1DE-BA79C4325C33}" destId="{00C8E9FA-6ED6-48FB-AB20-9A7B585F17DA}" srcOrd="0" destOrd="0" presId="urn:microsoft.com/office/officeart/2005/8/layout/process1"/>
    <dgm:cxn modelId="{301A15E2-9FFA-4F2A-833B-C03BF7751F59}" type="presOf" srcId="{6EB51FF4-6774-4C56-AA9B-6AE3DC077C73}" destId="{DDEB08B5-B97C-4034-BF44-E59C786CEDA4}" srcOrd="0" destOrd="0" presId="urn:microsoft.com/office/officeart/2005/8/layout/process1"/>
    <dgm:cxn modelId="{D12483E2-8D3C-4360-9570-0571EFBE236C}" srcId="{229A0F48-05EC-4C11-A9AA-CB790EAE4708}" destId="{673F703F-DD98-43FD-BA8B-19AAB632CE1B}" srcOrd="1" destOrd="0" parTransId="{3A4D4F01-37A3-4D25-8F73-B6C7814757D1}" sibTransId="{CE66199D-7B9C-4ABD-8354-CD85B17FBB43}"/>
    <dgm:cxn modelId="{B3BE97ED-01F2-466A-8E53-678A10187EDC}" type="presOf" srcId="{229A0F48-05EC-4C11-A9AA-CB790EAE4708}" destId="{DFE83C4A-0386-46D0-B49C-704534756ADC}" srcOrd="0" destOrd="0" presId="urn:microsoft.com/office/officeart/2005/8/layout/process1"/>
    <dgm:cxn modelId="{DB78E0FD-2333-4EDA-ADEF-133ABF41F2C2}" type="presOf" srcId="{138B877E-A793-464F-BAC8-0412AF8CB319}" destId="{E3D5424C-C90A-4A66-8F10-D22C26B4D3B1}" srcOrd="0" destOrd="0" presId="urn:microsoft.com/office/officeart/2005/8/layout/process1"/>
    <dgm:cxn modelId="{70786B31-1E35-41D3-9861-68C28C3BCF1B}" type="presParOf" srcId="{DFE83C4A-0386-46D0-B49C-704534756ADC}" destId="{D881EB2C-364A-47FF-8697-B3315CA4D864}" srcOrd="0" destOrd="0" presId="urn:microsoft.com/office/officeart/2005/8/layout/process1"/>
    <dgm:cxn modelId="{EB623F75-4791-4476-8415-E5AF1122B4EE}" type="presParOf" srcId="{DFE83C4A-0386-46D0-B49C-704534756ADC}" destId="{22586D7C-022C-4685-853B-A17D7978D0E2}" srcOrd="1" destOrd="0" presId="urn:microsoft.com/office/officeart/2005/8/layout/process1"/>
    <dgm:cxn modelId="{F37501D7-4C28-4CBE-AD2F-AC982EEB18B5}" type="presParOf" srcId="{22586D7C-022C-4685-853B-A17D7978D0E2}" destId="{3AE37257-4A13-4C89-A1A8-2A4DF5887A6F}" srcOrd="0" destOrd="0" presId="urn:microsoft.com/office/officeart/2005/8/layout/process1"/>
    <dgm:cxn modelId="{A4D953BC-C239-43A6-BCF5-DE0144AC8942}" type="presParOf" srcId="{DFE83C4A-0386-46D0-B49C-704534756ADC}" destId="{BC2B5BC8-E8E9-4AF1-8F6B-7B451AFB18F0}" srcOrd="2" destOrd="0" presId="urn:microsoft.com/office/officeart/2005/8/layout/process1"/>
    <dgm:cxn modelId="{0D0EE005-ADDF-44FD-A8AE-0B98235AAD5D}" type="presParOf" srcId="{DFE83C4A-0386-46D0-B49C-704534756ADC}" destId="{CE262CB7-7A1E-4C0C-84C4-FE824980C41D}" srcOrd="3" destOrd="0" presId="urn:microsoft.com/office/officeart/2005/8/layout/process1"/>
    <dgm:cxn modelId="{F7189469-F3B3-4F15-95B6-1B2C00DDBCE5}" type="presParOf" srcId="{CE262CB7-7A1E-4C0C-84C4-FE824980C41D}" destId="{CA19E1AE-6D12-4025-9568-BFA4FD341F2A}" srcOrd="0" destOrd="0" presId="urn:microsoft.com/office/officeart/2005/8/layout/process1"/>
    <dgm:cxn modelId="{597D000C-3441-4C79-A875-DCC0B8EF1024}" type="presParOf" srcId="{DFE83C4A-0386-46D0-B49C-704534756ADC}" destId="{E3D5424C-C90A-4A66-8F10-D22C26B4D3B1}" srcOrd="4" destOrd="0" presId="urn:microsoft.com/office/officeart/2005/8/layout/process1"/>
    <dgm:cxn modelId="{94765005-AC77-45B9-BD7C-141913A2F187}" type="presParOf" srcId="{DFE83C4A-0386-46D0-B49C-704534756ADC}" destId="{00C8E9FA-6ED6-48FB-AB20-9A7B585F17DA}" srcOrd="5" destOrd="0" presId="urn:microsoft.com/office/officeart/2005/8/layout/process1"/>
    <dgm:cxn modelId="{E2012B76-EB39-482C-9512-8B8FDC35D30D}" type="presParOf" srcId="{00C8E9FA-6ED6-48FB-AB20-9A7B585F17DA}" destId="{F8F5E990-3D5B-420F-BC5B-FBC9911B76FC}" srcOrd="0" destOrd="0" presId="urn:microsoft.com/office/officeart/2005/8/layout/process1"/>
    <dgm:cxn modelId="{0DA1FACC-464B-4DD8-92EA-5BF221F23FFD}" type="presParOf" srcId="{DFE83C4A-0386-46D0-B49C-704534756ADC}" destId="{3FEFDEC3-A801-4155-8578-9D2613B1F462}" srcOrd="6" destOrd="0" presId="urn:microsoft.com/office/officeart/2005/8/layout/process1"/>
    <dgm:cxn modelId="{B71E6923-EFA7-438B-B60D-5B6E386495EB}" type="presParOf" srcId="{DFE83C4A-0386-46D0-B49C-704534756ADC}" destId="{6F816A6A-AD81-4A84-9774-E0480D7FD88F}" srcOrd="7" destOrd="0" presId="urn:microsoft.com/office/officeart/2005/8/layout/process1"/>
    <dgm:cxn modelId="{DD82BF16-2B67-4328-91DB-D6C7DA324D99}" type="presParOf" srcId="{6F816A6A-AD81-4A84-9774-E0480D7FD88F}" destId="{B713929D-CE9A-4606-AEC7-CFF5C9538169}" srcOrd="0" destOrd="0" presId="urn:microsoft.com/office/officeart/2005/8/layout/process1"/>
    <dgm:cxn modelId="{22C01FC4-2243-45A8-9CD7-1E5C952DF916}" type="presParOf" srcId="{DFE83C4A-0386-46D0-B49C-704534756ADC}" destId="{DDEB08B5-B97C-4034-BF44-E59C786CED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1EB2C-364A-47FF-8697-B3315CA4D864}">
      <dsp:nvSpPr>
        <dsp:cNvPr id="0" name=""/>
        <dsp:cNvSpPr/>
      </dsp:nvSpPr>
      <dsp:spPr>
        <a:xfrm>
          <a:off x="3968" y="373504"/>
          <a:ext cx="1230312" cy="7381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基本输入</a:t>
          </a:r>
        </a:p>
      </dsp:txBody>
      <dsp:txXfrm>
        <a:off x="25589" y="395125"/>
        <a:ext cx="1187070" cy="694945"/>
      </dsp:txXfrm>
    </dsp:sp>
    <dsp:sp modelId="{22586D7C-022C-4685-853B-A17D7978D0E2}">
      <dsp:nvSpPr>
        <dsp:cNvPr id="0" name=""/>
        <dsp:cNvSpPr/>
      </dsp:nvSpPr>
      <dsp:spPr>
        <a:xfrm>
          <a:off x="1357312" y="590039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357312" y="651062"/>
        <a:ext cx="182578" cy="183071"/>
      </dsp:txXfrm>
    </dsp:sp>
    <dsp:sp modelId="{BC2B5BC8-E8E9-4AF1-8F6B-7B451AFB18F0}">
      <dsp:nvSpPr>
        <dsp:cNvPr id="0" name=""/>
        <dsp:cNvSpPr/>
      </dsp:nvSpPr>
      <dsp:spPr>
        <a:xfrm>
          <a:off x="1726406" y="373504"/>
          <a:ext cx="1230312" cy="7381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命令</a:t>
          </a:r>
          <a:r>
            <a:rPr lang="en-US" altLang="zh-CN" sz="2000" kern="1200" dirty="0"/>
            <a:t>1</a:t>
          </a:r>
          <a:endParaRPr lang="zh-CN" altLang="en-US" sz="2000" kern="1200" dirty="0"/>
        </a:p>
      </dsp:txBody>
      <dsp:txXfrm>
        <a:off x="1748027" y="395125"/>
        <a:ext cx="1187070" cy="694945"/>
      </dsp:txXfrm>
    </dsp:sp>
    <dsp:sp modelId="{CE262CB7-7A1E-4C0C-84C4-FE824980C41D}">
      <dsp:nvSpPr>
        <dsp:cNvPr id="0" name=""/>
        <dsp:cNvSpPr/>
      </dsp:nvSpPr>
      <dsp:spPr>
        <a:xfrm>
          <a:off x="3079750" y="590039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079750" y="651062"/>
        <a:ext cx="182578" cy="183071"/>
      </dsp:txXfrm>
    </dsp:sp>
    <dsp:sp modelId="{E3D5424C-C90A-4A66-8F10-D22C26B4D3B1}">
      <dsp:nvSpPr>
        <dsp:cNvPr id="0" name=""/>
        <dsp:cNvSpPr/>
      </dsp:nvSpPr>
      <dsp:spPr>
        <a:xfrm>
          <a:off x="3448843" y="373504"/>
          <a:ext cx="1230312" cy="7381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命令</a:t>
          </a:r>
          <a:r>
            <a:rPr lang="en-US" altLang="zh-CN" sz="2000" kern="1200" dirty="0"/>
            <a:t>2</a:t>
          </a:r>
          <a:endParaRPr lang="zh-CN" altLang="en-US" sz="2000" kern="1200" dirty="0"/>
        </a:p>
      </dsp:txBody>
      <dsp:txXfrm>
        <a:off x="3470464" y="395125"/>
        <a:ext cx="1187070" cy="694945"/>
      </dsp:txXfrm>
    </dsp:sp>
    <dsp:sp modelId="{00C8E9FA-6ED6-48FB-AB20-9A7B585F17DA}">
      <dsp:nvSpPr>
        <dsp:cNvPr id="0" name=""/>
        <dsp:cNvSpPr/>
      </dsp:nvSpPr>
      <dsp:spPr>
        <a:xfrm>
          <a:off x="4802187" y="590039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802187" y="651062"/>
        <a:ext cx="182578" cy="183071"/>
      </dsp:txXfrm>
    </dsp:sp>
    <dsp:sp modelId="{3FEFDEC3-A801-4155-8578-9D2613B1F462}">
      <dsp:nvSpPr>
        <dsp:cNvPr id="0" name=""/>
        <dsp:cNvSpPr/>
      </dsp:nvSpPr>
      <dsp:spPr>
        <a:xfrm>
          <a:off x="5171281" y="373504"/>
          <a:ext cx="1230312" cy="7381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命令</a:t>
          </a:r>
          <a:r>
            <a:rPr lang="en-US" altLang="zh-CN" sz="2000" kern="1200" dirty="0"/>
            <a:t>3</a:t>
          </a:r>
          <a:endParaRPr lang="zh-CN" altLang="en-US" sz="2000" kern="1200" dirty="0"/>
        </a:p>
      </dsp:txBody>
      <dsp:txXfrm>
        <a:off x="5192902" y="395125"/>
        <a:ext cx="1187070" cy="694945"/>
      </dsp:txXfrm>
    </dsp:sp>
    <dsp:sp modelId="{6F816A6A-AD81-4A84-9774-E0480D7FD88F}">
      <dsp:nvSpPr>
        <dsp:cNvPr id="0" name=""/>
        <dsp:cNvSpPr/>
      </dsp:nvSpPr>
      <dsp:spPr>
        <a:xfrm>
          <a:off x="6524624" y="590039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524624" y="651062"/>
        <a:ext cx="182578" cy="183071"/>
      </dsp:txXfrm>
    </dsp:sp>
    <dsp:sp modelId="{DDEB08B5-B97C-4034-BF44-E59C786CEDA4}">
      <dsp:nvSpPr>
        <dsp:cNvPr id="0" name=""/>
        <dsp:cNvSpPr/>
      </dsp:nvSpPr>
      <dsp:spPr>
        <a:xfrm>
          <a:off x="6893718" y="373504"/>
          <a:ext cx="1230312" cy="7381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结果输出</a:t>
          </a:r>
        </a:p>
      </dsp:txBody>
      <dsp:txXfrm>
        <a:off x="6915339" y="395125"/>
        <a:ext cx="1187070" cy="694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简介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基本用法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Shell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变量及环境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425142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8666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输入重定向：</a:t>
            </a:r>
            <a:r>
              <a:rPr lang="pl-PL" altLang="zh-CN" dirty="0"/>
              <a:t>tr 'a-z' 'A-Z' &lt;a.txt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输出重定向：</a:t>
            </a:r>
            <a:endParaRPr lang="en-US" altLang="zh-CN" dirty="0"/>
          </a:p>
          <a:p>
            <a:r>
              <a:rPr lang="zh-CN" altLang="en-US" dirty="0"/>
              <a:t>追加式输出重定向：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1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 -C | </a:t>
            </a:r>
            <a:r>
              <a:rPr lang="en-US" altLang="zh-CN" dirty="0" err="1"/>
              <a:t>tr</a:t>
            </a:r>
            <a:r>
              <a:rPr lang="en-US" altLang="zh-CN" dirty="0"/>
              <a:t> 'a-z' 'A-Z‘ | </a:t>
            </a:r>
            <a:r>
              <a:rPr lang="en-US" altLang="zh-CN" dirty="0" err="1"/>
              <a:t>wc</a:t>
            </a:r>
            <a:r>
              <a:rPr lang="en-US" altLang="zh-CN" dirty="0"/>
              <a:t> –c</a:t>
            </a:r>
          </a:p>
          <a:p>
            <a:r>
              <a:rPr lang="zh-CN" altLang="en-US" dirty="0"/>
              <a:t>列出文件列表</a:t>
            </a:r>
            <a:endParaRPr lang="en-US" altLang="zh-CN" dirty="0"/>
          </a:p>
          <a:p>
            <a:r>
              <a:rPr lang="zh-CN" altLang="en-US" dirty="0"/>
              <a:t>文件名都大写</a:t>
            </a:r>
            <a:endParaRPr lang="en-US" altLang="zh-CN" dirty="0"/>
          </a:p>
          <a:p>
            <a:r>
              <a:rPr lang="zh-CN" altLang="en-US" dirty="0"/>
              <a:t>统计文件个数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285578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80827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6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0ED66-6F53-4DD3-8AEE-2127CF017440}" type="datetime2">
              <a:rPr lang="zh-CN" altLang="en-US" smtClean="0"/>
              <a:t>2017年9月6日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章 </a:t>
            </a:r>
            <a:r>
              <a:rPr lang="en-US" altLang="zh-CN" dirty="0"/>
              <a:t>Shell</a:t>
            </a:r>
            <a:r>
              <a:rPr lang="zh-CN" altLang="en-US" dirty="0"/>
              <a:t>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命令执行时接收输入数据，命令执行后将产生的数据结果输出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的大部分命令都具有标准的输入</a:t>
            </a:r>
            <a:r>
              <a:rPr lang="en-US" altLang="zh-CN" dirty="0"/>
              <a:t>/</a:t>
            </a:r>
            <a:r>
              <a:rPr lang="zh-CN" altLang="en-US" dirty="0"/>
              <a:t>输出设备端口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60492"/>
              </p:ext>
            </p:extLst>
          </p:nvPr>
        </p:nvGraphicFramePr>
        <p:xfrm>
          <a:off x="1775520" y="2924944"/>
          <a:ext cx="8064897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STDIN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标准输入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命令在执行时所要的输入通过它来取得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STDOUT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标准输出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命令执行后的输出结果从该端口送出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STDERR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标准错误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命令执行时的错误信息通过该端口送出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标准输入和标准输出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标准错误输出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7032104" y="1568187"/>
            <a:ext cx="306760" cy="216024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92144" y="1352163"/>
            <a:ext cx="230425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命令等待标准输入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871864" y="2216259"/>
            <a:ext cx="2304256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20136" y="2076435"/>
            <a:ext cx="25922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标准输入的屏幕回显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871864" y="2576299"/>
            <a:ext cx="864096" cy="36004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14864" y="2685638"/>
            <a:ext cx="1447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标准输出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540549" y="4574744"/>
            <a:ext cx="533400" cy="2286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104112" y="4571569"/>
            <a:ext cx="177226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标准错误输出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9736" y="1496179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 ~]# cat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^D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9717" y="3965144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~]# cat x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cat: x: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没有那个文件或目录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 autoUpdateAnimBg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重定向（</a:t>
            </a:r>
            <a:r>
              <a:rPr lang="en-US" altLang="zh-CN" dirty="0"/>
              <a:t>Redirection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重定向：不使用系统的标准输入输出端口或标准错误端口，而进行重新的指定，所以重定向分为输出重定向、输入重定向和错误重定向。通常情况下重定向到一个文件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中通过</a:t>
            </a:r>
            <a:r>
              <a:rPr lang="zh-CN" altLang="en-US" dirty="0">
                <a:solidFill>
                  <a:srgbClr val="FF0000"/>
                </a:solidFill>
              </a:rPr>
              <a:t>重定向符</a:t>
            </a:r>
            <a:r>
              <a:rPr lang="zh-CN" altLang="en-US" dirty="0"/>
              <a:t>实现重定向</a:t>
            </a:r>
          </a:p>
        </p:txBody>
      </p:sp>
    </p:spTree>
    <p:extLst>
      <p:ext uri="{BB962C8B-B14F-4D97-AF65-F5344CB8AC3E}">
        <p14:creationId xmlns:p14="http://schemas.microsoft.com/office/powerpoint/2010/main" val="225062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75873"/>
              </p:ext>
            </p:extLst>
          </p:nvPr>
        </p:nvGraphicFramePr>
        <p:xfrm>
          <a:off x="527380" y="1196752"/>
          <a:ext cx="11256966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3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重定向符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输入重定向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&lt;&lt;!</a:t>
                      </a:r>
                    </a:p>
                    <a:p>
                      <a:r>
                        <a:rPr lang="en-US" altLang="zh-CN" sz="2400" dirty="0"/>
                        <a:t>……</a:t>
                      </a:r>
                    </a:p>
                    <a:p>
                      <a:r>
                        <a:rPr lang="en-US" altLang="zh-CN" sz="2400" dirty="0"/>
                        <a:t>!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输入重定向的特例，即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文件</a:t>
                      </a:r>
                      <a:r>
                        <a:rPr lang="zh-CN" altLang="en-US" sz="2400" dirty="0"/>
                        <a:t>，通常用于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脚本中。其中“</a:t>
                      </a:r>
                      <a:r>
                        <a:rPr lang="en-US" altLang="zh-CN" sz="2400" dirty="0"/>
                        <a:t>!</a:t>
                      </a:r>
                      <a:r>
                        <a:rPr lang="zh-CN" altLang="en-US" sz="2400" dirty="0"/>
                        <a:t>”可以使用任何字符或字符串替换，只要其没在</a:t>
                      </a:r>
                      <a:r>
                        <a:rPr lang="en-US" altLang="zh-CN" sz="2400" dirty="0"/>
                        <a:t>……</a:t>
                      </a:r>
                      <a:r>
                        <a:rPr lang="zh-CN" altLang="en-US" sz="2400" dirty="0"/>
                        <a:t>中出现过即可。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覆盖式的输出重定向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&gt;&gt;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追加式的输出重定向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覆盖式的错误输出重定向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2&gt;&gt;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追加式的错误输出重定向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&amp;&gt;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同时实现输出重定向和错误重定向（覆盖式）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30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/>
              <a:t>$ </a:t>
            </a:r>
            <a:r>
              <a:rPr lang="pl-PL" altLang="zh-CN" sz="2800" dirty="0"/>
              <a:t>tr 'a-z' 'A-Z' &lt;a.txt</a:t>
            </a:r>
            <a:r>
              <a:rPr lang="en-US" altLang="zh-CN" sz="2800" dirty="0"/>
              <a:t> </a:t>
            </a:r>
          </a:p>
          <a:p>
            <a:pPr>
              <a:buNone/>
            </a:pPr>
            <a:r>
              <a:rPr lang="en-US" altLang="zh-CN" sz="2800" dirty="0"/>
              <a:t>$ ls -l /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 &gt;</a:t>
            </a:r>
            <a:r>
              <a:rPr lang="en-US" altLang="zh-CN" sz="2800" dirty="0" err="1"/>
              <a:t>myfile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ls -l /etc &gt;&gt;</a:t>
            </a:r>
            <a:r>
              <a:rPr lang="en-US" altLang="zh-CN" sz="2800" dirty="0" err="1"/>
              <a:t>myfile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/>
              <a:t>myprogram</a:t>
            </a:r>
            <a:r>
              <a:rPr lang="en-US" altLang="zh-CN" sz="2800" dirty="0"/>
              <a:t> 2&gt; </a:t>
            </a:r>
            <a:r>
              <a:rPr lang="en-US" altLang="zh-CN" sz="2800" dirty="0" err="1"/>
              <a:t>err_file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</a:t>
            </a:r>
            <a:r>
              <a:rPr lang="en-US" altLang="zh-CN" sz="2800" dirty="0" err="1"/>
              <a:t>myprogram</a:t>
            </a:r>
            <a:r>
              <a:rPr lang="en-US" altLang="zh-CN" sz="2800" dirty="0"/>
              <a:t> &amp;&gt; </a:t>
            </a:r>
            <a:r>
              <a:rPr lang="en-US" altLang="zh-CN" sz="2800" dirty="0" err="1"/>
              <a:t>output_and_err_file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find  ~  -name *.mp3 &gt; ~/</a:t>
            </a:r>
            <a:r>
              <a:rPr lang="en-US" altLang="zh-CN" sz="2800" dirty="0" err="1"/>
              <a:t>cd.play.list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echo “Please call me : 68800000”&gt;message</a:t>
            </a:r>
          </a:p>
        </p:txBody>
      </p:sp>
    </p:spTree>
    <p:extLst>
      <p:ext uri="{BB962C8B-B14F-4D97-AF65-F5344CB8AC3E}">
        <p14:creationId xmlns:p14="http://schemas.microsoft.com/office/powerpoint/2010/main" val="141902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zh-CN" altLang="en-US" dirty="0"/>
              <a:t>系统的一个基本哲学是：</a:t>
            </a:r>
            <a:r>
              <a:rPr lang="zh-CN" altLang="en-US" dirty="0">
                <a:solidFill>
                  <a:srgbClr val="FF0000"/>
                </a:solidFill>
              </a:rPr>
              <a:t>一连串的小命令能够解决大问题</a:t>
            </a:r>
            <a:r>
              <a:rPr lang="zh-CN" altLang="en-US" dirty="0"/>
              <a:t>。其中每个小命令都能够很好地完成一项单一的工作。现在需要有一些东西能够将这些简单的命令连接起来，这样管道就应运而生。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命令具有过滤特性，即一条命令通过标准输入端口接受一个文件中的数据，命令执行后产生的结果数据</a:t>
            </a:r>
            <a:r>
              <a:rPr lang="zh-CN" altLang="en-US" dirty="0">
                <a:solidFill>
                  <a:srgbClr val="FF0000"/>
                </a:solidFill>
              </a:rPr>
              <a:t>又</a:t>
            </a:r>
            <a:r>
              <a:rPr lang="zh-CN" altLang="en-US" dirty="0"/>
              <a:t>通过标准输出端口送给后一条命令，作为该命令的输入数据。后一条命令也是通过标准输入端口而接受输入数据。 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9293975-21D4-4240-AFDD-6610B2BAB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071094"/>
              </p:ext>
            </p:extLst>
          </p:nvPr>
        </p:nvGraphicFramePr>
        <p:xfrm>
          <a:off x="2351584" y="5013176"/>
          <a:ext cx="8128000" cy="148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2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 Pipe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管道（使用符号“</a:t>
            </a:r>
            <a:r>
              <a:rPr lang="en-US" altLang="zh-CN" dirty="0"/>
              <a:t>|”</a:t>
            </a:r>
            <a:r>
              <a:rPr lang="zh-CN" altLang="en-US" dirty="0"/>
              <a:t>表示）用来连接命令 </a:t>
            </a:r>
          </a:p>
          <a:p>
            <a:pPr lvl="1"/>
            <a:r>
              <a:rPr lang="zh-CN" altLang="en-US" dirty="0"/>
              <a:t>命令</a:t>
            </a:r>
            <a:r>
              <a:rPr lang="en-US" altLang="zh-CN" dirty="0"/>
              <a:t>1 | </a:t>
            </a:r>
            <a:r>
              <a:rPr lang="zh-CN" altLang="en-US" dirty="0"/>
              <a:t>命令</a:t>
            </a:r>
            <a:r>
              <a:rPr lang="en-US" altLang="zh-CN" dirty="0"/>
              <a:t>2 </a:t>
            </a:r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发送给命令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STDIN </a:t>
            </a:r>
          </a:p>
          <a:p>
            <a:pPr lvl="1"/>
            <a:r>
              <a:rPr lang="en-US" altLang="zh-CN" dirty="0"/>
              <a:t>STDERR</a:t>
            </a:r>
            <a:r>
              <a:rPr lang="zh-CN" altLang="en-US" dirty="0"/>
              <a:t>不能通过管道转发 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ls| </a:t>
            </a:r>
            <a:r>
              <a:rPr lang="en-US" altLang="zh-CN" dirty="0" err="1"/>
              <a:t>tr</a:t>
            </a:r>
            <a:r>
              <a:rPr lang="en-US" altLang="zh-CN" dirty="0"/>
              <a:t> 'a-z' 'A-Z‘ | </a:t>
            </a:r>
            <a:r>
              <a:rPr lang="en-US" altLang="zh-CN" dirty="0" err="1"/>
              <a:t>wc</a:t>
            </a:r>
            <a:r>
              <a:rPr lang="en-US" altLang="zh-CN" dirty="0"/>
              <a:t> -w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A1242C-ED96-47F7-91A9-AAB51C68AE0D}"/>
              </a:ext>
            </a:extLst>
          </p:cNvPr>
          <p:cNvSpPr txBox="1"/>
          <p:nvPr/>
        </p:nvSpPr>
        <p:spPr>
          <a:xfrm>
            <a:off x="677582" y="4365104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由于管道线中的命令总是从左到右顺序执行的，因此管道线是单向的</a:t>
            </a:r>
          </a:p>
        </p:txBody>
      </p:sp>
    </p:spTree>
    <p:extLst>
      <p:ext uri="{BB962C8B-B14F-4D97-AF65-F5344CB8AC3E}">
        <p14:creationId xmlns:p14="http://schemas.microsoft.com/office/powerpoint/2010/main" val="894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E8C9E-90C4-4E33-BEE0-4D18ECFB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9B815-F82F-4381-8257-20A2F20F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9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/etc | less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tail +15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| head -3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man bash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col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-b &gt; bash.txt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# echo "p4ssW0rd"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user1</a:t>
            </a:r>
          </a:p>
          <a:p>
            <a:pPr>
              <a:buNone/>
            </a:pPr>
            <a:endParaRPr lang="en-US" altLang="zh-CN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-l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"^d"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cat /etc/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username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dmesg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eth0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rpm –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echo "test email" | mail -s "test" user@example.com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$ echo "test print" |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lpr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4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zh-CN" altLang="zh-CN" dirty="0"/>
              <a:t>磁盘占</a:t>
            </a:r>
            <a:r>
              <a:rPr lang="zh-CN" altLang="en-US" dirty="0"/>
              <a:t>用</a:t>
            </a:r>
            <a:r>
              <a:rPr lang="zh-CN" altLang="zh-CN" dirty="0"/>
              <a:t>情况</a:t>
            </a:r>
            <a:endParaRPr lang="en-US" altLang="zh-CN" dirty="0"/>
          </a:p>
          <a:p>
            <a:pPr lvl="1"/>
            <a:r>
              <a:rPr lang="zh-CN" altLang="en-US" dirty="0"/>
              <a:t>统计当前目录下磁盘占用最多的</a:t>
            </a:r>
            <a:r>
              <a:rPr lang="en-US" altLang="zh-CN" dirty="0"/>
              <a:t>10</a:t>
            </a:r>
            <a:r>
              <a:rPr lang="zh-CN" altLang="en-US" dirty="0"/>
              <a:t>个一级子目录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. --max-depth=1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以降序方式显示使用磁盘空间最多的普通用户的前十名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*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cks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以排序方式查看当前目录（不包含子目录）的磁盘占据情况。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-S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0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环境及环境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统计进程</a:t>
            </a:r>
            <a:endParaRPr lang="en-US" altLang="zh-CN" dirty="0"/>
          </a:p>
          <a:p>
            <a:pPr lvl="1"/>
            <a:r>
              <a:rPr lang="zh-CN" altLang="en-US" dirty="0"/>
              <a:t>按内存使用从大到小排列输出进程。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-k5 -nr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-nr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列出</a:t>
            </a:r>
            <a:r>
              <a:rPr lang="en-US" altLang="zh-CN" dirty="0"/>
              <a:t>YUM</a:t>
            </a:r>
            <a:r>
              <a:rPr lang="zh-CN" altLang="zh-CN" dirty="0"/>
              <a:t>仓库中所有可用的</a:t>
            </a:r>
            <a:r>
              <a:rPr lang="en-US" altLang="zh-CN" dirty="0"/>
              <a:t> Apache </a:t>
            </a:r>
            <a:r>
              <a:rPr lang="zh-CN" altLang="zh-CN" dirty="0"/>
              <a:t>模块并按升序输出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cut -d'.' -f 1 | sort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-F\. '{print $1}' | sort</a:t>
            </a:r>
          </a:p>
          <a:p>
            <a:r>
              <a:rPr lang="zh-CN" altLang="en-US" dirty="0"/>
              <a:t>以排序方式列出</a:t>
            </a:r>
            <a:r>
              <a:rPr lang="en-US" altLang="zh-CN" dirty="0"/>
              <a:t>YUM</a:t>
            </a:r>
            <a:r>
              <a:rPr lang="zh-CN" altLang="en-US" dirty="0"/>
              <a:t>仓库中在 </a:t>
            </a:r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 </a:t>
            </a:r>
            <a:r>
              <a:rPr lang="zh-CN" altLang="en-US" dirty="0"/>
              <a:t>目录下生成配置文件的所有 </a:t>
            </a:r>
            <a:r>
              <a:rPr lang="en-US" altLang="zh-CN" dirty="0"/>
              <a:t>Web </a:t>
            </a:r>
            <a:r>
              <a:rPr lang="zh-CN" altLang="en-US" dirty="0"/>
              <a:t>应用软件包（不包含 </a:t>
            </a:r>
            <a:r>
              <a:rPr lang="en-US" altLang="zh-CN" dirty="0"/>
              <a:t>Apache </a:t>
            </a:r>
            <a:r>
              <a:rPr lang="zh-CN" altLang="en-US" dirty="0"/>
              <a:t>模块）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repoquery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queryformat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="%{NAME}\n"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whatprovides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“/etc/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conf.d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/*” |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 "(^$|^mod)" | sort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uniq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5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管道应用举例（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zh-CN" altLang="en-US" dirty="0"/>
              <a:t>命令的输出过滤出 </a:t>
            </a:r>
            <a:r>
              <a:rPr lang="en-US" altLang="zh-CN" dirty="0"/>
              <a:t>eth0 </a:t>
            </a:r>
            <a:r>
              <a:rPr lang="zh-CN" altLang="en-US" dirty="0"/>
              <a:t>网络接口当前的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| </a:t>
            </a:r>
            <a:r>
              <a:rPr lang="en-US" altLang="zh-CN" dirty="0" err="1"/>
              <a:t>awk</a:t>
            </a:r>
            <a:r>
              <a:rPr lang="en-US" altLang="zh-CN" dirty="0"/>
              <a:t> -F\: '/</a:t>
            </a:r>
            <a:r>
              <a:rPr lang="en-US" altLang="zh-CN" dirty="0" err="1"/>
              <a:t>inet</a:t>
            </a:r>
            <a:r>
              <a:rPr lang="en-US" altLang="zh-CN" dirty="0"/>
              <a:t> / {print $2}'|</a:t>
            </a:r>
            <a:r>
              <a:rPr lang="en-US" altLang="zh-CN" dirty="0" err="1"/>
              <a:t>awk</a:t>
            </a:r>
            <a:r>
              <a:rPr lang="en-US" altLang="zh-CN" dirty="0"/>
              <a:t> '{print $1} '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| grep '</a:t>
            </a:r>
            <a:r>
              <a:rPr lang="en-US" altLang="zh-CN" dirty="0" err="1"/>
              <a:t>inet</a:t>
            </a:r>
            <a:r>
              <a:rPr lang="en-US" altLang="zh-CN" dirty="0"/>
              <a:t> ' | </a:t>
            </a:r>
            <a:r>
              <a:rPr lang="en-US" altLang="zh-CN" dirty="0" err="1"/>
              <a:t>awk</a:t>
            </a:r>
            <a:r>
              <a:rPr lang="en-US" altLang="zh-CN" dirty="0"/>
              <a:t> -F '[ :]+' ' {print $4}'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| grep -</a:t>
            </a:r>
            <a:r>
              <a:rPr lang="en-US" altLang="zh-CN" dirty="0" err="1"/>
              <a:t>i</a:t>
            </a:r>
            <a:r>
              <a:rPr lang="en-US" altLang="zh-CN" dirty="0"/>
              <a:t> '</a:t>
            </a:r>
            <a:r>
              <a:rPr lang="en-US" altLang="zh-CN" dirty="0" err="1"/>
              <a:t>inet</a:t>
            </a:r>
            <a:r>
              <a:rPr lang="en-US" altLang="zh-CN" dirty="0"/>
              <a:t>[^6]' | </a:t>
            </a:r>
            <a:r>
              <a:rPr lang="en-US" altLang="zh-CN" dirty="0" err="1"/>
              <a:t>sed</a:t>
            </a:r>
            <a:r>
              <a:rPr lang="en-US" altLang="zh-CN" dirty="0"/>
              <a:t> 's/[a-</a:t>
            </a:r>
            <a:r>
              <a:rPr lang="en-US" altLang="zh-CN" dirty="0" err="1"/>
              <a:t>zA</a:t>
            </a:r>
            <a:r>
              <a:rPr lang="en-US" altLang="zh-CN" dirty="0"/>
              <a:t>-Z:]//g' | </a:t>
            </a:r>
            <a:r>
              <a:rPr lang="en-US" altLang="zh-CN" dirty="0" err="1"/>
              <a:t>awk</a:t>
            </a:r>
            <a:r>
              <a:rPr lang="en-US" altLang="zh-CN" dirty="0"/>
              <a:t> '{print $1}‘</a:t>
            </a:r>
          </a:p>
          <a:p>
            <a:r>
              <a:rPr lang="zh-CN" altLang="en-US" dirty="0"/>
              <a:t>从</a:t>
            </a:r>
            <a:r>
              <a:rPr lang="en-US" altLang="zh-CN" dirty="0" err="1"/>
              <a:t>ip</a:t>
            </a:r>
            <a:r>
              <a:rPr lang="zh-CN" altLang="en-US" dirty="0"/>
              <a:t>命令的输出过滤出 </a:t>
            </a:r>
            <a:r>
              <a:rPr lang="en-US" altLang="zh-CN" dirty="0"/>
              <a:t>eno16777736</a:t>
            </a:r>
            <a:r>
              <a:rPr lang="zh-CN" altLang="en-US" dirty="0"/>
              <a:t>网络接口当前的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ip</a:t>
            </a:r>
            <a:r>
              <a:rPr lang="en-US" altLang="zh-CN" dirty="0"/>
              <a:t> a s eno16777736|grep '</a:t>
            </a:r>
            <a:r>
              <a:rPr lang="en-US" altLang="zh-CN" dirty="0" err="1"/>
              <a:t>inet</a:t>
            </a:r>
            <a:r>
              <a:rPr lang="en-US" altLang="zh-CN" dirty="0"/>
              <a:t> '| </a:t>
            </a:r>
            <a:r>
              <a:rPr lang="en-US" altLang="zh-CN" dirty="0" err="1"/>
              <a:t>awk</a:t>
            </a:r>
            <a:r>
              <a:rPr lang="en-US" altLang="zh-CN" dirty="0"/>
              <a:t> -F '[ /]+' '{print $3}'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8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型管道（</a:t>
            </a:r>
            <a:r>
              <a:rPr lang="en-US" altLang="zh-CN" dirty="0"/>
              <a:t>tee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 | tee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　文件名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 </a:t>
            </a:r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保存在文件名中，然后管道输入给命令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用于</a:t>
            </a:r>
            <a:endParaRPr lang="en-US" altLang="zh-CN" dirty="0"/>
          </a:p>
          <a:p>
            <a:pPr lvl="1"/>
            <a:r>
              <a:rPr lang="zh-CN" altLang="en-US" dirty="0"/>
              <a:t>保存不同阶段的输出 </a:t>
            </a:r>
          </a:p>
          <a:p>
            <a:pPr lvl="1"/>
            <a:r>
              <a:rPr lang="zh-CN" altLang="en-US" dirty="0"/>
              <a:t>复杂管道的故障排除 </a:t>
            </a:r>
          </a:p>
          <a:p>
            <a:pPr lvl="1"/>
            <a:r>
              <a:rPr lang="zh-CN" altLang="en-US" dirty="0"/>
              <a:t>同时查看和记录输出</a:t>
            </a:r>
          </a:p>
        </p:txBody>
      </p:sp>
    </p:spTree>
    <p:extLst>
      <p:ext uri="{BB962C8B-B14F-4D97-AF65-F5344CB8AC3E}">
        <p14:creationId xmlns:p14="http://schemas.microsoft.com/office/powerpoint/2010/main" val="49077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命令替换（</a:t>
            </a:r>
            <a:r>
              <a:rPr lang="en-US" altLang="zh-CN" b="1" dirty="0"/>
              <a:t> </a:t>
            </a:r>
            <a:r>
              <a:rPr lang="en-US" altLang="zh-CN" sz="4000" dirty="0"/>
              <a:t>Command Substitution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使用命令的输出，常用于</a:t>
            </a:r>
            <a:endParaRPr lang="en-US" altLang="zh-CN" dirty="0"/>
          </a:p>
          <a:p>
            <a:pPr lvl="1"/>
            <a:r>
              <a:rPr lang="zh-CN" altLang="en-US" dirty="0"/>
              <a:t>在文本中嵌入命令的执行结果</a:t>
            </a:r>
            <a:endParaRPr lang="en-US" altLang="zh-CN" dirty="0"/>
          </a:p>
          <a:p>
            <a:pPr lvl="1"/>
            <a:r>
              <a:rPr lang="zh-CN" altLang="zh-CN" dirty="0"/>
              <a:t>命令参数</a:t>
            </a:r>
            <a:r>
              <a:rPr lang="zh-CN" altLang="en-US" dirty="0"/>
              <a:t>是</a:t>
            </a:r>
            <a:r>
              <a:rPr lang="zh-CN" altLang="zh-CN" dirty="0"/>
              <a:t>另一个命令执行的结果</a:t>
            </a:r>
            <a:endParaRPr lang="en-US" altLang="zh-CN" dirty="0"/>
          </a:p>
          <a:p>
            <a:r>
              <a:rPr lang="zh-CN" altLang="en-US" dirty="0"/>
              <a:t>使用方法</a:t>
            </a:r>
          </a:p>
          <a:p>
            <a:pPr lvl="1">
              <a:buNone/>
            </a:pPr>
            <a:r>
              <a:rPr lang="en-US" altLang="zh-CN" dirty="0"/>
              <a:t>$(command)           </a:t>
            </a:r>
            <a:r>
              <a:rPr lang="zh-CN" altLang="en-US" dirty="0"/>
              <a:t>或     </a:t>
            </a:r>
            <a:r>
              <a:rPr lang="en-US" altLang="zh-CN" dirty="0"/>
              <a:t>`command` </a:t>
            </a:r>
          </a:p>
          <a:p>
            <a:pPr lvl="1">
              <a:buNone/>
            </a:pPr>
            <a:r>
              <a:rPr lang="en-US" altLang="zh-CN" dirty="0"/>
              <a:t>cmd1 $(cmd2)        </a:t>
            </a:r>
            <a:r>
              <a:rPr lang="zh-CN" altLang="en-US" dirty="0"/>
              <a:t>或</a:t>
            </a:r>
            <a:r>
              <a:rPr lang="en-US" altLang="zh-CN" dirty="0"/>
              <a:t>      cmd1 `cmd2`</a:t>
            </a:r>
          </a:p>
          <a:p>
            <a:r>
              <a:rPr lang="zh-CN" altLang="en-US" dirty="0"/>
              <a:t>使用举例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echo The present time is `date`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$(which date))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嵌套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33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命令组合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4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命令行形式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说明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举例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; CMD2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顺序执行若干命令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pwd;date;ls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&amp;&amp; CMD2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运行成功时才运行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gzip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mylargefile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&amp;&amp; echo “OK.”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|| CMD2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运行失败时才运行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write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|| mail -s test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&lt; my.log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(CMDLIST)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在子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(date; who |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wc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-l ) &gt; ~/login-users.log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{CMDLIST}</a:t>
                      </a:r>
                      <a:endParaRPr lang="zh-CN" altLang="en-US" sz="24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在当前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{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/home/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chown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jjh:bin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s* ;}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5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8618710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73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变量大致可以分为三类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内部变量</a:t>
            </a:r>
            <a:r>
              <a:rPr lang="zh-CN" altLang="en-US" dirty="0"/>
              <a:t>：由系统提供，用户只能使用</a:t>
            </a:r>
            <a:r>
              <a:rPr lang="zh-CN" altLang="en-US" dirty="0">
                <a:solidFill>
                  <a:srgbClr val="C00000"/>
                </a:solidFill>
              </a:rPr>
              <a:t>不能修改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用户变量</a:t>
            </a:r>
            <a:r>
              <a:rPr lang="zh-CN" altLang="en-US" dirty="0"/>
              <a:t>：由用户建立和修改，在 </a:t>
            </a:r>
            <a:r>
              <a:rPr lang="en-US" altLang="zh-CN" dirty="0"/>
              <a:t>shell </a:t>
            </a:r>
            <a:r>
              <a:rPr lang="zh-CN" altLang="en-US" dirty="0"/>
              <a:t>脚本编写中会经常用到。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环境变量</a:t>
            </a:r>
            <a:r>
              <a:rPr lang="zh-CN" altLang="en-US" dirty="0"/>
              <a:t>：这些变量决定了用户工作的环境，它们不需要用户去定义，可以直接在 </a:t>
            </a:r>
            <a:r>
              <a:rPr lang="en-US" altLang="zh-CN" dirty="0"/>
              <a:t>shell </a:t>
            </a:r>
            <a:r>
              <a:rPr lang="zh-CN" altLang="en-US" dirty="0"/>
              <a:t>中使用，其中某些变量用户可以修改。</a:t>
            </a:r>
          </a:p>
        </p:txBody>
      </p:sp>
    </p:spTree>
    <p:extLst>
      <p:ext uri="{BB962C8B-B14F-4D97-AF65-F5344CB8AC3E}">
        <p14:creationId xmlns:p14="http://schemas.microsoft.com/office/powerpoint/2010/main" val="100948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用户自定义变量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变量赋值（定义变量）</a:t>
            </a:r>
          </a:p>
          <a:p>
            <a:pPr lvl="1"/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pPr lvl="1"/>
            <a:r>
              <a:rPr lang="en-US" altLang="zh-CN" dirty="0"/>
              <a:t>export  </a:t>
            </a:r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r>
              <a:rPr lang="zh-CN" altLang="en-US" dirty="0"/>
              <a:t>引用变量  </a:t>
            </a:r>
            <a:r>
              <a:rPr lang="en-US" altLang="zh-CN" dirty="0"/>
              <a:t>$</a:t>
            </a:r>
            <a:r>
              <a:rPr lang="en-GB" altLang="zh-CN" dirty="0" err="1"/>
              <a:t>varName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584" y="3645025"/>
            <a:ext cx="7344816" cy="2456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一般地，所有的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变量都是字符串。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当变量的值仅仅包含数字时才允许进行数值计算。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在较新的 </a:t>
            </a:r>
            <a:r>
              <a:rPr lang="en-US" altLang="zh-CN" sz="2400" dirty="0"/>
              <a:t>bash </a:t>
            </a:r>
            <a:r>
              <a:rPr lang="zh-CN" altLang="en-US" sz="2400" dirty="0"/>
              <a:t>中，可是使用 </a:t>
            </a:r>
            <a:r>
              <a:rPr lang="en-US" altLang="zh-CN" sz="2400" dirty="0"/>
              <a:t>declare </a:t>
            </a:r>
            <a:r>
              <a:rPr lang="zh-CN" altLang="en-US" sz="2400" dirty="0"/>
              <a:t>或 </a:t>
            </a:r>
            <a:r>
              <a:rPr lang="en-US" altLang="zh-CN" sz="2400" dirty="0"/>
              <a:t>typeset </a:t>
            </a:r>
            <a:r>
              <a:rPr lang="zh-CN" altLang="en-US" sz="2400" dirty="0"/>
              <a:t>命令声明变量及其属性，但一般不需要声明。而且为了使脚本兼容于不同的 </a:t>
            </a:r>
            <a:r>
              <a:rPr lang="en-US" altLang="zh-CN" sz="2400" dirty="0"/>
              <a:t>shell</a:t>
            </a:r>
            <a:r>
              <a:rPr lang="zh-CN" altLang="en-US" sz="2400" dirty="0"/>
              <a:t>，在没有必要的情况下尽量不使用变量声明。</a:t>
            </a:r>
          </a:p>
        </p:txBody>
      </p:sp>
    </p:spTree>
    <p:extLst>
      <p:ext uri="{BB962C8B-B14F-4D97-AF65-F5344CB8AC3E}">
        <p14:creationId xmlns:p14="http://schemas.microsoft.com/office/powerpoint/2010/main" val="317363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bash </a:t>
            </a:r>
            <a:r>
              <a:rPr lang="zh-CN" altLang="en-US" dirty="0"/>
              <a:t>中，有些字符具有特殊含义，如果需要忽略这些字符的特殊含义，就必须使用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/>
              <a:t>技术。</a:t>
            </a:r>
          </a:p>
          <a:p>
            <a:r>
              <a:rPr lang="zh-CN" altLang="en-US" dirty="0"/>
              <a:t>引用可以通过下面三种方式实现</a:t>
            </a:r>
          </a:p>
          <a:p>
            <a:pPr lvl="1"/>
            <a:r>
              <a:rPr lang="zh-CN" altLang="en-US" dirty="0"/>
              <a:t> 使用转义字符：</a:t>
            </a:r>
            <a:r>
              <a:rPr lang="en-US" altLang="zh-CN" dirty="0"/>
              <a:t>\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使用单引号：‘ ’</a:t>
            </a:r>
          </a:p>
          <a:p>
            <a:pPr lvl="1"/>
            <a:r>
              <a:rPr lang="zh-CN" altLang="en-US" dirty="0"/>
              <a:t> 使用双引号：“ ”</a:t>
            </a:r>
          </a:p>
          <a:p>
            <a:r>
              <a:rPr lang="zh-CN" altLang="en-US" dirty="0"/>
              <a:t>转义字符的引用方法就是直接在字符前加反斜杠。例：</a:t>
            </a:r>
            <a:r>
              <a:rPr lang="en-US" altLang="zh-CN" dirty="0"/>
              <a:t>\$</a:t>
            </a:r>
            <a:r>
              <a:rPr lang="zh-CN" altLang="en-US" dirty="0"/>
              <a:t>，</a:t>
            </a:r>
            <a:r>
              <a:rPr lang="en-US" altLang="zh-CN" dirty="0"/>
              <a:t>\‘</a:t>
            </a:r>
            <a:r>
              <a:rPr lang="zh-CN" altLang="en-US" dirty="0"/>
              <a:t>，</a:t>
            </a:r>
            <a:r>
              <a:rPr lang="en-US" altLang="zh-CN" dirty="0"/>
              <a:t>\“</a:t>
            </a:r>
            <a:r>
              <a:rPr lang="zh-CN" altLang="en-US" dirty="0"/>
              <a:t>，</a:t>
            </a:r>
            <a:r>
              <a:rPr lang="en-US" altLang="zh-CN" dirty="0"/>
              <a:t>\\</a:t>
            </a:r>
            <a:r>
              <a:rPr lang="zh-CN" altLang="en-US" dirty="0"/>
              <a:t>，</a:t>
            </a:r>
            <a:r>
              <a:rPr lang="en-US" altLang="zh-CN" dirty="0"/>
              <a:t>\ </a:t>
            </a:r>
            <a:r>
              <a:rPr lang="zh-CN" altLang="en-US" dirty="0"/>
              <a:t>，</a:t>
            </a:r>
            <a:r>
              <a:rPr lang="en-US" altLang="zh-CN" dirty="0"/>
              <a:t>\!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815272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6800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强引用和弱引用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强引用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单引号对</a:t>
            </a:r>
            <a:r>
              <a:rPr lang="zh-CN" altLang="en-US" dirty="0"/>
              <a:t>是强引用</a:t>
            </a:r>
          </a:p>
          <a:p>
            <a:pPr lvl="1"/>
            <a:r>
              <a:rPr lang="zh-CN" altLang="en-US" dirty="0"/>
              <a:t>单引号对中的字符都将作为普通字符，但不允许出现另外的单引号</a:t>
            </a:r>
          </a:p>
          <a:p>
            <a:r>
              <a:rPr lang="zh-CN" altLang="en-US" dirty="0"/>
              <a:t>弱引用		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双引号对</a:t>
            </a:r>
            <a:r>
              <a:rPr lang="zh-CN" altLang="en-US" dirty="0"/>
              <a:t>是弱引用		</a:t>
            </a:r>
          </a:p>
          <a:p>
            <a:pPr lvl="1"/>
            <a:r>
              <a:rPr lang="zh-CN" altLang="en-US" dirty="0"/>
              <a:t>双引号对中的部分字符仍保留特殊含义</a:t>
            </a:r>
          </a:p>
          <a:p>
            <a:pPr lvl="2"/>
            <a:r>
              <a:rPr lang="en-US" altLang="zh-CN" dirty="0"/>
              <a:t>$</a:t>
            </a:r>
            <a:r>
              <a:rPr lang="zh-CN" altLang="en-US" dirty="0"/>
              <a:t>（美元符号）－　变量扩展 </a:t>
            </a:r>
          </a:p>
          <a:p>
            <a:pPr lvl="2"/>
            <a:r>
              <a:rPr lang="en-US" altLang="zh-CN" dirty="0"/>
              <a:t>`</a:t>
            </a:r>
            <a:r>
              <a:rPr lang="zh-CN" altLang="en-US" dirty="0"/>
              <a:t>（反引号） 　－　命令替换 </a:t>
            </a:r>
          </a:p>
          <a:p>
            <a:pPr lvl="2"/>
            <a:r>
              <a:rPr lang="en-US" altLang="zh-CN" dirty="0"/>
              <a:t>\</a:t>
            </a:r>
            <a:r>
              <a:rPr lang="zh-CN" altLang="en-US" dirty="0"/>
              <a:t>（反斜线）　 －　禁止单个字符扩展 </a:t>
            </a:r>
          </a:p>
          <a:p>
            <a:pPr lvl="2"/>
            <a:r>
              <a:rPr lang="en-US" altLang="zh-CN" dirty="0"/>
              <a:t>!</a:t>
            </a:r>
            <a:r>
              <a:rPr lang="zh-CN" altLang="en-US" dirty="0"/>
              <a:t>（叹号）　     －　历史命令替换</a:t>
            </a:r>
          </a:p>
        </p:txBody>
      </p:sp>
    </p:spTree>
    <p:extLst>
      <p:ext uri="{BB962C8B-B14F-4D97-AF65-F5344CB8AC3E}">
        <p14:creationId xmlns:p14="http://schemas.microsoft.com/office/powerpoint/2010/main" val="176813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将命令行分成单个命令词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展开别名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展开大括号中的声明（</a:t>
            </a:r>
            <a:r>
              <a:rPr lang="en-US" altLang="zh-CN" sz="2800" dirty="0"/>
              <a:t>{}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展开颚化声明（</a:t>
            </a:r>
            <a:r>
              <a:rPr lang="en-US" altLang="zh-CN" sz="2800" dirty="0"/>
              <a:t>~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命令替换 （ </a:t>
            </a:r>
            <a:r>
              <a:rPr lang="en-US" altLang="zh-CN" sz="2800" dirty="0"/>
              <a:t>$()</a:t>
            </a:r>
            <a:r>
              <a:rPr lang="zh-CN" altLang="en-US" sz="2800" dirty="0"/>
              <a:t>　或　</a:t>
            </a:r>
            <a:r>
              <a:rPr lang="en-US" altLang="zh-CN" sz="2800" dirty="0"/>
              <a:t>``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再次把命令行分成命令词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展开文件通配（*、</a:t>
            </a:r>
            <a:r>
              <a:rPr lang="en-US" altLang="zh-CN" sz="2800" dirty="0"/>
              <a:t>?</a:t>
            </a:r>
            <a:r>
              <a:rPr lang="zh-CN" altLang="en-US" sz="2800" dirty="0"/>
              <a:t>、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</a:t>
            </a:r>
            <a:r>
              <a:rPr lang="zh-CN" altLang="en-US" sz="2800" dirty="0"/>
              <a:t>等等）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准备</a:t>
            </a:r>
            <a:r>
              <a:rPr lang="en-US" altLang="zh-CN" sz="2800" dirty="0"/>
              <a:t>I/0</a:t>
            </a:r>
            <a:r>
              <a:rPr lang="zh-CN" altLang="en-US" sz="2800" dirty="0"/>
              <a:t>重定向（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运行命令！</a:t>
            </a:r>
          </a:p>
        </p:txBody>
      </p:sp>
    </p:spTree>
    <p:extLst>
      <p:ext uri="{BB962C8B-B14F-4D97-AF65-F5344CB8AC3E}">
        <p14:creationId xmlns:p14="http://schemas.microsoft.com/office/powerpoint/2010/main" val="273463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局部变量的作用范围仅仅限制在其命令行所在的</a:t>
            </a:r>
            <a:r>
              <a:rPr lang="en-US" altLang="zh-CN" dirty="0"/>
              <a:t>Shell</a:t>
            </a:r>
            <a:r>
              <a:rPr lang="zh-CN" altLang="en-US" dirty="0"/>
              <a:t>或</a:t>
            </a:r>
            <a:r>
              <a:rPr lang="en-US" altLang="zh-CN" dirty="0"/>
              <a:t>Shell</a:t>
            </a:r>
            <a:r>
              <a:rPr lang="zh-CN" altLang="en-US" dirty="0"/>
              <a:t>脚本文件中；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全局变量的作用范围则包括本</a:t>
            </a:r>
            <a:r>
              <a:rPr lang="en-US" altLang="zh-CN" dirty="0"/>
              <a:t>Shell</a:t>
            </a:r>
            <a:r>
              <a:rPr lang="zh-CN" altLang="en-US" dirty="0"/>
              <a:t>进程及其所有子进程。</a:t>
            </a:r>
          </a:p>
          <a:p>
            <a:r>
              <a:rPr lang="zh-CN" altLang="en-US" dirty="0"/>
              <a:t>可以使用 </a:t>
            </a:r>
            <a:r>
              <a:rPr lang="en-US" altLang="zh-CN" dirty="0"/>
              <a:t>export </a:t>
            </a:r>
            <a:r>
              <a:rPr lang="zh-CN" altLang="en-US" dirty="0"/>
              <a:t>内置命令将局部变量设置为全局变量。 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dirty="0"/>
              <a:t>export </a:t>
            </a:r>
            <a:r>
              <a:rPr lang="zh-CN" altLang="en-US" dirty="0"/>
              <a:t>内置命令将全局变量设置为局部变量。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29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可见的全局变量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export [-p]</a:t>
            </a:r>
          </a:p>
          <a:p>
            <a:r>
              <a:rPr lang="zh-CN" altLang="en-US" dirty="0"/>
              <a:t>定义变量值的同时声明为全局变量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1&gt;  [&lt;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声明已经赋值的某个（些）局部变量为全局变量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声明已经赋值的某个（些）全局变量为局部变量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-n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</p:txBody>
      </p:sp>
    </p:spTree>
    <p:extLst>
      <p:ext uri="{BB962C8B-B14F-4D97-AF65-F5344CB8AC3E}">
        <p14:creationId xmlns:p14="http://schemas.microsoft.com/office/powerpoint/2010/main" val="145283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b="1" dirty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</p:spPr>
        <p:txBody>
          <a:bodyPr/>
          <a:lstStyle/>
          <a:p>
            <a:r>
              <a:rPr lang="zh-CN" altLang="en-US" dirty="0"/>
              <a:t>环境变量定义 </a:t>
            </a:r>
            <a:r>
              <a:rPr lang="en-US" altLang="zh-CN" dirty="0"/>
              <a:t>Shell </a:t>
            </a:r>
            <a:r>
              <a:rPr lang="zh-CN" altLang="en-US" dirty="0"/>
              <a:t>的运行环境</a:t>
            </a:r>
            <a:r>
              <a:rPr lang="en-US" altLang="zh-CN" dirty="0"/>
              <a:t>,</a:t>
            </a:r>
            <a:r>
              <a:rPr lang="zh-CN" altLang="en-US" dirty="0"/>
              <a:t>保证 </a:t>
            </a:r>
            <a:r>
              <a:rPr lang="en-US" altLang="zh-CN" dirty="0"/>
              <a:t>Shell </a:t>
            </a:r>
            <a:r>
              <a:rPr lang="zh-CN" altLang="en-US" dirty="0"/>
              <a:t>命令的正确执行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Shell</a:t>
            </a:r>
            <a:r>
              <a:rPr lang="zh-CN" altLang="en-US" dirty="0"/>
              <a:t>用环境变量来确定查找路径、注册目录、终端类型、终端名称、用户名等。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所有环境变量都是全局变量</a:t>
            </a:r>
            <a:r>
              <a:rPr lang="en-US" altLang="zh-CN" dirty="0"/>
              <a:t>(</a:t>
            </a:r>
            <a:r>
              <a:rPr lang="zh-CN" altLang="en-US" dirty="0"/>
              <a:t>即可以传递给 </a:t>
            </a:r>
            <a:r>
              <a:rPr lang="en-US" altLang="zh-CN" dirty="0"/>
              <a:t>Shell </a:t>
            </a:r>
            <a:r>
              <a:rPr lang="zh-CN" altLang="en-US" dirty="0"/>
              <a:t>的子进程</a:t>
            </a:r>
            <a:r>
              <a:rPr lang="en-US" altLang="zh-CN" dirty="0"/>
              <a:t>),</a:t>
            </a:r>
            <a:r>
              <a:rPr lang="zh-CN" altLang="en-US" dirty="0"/>
              <a:t>并可以由用户重新设置。 </a:t>
            </a:r>
          </a:p>
        </p:txBody>
      </p:sp>
    </p:spTree>
    <p:extLst>
      <p:ext uri="{BB962C8B-B14F-4D97-AF65-F5344CB8AC3E}">
        <p14:creationId xmlns:p14="http://schemas.microsoft.com/office/powerpoint/2010/main" val="28054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/>
              <a:t>Shell </a:t>
            </a:r>
            <a:r>
              <a:rPr lang="zh-CN" altLang="en-US" dirty="0"/>
              <a:t>环境变量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527050" y="908050"/>
          <a:ext cx="11256963" cy="48344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用户主目录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登录名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用户名，与登录名相同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当前目录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工作目录名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MAIL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用户的邮箱路径名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HOSTNAME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计算机的主机名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INPUTRC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默认的键盘映像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用户所使用的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HISTSIZE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所能记住的命令的最多个数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查找用户输入命令的路径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目录列表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PS1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5077" marR="12507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一级、二级命令提示符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125077" marR="125077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52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变量的查询、显示和取消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显示当前已经定义的所有变量</a:t>
            </a:r>
            <a:endParaRPr lang="en-US" altLang="zh-CN" dirty="0"/>
          </a:p>
          <a:p>
            <a:pPr lvl="1"/>
            <a:r>
              <a:rPr lang="zh-CN" altLang="en-US" dirty="0"/>
              <a:t>所有环境变量：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env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所有变量和函数（包括环境变量） 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r>
              <a:rPr lang="zh-CN" altLang="en-US" dirty="0"/>
              <a:t>显示某（些）个变量的值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echo  $NAME1  [$NAME2 ……]</a:t>
            </a:r>
          </a:p>
          <a:p>
            <a:r>
              <a:rPr lang="zh-CN" altLang="en-US" dirty="0"/>
              <a:t>取消变量的声明或赋值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unset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16138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用户工作环境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用户登录系统时，</a:t>
            </a:r>
            <a:r>
              <a:rPr lang="en-US" altLang="zh-CN" dirty="0"/>
              <a:t>Shell</a:t>
            </a:r>
            <a:r>
              <a:rPr lang="zh-CN" altLang="en-US" dirty="0"/>
              <a:t>为用户自动定义唯一的工作环境并对该环境进行维护直至用户注销。</a:t>
            </a:r>
            <a:endParaRPr lang="en-US" altLang="zh-CN" dirty="0"/>
          </a:p>
          <a:p>
            <a:pPr lvl="1"/>
            <a:r>
              <a:rPr lang="zh-CN" altLang="en-US" dirty="0"/>
              <a:t>该环境将定义如身份、工作场所和正在运行的进程等特性。这些特性由指定的环境变量值定义。 </a:t>
            </a:r>
          </a:p>
          <a:p>
            <a:r>
              <a:rPr lang="zh-CN" altLang="en-US" dirty="0"/>
              <a:t>用户工作环境有</a:t>
            </a:r>
            <a:r>
              <a:rPr lang="zh-CN" altLang="en-US" b="1" dirty="0">
                <a:solidFill>
                  <a:srgbClr val="C00000"/>
                </a:solidFill>
              </a:rPr>
              <a:t>登录环境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非登录环境</a:t>
            </a:r>
            <a:r>
              <a:rPr lang="zh-CN" altLang="en-US" dirty="0"/>
              <a:t>之分。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登录环境</a:t>
            </a:r>
            <a:r>
              <a:rPr lang="zh-CN" altLang="en-US" dirty="0"/>
              <a:t>是指用户登录系统时的工作环境，此时的</a:t>
            </a:r>
            <a:r>
              <a:rPr lang="en-US" altLang="zh-CN" dirty="0"/>
              <a:t>Shell</a:t>
            </a:r>
            <a:r>
              <a:rPr lang="zh-CN" altLang="en-US" dirty="0"/>
              <a:t>对登录用户而言是主</a:t>
            </a:r>
            <a:r>
              <a:rPr lang="en-US" altLang="zh-CN" dirty="0"/>
              <a:t>Shell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2060"/>
                </a:solidFill>
              </a:rPr>
              <a:t>非登录环境</a:t>
            </a:r>
            <a:r>
              <a:rPr lang="zh-CN" altLang="en-US" dirty="0"/>
              <a:t>是指用户再调用子</a:t>
            </a:r>
            <a:r>
              <a:rPr lang="en-US" altLang="zh-CN" dirty="0"/>
              <a:t>Shell</a:t>
            </a:r>
            <a:r>
              <a:rPr lang="zh-CN" altLang="en-US" dirty="0"/>
              <a:t>时所使用的用户环境。 </a:t>
            </a:r>
          </a:p>
        </p:txBody>
      </p:sp>
    </p:spTree>
    <p:extLst>
      <p:ext uri="{BB962C8B-B14F-4D97-AF65-F5344CB8AC3E}">
        <p14:creationId xmlns:p14="http://schemas.microsoft.com/office/powerpoint/2010/main" val="517931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设置用户工作环境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>
                <a:latin typeface="宋体" charset="-122"/>
              </a:rPr>
              <a:t>对所有用户进行设置</a:t>
            </a:r>
          </a:p>
          <a:p>
            <a:pPr lvl="1"/>
            <a:r>
              <a:rPr lang="en-GB" altLang="zh-CN" dirty="0">
                <a:latin typeface="宋体" charset="-122"/>
              </a:rPr>
              <a:t>/etc/profile</a:t>
            </a:r>
          </a:p>
          <a:p>
            <a:pPr lvl="1"/>
            <a:r>
              <a:rPr lang="en-GB" altLang="zh-CN" dirty="0">
                <a:latin typeface="宋体" charset="-122"/>
              </a:rPr>
              <a:t>/etc/</a:t>
            </a:r>
            <a:r>
              <a:rPr lang="en-GB" altLang="zh-CN" dirty="0" err="1">
                <a:latin typeface="宋体" charset="-122"/>
              </a:rPr>
              <a:t>bashrc</a:t>
            </a:r>
            <a:endParaRPr lang="en-GB" altLang="zh-CN" dirty="0">
              <a:latin typeface="宋体" charset="-122"/>
            </a:endParaRPr>
          </a:p>
          <a:p>
            <a:pPr>
              <a:buFontTx/>
              <a:buNone/>
            </a:pPr>
            <a:endParaRPr lang="zh-CN" altLang="en-GB" dirty="0">
              <a:latin typeface="宋体" charset="-122"/>
            </a:endParaRPr>
          </a:p>
          <a:p>
            <a:r>
              <a:rPr lang="zh-CN" altLang="en-GB" dirty="0">
                <a:latin typeface="宋体" charset="-122"/>
              </a:rPr>
              <a:t>只对当前用户进行设置</a:t>
            </a:r>
          </a:p>
          <a:p>
            <a:pPr lvl="1"/>
            <a:r>
              <a:rPr lang="zh-CN" altLang="en-GB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bash_profile</a:t>
            </a:r>
            <a:endParaRPr lang="en-GB" altLang="zh-CN" dirty="0">
              <a:latin typeface="宋体" charset="-122"/>
            </a:endParaRPr>
          </a:p>
          <a:p>
            <a:pPr lvl="1"/>
            <a:r>
              <a:rPr lang="en-GB" altLang="zh-CN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bashrc</a:t>
            </a:r>
            <a:r>
              <a:rPr lang="en-GB" altLang="zh-CN" dirty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135188" y="5308948"/>
            <a:ext cx="7777162" cy="535531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49" charset="-122"/>
              </a:rPr>
              <a:t>通常，个人</a:t>
            </a:r>
            <a:r>
              <a:rPr lang="en-US" altLang="zh-CN" sz="2400" dirty="0">
                <a:ea typeface="黑体" pitchFamily="49" charset="-122"/>
              </a:rPr>
              <a:t>bash </a:t>
            </a:r>
            <a:r>
              <a:rPr lang="zh-CN" altLang="en-US" sz="2400" dirty="0">
                <a:ea typeface="黑体" pitchFamily="49" charset="-122"/>
              </a:rPr>
              <a:t>环境设置都定义在 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~/.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bashrc</a:t>
            </a:r>
            <a:r>
              <a:rPr lang="zh-CN" altLang="en-US" sz="2400" dirty="0">
                <a:ea typeface="黑体" pitchFamily="49" charset="-122"/>
              </a:rPr>
              <a:t> 文件里</a:t>
            </a:r>
          </a:p>
        </p:txBody>
      </p:sp>
    </p:spTree>
    <p:extLst>
      <p:ext uri="{BB962C8B-B14F-4D97-AF65-F5344CB8AC3E}">
        <p14:creationId xmlns:p14="http://schemas.microsoft.com/office/powerpoint/2010/main" val="3407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shell </a:t>
            </a:r>
            <a:r>
              <a:rPr lang="zh-CN" altLang="en-US" dirty="0"/>
              <a:t>和非登录 </a:t>
            </a:r>
            <a:r>
              <a:rPr lang="en-US" altLang="zh-CN" dirty="0"/>
              <a:t>shell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/etc/profile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/*.sh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bash_profile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Non-Login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3047542" y="224007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3045954" y="334584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en-GB" altLang="zh-CN" dirty="0"/>
              <a:t>Shell</a:t>
            </a:r>
            <a:r>
              <a:rPr lang="zh-CN" altLang="en-GB" dirty="0"/>
              <a:t>是系统的用户界面，提供了用户与内核进行交互操作的一种接口(命令解释器) 。它接收用户输入的命令并把它送入内核去执行。</a:t>
            </a:r>
            <a:r>
              <a:rPr lang="zh-CN" altLang="en-US" dirty="0"/>
              <a:t>起着协调用户与系统的一致性和在用户与系统之间进行交互的作用。</a:t>
            </a:r>
            <a:r>
              <a:rPr lang="zh-CN" altLang="en-US" sz="2400" dirty="0"/>
              <a:t> </a:t>
            </a:r>
            <a:endParaRPr lang="zh-CN" altLang="en-GB" sz="2400" dirty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系统上具有极其重要的地位。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87688" y="3933057"/>
          <a:ext cx="59055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4333875" imgH="1752600" progId="">
                  <p:embed/>
                </p:oleObj>
              </mc:Choice>
              <mc:Fallback>
                <p:oleObj r:id="rId3" imgW="4333875" imgH="175260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933057"/>
                        <a:ext cx="590550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0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57600980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183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常用的文件和目录操作命令有哪些？各自的功能是什么？</a:t>
            </a:r>
          </a:p>
          <a:p>
            <a:r>
              <a:rPr lang="zh-CN" altLang="en-US" sz="2400" dirty="0"/>
              <a:t>常用的信息显示命令有哪些？各自的功能是什么？</a:t>
            </a:r>
          </a:p>
          <a:p>
            <a:r>
              <a:rPr lang="zh-CN" altLang="en-US" sz="2400" dirty="0"/>
              <a:t>打包和压缩有何不同？常用的打包和压缩命令有哪些？</a:t>
            </a:r>
          </a:p>
          <a:p>
            <a:r>
              <a:rPr lang="zh-CN" altLang="en-US" sz="2400" dirty="0"/>
              <a:t>简述在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中可以使用哪几种方法提高工作效率。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下的隐含文件如何标识？如何显示？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下经常使用</a:t>
            </a:r>
            <a:r>
              <a:rPr lang="en-US" altLang="zh-CN" sz="2400" dirty="0"/>
              <a:t>-f</a:t>
            </a:r>
            <a:r>
              <a:rPr lang="zh-CN" altLang="en-US" sz="2400" dirty="0"/>
              <a:t>和</a:t>
            </a:r>
            <a:r>
              <a:rPr lang="en-US" altLang="zh-CN" sz="2400" dirty="0"/>
              <a:t>-r</a:t>
            </a:r>
            <a:r>
              <a:rPr lang="zh-CN" altLang="en-US" sz="2400" dirty="0"/>
              <a:t>参数，它们的含义是什么？</a:t>
            </a:r>
          </a:p>
          <a:p>
            <a:r>
              <a:rPr lang="en-US" altLang="zh-CN" sz="2400" dirty="0"/>
              <a:t>Vi</a:t>
            </a:r>
            <a:r>
              <a:rPr lang="zh-CN" altLang="en-US" sz="2400" dirty="0"/>
              <a:t>的</a:t>
            </a:r>
            <a:r>
              <a:rPr lang="en-US" altLang="zh-CN" sz="2400" dirty="0"/>
              <a:t>3</a:t>
            </a:r>
            <a:r>
              <a:rPr lang="zh-CN" altLang="en-US" sz="2400" dirty="0"/>
              <a:t>种运行模式是什么？如何切换？</a:t>
            </a:r>
          </a:p>
          <a:p>
            <a:r>
              <a:rPr lang="zh-CN" altLang="en-US" sz="2400" dirty="0"/>
              <a:t>什么是重定向？什么是管道？什么是命令替换？</a:t>
            </a:r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变量有哪几种？如何定义和引用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变量？</a:t>
            </a:r>
          </a:p>
          <a:p>
            <a:r>
              <a:rPr lang="zh-CN" altLang="en-US" sz="2400" dirty="0"/>
              <a:t>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和非登录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的启动过程？</a:t>
            </a:r>
          </a:p>
          <a:p>
            <a:r>
              <a:rPr lang="zh-CN" altLang="en-US" sz="2400" dirty="0"/>
              <a:t>如何设置用户自己的工作环境？</a:t>
            </a:r>
          </a:p>
        </p:txBody>
      </p:sp>
    </p:spTree>
    <p:extLst>
      <p:ext uri="{BB962C8B-B14F-4D97-AF65-F5344CB8AC3E}">
        <p14:creationId xmlns:p14="http://schemas.microsoft.com/office/powerpoint/2010/main" val="345505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Shell</a:t>
            </a:r>
            <a:r>
              <a:rPr lang="zh-CN" altLang="en-GB" b="1" dirty="0"/>
              <a:t>的重要功能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zh-CN" altLang="en-GB" dirty="0"/>
              <a:t>命令行解释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命令的多种执行顺序 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通配符（ </a:t>
            </a:r>
            <a:r>
              <a:rPr lang="en-GB" altLang="zh-CN" dirty="0"/>
              <a:t>wild-card characters</a:t>
            </a:r>
            <a:r>
              <a:rPr lang="zh-CN" altLang="en-GB" dirty="0"/>
              <a:t> ）</a:t>
            </a:r>
            <a:endParaRPr lang="en-GB" altLang="zh-CN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命令补全、别名机制、命令历史</a:t>
            </a:r>
          </a:p>
          <a:p>
            <a:pPr>
              <a:spcBef>
                <a:spcPts val="688"/>
              </a:spcBef>
              <a:buSzPct val="87000"/>
            </a:pPr>
            <a:r>
              <a:rPr lang="en-GB" altLang="zh-CN" dirty="0"/>
              <a:t>I/O</a:t>
            </a:r>
            <a:r>
              <a:rPr lang="zh-CN" altLang="en-US" dirty="0"/>
              <a:t>重定向</a:t>
            </a:r>
            <a:r>
              <a:rPr lang="zh-CN" altLang="en-GB" dirty="0"/>
              <a:t>（ </a:t>
            </a:r>
            <a:r>
              <a:rPr lang="en-GB" altLang="zh-CN" dirty="0"/>
              <a:t>Input/output redirection</a:t>
            </a:r>
            <a:r>
              <a:rPr lang="zh-CN" altLang="en-GB" dirty="0"/>
              <a:t> ）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管道</a:t>
            </a:r>
            <a:r>
              <a:rPr lang="zh-CN" altLang="en-GB" dirty="0"/>
              <a:t>（ </a:t>
            </a:r>
            <a:r>
              <a:rPr lang="en-GB" altLang="zh-CN" dirty="0"/>
              <a:t>pipes</a:t>
            </a:r>
            <a:r>
              <a:rPr lang="zh-CN" altLang="en-GB" dirty="0"/>
              <a:t> ）</a:t>
            </a:r>
            <a:r>
              <a:rPr lang="en-GB" altLang="zh-CN" dirty="0"/>
              <a:t> 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命令替换</a:t>
            </a:r>
            <a:r>
              <a:rPr lang="zh-CN" altLang="en-GB" dirty="0"/>
              <a:t>（` ` 或</a:t>
            </a:r>
            <a:r>
              <a:rPr lang="en-GB" altLang="zh-CN" dirty="0"/>
              <a:t>$( ) </a:t>
            </a:r>
            <a:r>
              <a:rPr lang="zh-CN" altLang="en-GB" dirty="0"/>
              <a:t>）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编程语言（ </a:t>
            </a:r>
            <a:r>
              <a:rPr lang="en-GB" altLang="zh-CN" dirty="0"/>
              <a:t>Shell 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38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命令解释过程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可以执行</a:t>
            </a:r>
            <a:endParaRPr lang="en-US" altLang="zh-CN" dirty="0"/>
          </a:p>
          <a:p>
            <a:pPr lvl="1"/>
            <a:r>
              <a:rPr lang="zh-CN" altLang="en-US" dirty="0"/>
              <a:t>内部命令</a:t>
            </a:r>
          </a:p>
          <a:p>
            <a:pPr lvl="1"/>
            <a:r>
              <a:rPr lang="zh-CN" altLang="en-US" dirty="0"/>
              <a:t>应用程序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4871864" y="1484784"/>
          <a:ext cx="4824536" cy="445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2657856" imgH="2435352" progId="">
                  <p:embed/>
                </p:oleObj>
              </mc:Choice>
              <mc:Fallback>
                <p:oleObj r:id="rId3" imgW="2657856" imgH="2435352" progId="">
                  <p:embed/>
                  <p:pic>
                    <p:nvPicPr>
                      <p:cNvPr id="143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751"/>
                      <a:stretch>
                        <a:fillRect/>
                      </a:stretch>
                    </p:blipFill>
                    <p:spPr bwMode="auto">
                      <a:xfrm>
                        <a:off x="4871864" y="1484784"/>
                        <a:ext cx="4824536" cy="4458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4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Shell</a:t>
            </a:r>
            <a:r>
              <a:rPr lang="zh-CN" altLang="en-GB" dirty="0"/>
              <a:t>的主要版本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84198"/>
              </p:ext>
            </p:extLst>
          </p:nvPr>
        </p:nvGraphicFramePr>
        <p:xfrm>
          <a:off x="522152" y="1916832"/>
          <a:ext cx="11256963" cy="3096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sz="1800" kern="1200" dirty="0"/>
                        <a:t>Bourne Again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是大多数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系统的默认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完全向后兼容，并且在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的基础上增加和增强了很多特性。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也包含了很多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中的优点。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有很灵活和强大的编程接口，同时又有很友好的用户界面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Ksh</a:t>
                      </a:r>
                      <a:r>
                        <a:rPr lang="zh-CN" altLang="en-US" dirty="0"/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Korn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）由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所写。它是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系统上的标准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环境下有一个专门为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系统编写的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的扩展版本，即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Domain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的扩展）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的扩展。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完全向后兼容，但它包含了更多的使用户感觉方便的新特性，其最大的提高是在命令行编辑和历史浏览方面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0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的元字符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 </a:t>
            </a:r>
            <a:r>
              <a:rPr lang="en-US" altLang="zh-CN" sz="2800" dirty="0"/>
              <a:t>Shell </a:t>
            </a:r>
            <a:r>
              <a:rPr lang="zh-CN" altLang="en-US" sz="2800" dirty="0"/>
              <a:t>中有一些具有特殊的意义字符，称为 </a:t>
            </a:r>
            <a:r>
              <a:rPr lang="en-US" altLang="zh-CN" sz="2800" dirty="0"/>
              <a:t>Shell </a:t>
            </a:r>
            <a:r>
              <a:rPr lang="zh-CN" altLang="en-US" sz="2800" dirty="0"/>
              <a:t>元字符（</a:t>
            </a:r>
            <a:r>
              <a:rPr lang="en-US" altLang="zh-CN" sz="2800" dirty="0"/>
              <a:t>shell </a:t>
            </a:r>
            <a:r>
              <a:rPr lang="en-US" altLang="zh-CN" sz="2800" dirty="0" err="1"/>
              <a:t>metacharacters</a:t>
            </a:r>
            <a:r>
              <a:rPr lang="zh-CN" altLang="en-US" sz="2800" dirty="0"/>
              <a:t>）。 </a:t>
            </a:r>
          </a:p>
          <a:p>
            <a:r>
              <a:rPr lang="zh-CN" altLang="en-US" sz="2800" dirty="0"/>
              <a:t>若不以特殊方式（使用转义字符）指明，</a:t>
            </a:r>
            <a:r>
              <a:rPr lang="en-US" altLang="zh-CN" sz="2800" dirty="0"/>
              <a:t>Shell</a:t>
            </a:r>
            <a:r>
              <a:rPr lang="zh-CN" altLang="en-US" sz="2800" dirty="0"/>
              <a:t>并不会把它们当做普通文字符使用。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207568" y="3212976"/>
          <a:ext cx="78486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强引用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*、?、!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通配符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弱引用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&lt;、&gt;、&gt;&gt;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转义字符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选项标志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变量引用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＃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注释符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命令分离符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空格、换行符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命令分隔符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0573885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9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25464</TotalTime>
  <Words>2773</Words>
  <Application>Microsoft Office PowerPoint</Application>
  <PresentationFormat>宽屏</PresentationFormat>
  <Paragraphs>398</Paragraphs>
  <Slides>42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宋体</vt:lpstr>
      <vt:lpstr>微软雅黑</vt:lpstr>
      <vt:lpstr>微软雅黑 Light</vt:lpstr>
      <vt:lpstr>Arial</vt:lpstr>
      <vt:lpstr>Calibri</vt:lpstr>
      <vt:lpstr>Courier New</vt:lpstr>
      <vt:lpstr>Tahoma</vt:lpstr>
      <vt:lpstr>Times New Roman</vt:lpstr>
      <vt:lpstr>Wingdings</vt:lpstr>
      <vt:lpstr>Office 主题</vt:lpstr>
      <vt:lpstr>第03章 Shell操作</vt:lpstr>
      <vt:lpstr>课程目标</vt:lpstr>
      <vt:lpstr>课程内容</vt:lpstr>
      <vt:lpstr>Shell</vt:lpstr>
      <vt:lpstr>Shell的重要功能</vt:lpstr>
      <vt:lpstr>命令解释过程</vt:lpstr>
      <vt:lpstr>Shell的主要版本</vt:lpstr>
      <vt:lpstr>Linux的元字符</vt:lpstr>
      <vt:lpstr>课程内容</vt:lpstr>
      <vt:lpstr>标准输入/输出设备</vt:lpstr>
      <vt:lpstr>标准输入/输出举例</vt:lpstr>
      <vt:lpstr>重定向（Redirection ）</vt:lpstr>
      <vt:lpstr>重定向符</vt:lpstr>
      <vt:lpstr>重定向举例</vt:lpstr>
      <vt:lpstr>管道的引入</vt:lpstr>
      <vt:lpstr>管道（ Pipe ）</vt:lpstr>
      <vt:lpstr>管道应用举例</vt:lpstr>
      <vt:lpstr>管道应用举例（1）</vt:lpstr>
      <vt:lpstr>管道应用举例（2）</vt:lpstr>
      <vt:lpstr>管道应用举例（3）</vt:lpstr>
      <vt:lpstr>管道应用举例（4）</vt:lpstr>
      <vt:lpstr>管道应用举例（5）</vt:lpstr>
      <vt:lpstr>T型管道（tee）</vt:lpstr>
      <vt:lpstr>命令替换（ Command Substitution ）</vt:lpstr>
      <vt:lpstr>命令组合</vt:lpstr>
      <vt:lpstr>课程内容</vt:lpstr>
      <vt:lpstr>Shell 变量</vt:lpstr>
      <vt:lpstr>用户自定义变量</vt:lpstr>
      <vt:lpstr>引用</vt:lpstr>
      <vt:lpstr>强引用和弱引用</vt:lpstr>
      <vt:lpstr>命令行执行过程</vt:lpstr>
      <vt:lpstr>Shell 变量的作用域</vt:lpstr>
      <vt:lpstr>export 命令</vt:lpstr>
      <vt:lpstr>Shell环境变量</vt:lpstr>
      <vt:lpstr>常见的 Shell 环境变量</vt:lpstr>
      <vt:lpstr>Shell变量的查询、显示和取消</vt:lpstr>
      <vt:lpstr>用户工作环境</vt:lpstr>
      <vt:lpstr>设置用户工作环境</vt:lpstr>
      <vt:lpstr>登录 shell 和非登录 shell的启动过程</vt:lpstr>
      <vt:lpstr>课程总结</vt:lpstr>
      <vt:lpstr>本章思考题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958</cp:revision>
  <dcterms:created xsi:type="dcterms:W3CDTF">2010-12-10T07:47:22Z</dcterms:created>
  <dcterms:modified xsi:type="dcterms:W3CDTF">2017-09-06T02:10:48Z</dcterms:modified>
</cp:coreProperties>
</file>