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86" r:id="rId2"/>
    <p:sldId id="299" r:id="rId3"/>
    <p:sldId id="535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53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9" r:id="rId28"/>
    <p:sldId id="490" r:id="rId29"/>
    <p:sldId id="491" r:id="rId30"/>
    <p:sldId id="493" r:id="rId31"/>
    <p:sldId id="536" r:id="rId32"/>
    <p:sldId id="492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32" r:id="rId58"/>
    <p:sldId id="519" r:id="rId59"/>
    <p:sldId id="520" r:id="rId60"/>
    <p:sldId id="521" r:id="rId61"/>
    <p:sldId id="522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33" r:id="rId70"/>
    <p:sldId id="530" r:id="rId71"/>
    <p:sldId id="343" r:id="rId7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2118" autoAdjust="0"/>
  </p:normalViewPr>
  <p:slideViewPr>
    <p:cSldViewPr>
      <p:cViewPr varScale="1">
        <p:scale>
          <a:sx n="63" d="100"/>
          <a:sy n="63" d="100"/>
        </p:scale>
        <p:origin x="72" y="9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文件打包</a:t>
          </a:r>
          <a:r>
            <a:rPr lang="zh-CN" altLang="en-US" baseline="0">
              <a:latin typeface="Times New Roman" panose="02020603050405020304" pitchFamily="18" charset="0"/>
              <a:ea typeface="微软雅黑 Light" panose="020B0502040204020203" pitchFamily="34" charset="-122"/>
            </a:rPr>
            <a:t>和压缩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文件打包</a:t>
          </a:r>
          <a:r>
            <a:rPr lang="zh-CN" altLang="en-US" baseline="0">
              <a:latin typeface="Times New Roman" panose="02020603050405020304" pitchFamily="18" charset="0"/>
              <a:ea typeface="微软雅黑 Light" panose="020B0502040204020203" pitchFamily="34" charset="-122"/>
            </a:rPr>
            <a:t>和压缩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文件打包和压缩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文件打包和压缩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文件打包</a:t>
          </a:r>
          <a:r>
            <a:rPr lang="zh-CN" altLang="en-US" sz="4000" kern="1200" baseline="0">
              <a:latin typeface="Times New Roman" panose="02020603050405020304" pitchFamily="18" charset="0"/>
              <a:ea typeface="微软雅黑 Light" panose="020B0502040204020203" pitchFamily="34" charset="-122"/>
            </a:rPr>
            <a:t>和压缩</a:t>
          </a:r>
          <a:endParaRPr lang="zh-CN" altLang="en-US" sz="4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文件打包</a:t>
          </a:r>
          <a:r>
            <a:rPr lang="zh-CN" altLang="en-US" sz="4000" kern="1200" baseline="0">
              <a:latin typeface="Times New Roman" panose="02020603050405020304" pitchFamily="18" charset="0"/>
              <a:ea typeface="微软雅黑 Light" panose="020B0502040204020203" pitchFamily="34" charset="-122"/>
            </a:rPr>
            <a:t>和压缩</a:t>
          </a:r>
          <a:endParaRPr lang="zh-CN" altLang="en-US" sz="4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文件打包和压缩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的文件与目录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的文件目录管理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文件打包和压缩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216857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00880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可用  </a:t>
            </a:r>
            <a:r>
              <a:rPr lang="en-US" altLang="zh-CN" dirty="0" err="1"/>
              <a:t>pwd</a:t>
            </a:r>
            <a:r>
              <a:rPr lang="en-US" altLang="zh-CN" dirty="0"/>
              <a:t>  </a:t>
            </a:r>
            <a:r>
              <a:rPr lang="zh-CN" altLang="en-US" dirty="0"/>
              <a:t>命令查看用户的当前目录</a:t>
            </a:r>
          </a:p>
          <a:p>
            <a:r>
              <a:rPr lang="zh-CN" altLang="en-US" dirty="0"/>
              <a:t>可用 </a:t>
            </a:r>
            <a:r>
              <a:rPr lang="en-US" altLang="zh-CN" dirty="0"/>
              <a:t>cd </a:t>
            </a:r>
            <a:r>
              <a:rPr lang="zh-CN" altLang="en-US" dirty="0"/>
              <a:t>命令来切换目录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1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57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19384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42035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D2825-16BA-4F32-B3F1-C72C18DD8F86}" type="datetime2">
              <a:rPr lang="zh-CN" altLang="en-US" smtClean="0"/>
              <a:t>2017年9月6日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  <p:sldLayoutId id="2147484554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p7zip.sourceforge.net/" TargetMode="External"/><Relationship Id="rId2" Type="http://schemas.openxmlformats.org/officeDocument/2006/relationships/hyperlink" Target="http://www.7-zip.org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章 文件和文件夹管理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设备是指计算机中的外围硬件装置，即除了</a:t>
            </a:r>
            <a:r>
              <a:rPr lang="en-US" altLang="zh-CN" dirty="0"/>
              <a:t>CPU</a:t>
            </a:r>
            <a:r>
              <a:rPr lang="zh-CN" altLang="en-US" dirty="0"/>
              <a:t>和内存以外的所有设备。通常，设备中含有数据寄存器或数据缓存器、设备控制器，它们用于完成设备同</a:t>
            </a:r>
            <a:r>
              <a:rPr lang="en-US" altLang="zh-CN" dirty="0"/>
              <a:t>CPU</a:t>
            </a:r>
            <a:r>
              <a:rPr lang="zh-CN" altLang="en-US" dirty="0"/>
              <a:t>或内存的数据交换。 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下，为了屏蔽用户对设备访问的复杂性，采用了设备文件，即可以通过象访问普通文件一样的方式来对设备进行访问读写。 </a:t>
            </a:r>
          </a:p>
          <a:p>
            <a:r>
              <a:rPr lang="zh-CN" altLang="en-US" dirty="0"/>
              <a:t>设备文件用来访问硬件设备，包括硬盘、光驱、打印机等。每个硬件设备至少与一个设备文件相关联。 </a:t>
            </a:r>
          </a:p>
          <a:p>
            <a:r>
              <a:rPr lang="zh-CN" altLang="en-US" dirty="0"/>
              <a:t>设备文件分为：字符设备（如：键盘）  和块设备（如：磁盘）。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29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Linux</a:t>
            </a:r>
            <a:r>
              <a:rPr lang="zh-CN" altLang="en-GB"/>
              <a:t>下设备的使用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设备的使用方法</a:t>
            </a:r>
          </a:p>
          <a:p>
            <a:pPr lvl="1"/>
            <a:r>
              <a:rPr lang="zh-CN" altLang="en-US"/>
              <a:t>用户可以用设备名来使用设备</a:t>
            </a:r>
          </a:p>
          <a:p>
            <a:pPr lvl="1"/>
            <a:r>
              <a:rPr lang="zh-CN" altLang="en-US"/>
              <a:t>用户可以用访问文件的方法来使用设备</a:t>
            </a:r>
          </a:p>
          <a:p>
            <a:r>
              <a:rPr lang="zh-CN" altLang="en-US"/>
              <a:t> 设备名以文件系统中的设备文件的形式存在</a:t>
            </a:r>
          </a:p>
          <a:p>
            <a:r>
              <a:rPr lang="zh-CN" altLang="en-US"/>
              <a:t> 所有的设备文件存放在</a:t>
            </a:r>
            <a:r>
              <a:rPr lang="en-US" altLang="zh-CN"/>
              <a:t>/dev</a:t>
            </a:r>
            <a:r>
              <a:rPr lang="zh-CN" altLang="en-US"/>
              <a:t>目录下</a:t>
            </a:r>
          </a:p>
          <a:p>
            <a:r>
              <a:rPr lang="zh-CN" altLang="en-US"/>
              <a:t> 几个特殊的设备</a:t>
            </a:r>
          </a:p>
          <a:p>
            <a:pPr lvl="1"/>
            <a:r>
              <a:rPr lang="en-US" altLang="zh-CN"/>
              <a:t>/dev/null		</a:t>
            </a:r>
            <a:r>
              <a:rPr lang="zh-CN" altLang="en-US"/>
              <a:t>－空设备</a:t>
            </a:r>
          </a:p>
          <a:p>
            <a:pPr lvl="1"/>
            <a:r>
              <a:rPr lang="en-US" altLang="zh-CN"/>
              <a:t>/dev/zero		</a:t>
            </a:r>
            <a:r>
              <a:rPr lang="zh-CN" altLang="en-US"/>
              <a:t>－零设备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52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套接字和命名管道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套接字和命名管道是 </a:t>
            </a:r>
            <a:r>
              <a:rPr lang="en-US" altLang="zh-CN"/>
              <a:t>Linux </a:t>
            </a:r>
            <a:r>
              <a:rPr lang="zh-CN" altLang="en-US"/>
              <a:t>环境下实现进程间通信（</a:t>
            </a:r>
            <a:r>
              <a:rPr lang="en-US" altLang="zh-CN"/>
              <a:t>IPC</a:t>
            </a:r>
            <a:r>
              <a:rPr lang="zh-CN" altLang="en-US"/>
              <a:t>）的机制。 </a:t>
            </a:r>
          </a:p>
          <a:p>
            <a:r>
              <a:rPr lang="zh-CN" altLang="en-US"/>
              <a:t>命名管道（</a:t>
            </a:r>
            <a:r>
              <a:rPr lang="en-US" altLang="zh-CN"/>
              <a:t>FIFO</a:t>
            </a:r>
            <a:r>
              <a:rPr lang="zh-CN" altLang="en-US"/>
              <a:t>）文件允许运行在同一台计算机上的两个进程之间进行通信。</a:t>
            </a:r>
            <a:endParaRPr lang="en-US" altLang="zh-CN"/>
          </a:p>
          <a:p>
            <a:r>
              <a:rPr lang="zh-CN" altLang="en-US"/>
              <a:t>套接字（</a:t>
            </a:r>
            <a:r>
              <a:rPr lang="en-US" altLang="zh-CN"/>
              <a:t>socket</a:t>
            </a:r>
            <a:r>
              <a:rPr lang="zh-CN" altLang="en-US"/>
              <a:t>）允许运行在不同计算机上的进程之间相互通信。 </a:t>
            </a:r>
          </a:p>
          <a:p>
            <a:r>
              <a:rPr lang="zh-CN" altLang="en-US"/>
              <a:t>套接字和命名管道通常是在进程运行时创建或删除的，一般无需系统管理员干预。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83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 </a:t>
            </a:r>
            <a:r>
              <a:rPr lang="zh-CN" altLang="en-US"/>
              <a:t>的目录结构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 </a:t>
            </a:r>
            <a:r>
              <a:rPr lang="zh-CN" altLang="en-US"/>
              <a:t>文件系统是一个目录树的结构，文件系统结构从一个根目录开始，根目录下可以有任意多个文件和子目录，子目录中又可以有任意多个文件和子目录。</a:t>
            </a:r>
          </a:p>
          <a:p>
            <a:r>
              <a:rPr lang="en-US" altLang="zh-CN"/>
              <a:t>Linux </a:t>
            </a:r>
            <a:r>
              <a:rPr lang="zh-CN" altLang="en-US"/>
              <a:t>的这种文件系统结构使得一个目录和它包含的文件</a:t>
            </a:r>
            <a:r>
              <a:rPr lang="en-US" altLang="zh-CN"/>
              <a:t>/</a:t>
            </a:r>
            <a:r>
              <a:rPr lang="zh-CN" altLang="en-US"/>
              <a:t>子目录之间形成一种层次关系。</a:t>
            </a:r>
            <a:endParaRPr lang="zh-CN" altLang="en-US" dirty="0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135561" y="3501008"/>
            <a:ext cx="8061325" cy="2664296"/>
            <a:chOff x="340" y="2478"/>
            <a:chExt cx="5078" cy="170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54" y="2523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</a:rPr>
                <a:t>/</a:t>
              </a:r>
              <a:r>
                <a:rPr lang="zh-CN" altLang="en-US" sz="2000">
                  <a:latin typeface="Tahoma" pitchFamily="34" charset="0"/>
                </a:rPr>
                <a:t>（根目录）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62" y="3003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250" y="281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77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5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78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3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88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5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74" y="3160"/>
              <a:ext cx="494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Lucida Console" pitchFamily="49" charset="0"/>
                </a:rPr>
                <a:t>/</a:t>
              </a:r>
              <a:r>
                <a:rPr lang="en-US" altLang="zh-CN" sz="2000" dirty="0">
                  <a:latin typeface="Lucida Console" pitchFamily="49" charset="0"/>
                </a:rPr>
                <a:t>bin  /</a:t>
              </a:r>
              <a:r>
                <a:rPr lang="en-US" altLang="zh-CN" sz="2000" dirty="0" err="1">
                  <a:latin typeface="Lucida Console" pitchFamily="49" charset="0"/>
                </a:rPr>
                <a:t>sbin</a:t>
              </a:r>
              <a:r>
                <a:rPr lang="en-US" altLang="zh-CN" sz="2000" dirty="0">
                  <a:latin typeface="Lucida Console" pitchFamily="49" charset="0"/>
                </a:rPr>
                <a:t> /</a:t>
              </a:r>
              <a:r>
                <a:rPr lang="en-US" altLang="zh-CN" sz="2000" dirty="0" err="1">
                  <a:latin typeface="Lucida Console" pitchFamily="49" charset="0"/>
                </a:rPr>
                <a:t>usr</a:t>
              </a:r>
              <a:r>
                <a:rPr lang="en-US" altLang="zh-CN" sz="2000" dirty="0">
                  <a:latin typeface="Lucida Console" pitchFamily="49" charset="0"/>
                </a:rPr>
                <a:t> /etc  /root /home /lib  . . .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90" y="357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70" y="338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29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7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298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098" y="3819"/>
              <a:ext cx="158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402" y="362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82" y="343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0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8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410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210" y="3867"/>
              <a:ext cx="158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40" y="2478"/>
              <a:ext cx="5035" cy="1706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00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4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 </a:t>
            </a:r>
            <a:r>
              <a:rPr lang="zh-CN" altLang="en-US"/>
              <a:t>的目录结构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78DA-709B-49CC-8C2A-36F6AB5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8417" name="Rectangle 33"/>
          <p:cNvSpPr>
            <a:spLocks noChangeArrowheads="1"/>
          </p:cNvSpPr>
          <p:nvPr/>
        </p:nvSpPr>
        <p:spPr bwMode="auto">
          <a:xfrm>
            <a:off x="1524000" y="1"/>
            <a:ext cx="9144000" cy="148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4038600" y="152401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文件系统结构的起始位置，称为根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3935413" y="476251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3300"/>
                </a:solidFill>
                <a:latin typeface="Tahoma" pitchFamily="34" charset="0"/>
              </a:rPr>
              <a:t>存放基本命令程序</a:t>
            </a:r>
            <a:r>
              <a:rPr lang="zh-CN" altLang="en-US">
                <a:solidFill>
                  <a:srgbClr val="003300"/>
                </a:solidFill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003300"/>
                </a:solidFill>
                <a:latin typeface="Tahoma" pitchFamily="34" charset="0"/>
              </a:rPr>
              <a:t>任何用户都可以调用</a:t>
            </a:r>
            <a:r>
              <a:rPr lang="zh-CN" altLang="en-US">
                <a:solidFill>
                  <a:srgbClr val="00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3886200" y="9906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存放系统启动时所读取的文件，包括系统核心文件</a:t>
            </a:r>
            <a:endParaRPr lang="en-US" altLang="zh-CN">
              <a:latin typeface="宋体" pitchFamily="2" charset="-122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3886200" y="1828801"/>
            <a:ext cx="662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ahoma" pitchFamily="34" charset="0"/>
              </a:rPr>
              <a:t>存放与系统设置和管理相关的文件，如用户帐号、密码等</a:t>
            </a:r>
            <a:endParaRPr lang="en-US" altLang="zh-CN" sz="2000">
              <a:latin typeface="宋体" pitchFamily="2" charset="-122"/>
            </a:endParaRP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4079875" y="1412876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3300"/>
                </a:solidFill>
                <a:latin typeface="Tahoma" pitchFamily="34" charset="0"/>
              </a:rPr>
              <a:t>存放设备文件接口，如打印机、硬盘等外围设备</a:t>
            </a:r>
            <a:endParaRPr lang="zh-CN" altLang="en-US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3962400" y="27432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存放一些共享的函数库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3962400" y="31242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00"/>
                </a:solidFill>
                <a:latin typeface="Tahoma" pitchFamily="34" charset="0"/>
              </a:rPr>
              <a:t>一个空目录，供管理员存放公共文件</a:t>
            </a:r>
            <a:endParaRPr lang="zh-CN" altLang="en-US" dirty="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3886200" y="22860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3300"/>
                </a:solidFill>
                <a:latin typeface="Tahoma" pitchFamily="34" charset="0"/>
              </a:rPr>
              <a:t>存放用户专属目录（用户主目录）</a:t>
            </a:r>
            <a:endParaRPr lang="zh-CN" altLang="en-US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3962400" y="35814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存放系统核心和执行程序之间的信息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886200" y="5943601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3300"/>
                </a:solidFill>
                <a:latin typeface="Tahoma" pitchFamily="34" charset="0"/>
              </a:rPr>
              <a:t>存放经常变动的文件，如日志文件、临时文件、电子邮件等</a:t>
            </a:r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3962400" y="39624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3300"/>
                </a:solidFill>
                <a:latin typeface="Tahoma" pitchFamily="34" charset="0"/>
              </a:rPr>
              <a:t>系统管理员（超级用户）专用目录</a:t>
            </a:r>
            <a:endParaRPr lang="zh-CN" altLang="en-US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3962400" y="54102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此目录包含许多子目录，用来存放系统命令和程序等信息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528398" name="Picture 1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228600"/>
            <a:ext cx="2106613" cy="6629400"/>
          </a:xfrm>
          <a:prstGeom prst="rect">
            <a:avLst/>
          </a:prstGeom>
          <a:noFill/>
        </p:spPr>
      </p:pic>
      <p:sp>
        <p:nvSpPr>
          <p:cNvPr id="528399" name="Text Box 15"/>
          <p:cNvSpPr txBox="1">
            <a:spLocks noChangeArrowheads="1"/>
          </p:cNvSpPr>
          <p:nvPr/>
        </p:nvSpPr>
        <p:spPr bwMode="auto">
          <a:xfrm>
            <a:off x="3962400" y="4419601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与</a:t>
            </a:r>
            <a:r>
              <a:rPr lang="zh-CN" altLang="en-US">
                <a:latin typeface="宋体" pitchFamily="2" charset="-122"/>
              </a:rPr>
              <a:t>/</a:t>
            </a:r>
            <a:r>
              <a:rPr lang="en-US" altLang="zh-CN">
                <a:latin typeface="宋体" pitchFamily="2" charset="-122"/>
              </a:rPr>
              <a:t>bin</a:t>
            </a:r>
            <a:r>
              <a:rPr lang="zh-CN" altLang="en-US">
                <a:latin typeface="Tahoma" pitchFamily="34" charset="0"/>
              </a:rPr>
              <a:t>类似，存放用于系统引导和管理命令，通常供</a:t>
            </a:r>
            <a:r>
              <a:rPr lang="en-US" altLang="zh-CN">
                <a:latin typeface="宋体" pitchFamily="2" charset="-122"/>
              </a:rPr>
              <a:t>root</a:t>
            </a:r>
            <a:r>
              <a:rPr lang="zh-CN" altLang="en-US">
                <a:latin typeface="Tahoma" pitchFamily="34" charset="0"/>
              </a:rPr>
              <a:t>使用。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3962400" y="495300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00"/>
                </a:solidFill>
                <a:latin typeface="Tahoma" pitchFamily="34" charset="0"/>
              </a:rPr>
              <a:t>临时目录，供任何用户存放临时文件。</a:t>
            </a:r>
            <a:endParaRPr lang="zh-CN" altLang="en-US" dirty="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401" name="Line 17"/>
          <p:cNvSpPr>
            <a:spLocks noChangeShapeType="1"/>
          </p:cNvSpPr>
          <p:nvPr/>
        </p:nvSpPr>
        <p:spPr bwMode="auto">
          <a:xfrm flipV="1">
            <a:off x="2895600" y="6172200"/>
            <a:ext cx="990600" cy="1524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2" name="Line 18"/>
          <p:cNvSpPr>
            <a:spLocks noChangeShapeType="1"/>
          </p:cNvSpPr>
          <p:nvPr/>
        </p:nvSpPr>
        <p:spPr bwMode="auto">
          <a:xfrm flipV="1">
            <a:off x="1981200" y="304800"/>
            <a:ext cx="20574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3" name="Line 19"/>
          <p:cNvSpPr>
            <a:spLocks noChangeShapeType="1"/>
          </p:cNvSpPr>
          <p:nvPr/>
        </p:nvSpPr>
        <p:spPr bwMode="auto">
          <a:xfrm flipV="1">
            <a:off x="2895600" y="685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4" name="Line 20"/>
          <p:cNvSpPr>
            <a:spLocks noChangeShapeType="1"/>
          </p:cNvSpPr>
          <p:nvPr/>
        </p:nvSpPr>
        <p:spPr bwMode="auto">
          <a:xfrm>
            <a:off x="3048000" y="990600"/>
            <a:ext cx="8382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5" name="Line 21"/>
          <p:cNvSpPr>
            <a:spLocks noChangeShapeType="1"/>
          </p:cNvSpPr>
          <p:nvPr/>
        </p:nvSpPr>
        <p:spPr bwMode="auto">
          <a:xfrm>
            <a:off x="2895600" y="1371600"/>
            <a:ext cx="10668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2895600" y="1752600"/>
            <a:ext cx="1066800" cy="2286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3124200" y="2362200"/>
            <a:ext cx="762000" cy="76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2971800" y="2743200"/>
            <a:ext cx="10668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3048000" y="3048000"/>
            <a:ext cx="9144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3048000" y="3352800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1" name="Line 27"/>
          <p:cNvSpPr>
            <a:spLocks noChangeShapeType="1"/>
          </p:cNvSpPr>
          <p:nvPr/>
        </p:nvSpPr>
        <p:spPr bwMode="auto">
          <a:xfrm>
            <a:off x="3048000" y="3733800"/>
            <a:ext cx="990600" cy="3810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3048000" y="4038600"/>
            <a:ext cx="9906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3" name="Line 29"/>
          <p:cNvSpPr>
            <a:spLocks noChangeShapeType="1"/>
          </p:cNvSpPr>
          <p:nvPr/>
        </p:nvSpPr>
        <p:spPr bwMode="auto">
          <a:xfrm>
            <a:off x="2895600" y="4419600"/>
            <a:ext cx="1143000" cy="6858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2743200" y="4876800"/>
            <a:ext cx="1219200" cy="685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6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utoUpdateAnimBg="0"/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396" grpId="0" autoUpdateAnimBg="0"/>
      <p:bldP spid="528397" grpId="0" autoUpdateAnimBg="0"/>
      <p:bldP spid="528399" grpId="0" autoUpdateAnimBg="0"/>
      <p:bldP spid="528400" grpId="0" autoUpdateAnimBg="0"/>
      <p:bldP spid="528401" grpId="0" animBg="1"/>
      <p:bldP spid="528402" grpId="0" animBg="1"/>
      <p:bldP spid="528403" grpId="0" animBg="1"/>
      <p:bldP spid="528404" grpId="0" animBg="1"/>
      <p:bldP spid="528405" grpId="0" animBg="1"/>
      <p:bldP spid="528406" grpId="0" animBg="1"/>
      <p:bldP spid="528407" grpId="0" animBg="1"/>
      <p:bldP spid="528408" grpId="0" animBg="1"/>
      <p:bldP spid="528409" grpId="0" animBg="1"/>
      <p:bldP spid="528410" grpId="0" animBg="1"/>
      <p:bldP spid="528411" grpId="0" animBg="1"/>
      <p:bldP spid="528412" grpId="0" animBg="1"/>
      <p:bldP spid="528413" grpId="0" animBg="1"/>
      <p:bldP spid="5284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76238279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78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常用的目录操作命令</a:t>
            </a:r>
            <a:endParaRPr lang="zh-CN" alt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770267"/>
              </p:ext>
            </p:extLst>
          </p:nvPr>
        </p:nvGraphicFramePr>
        <p:xfrm>
          <a:off x="839416" y="1340768"/>
          <a:ext cx="10033116" cy="446449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51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9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显示文件和目录列表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切换目录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显示当前工作目录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创建目录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9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删除空目录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tree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显示目录树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8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当前工作目录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用户目前所处的目录</a:t>
            </a:r>
            <a:r>
              <a:rPr lang="en-US" altLang="zh-CN" dirty="0"/>
              <a:t>,</a:t>
            </a:r>
            <a:r>
              <a:rPr lang="zh-CN" altLang="en-US" dirty="0"/>
              <a:t>用户登录后进入的目录通常是自己的主目录</a:t>
            </a:r>
          </a:p>
          <a:p>
            <a:r>
              <a:rPr lang="zh-CN" altLang="en-US" dirty="0"/>
              <a:t>一些特殊字符的特殊含义：</a:t>
            </a:r>
            <a:endParaRPr lang="en-US" altLang="zh-CN" dirty="0"/>
          </a:p>
          <a:p>
            <a:pPr lvl="1"/>
            <a:r>
              <a:rPr lang="zh-CN" altLang="en-US" dirty="0"/>
              <a:t>“ </a:t>
            </a:r>
            <a:r>
              <a:rPr lang="en-US" altLang="zh-CN" dirty="0"/>
              <a:t>.</a:t>
            </a:r>
            <a:r>
              <a:rPr lang="zh-CN" altLang="en-US" dirty="0"/>
              <a:t>“表示当前目录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..</a:t>
            </a:r>
            <a:r>
              <a:rPr lang="zh-CN" altLang="en-US" dirty="0"/>
              <a:t> “</a:t>
            </a:r>
            <a:r>
              <a:rPr lang="en-US" altLang="zh-CN" dirty="0"/>
              <a:t> </a:t>
            </a:r>
            <a:r>
              <a:rPr lang="zh-CN" altLang="en-US" dirty="0"/>
              <a:t>表示当前目录的上一级目录（父目录）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-</a:t>
            </a:r>
            <a:r>
              <a:rPr lang="zh-CN" altLang="en-US" dirty="0"/>
              <a:t>“</a:t>
            </a:r>
            <a:r>
              <a:rPr lang="en-US" altLang="zh-CN" dirty="0"/>
              <a:t> </a:t>
            </a:r>
            <a:r>
              <a:rPr lang="zh-CN" altLang="en-US" dirty="0"/>
              <a:t>表示用 </a:t>
            </a:r>
            <a:r>
              <a:rPr lang="en-US" altLang="zh-CN" dirty="0"/>
              <a:t>cd </a:t>
            </a:r>
            <a:r>
              <a:rPr lang="zh-CN" altLang="en-US" dirty="0"/>
              <a:t>命令切换目录前所在的目录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~</a:t>
            </a:r>
            <a:r>
              <a:rPr lang="zh-CN" altLang="en-US" dirty="0"/>
              <a:t>“表示用户主目录的绝对路径名</a:t>
            </a:r>
          </a:p>
        </p:txBody>
      </p:sp>
    </p:spTree>
    <p:extLst>
      <p:ext uri="{BB962C8B-B14F-4D97-AF65-F5344CB8AC3E}">
        <p14:creationId xmlns:p14="http://schemas.microsoft.com/office/powerpoint/2010/main" val="130517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 </a:t>
            </a:r>
            <a:r>
              <a:rPr lang="en-US" altLang="zh-CN"/>
              <a:t>(path)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路径是指文件或目录在文件系统中所处的位置</a:t>
            </a:r>
            <a:endParaRPr lang="en-US" altLang="zh-CN" dirty="0"/>
          </a:p>
          <a:p>
            <a:r>
              <a:rPr lang="zh-CN" altLang="en-US" dirty="0"/>
              <a:t>绝对路径 </a:t>
            </a:r>
          </a:p>
          <a:p>
            <a:pPr lvl="1"/>
            <a:r>
              <a:rPr lang="zh-CN" altLang="en-US" dirty="0"/>
              <a:t>以斜线（</a:t>
            </a:r>
            <a:r>
              <a:rPr lang="en-US" altLang="zh-CN" dirty="0"/>
              <a:t>/</a:t>
            </a:r>
            <a:r>
              <a:rPr lang="zh-CN" altLang="en-US" dirty="0"/>
              <a:t>）开头 </a:t>
            </a:r>
          </a:p>
          <a:p>
            <a:pPr lvl="1"/>
            <a:r>
              <a:rPr lang="zh-CN" altLang="en-US" dirty="0"/>
              <a:t>描述到文件位置的完整说明 </a:t>
            </a:r>
          </a:p>
          <a:p>
            <a:pPr lvl="1"/>
            <a:r>
              <a:rPr lang="zh-CN" altLang="en-US" dirty="0"/>
              <a:t>一般用于查找系统文件</a:t>
            </a:r>
            <a:endParaRPr lang="en-US" altLang="zh-CN" dirty="0"/>
          </a:p>
          <a:p>
            <a:r>
              <a:rPr lang="zh-CN" altLang="en-US" dirty="0"/>
              <a:t>相对路径 </a:t>
            </a:r>
          </a:p>
          <a:p>
            <a:pPr lvl="1"/>
            <a:r>
              <a:rPr lang="zh-CN" altLang="en-US" dirty="0"/>
              <a:t>不以斜线（</a:t>
            </a:r>
            <a:r>
              <a:rPr lang="en-US" altLang="zh-CN" dirty="0"/>
              <a:t>/</a:t>
            </a:r>
            <a:r>
              <a:rPr lang="zh-CN" altLang="en-US" dirty="0"/>
              <a:t>）开头 </a:t>
            </a:r>
          </a:p>
          <a:p>
            <a:pPr lvl="1"/>
            <a:r>
              <a:rPr lang="zh-CN" altLang="en-US" dirty="0"/>
              <a:t>指定相对于你的当前工作目录而言的位置 </a:t>
            </a:r>
          </a:p>
          <a:p>
            <a:pPr lvl="1"/>
            <a:r>
              <a:rPr lang="zh-CN" altLang="en-US" dirty="0"/>
              <a:t>一般用于查找当前目录中的文件</a:t>
            </a:r>
          </a:p>
        </p:txBody>
      </p:sp>
    </p:spTree>
    <p:extLst>
      <p:ext uri="{BB962C8B-B14F-4D97-AF65-F5344CB8AC3E}">
        <p14:creationId xmlns:p14="http://schemas.microsoft.com/office/powerpoint/2010/main" val="299186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</a:t>
            </a:r>
            <a:r>
              <a:rPr lang="zh-CN" altLang="zh-CN"/>
              <a:t>显示文件或目录信息</a:t>
            </a:r>
            <a:endParaRPr lang="en-US" altLang="zh-CN"/>
          </a:p>
          <a:p>
            <a:r>
              <a:rPr lang="zh-CN" altLang="en-US"/>
              <a:t>格式：</a:t>
            </a:r>
            <a:r>
              <a:rPr lang="en-US" altLang="zh-CN"/>
              <a:t> ls  [</a:t>
            </a:r>
            <a:r>
              <a:rPr lang="zh-CN" altLang="en-US"/>
              <a:t>选项]   [目录或是文件] </a:t>
            </a:r>
            <a:endParaRPr lang="en-US" altLang="zh-CN"/>
          </a:p>
          <a:p>
            <a:r>
              <a:rPr lang="zh-CN" altLang="en-US"/>
              <a:t>说明：</a:t>
            </a:r>
            <a:endParaRPr lang="en-US" altLang="zh-CN"/>
          </a:p>
          <a:p>
            <a:pPr lvl="1"/>
            <a:r>
              <a:rPr lang="zh-CN" altLang="en-US"/>
              <a:t>对于目录，该命令将列出其中的所有子目录与文件。</a:t>
            </a:r>
          </a:p>
          <a:p>
            <a:pPr lvl="1"/>
            <a:r>
              <a:rPr lang="zh-CN" altLang="en-US"/>
              <a:t>对于文件，</a:t>
            </a:r>
            <a:r>
              <a:rPr lang="en-US" altLang="zh-CN"/>
              <a:t>ls </a:t>
            </a:r>
            <a:r>
              <a:rPr lang="zh-CN" altLang="en-US"/>
              <a:t>将输出其文件名以及所要求的其他信息。</a:t>
            </a:r>
          </a:p>
          <a:p>
            <a:pPr lvl="1"/>
            <a:r>
              <a:rPr lang="zh-CN" altLang="en-US"/>
              <a:t>默认情况下，输出条目按字母顺序排序。</a:t>
            </a:r>
          </a:p>
          <a:p>
            <a:pPr lvl="1"/>
            <a:r>
              <a:rPr lang="zh-CN" altLang="en-US"/>
              <a:t>当未给出目录名或文件名时，就显示当前目录的信息。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90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CentOS</a:t>
            </a:r>
            <a:r>
              <a:rPr lang="zh-CN" altLang="en-US" dirty="0"/>
              <a:t>的文件目录结构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的文件目录管理命令</a:t>
            </a:r>
            <a:endParaRPr lang="en-US" altLang="zh-CN" dirty="0"/>
          </a:p>
          <a:p>
            <a:r>
              <a:rPr lang="zh-CN" altLang="en-US" dirty="0"/>
              <a:t>掌握文件打包和压缩命令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</a:t>
            </a:r>
            <a:r>
              <a:rPr lang="zh-CN" altLang="en-US"/>
              <a:t>命令选项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182562"/>
              </p:ext>
            </p:extLst>
          </p:nvPr>
        </p:nvGraphicFramePr>
        <p:xfrm>
          <a:off x="526503" y="1556792"/>
          <a:ext cx="11256964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选项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列出目录下的所有文件，包括以 </a:t>
                      </a:r>
                      <a:r>
                        <a:rPr lang="en-US" altLang="zh-CN" sz="2400" dirty="0"/>
                        <a:t>. </a:t>
                      </a:r>
                      <a:r>
                        <a:rPr lang="zh-CN" altLang="en-US" sz="2400" dirty="0"/>
                        <a:t>开头的隐含文件。</a:t>
                      </a:r>
                      <a:endParaRPr lang="en-US" altLang="zh-CN" sz="2400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列出文件的详细信息，通常称为“长格式”。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输入参数是目录时，只显示该目录本身。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显示除  “</a:t>
                      </a:r>
                      <a:r>
                        <a:rPr lang="en-US" altLang="zh-CN" sz="2400" dirty="0"/>
                        <a:t>.” </a:t>
                      </a:r>
                      <a:r>
                        <a:rPr lang="zh-CN" altLang="en-US" sz="2400" dirty="0"/>
                        <a:t>和 “</a:t>
                      </a:r>
                      <a:r>
                        <a:rPr lang="en-US" altLang="zh-CN" sz="2400" dirty="0"/>
                        <a:t>..” </a:t>
                      </a:r>
                      <a:r>
                        <a:rPr lang="zh-CN" altLang="en-US" sz="2400" dirty="0"/>
                        <a:t>外的所有文件。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递归地列出所有子目录下的文件。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-h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以人类易读的单位显示文件大小。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-S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以文件大小排序输出。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-t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以时间排序输出。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2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472135"/>
              </p:ext>
            </p:extLst>
          </p:nvPr>
        </p:nvGraphicFramePr>
        <p:xfrm>
          <a:off x="557030" y="1556792"/>
          <a:ext cx="11256964" cy="3108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6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	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列表显示当前目录下的文件和目录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-a	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列表显示当前目录下的文件和目录（包括隐含文件和目录）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-l	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以长格式列表显示结果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-R	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递归地显示当前目录及其子目录下的文件和目录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648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-dl 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仅显示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</a:t>
                      </a:r>
                      <a:r>
                        <a:rPr lang="zh-CN" altLang="en-US" sz="2400" dirty="0"/>
                        <a:t>目录本身，而非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 </a:t>
                      </a:r>
                      <a:r>
                        <a:rPr lang="zh-CN" altLang="en-US" sz="2400" dirty="0"/>
                        <a:t>目录中的内容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</a:t>
                      </a:r>
                      <a:r>
                        <a:rPr lang="en-US" altLang="zh-CN" sz="2400" dirty="0" err="1"/>
                        <a:t>lt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按最后修改时间顺序，以长格式列出当前目录下的文件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mkdir</a:t>
            </a:r>
            <a:r>
              <a:rPr lang="zh-CN" altLang="en-US"/>
              <a:t>和</a:t>
            </a:r>
            <a:r>
              <a:rPr lang="en-US" altLang="zh-CN"/>
              <a:t>tree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mkdir</a:t>
            </a:r>
          </a:p>
          <a:p>
            <a:pPr lvl="1"/>
            <a:r>
              <a:rPr lang="en-US" altLang="zh-CN"/>
              <a:t>mkdir /home/lrj/mybin	#</a:t>
            </a:r>
            <a:r>
              <a:rPr lang="zh-CN" altLang="en-US"/>
              <a:t>创建一个空目录</a:t>
            </a:r>
          </a:p>
          <a:p>
            <a:pPr lvl="1"/>
            <a:r>
              <a:rPr lang="en-US" altLang="zh-CN"/>
              <a:t>mkdir -p mydoc/FAQ	#</a:t>
            </a:r>
            <a:r>
              <a:rPr lang="zh-CN" altLang="en-US"/>
              <a:t>创建一个空目录树</a:t>
            </a:r>
          </a:p>
          <a:p>
            <a:pPr lvl="1"/>
            <a:r>
              <a:rPr lang="en-US" altLang="zh-CN"/>
              <a:t>mkdir -p /srv/www/{abc,bcd}/htdocs	#</a:t>
            </a:r>
            <a:r>
              <a:rPr lang="zh-CN" altLang="en-US"/>
              <a:t>创建</a:t>
            </a:r>
            <a:r>
              <a:rPr lang="en-US" altLang="zh-CN"/>
              <a:t>/srv/www/abc/htdocs</a:t>
            </a:r>
            <a:r>
              <a:rPr lang="zh-CN" altLang="en-US"/>
              <a:t>和</a:t>
            </a:r>
            <a:r>
              <a:rPr lang="en-US" altLang="zh-CN"/>
              <a:t>/srv/www/bcd/htdocs</a:t>
            </a:r>
            <a:r>
              <a:rPr lang="zh-CN" altLang="en-US"/>
              <a:t>目录</a:t>
            </a:r>
            <a:endParaRPr lang="en-US" altLang="zh-CN"/>
          </a:p>
          <a:p>
            <a:r>
              <a:rPr lang="en-US" altLang="zh-CN"/>
              <a:t>tree</a:t>
            </a:r>
          </a:p>
          <a:p>
            <a:pPr lvl="1"/>
            <a:r>
              <a:rPr lang="en-US" altLang="zh-CN"/>
              <a:t>tree </a:t>
            </a:r>
            <a:r>
              <a:rPr lang="zh-CN" altLang="en-US"/>
              <a:t> </a:t>
            </a:r>
            <a:r>
              <a:rPr lang="en-US" altLang="zh-CN"/>
              <a:t>/srv/www                    # </a:t>
            </a:r>
            <a:r>
              <a:rPr lang="zh-CN" altLang="en-US"/>
              <a:t>显示</a:t>
            </a:r>
            <a:r>
              <a:rPr lang="en-US" altLang="zh-CN"/>
              <a:t>/srv/www </a:t>
            </a:r>
            <a:r>
              <a:rPr lang="zh-CN" altLang="en-US"/>
              <a:t>目录树</a:t>
            </a:r>
            <a:endParaRPr lang="en-US" altLang="zh-CN"/>
          </a:p>
          <a:p>
            <a:pPr lvl="1"/>
            <a:r>
              <a:rPr lang="en-US" altLang="zh-CN"/>
              <a:t>tree -L 3 /srv     #</a:t>
            </a:r>
            <a:r>
              <a:rPr lang="zh-CN" altLang="en-US"/>
              <a:t>显示 </a:t>
            </a:r>
            <a:r>
              <a:rPr lang="en-US" altLang="zh-CN"/>
              <a:t>/srv/ </a:t>
            </a:r>
            <a:r>
              <a:rPr lang="zh-CN" altLang="en-US"/>
              <a:t>的</a:t>
            </a:r>
            <a:r>
              <a:rPr lang="en-US" altLang="zh-CN"/>
              <a:t> 3</a:t>
            </a:r>
            <a:r>
              <a:rPr lang="zh-CN" altLang="en-US"/>
              <a:t>级目录树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16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pwd</a:t>
            </a:r>
            <a:r>
              <a:rPr lang="zh-CN" altLang="en-US"/>
              <a:t>和</a:t>
            </a:r>
            <a:r>
              <a:rPr lang="en-US" altLang="zh-CN"/>
              <a:t>cd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 pwd</a:t>
            </a:r>
          </a:p>
          <a:p>
            <a:r>
              <a:rPr lang="en-US" altLang="zh-CN"/>
              <a:t>$ cd</a:t>
            </a:r>
          </a:p>
          <a:p>
            <a:r>
              <a:rPr lang="en-US" altLang="zh-CN"/>
              <a:t>$ cd /some/dir/</a:t>
            </a:r>
          </a:p>
          <a:p>
            <a:r>
              <a:rPr lang="en-US" altLang="zh-CN"/>
              <a:t>$ cd ~</a:t>
            </a:r>
          </a:p>
          <a:p>
            <a:r>
              <a:rPr lang="en-US" altLang="zh-CN"/>
              <a:t>$ cd ..</a:t>
            </a:r>
          </a:p>
          <a:p>
            <a:r>
              <a:rPr lang="en-US" altLang="zh-CN"/>
              <a:t>$ cd ../..</a:t>
            </a:r>
          </a:p>
          <a:p>
            <a:r>
              <a:rPr lang="en-US" altLang="zh-CN"/>
              <a:t>$ cd 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0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常用的文件操作命令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740827"/>
              </p:ext>
            </p:extLst>
          </p:nvPr>
        </p:nvGraphicFramePr>
        <p:xfrm>
          <a:off x="555184" y="1340768"/>
          <a:ext cx="11256964" cy="43690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touch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生成一个空文件或更改文件的时间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复制文件或目录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移动文件或目录、文件或目录改名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删除文件或目录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建立链接文件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find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查找文件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file/stat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查看文件类型或文件属性信息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42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touch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功能：生成新的空文件或更改现有文件的时间</a:t>
            </a:r>
          </a:p>
          <a:p>
            <a:pPr lvl="1"/>
            <a:r>
              <a:rPr lang="zh-CN" altLang="en-US"/>
              <a:t>若文件不存在，系统会建立一个文件</a:t>
            </a:r>
          </a:p>
          <a:p>
            <a:pPr lvl="1"/>
            <a:r>
              <a:rPr lang="zh-CN" altLang="en-US"/>
              <a:t>默认情况下将文件的时间记录改为当前时间</a:t>
            </a:r>
            <a:endParaRPr lang="en-US" altLang="zh-CN"/>
          </a:p>
          <a:p>
            <a:r>
              <a:rPr lang="zh-CN" altLang="zh-CN"/>
              <a:t>格式：</a:t>
            </a:r>
            <a:r>
              <a:rPr lang="en-US" altLang="zh-CN"/>
              <a:t>touch [</a:t>
            </a:r>
            <a:r>
              <a:rPr lang="zh-CN" altLang="zh-CN"/>
              <a:t>参数</a:t>
            </a:r>
            <a:r>
              <a:rPr lang="en-US" altLang="zh-CN"/>
              <a:t>] &lt;</a:t>
            </a:r>
            <a:r>
              <a:rPr lang="zh-CN" altLang="zh-CN"/>
              <a:t>文件</a:t>
            </a:r>
            <a:r>
              <a:rPr lang="en-US" altLang="zh-CN"/>
              <a:t>&gt; </a:t>
            </a:r>
            <a:r>
              <a:rPr lang="zh-CN" altLang="zh-CN"/>
              <a:t>…</a:t>
            </a:r>
            <a:endParaRPr lang="en-US" altLang="zh-CN"/>
          </a:p>
          <a:p>
            <a:r>
              <a:rPr lang="zh-CN" altLang="en-US"/>
              <a:t>参数</a:t>
            </a:r>
            <a:endParaRPr lang="en-US" altLang="zh-CN"/>
          </a:p>
          <a:p>
            <a:pPr lvl="1"/>
            <a:r>
              <a:rPr lang="en-US" altLang="zh-CN"/>
              <a:t>-a : </a:t>
            </a:r>
            <a:r>
              <a:rPr lang="zh-CN" altLang="en-US"/>
              <a:t>只更改访问时间。</a:t>
            </a:r>
          </a:p>
          <a:p>
            <a:pPr lvl="1"/>
            <a:r>
              <a:rPr lang="en-US" altLang="zh-CN"/>
              <a:t>-m : </a:t>
            </a:r>
            <a:r>
              <a:rPr lang="zh-CN" altLang="en-US"/>
              <a:t>只更改修改时间。</a:t>
            </a:r>
          </a:p>
          <a:p>
            <a:pPr lvl="1"/>
            <a:r>
              <a:rPr lang="en-US" altLang="zh-CN"/>
              <a:t>-t &lt;STAMP&gt; : </a:t>
            </a:r>
            <a:r>
              <a:rPr lang="zh-CN" altLang="en-US"/>
              <a:t>使用</a:t>
            </a:r>
            <a:r>
              <a:rPr lang="en-US" altLang="zh-CN"/>
              <a:t>[[CC]YY]MMDDhhmm[.ss]</a:t>
            </a:r>
            <a:r>
              <a:rPr lang="zh-CN" altLang="en-US"/>
              <a:t>格式的时间而非当前时间。</a:t>
            </a:r>
          </a:p>
          <a:p>
            <a:pPr lvl="1"/>
            <a:r>
              <a:rPr lang="en-US" altLang="zh-CN"/>
              <a:t>-r &lt;</a:t>
            </a:r>
            <a:r>
              <a:rPr lang="zh-CN" altLang="en-US"/>
              <a:t>参考文件或目录</a:t>
            </a:r>
            <a:r>
              <a:rPr lang="en-US" altLang="zh-CN"/>
              <a:t>&gt; : </a:t>
            </a:r>
            <a:r>
              <a:rPr lang="zh-CN" altLang="en-US"/>
              <a:t>使用指定文件的时间属性而非当前时间。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382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touch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$ touch </a:t>
            </a:r>
            <a:r>
              <a:rPr lang="en-US" altLang="zh-CN" dirty="0" err="1"/>
              <a:t>newfile</a:t>
            </a:r>
            <a:endParaRPr lang="en-US" altLang="zh-CN" dirty="0"/>
          </a:p>
          <a:p>
            <a:r>
              <a:rPr lang="en-US" altLang="zh-CN" dirty="0"/>
              <a:t> $ touch  file</a:t>
            </a:r>
          </a:p>
          <a:p>
            <a:r>
              <a:rPr lang="en-US" altLang="zh-CN" dirty="0"/>
              <a:t> $ touch  -a file</a:t>
            </a:r>
          </a:p>
          <a:p>
            <a:r>
              <a:rPr lang="en-US" altLang="zh-CN" dirty="0"/>
              <a:t> $ touch  -m file</a:t>
            </a:r>
          </a:p>
          <a:p>
            <a:r>
              <a:rPr lang="en-US" altLang="zh-CN" dirty="0"/>
              <a:t> $ touch  -t 200701311200  file </a:t>
            </a:r>
          </a:p>
          <a:p>
            <a:r>
              <a:rPr lang="en-US" altLang="zh-CN" dirty="0"/>
              <a:t> $ touch  -r </a:t>
            </a:r>
            <a:r>
              <a:rPr lang="en-US" altLang="zh-CN" dirty="0" err="1"/>
              <a:t>oldfile</a:t>
            </a:r>
            <a:r>
              <a:rPr lang="en-US" altLang="zh-CN" dirty="0"/>
              <a:t>  </a:t>
            </a:r>
            <a:r>
              <a:rPr lang="en-US" altLang="zh-CN" dirty="0" err="1"/>
              <a:t>newfile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849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功能：复制文件或目录。</a:t>
            </a:r>
          </a:p>
          <a:p>
            <a:r>
              <a:rPr lang="zh-CN" altLang="en-US"/>
              <a:t>格式：</a:t>
            </a:r>
            <a:r>
              <a:rPr lang="en-US" altLang="zh-CN"/>
              <a:t>cp [</a:t>
            </a:r>
            <a:r>
              <a:rPr lang="zh-CN" altLang="en-US"/>
              <a:t>参数</a:t>
            </a:r>
            <a:r>
              <a:rPr lang="en-US" altLang="zh-CN"/>
              <a:t>] &lt;</a:t>
            </a:r>
            <a:r>
              <a:rPr lang="zh-CN" altLang="en-US"/>
              <a:t>源</a:t>
            </a:r>
            <a:r>
              <a:rPr lang="en-US" altLang="zh-CN"/>
              <a:t>&gt; &lt;</a:t>
            </a:r>
            <a:r>
              <a:rPr lang="zh-CN" altLang="en-US"/>
              <a:t>目标</a:t>
            </a:r>
            <a:r>
              <a:rPr lang="en-US" altLang="zh-CN"/>
              <a:t>&gt;</a:t>
            </a:r>
          </a:p>
          <a:p>
            <a:r>
              <a:rPr lang="zh-CN" altLang="en-US"/>
              <a:t>说明</a:t>
            </a:r>
            <a:endParaRPr lang="en-US" altLang="zh-CN"/>
          </a:p>
          <a:p>
            <a:pPr lvl="1"/>
            <a:r>
              <a:rPr lang="zh-CN" altLang="en-US"/>
              <a:t>若复制的目标文件已存在，则被覆盖。</a:t>
            </a:r>
          </a:p>
          <a:p>
            <a:pPr lvl="1"/>
            <a:r>
              <a:rPr lang="zh-CN" altLang="en-US"/>
              <a:t>可以将多个源文件复制到目标目录中。</a:t>
            </a:r>
          </a:p>
          <a:p>
            <a:pPr lvl="1"/>
            <a:r>
              <a:rPr lang="zh-CN" altLang="en-US"/>
              <a:t>可以将源目录复制为指定的目标目录（目标目录不存在）。</a:t>
            </a:r>
          </a:p>
          <a:p>
            <a:pPr lvl="1"/>
            <a:r>
              <a:rPr lang="zh-CN" altLang="en-US"/>
              <a:t>可以将源目录复制到指定的目标目录中。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9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命令的常用选项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216624"/>
              </p:ext>
            </p:extLst>
          </p:nvPr>
        </p:nvGraphicFramePr>
        <p:xfrm>
          <a:off x="524078" y="1340768"/>
          <a:ext cx="11256962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参数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等价于 </a:t>
                      </a:r>
                      <a:r>
                        <a:rPr lang="en-US" altLang="zh-CN" sz="2400" dirty="0"/>
                        <a:t>–</a:t>
                      </a:r>
                      <a:r>
                        <a:rPr lang="en-US" altLang="zh-CN" sz="2400" dirty="0" err="1"/>
                        <a:t>dpR</a:t>
                      </a:r>
                      <a:endParaRPr lang="zh-CN" altLang="en-US" sz="2400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-r 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递归地复制目录及目录内的所有项目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-p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在复制文件过程中保留文件属性，包括属主、组、权限与时间戳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当复制符号链接的源文件时，目标文件也将创建符号链接且指向源文件所链接的原始文件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-f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强制复制，不管目标是否存在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交互式复制，覆盖文件前需要确认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-u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只有当源文件的状态改变时间（</a:t>
                      </a:r>
                      <a:r>
                        <a:rPr lang="en-US" altLang="zh-CN" sz="2400" dirty="0" err="1"/>
                        <a:t>ctime</a:t>
                      </a:r>
                      <a:r>
                        <a:rPr lang="zh-CN" altLang="en-US" sz="2400" dirty="0"/>
                        <a:t>）比目标文件更新时或目标尚不存在时才进行复制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10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722847"/>
              </p:ext>
            </p:extLst>
          </p:nvPr>
        </p:nvGraphicFramePr>
        <p:xfrm>
          <a:off x="541133" y="1484784"/>
          <a:ext cx="11256964" cy="3937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cp file1  file2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将当前目录下的</a:t>
                      </a:r>
                      <a:r>
                        <a:rPr lang="en-US" altLang="zh-CN" dirty="0"/>
                        <a:t>file1</a:t>
                      </a:r>
                      <a:r>
                        <a:rPr lang="zh-CN" altLang="en-US" dirty="0"/>
                        <a:t>复制为</a:t>
                      </a:r>
                      <a:r>
                        <a:rPr lang="en-US" altLang="zh-CN" dirty="0"/>
                        <a:t>file2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some/dir/file1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将某目录下的文件复制到另一个目录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/bin/</a:t>
                      </a:r>
                      <a:r>
                        <a:rPr lang="en-US" altLang="zh-CN" dirty="0" err="1"/>
                        <a:t>cpio</a:t>
                      </a:r>
                      <a:r>
                        <a:rPr lang="en-US" altLang="zh-CN" dirty="0"/>
                        <a:t> ~/bin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复制文件 </a:t>
                      </a:r>
                      <a:r>
                        <a:rPr lang="en-US" altLang="zh-CN" dirty="0"/>
                        <a:t>/bin/</a:t>
                      </a:r>
                      <a:r>
                        <a:rPr lang="en-US" altLang="zh-CN" dirty="0" err="1"/>
                        <a:t>cpio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到 </a:t>
                      </a:r>
                      <a:r>
                        <a:rPr lang="en-US" altLang="zh-CN" dirty="0"/>
                        <a:t>~/bin 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bcd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mydoc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将两个指定的文件复制到</a:t>
                      </a:r>
                      <a:r>
                        <a:rPr lang="en-US" altLang="zh-CN" dirty="0" err="1"/>
                        <a:t>mydoc</a:t>
                      </a:r>
                      <a:r>
                        <a:rPr lang="zh-CN" altLang="en-US" dirty="0"/>
                        <a:t>目录下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some/dir/f* 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将某目录下的以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开头的文件复制到另一个目录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/bin/?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 .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使用“</a:t>
                      </a:r>
                      <a:r>
                        <a:rPr lang="en-US" altLang="zh-CN" dirty="0"/>
                        <a:t>?”</a:t>
                      </a:r>
                      <a:r>
                        <a:rPr lang="zh-CN" altLang="en-US" dirty="0"/>
                        <a:t>通配符复制多个文件到当前目录下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file{1,2,3} 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将当前目录下的</a:t>
                      </a:r>
                      <a:r>
                        <a:rPr lang="en-US" altLang="zh-CN" dirty="0"/>
                        <a:t>file1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file2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file3</a:t>
                      </a:r>
                      <a:r>
                        <a:rPr lang="zh-CN" altLang="en-US" dirty="0"/>
                        <a:t>复制到另外一个目录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/etc/</a:t>
                      </a:r>
                      <a:r>
                        <a:rPr lang="en-US" altLang="zh-CN" dirty="0" err="1"/>
                        <a:t>httpd</a:t>
                      </a:r>
                      <a:r>
                        <a:rPr lang="en-US" altLang="zh-CN" dirty="0"/>
                        <a:t>/conf/</a:t>
                      </a:r>
                      <a:r>
                        <a:rPr lang="en-US" altLang="zh-CN" dirty="0" err="1"/>
                        <a:t>httpd.conf</a:t>
                      </a:r>
                      <a:r>
                        <a:rPr lang="en-US" altLang="zh-CN" dirty="0"/>
                        <a:t>{,.</a:t>
                      </a:r>
                      <a:r>
                        <a:rPr lang="en-US" altLang="zh-CN" dirty="0" err="1"/>
                        <a:t>orig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httpd</a:t>
                      </a:r>
                      <a:r>
                        <a:rPr lang="en-US" altLang="zh-CN" dirty="0"/>
                        <a:t>/conf/</a:t>
                      </a:r>
                      <a:r>
                        <a:rPr lang="zh-CN" altLang="en-US" dirty="0"/>
                        <a:t>目录下的</a:t>
                      </a:r>
                      <a:r>
                        <a:rPr lang="en-US" altLang="zh-CN" dirty="0" err="1"/>
                        <a:t>httpd.conf</a:t>
                      </a:r>
                      <a:r>
                        <a:rPr lang="zh-CN" altLang="en-US" dirty="0"/>
                        <a:t>拷贝成</a:t>
                      </a:r>
                      <a:r>
                        <a:rPr lang="en-US" altLang="zh-CN" dirty="0" err="1"/>
                        <a:t>httpd.conf.orig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-r  some/dir/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将某目录下的所有文件（包括子目录）复制到另一个目录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7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510344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064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</a:t>
            </a:r>
            <a:r>
              <a:rPr lang="zh-CN" altLang="en-US"/>
              <a:t>和</a:t>
            </a:r>
            <a:r>
              <a:rPr lang="en-US" altLang="zh-CN"/>
              <a:t>rm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mv</a:t>
            </a:r>
          </a:p>
          <a:p>
            <a:pPr lvl="1"/>
            <a:r>
              <a:rPr lang="nn-NO" altLang="zh-CN"/>
              <a:t>mv file file.bak </a:t>
            </a:r>
          </a:p>
          <a:p>
            <a:pPr lvl="1"/>
            <a:r>
              <a:rPr lang="nn-NO" altLang="zh-CN"/>
              <a:t>mv file1  mydata/</a:t>
            </a:r>
          </a:p>
          <a:p>
            <a:pPr lvl="1"/>
            <a:r>
              <a:rPr lang="nn-NO" altLang="zh-CN"/>
              <a:t>mv -i file1  mydata/file2</a:t>
            </a:r>
          </a:p>
          <a:p>
            <a:pPr lvl="1"/>
            <a:r>
              <a:rPr lang="nn-NO" altLang="zh-CN"/>
              <a:t>mv datadir1  /home/zhang/data</a:t>
            </a:r>
            <a:endParaRPr lang="en-US" altLang="zh-CN"/>
          </a:p>
          <a:p>
            <a:r>
              <a:rPr lang="en-US" altLang="zh-CN"/>
              <a:t>rm</a:t>
            </a:r>
          </a:p>
          <a:p>
            <a:pPr lvl="1"/>
            <a:r>
              <a:rPr lang="en-US" altLang="zh-CN"/>
              <a:t>rm ash</a:t>
            </a:r>
          </a:p>
          <a:p>
            <a:pPr lvl="1"/>
            <a:r>
              <a:rPr lang="en-US" altLang="zh-CN"/>
              <a:t>rm .*</a:t>
            </a:r>
          </a:p>
          <a:p>
            <a:pPr lvl="1"/>
            <a:r>
              <a:rPr lang="en-US" altLang="zh-CN"/>
              <a:t>rm -f file{1,3,5}</a:t>
            </a:r>
          </a:p>
          <a:p>
            <a:pPr lvl="1"/>
            <a:r>
              <a:rPr lang="en-US" altLang="zh-CN"/>
              <a:t>rm -r myusr/</a:t>
            </a:r>
          </a:p>
          <a:p>
            <a:pPr lvl="1"/>
            <a:r>
              <a:rPr lang="en-US" altLang="zh-CN"/>
              <a:t>rm -rf myusr/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659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8963-06F3-4DE8-AF21-B417F3F8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BC022-753B-47F4-95D9-7BA2BAB7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1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ln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功能：创建链接文件。</a:t>
            </a:r>
          </a:p>
          <a:p>
            <a:r>
              <a:rPr lang="zh-CN" altLang="en-US"/>
              <a:t>格式：</a:t>
            </a:r>
            <a:r>
              <a:rPr lang="en-US" altLang="zh-CN"/>
              <a:t>ln [</a:t>
            </a:r>
            <a:r>
              <a:rPr lang="zh-CN" altLang="en-US"/>
              <a:t>参数</a:t>
            </a:r>
            <a:r>
              <a:rPr lang="en-US" altLang="zh-CN"/>
              <a:t>] &lt;</a:t>
            </a:r>
            <a:r>
              <a:rPr lang="zh-CN" altLang="en-US"/>
              <a:t>被链接的文件</a:t>
            </a:r>
            <a:r>
              <a:rPr lang="en-US" altLang="zh-CN"/>
              <a:t>&gt; &lt;</a:t>
            </a:r>
            <a:r>
              <a:rPr lang="zh-CN" altLang="en-US"/>
              <a:t>链接文件名</a:t>
            </a:r>
            <a:r>
              <a:rPr lang="en-US" altLang="zh-CN"/>
              <a:t>&gt;</a:t>
            </a:r>
          </a:p>
          <a:p>
            <a:r>
              <a:rPr lang="zh-CN" altLang="en-US"/>
              <a:t>参数：</a:t>
            </a:r>
          </a:p>
          <a:p>
            <a:pPr lvl="1"/>
            <a:r>
              <a:rPr lang="en-US" altLang="zh-CN"/>
              <a:t>-s : </a:t>
            </a:r>
            <a:r>
              <a:rPr lang="zh-CN" altLang="en-US"/>
              <a:t>创建符号链接，而非硬链接。</a:t>
            </a:r>
          </a:p>
          <a:p>
            <a:pPr lvl="1"/>
            <a:r>
              <a:rPr lang="en-US" altLang="zh-CN"/>
              <a:t>-f : </a:t>
            </a:r>
            <a:r>
              <a:rPr lang="zh-CN" altLang="en-US"/>
              <a:t>强行创建链接，不论其是否存在。</a:t>
            </a:r>
          </a:p>
          <a:p>
            <a:pPr lvl="1"/>
            <a:r>
              <a:rPr lang="en-US" altLang="zh-CN"/>
              <a:t>-i : </a:t>
            </a:r>
            <a:r>
              <a:rPr lang="zh-CN" altLang="en-US"/>
              <a:t>覆盖原有文件之前先询问用户。</a:t>
            </a:r>
          </a:p>
          <a:p>
            <a:r>
              <a:rPr lang="zh-CN" altLang="en-US"/>
              <a:t>举例：</a:t>
            </a:r>
          </a:p>
          <a:p>
            <a:pPr lvl="1"/>
            <a:r>
              <a:rPr lang="zh-CN" altLang="en-US"/>
              <a:t> </a:t>
            </a:r>
            <a:r>
              <a:rPr lang="en-US" altLang="zh-CN"/>
              <a:t>$ ln somefile hardlinkfile</a:t>
            </a:r>
          </a:p>
          <a:p>
            <a:pPr lvl="1"/>
            <a:r>
              <a:rPr lang="en-US" altLang="zh-CN"/>
              <a:t> $ ln -s somefile softlinkfile</a:t>
            </a:r>
          </a:p>
          <a:p>
            <a:pPr lvl="1"/>
            <a:r>
              <a:rPr lang="en-US" altLang="zh-CN"/>
              <a:t> $ ln -s somedir softlinkfile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86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功能：在文件系统中查找匹配的文件</a:t>
            </a:r>
            <a:r>
              <a:rPr lang="en-US" altLang="zh-CN" sz="2800" dirty="0"/>
              <a:t>,</a:t>
            </a:r>
            <a:r>
              <a:rPr lang="zh-CN" altLang="en-US" sz="2800" dirty="0"/>
              <a:t>不带任何参数的 </a:t>
            </a:r>
            <a:r>
              <a:rPr lang="en-US" altLang="zh-CN" sz="2800" dirty="0"/>
              <a:t>find </a:t>
            </a:r>
            <a:r>
              <a:rPr lang="zh-CN" altLang="en-US" sz="2800" dirty="0"/>
              <a:t>命令将在屏幕上递归显示当前目录下的文件列表</a:t>
            </a:r>
            <a:endParaRPr lang="en-US" altLang="zh-CN" sz="2800" dirty="0"/>
          </a:p>
          <a:p>
            <a:r>
              <a:rPr lang="zh-CN" altLang="en-US" sz="2800" dirty="0"/>
              <a:t>格式</a:t>
            </a:r>
            <a:endParaRPr lang="en-US" altLang="zh-CN" sz="2800" dirty="0"/>
          </a:p>
          <a:p>
            <a:pPr lvl="1"/>
            <a:r>
              <a:rPr lang="en-US" altLang="zh-CN" sz="2400" dirty="0"/>
              <a:t>find [&lt;</a:t>
            </a:r>
            <a:r>
              <a:rPr lang="zh-CN" altLang="en-US" sz="2400" dirty="0"/>
              <a:t>起始目录</a:t>
            </a:r>
            <a:r>
              <a:rPr lang="en-US" altLang="zh-CN" sz="2400" dirty="0"/>
              <a:t>&gt; ...] [&lt;</a:t>
            </a:r>
            <a:r>
              <a:rPr lang="zh-CN" altLang="en-US" sz="2400" dirty="0"/>
              <a:t>选项表达式</a:t>
            </a:r>
            <a:r>
              <a:rPr lang="en-US" altLang="zh-CN" sz="2400" dirty="0"/>
              <a:t>&gt;] [&lt;</a:t>
            </a:r>
            <a:r>
              <a:rPr lang="zh-CN" altLang="en-US" sz="2400" dirty="0"/>
              <a:t>条件匹配表达式</a:t>
            </a:r>
            <a:r>
              <a:rPr lang="en-US" altLang="zh-CN" sz="2400" dirty="0"/>
              <a:t>&gt;] [&lt;</a:t>
            </a:r>
            <a:r>
              <a:rPr lang="zh-CN" altLang="en-US" sz="2400" dirty="0"/>
              <a:t>动作表达式</a:t>
            </a:r>
            <a:r>
              <a:rPr lang="en-US" altLang="zh-CN" sz="2400" dirty="0"/>
              <a:t>&gt;]</a:t>
            </a:r>
          </a:p>
          <a:p>
            <a:r>
              <a:rPr lang="zh-CN" altLang="en-US" sz="2800" dirty="0"/>
              <a:t>说明</a:t>
            </a:r>
          </a:p>
          <a:p>
            <a:pPr lvl="1"/>
            <a:r>
              <a:rPr lang="en-US" altLang="zh-CN" sz="2400" dirty="0"/>
              <a:t>&lt;</a:t>
            </a:r>
            <a:r>
              <a:rPr lang="zh-CN" altLang="en-US" sz="2400" dirty="0"/>
              <a:t>起始目录</a:t>
            </a:r>
            <a:r>
              <a:rPr lang="en-US" altLang="zh-CN" sz="2400" dirty="0"/>
              <a:t>&gt;</a:t>
            </a:r>
            <a:r>
              <a:rPr lang="zh-CN" altLang="en-US" sz="2400" dirty="0"/>
              <a:t>：对每个指定的 </a:t>
            </a:r>
            <a:r>
              <a:rPr lang="en-US" altLang="zh-CN" sz="2400" dirty="0"/>
              <a:t>&lt;</a:t>
            </a:r>
            <a:r>
              <a:rPr lang="zh-CN" altLang="en-US" sz="2400" dirty="0"/>
              <a:t>起始目录</a:t>
            </a:r>
            <a:r>
              <a:rPr lang="en-US" altLang="zh-CN" sz="2400" dirty="0"/>
              <a:t>&gt; </a:t>
            </a:r>
            <a:r>
              <a:rPr lang="zh-CN" altLang="en-US" sz="2400" dirty="0"/>
              <a:t>递归搜索目录树</a:t>
            </a:r>
          </a:p>
          <a:p>
            <a:pPr lvl="2"/>
            <a:r>
              <a:rPr lang="zh-CN" altLang="en-US" sz="2000" dirty="0"/>
              <a:t>省略</a:t>
            </a:r>
            <a:r>
              <a:rPr lang="en-US" altLang="zh-CN" sz="2000" dirty="0"/>
              <a:t>&lt;</a:t>
            </a:r>
            <a:r>
              <a:rPr lang="zh-CN" altLang="en-US" sz="2000" dirty="0"/>
              <a:t>起始目录</a:t>
            </a:r>
            <a:r>
              <a:rPr lang="en-US" altLang="zh-CN" sz="2000" dirty="0"/>
              <a:t>&gt;</a:t>
            </a:r>
            <a:r>
              <a:rPr lang="zh-CN" altLang="en-US" sz="2000" dirty="0"/>
              <a:t>时表示当前目录</a:t>
            </a:r>
          </a:p>
          <a:p>
            <a:pPr lvl="1"/>
            <a:r>
              <a:rPr lang="en-US" altLang="zh-CN" sz="2400" dirty="0"/>
              <a:t>&lt;</a:t>
            </a:r>
            <a:r>
              <a:rPr lang="zh-CN" altLang="en-US" sz="2400" dirty="0"/>
              <a:t>选项表达式</a:t>
            </a:r>
            <a:r>
              <a:rPr lang="en-US" altLang="zh-CN" sz="2400" dirty="0"/>
              <a:t>&gt;</a:t>
            </a:r>
            <a:r>
              <a:rPr lang="zh-CN" altLang="en-US" sz="2400" dirty="0"/>
              <a:t>：控制 </a:t>
            </a:r>
            <a:r>
              <a:rPr lang="en-US" altLang="zh-CN" sz="2400" dirty="0"/>
              <a:t>find </a:t>
            </a:r>
            <a:r>
              <a:rPr lang="zh-CN" altLang="en-US" sz="2400" dirty="0"/>
              <a:t>命令的行为</a:t>
            </a:r>
          </a:p>
          <a:p>
            <a:pPr lvl="1"/>
            <a:r>
              <a:rPr lang="en-US" altLang="zh-CN" sz="2400" dirty="0"/>
              <a:t>&lt;</a:t>
            </a:r>
            <a:r>
              <a:rPr lang="zh-CN" altLang="en-US" sz="2400" dirty="0"/>
              <a:t>条件匹配表达式</a:t>
            </a:r>
            <a:r>
              <a:rPr lang="en-US" altLang="zh-CN" sz="2400" dirty="0"/>
              <a:t>&gt;</a:t>
            </a:r>
            <a:r>
              <a:rPr lang="zh-CN" altLang="en-US" sz="2400" dirty="0"/>
              <a:t>：根据匹配条件查找文件</a:t>
            </a:r>
          </a:p>
          <a:p>
            <a:pPr lvl="1"/>
            <a:r>
              <a:rPr lang="en-US" altLang="zh-CN" sz="2400" dirty="0"/>
              <a:t>&lt;</a:t>
            </a:r>
            <a:r>
              <a:rPr lang="zh-CN" altLang="en-US" sz="2400" dirty="0"/>
              <a:t>动作表达式</a:t>
            </a:r>
            <a:r>
              <a:rPr lang="en-US" altLang="zh-CN" sz="2400" dirty="0"/>
              <a:t>&gt;</a:t>
            </a:r>
            <a:r>
              <a:rPr lang="zh-CN" altLang="en-US" sz="2400" dirty="0"/>
              <a:t>：指定对查找结果的操作，默认为显示在标准输出（</a:t>
            </a:r>
            <a:r>
              <a:rPr lang="en-US" altLang="zh-CN" sz="2400" dirty="0"/>
              <a:t>-print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05392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命令</a:t>
            </a:r>
            <a:r>
              <a:rPr lang="en-US" altLang="zh-CN"/>
              <a:t>——</a:t>
            </a:r>
            <a:r>
              <a:rPr lang="zh-CN" altLang="en-US"/>
              <a:t>选项表达式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949136"/>
              </p:ext>
            </p:extLst>
          </p:nvPr>
        </p:nvGraphicFramePr>
        <p:xfrm>
          <a:off x="527669" y="1196752"/>
          <a:ext cx="11256962" cy="468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831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选项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 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如果遇到符号链接文件，就跟踪链接所指的文件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regextype</a:t>
                      </a:r>
                      <a:r>
                        <a:rPr lang="en-US" altLang="zh-CN" sz="2400" dirty="0"/>
                        <a:t> TYPE 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指定 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和 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iregex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使用的正则表达式类型，默认为 </a:t>
                      </a:r>
                      <a:r>
                        <a:rPr lang="en-US" altLang="zh-CN" sz="2400" dirty="0" err="1"/>
                        <a:t>emacs</a:t>
                      </a:r>
                      <a:endParaRPr lang="zh-CN" altLang="en-US" sz="2400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-depth/-d 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查找目录自身之前先处理目录中的文件（即深度优先）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-mount/-</a:t>
                      </a:r>
                      <a:r>
                        <a:rPr lang="en-US" altLang="zh-CN" sz="2400" dirty="0" err="1"/>
                        <a:t>xdev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查找文件时不跨越文件系统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maxdepth</a:t>
                      </a:r>
                      <a:r>
                        <a:rPr lang="en-US" altLang="zh-CN" sz="2400" dirty="0"/>
                        <a:t> LEVELS 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设置最大的查找深度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--help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 </a:t>
                      </a:r>
                      <a:r>
                        <a:rPr lang="en-US" altLang="zh-CN" sz="2400" dirty="0"/>
                        <a:t>find </a:t>
                      </a:r>
                      <a:r>
                        <a:rPr lang="zh-CN" altLang="en-US" sz="2400" dirty="0"/>
                        <a:t>命令帮助信息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--version 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显示 </a:t>
                      </a:r>
                      <a:r>
                        <a:rPr lang="en-US" altLang="zh-CN" sz="2400" dirty="0"/>
                        <a:t>find </a:t>
                      </a:r>
                      <a:r>
                        <a:rPr lang="zh-CN" altLang="en-US" sz="2400" dirty="0"/>
                        <a:t>的版本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07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递归显示当前目录的文件列表</a:t>
            </a:r>
          </a:p>
          <a:p>
            <a:pPr lvl="1"/>
            <a:r>
              <a:rPr lang="en-US" altLang="zh-CN"/>
              <a:t>$ find</a:t>
            </a:r>
          </a:p>
          <a:p>
            <a:r>
              <a:rPr lang="zh-CN" altLang="en-US"/>
              <a:t>递归显示 </a:t>
            </a:r>
            <a:r>
              <a:rPr lang="en-US" altLang="zh-CN"/>
              <a:t>/ </a:t>
            </a:r>
            <a:r>
              <a:rPr lang="zh-CN" altLang="en-US"/>
              <a:t>目录的文件列表</a:t>
            </a:r>
          </a:p>
          <a:p>
            <a:pPr lvl="1"/>
            <a:r>
              <a:rPr lang="en-US" altLang="zh-CN"/>
              <a:t>$ find /</a:t>
            </a:r>
          </a:p>
          <a:p>
            <a:r>
              <a:rPr lang="zh-CN" altLang="en-US"/>
              <a:t>递归显示 </a:t>
            </a:r>
            <a:r>
              <a:rPr lang="en-US" altLang="zh-CN"/>
              <a:t>/ </a:t>
            </a:r>
            <a:r>
              <a:rPr lang="zh-CN" altLang="en-US"/>
              <a:t>目录的文件列表（仅限于</a:t>
            </a:r>
            <a:r>
              <a:rPr lang="en-US" altLang="zh-CN"/>
              <a:t>3</a:t>
            </a:r>
            <a:r>
              <a:rPr lang="zh-CN" altLang="en-US"/>
              <a:t>层目录）</a:t>
            </a:r>
          </a:p>
          <a:p>
            <a:pPr lvl="1"/>
            <a:r>
              <a:rPr lang="en-US" altLang="zh-CN"/>
              <a:t>$ find / -maxdepth 3</a:t>
            </a:r>
          </a:p>
          <a:p>
            <a:r>
              <a:rPr lang="zh-CN" altLang="en-US"/>
              <a:t>递归显示 </a:t>
            </a:r>
            <a:r>
              <a:rPr lang="en-US" altLang="zh-CN"/>
              <a:t>/ </a:t>
            </a:r>
            <a:r>
              <a:rPr lang="zh-CN" altLang="en-US"/>
              <a:t>目录的文件列表（仅限于 </a:t>
            </a:r>
            <a:r>
              <a:rPr lang="en-US" altLang="zh-CN"/>
              <a:t>/ </a:t>
            </a:r>
            <a:r>
              <a:rPr lang="zh-CN" altLang="en-US"/>
              <a:t>文件系统）</a:t>
            </a:r>
          </a:p>
          <a:p>
            <a:pPr lvl="1"/>
            <a:r>
              <a:rPr lang="en-US" altLang="zh-CN"/>
              <a:t>$ find / -xdev</a:t>
            </a:r>
          </a:p>
          <a:p>
            <a:r>
              <a:rPr lang="zh-CN" altLang="en-US"/>
              <a:t>递归显示 </a:t>
            </a:r>
            <a:r>
              <a:rPr lang="en-US" altLang="zh-CN"/>
              <a:t>/home</a:t>
            </a:r>
            <a:r>
              <a:rPr lang="zh-CN" altLang="en-US"/>
              <a:t>、</a:t>
            </a:r>
            <a:r>
              <a:rPr lang="en-US" altLang="zh-CN"/>
              <a:t>/www</a:t>
            </a:r>
            <a:r>
              <a:rPr lang="zh-CN" altLang="en-US"/>
              <a:t>、</a:t>
            </a:r>
            <a:r>
              <a:rPr lang="en-US" altLang="zh-CN"/>
              <a:t>/srv </a:t>
            </a:r>
            <a:r>
              <a:rPr lang="zh-CN" altLang="en-US"/>
              <a:t>目录的文件列表</a:t>
            </a:r>
          </a:p>
          <a:p>
            <a:pPr lvl="1"/>
            <a:r>
              <a:rPr lang="en-US" altLang="zh-CN"/>
              <a:t>$ find /home /www /srv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6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1</a:t>
            </a:r>
            <a:r>
              <a:rPr lang="zh-CN" altLang="en-US" dirty="0"/>
              <a:t>）文件名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989553"/>
              </p:ext>
            </p:extLst>
          </p:nvPr>
        </p:nvGraphicFramePr>
        <p:xfrm>
          <a:off x="527664" y="1514537"/>
          <a:ext cx="1125696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条件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-name PATTERN </a:t>
                      </a:r>
                      <a:endParaRPr lang="zh-CN" altLang="en-US" sz="18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匹配文件名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800" dirty="0"/>
                        <a:t>匹配文件名（忽略大小写）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lname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匹配符号链接文件名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ilname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匹配符号链接文件名（忽略大小写）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wholename</a:t>
                      </a:r>
                      <a:r>
                        <a:rPr lang="en-US" altLang="zh-CN" sz="1800" dirty="0"/>
                        <a:t> PATTERN</a:t>
                      </a:r>
                      <a:endParaRPr lang="zh-CN" altLang="en-US" sz="18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匹配文件的完整路径（不把 ‘</a:t>
                      </a:r>
                      <a:r>
                        <a:rPr lang="en-US" altLang="zh-CN" sz="1800" dirty="0"/>
                        <a:t>/’ </a:t>
                      </a:r>
                      <a:r>
                        <a:rPr lang="zh-CN" altLang="en-US" sz="1800" dirty="0"/>
                        <a:t>和 ‘</a:t>
                      </a:r>
                      <a:r>
                        <a:rPr lang="en-US" altLang="zh-CN" sz="1800" dirty="0"/>
                        <a:t>.’ </a:t>
                      </a:r>
                      <a:r>
                        <a:rPr lang="zh-CN" altLang="en-US" sz="1800" dirty="0"/>
                        <a:t>作为特殊字符）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iwholename</a:t>
                      </a:r>
                      <a:r>
                        <a:rPr lang="en-US" altLang="zh-CN" sz="1800" dirty="0"/>
                        <a:t> PATTERN</a:t>
                      </a:r>
                      <a:endParaRPr lang="zh-CN" altLang="en-US" sz="18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匹配文件的完整路径（忽略大小写）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5560" y="4869161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PATTERN </a:t>
            </a:r>
            <a:r>
              <a:rPr lang="zh-CN" altLang="en-US" sz="2400" dirty="0"/>
              <a:t>使用 </a:t>
            </a:r>
            <a:r>
              <a:rPr lang="en-US" altLang="zh-CN" sz="2400" dirty="0"/>
              <a:t>Shell </a:t>
            </a:r>
            <a:r>
              <a:rPr lang="zh-CN" altLang="en-US" sz="2400" dirty="0"/>
              <a:t>的匹配模式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可以使用 </a:t>
            </a:r>
            <a:r>
              <a:rPr lang="en-US" altLang="zh-CN" sz="2400" dirty="0"/>
              <a:t>Shell </a:t>
            </a:r>
            <a:r>
              <a:rPr lang="zh-CN" altLang="en-US" sz="2400" dirty="0"/>
              <a:t>的通配符（*、？</a:t>
            </a:r>
            <a:r>
              <a:rPr lang="en-US" altLang="zh-CN" sz="2400" dirty="0"/>
              <a:t>[]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要用“”或‘’括起来</a:t>
            </a:r>
          </a:p>
        </p:txBody>
      </p:sp>
    </p:spTree>
    <p:extLst>
      <p:ext uri="{BB962C8B-B14F-4D97-AF65-F5344CB8AC3E}">
        <p14:creationId xmlns:p14="http://schemas.microsoft.com/office/powerpoint/2010/main" val="1341857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 find -name myfile</a:t>
            </a:r>
          </a:p>
          <a:p>
            <a:r>
              <a:rPr lang="en-US" altLang="zh-CN"/>
              <a:t>$ find -maxdepth 2 -name symfony</a:t>
            </a:r>
          </a:p>
          <a:p>
            <a:r>
              <a:rPr lang="en-US" altLang="zh-CN"/>
              <a:t>$ find -name 'd*'</a:t>
            </a:r>
          </a:p>
          <a:p>
            <a:r>
              <a:rPr lang="en-US" altLang="zh-CN"/>
              <a:t>$ find -name '???'</a:t>
            </a:r>
          </a:p>
          <a:p>
            <a:r>
              <a:rPr lang="en-US" altLang="zh-CN"/>
              <a:t>$ find -name 'ch[0-2][0-9].txt*'</a:t>
            </a:r>
          </a:p>
          <a:p>
            <a:r>
              <a:rPr lang="en-US" altLang="zh-CN"/>
              <a:t>$ find -iname '[a-z]*'</a:t>
            </a:r>
          </a:p>
          <a:p>
            <a:r>
              <a:rPr lang="en-US" altLang="zh-CN"/>
              <a:t>$ find ~   -name  "*.txt"  </a:t>
            </a:r>
          </a:p>
          <a:p>
            <a:r>
              <a:rPr lang="en-US" altLang="zh-CN"/>
              <a:t>$ find .    -name  "[A-Z]*"  </a:t>
            </a:r>
          </a:p>
          <a:p>
            <a:r>
              <a:rPr lang="en-US" altLang="zh-CN"/>
              <a:t>$ find /etc -name  "host*"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034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2</a:t>
            </a:r>
            <a:r>
              <a:rPr lang="zh-CN" altLang="en-US" dirty="0"/>
              <a:t>）文件名续</a:t>
            </a:r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1919537" y="1988840"/>
          <a:ext cx="82296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</a:t>
                      </a:r>
                      <a:r>
                        <a:rPr lang="en-US" altLang="zh-CN" sz="2400" dirty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以正则表达式匹配文件名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iregex</a:t>
                      </a:r>
                      <a:r>
                        <a:rPr lang="en-US" altLang="zh-CN" sz="2400" dirty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2400" dirty="0"/>
                        <a:t>以正则表达式匹配文件名（忽略大小写）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3552" y="4365105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REPATTERN </a:t>
            </a:r>
            <a:r>
              <a:rPr lang="zh-CN" altLang="en-US" sz="2400" dirty="0"/>
              <a:t>使用正则表达式匹配模式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使用 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regextype</a:t>
            </a:r>
            <a:r>
              <a:rPr lang="en-US" altLang="zh-CN" sz="2400" dirty="0"/>
              <a:t> TYPE </a:t>
            </a:r>
            <a:r>
              <a:rPr lang="zh-CN" altLang="en-US" sz="2400" dirty="0"/>
              <a:t>指定的正则表达式类型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默认为 </a:t>
            </a:r>
            <a:r>
              <a:rPr lang="en-US" altLang="zh-CN" sz="2400" dirty="0" err="1"/>
              <a:t>emacs</a:t>
            </a:r>
            <a:r>
              <a:rPr lang="en-US" altLang="zh-CN" sz="2400" dirty="0"/>
              <a:t> </a:t>
            </a:r>
            <a:r>
              <a:rPr lang="zh-CN" altLang="en-US" sz="2400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056774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 find ~ -regex '.*'</a:t>
            </a:r>
          </a:p>
          <a:p>
            <a:r>
              <a:rPr lang="en-US" altLang="zh-CN"/>
              <a:t>$ find ~/book -regex '.*ch0.*'</a:t>
            </a:r>
          </a:p>
          <a:p>
            <a:r>
              <a:rPr lang="en-US" altLang="zh-CN"/>
              <a:t>$ find ~/book -regex '.*ch[0-9]+'  </a:t>
            </a:r>
          </a:p>
          <a:p>
            <a:r>
              <a:rPr lang="en-US" altLang="zh-CN"/>
              <a:t>$ find ~/book -iregex '.*ch[0-9]+\.txt'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普通文件 </a:t>
            </a:r>
            <a:r>
              <a:rPr lang="en-US" altLang="zh-CN"/>
              <a:t>( - ) </a:t>
            </a:r>
          </a:p>
          <a:p>
            <a:r>
              <a:rPr lang="zh-CN" altLang="en-US"/>
              <a:t>目录 </a:t>
            </a:r>
            <a:r>
              <a:rPr lang="en-US" altLang="zh-CN"/>
              <a:t>( d ) </a:t>
            </a:r>
          </a:p>
          <a:p>
            <a:r>
              <a:rPr lang="zh-CN" altLang="en-US"/>
              <a:t>符号链接 </a:t>
            </a:r>
            <a:r>
              <a:rPr lang="en-US" altLang="zh-CN"/>
              <a:t>( l ) </a:t>
            </a:r>
          </a:p>
          <a:p>
            <a:r>
              <a:rPr lang="zh-CN" altLang="en-US"/>
              <a:t>字符设备文件 </a:t>
            </a:r>
            <a:r>
              <a:rPr lang="en-US" altLang="zh-CN"/>
              <a:t>( c ) </a:t>
            </a:r>
          </a:p>
          <a:p>
            <a:r>
              <a:rPr lang="zh-CN" altLang="en-US"/>
              <a:t>块设备文件 </a:t>
            </a:r>
            <a:r>
              <a:rPr lang="en-US" altLang="zh-CN"/>
              <a:t>( b ) </a:t>
            </a:r>
          </a:p>
          <a:p>
            <a:r>
              <a:rPr lang="zh-CN" altLang="en-US"/>
              <a:t>套接字 </a:t>
            </a:r>
            <a:r>
              <a:rPr lang="en-US" altLang="zh-CN"/>
              <a:t>( s ) </a:t>
            </a:r>
          </a:p>
          <a:p>
            <a:r>
              <a:rPr lang="zh-CN" altLang="en-US"/>
              <a:t>命名管道 </a:t>
            </a:r>
            <a:r>
              <a:rPr lang="en-US" altLang="zh-CN"/>
              <a:t>( p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542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3</a:t>
            </a:r>
            <a:r>
              <a:rPr lang="zh-CN" altLang="en-US" dirty="0"/>
              <a:t>）时间属性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96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-amin N 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分钟以前被访问过的所有文件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/>
                        <a:t>-atime N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天以前被访问过的所有文件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/>
                        <a:t>-cmin N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分钟以前文件状态被修改过的所有文件（比如权限修改）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-ctime N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天以前文件状态被修改过的所有文件 （比如权限修改）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-mmin N 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分钟以前文件内容被修改过的所有文件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-mtime N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天以前文件内容被修改过的所有文件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-used N 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查找被改动过之后，在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天内被存取过的所有文件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279650" y="4725143"/>
            <a:ext cx="7924800" cy="1480724"/>
            <a:chOff x="476" y="2795"/>
            <a:chExt cx="4992" cy="1111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6" y="2795"/>
              <a:ext cx="4992" cy="111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006400"/>
                  </a:solidFill>
                  <a:ea typeface="黑体" pitchFamily="49" charset="-122"/>
                </a:rPr>
                <a:t>注：</a:t>
              </a:r>
              <a:r>
                <a:rPr lang="zh-CN" altLang="en-US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以上选项中的 </a:t>
              </a:r>
              <a:r>
                <a:rPr lang="en-US" altLang="zh-CN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 </a:t>
              </a:r>
              <a:r>
                <a:rPr lang="zh-CN" altLang="en-US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可以有三种输入方式：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</a:t>
              </a:r>
              <a:r>
                <a:rPr lang="en-US" altLang="zh-CN" sz="2800" dirty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+N</a:t>
              </a:r>
              <a:r>
                <a:rPr lang="en-US" altLang="zh-CN" sz="2800" dirty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-N</a:t>
              </a:r>
            </a:p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    </a:t>
              </a: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" y="3119"/>
              <a:ext cx="4263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 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表示等于 20 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+20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表示大于 20 （21，22，23 等）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-20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表示小于 20 （19，18，17 等）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下查找最近</a:t>
            </a:r>
            <a:r>
              <a:rPr lang="en-US" altLang="zh-CN" sz="2800" dirty="0"/>
              <a:t>2</a:t>
            </a:r>
            <a:r>
              <a:rPr lang="zh-CN" altLang="en-US" sz="2800" dirty="0"/>
              <a:t>天之内改动过的文件</a:t>
            </a:r>
          </a:p>
          <a:p>
            <a:pPr lvl="1"/>
            <a:r>
              <a:rPr lang="en-US" altLang="zh-CN" sz="2400" dirty="0"/>
              <a:t>$ find /home -</a:t>
            </a:r>
            <a:r>
              <a:rPr lang="en-US" altLang="zh-CN" sz="2400" dirty="0" err="1"/>
              <a:t>mtime</a:t>
            </a:r>
            <a:r>
              <a:rPr lang="en-US" altLang="zh-CN" sz="2400" dirty="0"/>
              <a:t> -2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下查找最近</a:t>
            </a:r>
            <a:r>
              <a:rPr lang="en-US" altLang="zh-CN" sz="2800" dirty="0"/>
              <a:t>2</a:t>
            </a:r>
            <a:r>
              <a:rPr lang="zh-CN" altLang="en-US" sz="2800" dirty="0"/>
              <a:t>天之内被访问过的文件</a:t>
            </a:r>
          </a:p>
          <a:p>
            <a:pPr lvl="1"/>
            <a:r>
              <a:rPr lang="en-US" altLang="zh-CN" sz="2400" dirty="0"/>
              <a:t>$ find /home -</a:t>
            </a:r>
            <a:r>
              <a:rPr lang="en-US" altLang="zh-CN" sz="2400" dirty="0" err="1"/>
              <a:t>atime</a:t>
            </a:r>
            <a:r>
              <a:rPr lang="en-US" altLang="zh-CN" sz="2400" dirty="0"/>
              <a:t> -2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下查找</a:t>
            </a:r>
            <a:r>
              <a:rPr lang="en-US" altLang="zh-CN" sz="2800" dirty="0"/>
              <a:t>60</a:t>
            </a:r>
            <a:r>
              <a:rPr lang="zh-CN" altLang="en-US" sz="2800" dirty="0"/>
              <a:t>分钟之前改动过的文件</a:t>
            </a:r>
          </a:p>
          <a:p>
            <a:pPr lvl="1"/>
            <a:r>
              <a:rPr lang="en-US" altLang="zh-CN" sz="2400" dirty="0"/>
              <a:t>$ find /home -</a:t>
            </a:r>
            <a:r>
              <a:rPr lang="en-US" altLang="zh-CN" sz="2400" dirty="0" err="1"/>
              <a:t>mmin</a:t>
            </a:r>
            <a:r>
              <a:rPr lang="en-US" altLang="zh-CN" sz="2400" dirty="0"/>
              <a:t>  +60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下查找最近</a:t>
            </a:r>
            <a:r>
              <a:rPr lang="en-US" altLang="zh-CN" sz="2800" dirty="0"/>
              <a:t>5</a:t>
            </a:r>
            <a:r>
              <a:rPr lang="zh-CN" altLang="en-US" sz="2800" dirty="0"/>
              <a:t>分钟之内修改过的文件</a:t>
            </a:r>
          </a:p>
          <a:p>
            <a:pPr lvl="1"/>
            <a:r>
              <a:rPr lang="en-US" altLang="zh-CN" sz="2400" dirty="0"/>
              <a:t>$ find /home -</a:t>
            </a:r>
            <a:r>
              <a:rPr lang="en-US" altLang="zh-CN" sz="2400" dirty="0" err="1"/>
              <a:t>mmin</a:t>
            </a:r>
            <a:r>
              <a:rPr lang="en-US" altLang="zh-CN" sz="2400" dirty="0"/>
              <a:t>  -5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下查找</a:t>
            </a:r>
            <a:r>
              <a:rPr lang="en-US" altLang="zh-CN" sz="2800" dirty="0"/>
              <a:t>30</a:t>
            </a:r>
            <a:r>
              <a:rPr lang="zh-CN" altLang="en-US" sz="2800" dirty="0"/>
              <a:t>分钟之前被访问过的文件</a:t>
            </a:r>
          </a:p>
          <a:p>
            <a:pPr lvl="1"/>
            <a:r>
              <a:rPr lang="en-US" altLang="zh-CN" sz="2400" dirty="0"/>
              <a:t>$ find /home -</a:t>
            </a:r>
            <a:r>
              <a:rPr lang="en-US" altLang="zh-CN" sz="2400" dirty="0" err="1"/>
              <a:t>amin</a:t>
            </a:r>
            <a:r>
              <a:rPr lang="en-US" altLang="zh-CN" sz="2400" dirty="0"/>
              <a:t>  +30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下查找最近在</a:t>
            </a:r>
            <a:r>
              <a:rPr lang="en-US" altLang="zh-CN" sz="2800" dirty="0"/>
              <a:t>2</a:t>
            </a:r>
            <a:r>
              <a:rPr lang="zh-CN" altLang="en-US" sz="2800" dirty="0"/>
              <a:t>日内被改动之后被访问过的文件</a:t>
            </a:r>
          </a:p>
          <a:p>
            <a:pPr lvl="1"/>
            <a:r>
              <a:rPr lang="en-US" altLang="zh-CN" sz="2400" dirty="0"/>
              <a:t>$ find /home -used  -2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9314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4</a:t>
            </a:r>
            <a:r>
              <a:rPr lang="zh-CN" altLang="en-US" dirty="0"/>
              <a:t>）时间属性续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05483"/>
              </p:ext>
            </p:extLst>
          </p:nvPr>
        </p:nvGraphicFramePr>
        <p:xfrm>
          <a:off x="527380" y="1988840"/>
          <a:ext cx="112569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-newer FILE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的内容修改时间新的文件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-cnewer FILE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的状态修改时间新的文件（比如权限修改）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-anewer FILE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的访问时间新的文件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51584" y="5282044"/>
            <a:ext cx="691276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FILE </a:t>
            </a:r>
            <a:r>
              <a:rPr lang="zh-CN" altLang="en-US" sz="2800" dirty="0"/>
              <a:t>为要比对的样板文件或目录</a:t>
            </a:r>
          </a:p>
        </p:txBody>
      </p:sp>
    </p:spTree>
    <p:extLst>
      <p:ext uri="{BB962C8B-B14F-4D97-AF65-F5344CB8AC3E}">
        <p14:creationId xmlns:p14="http://schemas.microsoft.com/office/powerpoint/2010/main" val="444843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/home</a:t>
            </a:r>
            <a:r>
              <a:rPr lang="zh-CN" altLang="en-US"/>
              <a:t>下查找更新时间比</a:t>
            </a:r>
            <a:r>
              <a:rPr lang="en-US" altLang="zh-CN"/>
              <a:t>tmp.txt</a:t>
            </a:r>
            <a:r>
              <a:rPr lang="zh-CN" altLang="en-US"/>
              <a:t>新的文件或目录</a:t>
            </a:r>
          </a:p>
          <a:p>
            <a:pPr lvl="1"/>
            <a:r>
              <a:rPr lang="en-US" altLang="zh-CN"/>
              <a:t>$ find /home -newer  tmp.txt</a:t>
            </a:r>
          </a:p>
          <a:p>
            <a:r>
              <a:rPr lang="zh-CN" altLang="en-US"/>
              <a:t>在</a:t>
            </a:r>
            <a:r>
              <a:rPr lang="en-US" altLang="zh-CN"/>
              <a:t>/home</a:t>
            </a:r>
            <a:r>
              <a:rPr lang="zh-CN" altLang="en-US"/>
              <a:t>下查找存取时间比</a:t>
            </a:r>
            <a:r>
              <a:rPr lang="en-US" altLang="zh-CN"/>
              <a:t>tmp.txt</a:t>
            </a:r>
            <a:r>
              <a:rPr lang="zh-CN" altLang="en-US"/>
              <a:t>新的文件或目录</a:t>
            </a:r>
          </a:p>
          <a:p>
            <a:pPr lvl="1"/>
            <a:r>
              <a:rPr lang="en-US" altLang="zh-CN"/>
              <a:t>$ find /home -anewer tmp.txt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28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5</a:t>
            </a:r>
            <a:r>
              <a:rPr lang="zh-CN" altLang="en-US" dirty="0"/>
              <a:t>）用户和组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83798"/>
              </p:ext>
            </p:extLst>
          </p:nvPr>
        </p:nvGraphicFramePr>
        <p:xfrm>
          <a:off x="527380" y="1700808"/>
          <a:ext cx="112569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uid</a:t>
                      </a:r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gid</a:t>
                      </a:r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-user USERNAME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用户名为 </a:t>
                      </a:r>
                      <a:r>
                        <a:rPr lang="en-US" altLang="zh-CN" dirty="0"/>
                        <a:t>USERNAME 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-group GROUPNAME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组名为 </a:t>
                      </a:r>
                      <a:r>
                        <a:rPr lang="en-US" altLang="zh-CN" dirty="0"/>
                        <a:t>GROUPNAME 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nouser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文件属于不在 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文件中的用户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nogroup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文件属于不在 </a:t>
                      </a:r>
                      <a:r>
                        <a:rPr lang="en-US" altLang="zh-CN" dirty="0"/>
                        <a:t>/etc/group </a:t>
                      </a:r>
                      <a:r>
                        <a:rPr lang="zh-CN" altLang="en-US" dirty="0"/>
                        <a:t>文件中的组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791744" y="4869160"/>
            <a:ext cx="3529012" cy="1104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ea typeface="黑体" pitchFamily="49" charset="-122"/>
              </a:rPr>
              <a:t>N </a:t>
            </a:r>
            <a:r>
              <a:rPr lang="zh-CN" altLang="en-US" sz="3200" dirty="0">
                <a:ea typeface="黑体" pitchFamily="49" charset="-122"/>
              </a:rPr>
              <a:t>可以使用</a:t>
            </a:r>
          </a:p>
          <a:p>
            <a:pPr algn="ctr"/>
            <a:r>
              <a:rPr lang="en-US" altLang="zh-CN" sz="3200" dirty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32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32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32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8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6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查找在系统中已作废用户（在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中无记录）的文件</a:t>
            </a:r>
          </a:p>
          <a:p>
            <a:pPr lvl="1"/>
            <a:r>
              <a:rPr lang="en-US" altLang="zh-CN" sz="2000" dirty="0"/>
              <a:t>$ find / -</a:t>
            </a:r>
            <a:r>
              <a:rPr lang="en-US" altLang="zh-CN" sz="2000" dirty="0" err="1"/>
              <a:t>nouser</a:t>
            </a:r>
            <a:endParaRPr lang="en-US" altLang="zh-CN" sz="2000" dirty="0"/>
          </a:p>
          <a:p>
            <a:r>
              <a:rPr lang="zh-CN" altLang="en-US" sz="2400" dirty="0"/>
              <a:t>查找在系统中已作废组（在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/group</a:t>
            </a:r>
            <a:r>
              <a:rPr lang="zh-CN" altLang="en-US" sz="2400" dirty="0"/>
              <a:t>中无记录）的文件</a:t>
            </a:r>
          </a:p>
          <a:p>
            <a:pPr lvl="1"/>
            <a:r>
              <a:rPr lang="en-US" altLang="zh-CN" sz="2000" dirty="0"/>
              <a:t>$ find / -</a:t>
            </a:r>
            <a:r>
              <a:rPr lang="en-US" altLang="zh-CN" sz="2000" dirty="0" err="1"/>
              <a:t>nogroup</a:t>
            </a:r>
            <a:endParaRPr lang="en-US" altLang="zh-CN" sz="2000" dirty="0"/>
          </a:p>
          <a:p>
            <a:r>
              <a:rPr lang="zh-CN" altLang="en-US" sz="2400" dirty="0"/>
              <a:t>查找属于 </a:t>
            </a:r>
            <a:r>
              <a:rPr lang="en-US" altLang="zh-CN" sz="2400" dirty="0" err="1"/>
              <a:t>osmond</a:t>
            </a:r>
            <a:r>
              <a:rPr lang="en-US" altLang="zh-CN" sz="2400" dirty="0"/>
              <a:t> </a:t>
            </a:r>
            <a:r>
              <a:rPr lang="zh-CN" altLang="en-US" sz="2400" dirty="0"/>
              <a:t>用户的文件</a:t>
            </a:r>
          </a:p>
          <a:p>
            <a:pPr lvl="1"/>
            <a:r>
              <a:rPr lang="en-US" altLang="zh-CN" sz="2000" dirty="0"/>
              <a:t>$ find / -user </a:t>
            </a:r>
            <a:r>
              <a:rPr lang="en-US" altLang="zh-CN" sz="2000" dirty="0" err="1"/>
              <a:t>osmond</a:t>
            </a:r>
            <a:endParaRPr lang="en-US" altLang="zh-CN" sz="2000" dirty="0"/>
          </a:p>
          <a:p>
            <a:r>
              <a:rPr lang="zh-CN" altLang="en-US" sz="2400" dirty="0"/>
              <a:t>查找属于 </a:t>
            </a:r>
            <a:r>
              <a:rPr lang="en-US" altLang="zh-CN" sz="2400" dirty="0"/>
              <a:t>students </a:t>
            </a:r>
            <a:r>
              <a:rPr lang="zh-CN" altLang="en-US" sz="2400" dirty="0"/>
              <a:t>组的文件</a:t>
            </a:r>
          </a:p>
          <a:p>
            <a:pPr lvl="1"/>
            <a:r>
              <a:rPr lang="en-US" altLang="zh-CN" sz="2000" dirty="0"/>
              <a:t>$ find / -group students</a:t>
            </a:r>
          </a:p>
          <a:p>
            <a:r>
              <a:rPr lang="zh-CN" altLang="en-US" sz="2400" dirty="0"/>
              <a:t>查找</a:t>
            </a:r>
            <a:r>
              <a:rPr lang="en-US" altLang="zh-CN" sz="2400" dirty="0"/>
              <a:t>UID</a:t>
            </a:r>
            <a:r>
              <a:rPr lang="zh-CN" altLang="en-US" sz="2400" dirty="0"/>
              <a:t>为</a:t>
            </a:r>
            <a:r>
              <a:rPr lang="en-US" altLang="zh-CN" sz="2400" dirty="0"/>
              <a:t>502</a:t>
            </a:r>
            <a:r>
              <a:rPr lang="zh-CN" altLang="en-US" sz="2400" dirty="0"/>
              <a:t>的所有文件</a:t>
            </a:r>
          </a:p>
          <a:p>
            <a:pPr lvl="1"/>
            <a:r>
              <a:rPr lang="en-US" altLang="zh-CN" sz="2000" dirty="0"/>
              <a:t>$ find / -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 502</a:t>
            </a:r>
          </a:p>
          <a:p>
            <a:r>
              <a:rPr lang="zh-CN" altLang="en-US" sz="2400" dirty="0"/>
              <a:t>查找</a:t>
            </a:r>
            <a:r>
              <a:rPr lang="en-US" altLang="zh-CN" sz="2400" dirty="0"/>
              <a:t>UID</a:t>
            </a:r>
            <a:r>
              <a:rPr lang="zh-CN" altLang="en-US" sz="2400" dirty="0"/>
              <a:t>大于</a:t>
            </a:r>
            <a:r>
              <a:rPr lang="en-US" altLang="zh-CN" sz="2400" dirty="0"/>
              <a:t>600</a:t>
            </a:r>
            <a:r>
              <a:rPr lang="zh-CN" altLang="en-US" sz="2400" dirty="0"/>
              <a:t>的所有文件</a:t>
            </a:r>
          </a:p>
          <a:p>
            <a:pPr lvl="1"/>
            <a:r>
              <a:rPr lang="en-US" altLang="zh-CN" sz="2000" dirty="0"/>
              <a:t>$ find / -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 +600</a:t>
            </a:r>
          </a:p>
          <a:p>
            <a:r>
              <a:rPr lang="zh-CN" altLang="en-US" sz="2400" dirty="0"/>
              <a:t>查找</a:t>
            </a:r>
            <a:r>
              <a:rPr lang="en-US" altLang="zh-CN" sz="2400" dirty="0"/>
              <a:t>GID</a:t>
            </a:r>
            <a:r>
              <a:rPr lang="zh-CN" altLang="en-US" sz="2400" dirty="0"/>
              <a:t>小于</a:t>
            </a:r>
            <a:r>
              <a:rPr lang="en-US" altLang="zh-CN" sz="2400" dirty="0"/>
              <a:t>60</a:t>
            </a:r>
            <a:r>
              <a:rPr lang="zh-CN" altLang="en-US" sz="2400" dirty="0"/>
              <a:t>的所有文件</a:t>
            </a:r>
          </a:p>
          <a:p>
            <a:pPr lvl="1"/>
            <a:r>
              <a:rPr lang="en-US" altLang="zh-CN" sz="2000" dirty="0"/>
              <a:t>$ find / -</a:t>
            </a:r>
            <a:r>
              <a:rPr lang="en-US" altLang="zh-CN" sz="2000" dirty="0" err="1"/>
              <a:t>gid</a:t>
            </a:r>
            <a:r>
              <a:rPr lang="en-US" altLang="zh-CN" sz="2000" dirty="0"/>
              <a:t> -60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2455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6</a:t>
            </a:r>
            <a:r>
              <a:rPr lang="zh-CN" altLang="en-US" dirty="0"/>
              <a:t>）文件权限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96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-perm MODE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精确匹配权限模式为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-MODE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匹配权限模式至少为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（用户、组和其他人这三种权限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必须都匹配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/MODE </a:t>
                      </a:r>
                      <a:r>
                        <a:rPr lang="zh-CN" altLang="en-US" sz="2400" dirty="0"/>
                        <a:t>或</a:t>
                      </a:r>
                      <a:endParaRPr lang="en-US" altLang="zh-CN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</a:t>
                      </a:r>
                      <a:r>
                        <a:rPr lang="en-US" altLang="zh-CN" sz="2400" baseline="0" dirty="0"/>
                        <a:t>+MODE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匹配权限模式至少为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（用户、组和其他人这三种权限中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有一种匹配即可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3552" y="5229200"/>
            <a:ext cx="784887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MODE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chown</a:t>
            </a:r>
            <a:r>
              <a:rPr lang="en-US" altLang="zh-CN" sz="2000" dirty="0"/>
              <a:t> </a:t>
            </a:r>
            <a:r>
              <a:rPr lang="zh-CN" altLang="en-US" sz="2000" dirty="0"/>
              <a:t>命令的书写方式一致，既可以使用字符模式也可以使用八进制的数值模式，</a:t>
            </a:r>
            <a:r>
              <a:rPr lang="zh-CN" altLang="en-US" sz="2000" dirty="0">
                <a:solidFill>
                  <a:srgbClr val="C00000"/>
                </a:solidFill>
              </a:rPr>
              <a:t>通常使用八进制的数值模式</a:t>
            </a:r>
          </a:p>
        </p:txBody>
      </p:sp>
    </p:spTree>
    <p:extLst>
      <p:ext uri="{BB962C8B-B14F-4D97-AF65-F5344CB8AC3E}">
        <p14:creationId xmlns:p14="http://schemas.microsoft.com/office/powerpoint/2010/main" val="3447941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/home</a:t>
            </a:r>
            <a:r>
              <a:rPr lang="zh-CN" altLang="en-US"/>
              <a:t>目录下查找权限为</a:t>
            </a:r>
            <a:r>
              <a:rPr lang="en-US" altLang="zh-CN"/>
              <a:t>700</a:t>
            </a:r>
            <a:r>
              <a:rPr lang="zh-CN" altLang="en-US"/>
              <a:t>的所有文件或目录</a:t>
            </a:r>
            <a:endParaRPr lang="en-US" altLang="zh-CN"/>
          </a:p>
          <a:p>
            <a:pPr lvl="1"/>
            <a:r>
              <a:rPr lang="en-US" altLang="zh-CN"/>
              <a:t>$ find /home -perm 700</a:t>
            </a:r>
          </a:p>
          <a:p>
            <a:r>
              <a:rPr lang="zh-CN" altLang="en-US"/>
              <a:t>在</a:t>
            </a:r>
            <a:r>
              <a:rPr lang="en-US" altLang="zh-CN"/>
              <a:t>/home</a:t>
            </a:r>
            <a:r>
              <a:rPr lang="zh-CN" altLang="en-US"/>
              <a:t>目录下查找权限至少为</a:t>
            </a:r>
            <a:r>
              <a:rPr lang="en-US" altLang="zh-CN"/>
              <a:t>740</a:t>
            </a:r>
            <a:r>
              <a:rPr lang="zh-CN" altLang="en-US"/>
              <a:t>的所有文件或目录</a:t>
            </a:r>
            <a:endParaRPr lang="en-US" altLang="zh-CN"/>
          </a:p>
          <a:p>
            <a:pPr lvl="1"/>
            <a:r>
              <a:rPr lang="en-US" altLang="zh-CN"/>
              <a:t>$ find /home -perm -740</a:t>
            </a:r>
          </a:p>
          <a:p>
            <a:r>
              <a:rPr lang="zh-CN" altLang="en-US"/>
              <a:t>在</a:t>
            </a:r>
            <a:r>
              <a:rPr lang="en-US" altLang="zh-CN"/>
              <a:t>~/bin</a:t>
            </a:r>
            <a:r>
              <a:rPr lang="zh-CN" altLang="en-US"/>
              <a:t>目录下查找权限至少为</a:t>
            </a:r>
            <a:r>
              <a:rPr lang="en-US" altLang="zh-CN"/>
              <a:t>111</a:t>
            </a:r>
            <a:r>
              <a:rPr lang="zh-CN" altLang="en-US"/>
              <a:t>的所有文件或目录（或者属主可执行，或者组可执行，或者其他人可执行）</a:t>
            </a:r>
            <a:endParaRPr lang="en-US" altLang="zh-CN"/>
          </a:p>
          <a:p>
            <a:pPr lvl="1"/>
            <a:r>
              <a:rPr lang="en-US" altLang="zh-CN"/>
              <a:t>$ find ~/bin -perm /111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68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7</a:t>
            </a:r>
            <a:r>
              <a:rPr lang="zh-CN" altLang="en-US" dirty="0"/>
              <a:t>）类型和大小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7061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1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条件</a:t>
                      </a:r>
                    </a:p>
                  </a:txBody>
                  <a:tcPr marL="122178" marR="12217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 marL="122178" marR="1221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-type </a:t>
                      </a:r>
                      <a:r>
                        <a:rPr lang="en-US" altLang="zh-CN" sz="2000" dirty="0" err="1"/>
                        <a:t>TYPE</a:t>
                      </a:r>
                      <a:r>
                        <a:rPr lang="en-US" altLang="zh-CN" sz="2000" dirty="0"/>
                        <a:t> </a:t>
                      </a:r>
                      <a:endParaRPr lang="zh-CN" altLang="en-US" sz="2000" dirty="0"/>
                    </a:p>
                  </a:txBody>
                  <a:tcPr marL="122178" marR="1221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查找类型为 </a:t>
                      </a:r>
                      <a:r>
                        <a:rPr lang="en-US" altLang="zh-CN" sz="2000" dirty="0"/>
                        <a:t>TYPE </a:t>
                      </a:r>
                      <a:r>
                        <a:rPr lang="zh-CN" altLang="en-US" sz="2000" dirty="0"/>
                        <a:t>的文件，可用的类型：</a:t>
                      </a:r>
                      <a:endParaRPr lang="en-US" altLang="zh-CN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块设备文件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字符设备文件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目录文件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命名管道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普通文件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符号链接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000" dirty="0"/>
                        <a:t>-socket </a:t>
                      </a:r>
                      <a:r>
                        <a:rPr lang="zh-CN" altLang="en-US" sz="2000" dirty="0"/>
                        <a:t>文件</a:t>
                      </a:r>
                    </a:p>
                  </a:txBody>
                  <a:tcPr marL="122178" marR="1221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-links N </a:t>
                      </a:r>
                      <a:endParaRPr lang="zh-CN" altLang="en-US" sz="2000" dirty="0"/>
                    </a:p>
                  </a:txBody>
                  <a:tcPr marL="122178" marR="12217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查找有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个链接的文件</a:t>
                      </a:r>
                    </a:p>
                  </a:txBody>
                  <a:tcPr marL="122178" marR="1221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</a:t>
                      </a:r>
                      <a:r>
                        <a:rPr lang="en-US" altLang="zh-CN" sz="2000" dirty="0" err="1"/>
                        <a:t>inum</a:t>
                      </a:r>
                      <a:r>
                        <a:rPr lang="en-US" altLang="zh-CN" sz="2000" dirty="0"/>
                        <a:t> N</a:t>
                      </a:r>
                      <a:endParaRPr lang="zh-CN" altLang="en-US" sz="2000" dirty="0"/>
                    </a:p>
                  </a:txBody>
                  <a:tcPr marL="122178" marR="12217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查找文件</a:t>
                      </a:r>
                      <a:r>
                        <a:rPr lang="en-US" altLang="zh-CN" sz="2000" dirty="0" err="1"/>
                        <a:t>inode</a:t>
                      </a:r>
                      <a:r>
                        <a:rPr lang="zh-CN" altLang="en-US" sz="2000" dirty="0"/>
                        <a:t>为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的文件</a:t>
                      </a:r>
                    </a:p>
                  </a:txBody>
                  <a:tcPr marL="122178" marR="1221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</a:t>
                      </a:r>
                      <a:r>
                        <a:rPr lang="en-US" altLang="zh-CN" sz="2000" dirty="0" err="1"/>
                        <a:t>samefile</a:t>
                      </a:r>
                      <a:r>
                        <a:rPr lang="en-US" altLang="zh-CN" sz="2000" dirty="0"/>
                        <a:t> NAME</a:t>
                      </a:r>
                      <a:endParaRPr lang="zh-CN" altLang="en-US" sz="2000" dirty="0"/>
                    </a:p>
                  </a:txBody>
                  <a:tcPr marL="122178" marR="12217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查找与</a:t>
                      </a:r>
                      <a:r>
                        <a:rPr lang="en-US" altLang="zh-CN" sz="2000" dirty="0"/>
                        <a:t>NAME</a:t>
                      </a:r>
                      <a:r>
                        <a:rPr lang="zh-CN" altLang="en-US" sz="2000" dirty="0"/>
                        <a:t>文件具有相同</a:t>
                      </a:r>
                      <a:r>
                        <a:rPr lang="en-US" altLang="zh-CN" sz="2000" dirty="0" err="1"/>
                        <a:t>inode</a:t>
                      </a:r>
                      <a:r>
                        <a:rPr lang="zh-CN" altLang="en-US" sz="2000" dirty="0"/>
                        <a:t>的文件</a:t>
                      </a:r>
                    </a:p>
                  </a:txBody>
                  <a:tcPr marL="122178" marR="1221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-size N[</a:t>
                      </a:r>
                      <a:r>
                        <a:rPr lang="en-US" altLang="zh-CN" sz="2000" dirty="0" err="1"/>
                        <a:t>bcwkMG</a:t>
                      </a:r>
                      <a:r>
                        <a:rPr lang="en-US" altLang="zh-CN" sz="2000" dirty="0"/>
                        <a:t>] </a:t>
                      </a:r>
                      <a:endParaRPr lang="zh-CN" altLang="en-US" sz="2000" dirty="0"/>
                    </a:p>
                  </a:txBody>
                  <a:tcPr marL="122178" marR="12217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查找文件大小为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的文件，单位可以为：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/>
                        <a:t>-512 </a:t>
                      </a:r>
                      <a:r>
                        <a:rPr lang="zh-CN" altLang="en-US" sz="2000" dirty="0"/>
                        <a:t>字节的块（省略单位的默认值）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字节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双字节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altLang="zh-CN" sz="2000" dirty="0"/>
                        <a:t>-Kilobytes;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altLang="zh-CN" sz="2000" dirty="0"/>
                        <a:t>-Megabytes;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n-US" altLang="zh-CN" sz="2000" dirty="0"/>
                        <a:t>-Gigabytes</a:t>
                      </a:r>
                      <a:endParaRPr lang="zh-CN" altLang="en-US" sz="2000" dirty="0"/>
                    </a:p>
                  </a:txBody>
                  <a:tcPr marL="122178" marR="1221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-empty</a:t>
                      </a:r>
                      <a:endParaRPr lang="zh-CN" altLang="en-US" sz="2000" dirty="0"/>
                    </a:p>
                  </a:txBody>
                  <a:tcPr marL="122178" marR="12217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查找空文件（大小为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marL="122178" marR="12217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31704" y="5805264"/>
            <a:ext cx="5977284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黑体" pitchFamily="49" charset="-122"/>
              </a:rPr>
              <a:t>N </a:t>
            </a:r>
            <a:r>
              <a:rPr lang="zh-CN" altLang="en-US" sz="2000" dirty="0">
                <a:ea typeface="黑体" pitchFamily="49" charset="-122"/>
              </a:rPr>
              <a:t>可以使用 ：</a:t>
            </a:r>
            <a:r>
              <a:rPr lang="en-US" altLang="zh-CN" sz="2000" dirty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20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52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8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在当前目录下查找目录</a:t>
            </a:r>
          </a:p>
          <a:p>
            <a:pPr lvl="1"/>
            <a:r>
              <a:rPr lang="en-US" altLang="zh-CN" sz="2400" dirty="0"/>
              <a:t>$find  .  -type d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目录下查找硬连接数大于</a:t>
            </a:r>
            <a:r>
              <a:rPr lang="en-US" altLang="zh-CN" sz="2800" dirty="0"/>
              <a:t>2</a:t>
            </a:r>
            <a:r>
              <a:rPr lang="zh-CN" altLang="en-US" sz="2800" dirty="0"/>
              <a:t>的文件</a:t>
            </a:r>
          </a:p>
          <a:p>
            <a:pPr lvl="1"/>
            <a:r>
              <a:rPr lang="en-US" altLang="zh-CN" sz="2400" dirty="0"/>
              <a:t>$find  /home  -links  +2</a:t>
            </a:r>
          </a:p>
          <a:p>
            <a:r>
              <a:rPr lang="zh-CN" altLang="en-US" sz="2800" dirty="0"/>
              <a:t>在当前目录下查找长度大于</a:t>
            </a:r>
            <a:r>
              <a:rPr lang="en-US" altLang="zh-CN" sz="2800" dirty="0"/>
              <a:t>10kB</a:t>
            </a:r>
            <a:r>
              <a:rPr lang="zh-CN" altLang="en-US" sz="2800" dirty="0"/>
              <a:t>的文件</a:t>
            </a:r>
          </a:p>
          <a:p>
            <a:pPr lvl="1"/>
            <a:r>
              <a:rPr lang="en-US" altLang="zh-CN" sz="2400" dirty="0"/>
              <a:t>$find  . -size   +10k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tmp</a:t>
            </a:r>
            <a:r>
              <a:rPr lang="zh-CN" altLang="en-US" sz="2800" dirty="0"/>
              <a:t>目录下查找长度等于</a:t>
            </a:r>
            <a:r>
              <a:rPr lang="en-US" altLang="zh-CN" sz="2800" dirty="0"/>
              <a:t>1GB</a:t>
            </a:r>
            <a:r>
              <a:rPr lang="zh-CN" altLang="en-US" sz="2800" dirty="0"/>
              <a:t>的文件</a:t>
            </a:r>
          </a:p>
          <a:p>
            <a:pPr lvl="1"/>
            <a:r>
              <a:rPr lang="en-US" altLang="zh-CN" sz="2400" dirty="0"/>
              <a:t>$find 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 -size   1G</a:t>
            </a:r>
          </a:p>
          <a:p>
            <a:r>
              <a:rPr lang="zh-CN" altLang="en-US" sz="2800" dirty="0"/>
              <a:t>在当前目录下查找长度小于</a:t>
            </a:r>
            <a:r>
              <a:rPr lang="en-US" altLang="zh-CN" sz="2800" dirty="0"/>
              <a:t>10MB</a:t>
            </a:r>
            <a:r>
              <a:rPr lang="zh-CN" altLang="en-US" sz="2800" dirty="0"/>
              <a:t>的文件</a:t>
            </a:r>
          </a:p>
          <a:p>
            <a:pPr lvl="1"/>
            <a:r>
              <a:rPr lang="en-US" altLang="zh-CN" sz="2400" dirty="0"/>
              <a:t>$find  . -size   -10M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/log</a:t>
            </a:r>
            <a:r>
              <a:rPr lang="zh-CN" altLang="en-US" sz="2800" dirty="0"/>
              <a:t>目录下查找所有的空文件或目录 </a:t>
            </a:r>
          </a:p>
          <a:p>
            <a:pPr lvl="1"/>
            <a:r>
              <a:rPr lang="en-US" altLang="zh-CN" sz="2400" dirty="0"/>
              <a:t>$ find 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/log -empty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09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普通文件仅仅就是字节序列，</a:t>
            </a:r>
            <a:r>
              <a:rPr lang="en-US" altLang="zh-CN"/>
              <a:t>Linux </a:t>
            </a:r>
            <a:r>
              <a:rPr lang="zh-CN" altLang="en-US"/>
              <a:t>并没有对其内容规定任何的结构。</a:t>
            </a:r>
            <a:endParaRPr lang="en-US" altLang="zh-CN"/>
          </a:p>
          <a:p>
            <a:r>
              <a:rPr lang="zh-CN" altLang="en-US"/>
              <a:t>普通文件可以是程序源代码（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perl</a:t>
            </a:r>
            <a:r>
              <a:rPr lang="zh-CN" altLang="en-US"/>
              <a:t>等）、可执行文件（文件编辑器、数据库系统、出版工具、绘图工具等）、图片、声音、图像等。 </a:t>
            </a:r>
            <a:endParaRPr lang="en-US" altLang="zh-CN"/>
          </a:p>
          <a:p>
            <a:r>
              <a:rPr lang="en-US" altLang="zh-CN"/>
              <a:t>Linux </a:t>
            </a:r>
            <a:r>
              <a:rPr lang="zh-CN" altLang="en-US"/>
              <a:t>不会区别对待这些普通文件，只有处理这些文件的应用程序才会根据文件的内容赋予相应的含义。 </a:t>
            </a:r>
          </a:p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环境下，只要是可执行的文件并具有可执行属性它就能执行，不管其文件名后缀是什么。但是对一些数据文件一般也遵循一些文件名后缀规则。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250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组合条件表达式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可以使用逻辑运算符与、或、非组成的复合条件，并可以用</a:t>
            </a:r>
            <a:r>
              <a:rPr lang="en-US" altLang="zh-CN"/>
              <a:t>()</a:t>
            </a:r>
            <a:r>
              <a:rPr lang="zh-CN" altLang="en-US"/>
              <a:t>改变默认的操作符优先级。 </a:t>
            </a:r>
          </a:p>
          <a:p>
            <a:r>
              <a:rPr lang="zh-CN" altLang="en-US"/>
              <a:t>若以空格作为各个表达式的间隔符，则各个表示式之间是与关系。 </a:t>
            </a:r>
            <a:endParaRPr lang="zh-CN" altLang="en-US" dirty="0"/>
          </a:p>
        </p:txBody>
      </p:sp>
      <p:graphicFrame>
        <p:nvGraphicFramePr>
          <p:cNvPr id="7" name="Group 40"/>
          <p:cNvGraphicFramePr>
            <a:graphicFrameLocks/>
          </p:cNvGraphicFramePr>
          <p:nvPr/>
        </p:nvGraphicFramePr>
        <p:xfrm>
          <a:off x="1847528" y="3645024"/>
          <a:ext cx="8642350" cy="23050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6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EXPR 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改变操作符优先次序，一些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UNIX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版的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find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命令要使用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\( EXPR \)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形式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 EXPR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表示对表达式取反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与逻辑，若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为假，将不再评估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EXPR1 -a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与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功能一致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EXPR1 -o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逻辑或，若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为真，将不再评估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,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若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为假，继续评估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091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9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查找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</a:t>
            </a:r>
            <a:r>
              <a:rPr lang="zh-CN" altLang="en-US" sz="2400" dirty="0"/>
              <a:t>目录下</a:t>
            </a:r>
            <a:r>
              <a:rPr lang="en-US" altLang="zh-CN" sz="2400" dirty="0"/>
              <a:t>21</a:t>
            </a:r>
            <a:r>
              <a:rPr lang="zh-CN" altLang="en-US" sz="2400" dirty="0"/>
              <a:t>天之前访问过的大于 </a:t>
            </a:r>
            <a:r>
              <a:rPr lang="en-US" altLang="zh-CN" sz="2400" dirty="0"/>
              <a:t>10G </a:t>
            </a:r>
            <a:r>
              <a:rPr lang="zh-CN" altLang="en-US" sz="2400" dirty="0"/>
              <a:t>的文件</a:t>
            </a:r>
          </a:p>
          <a:p>
            <a:pPr lvl="1"/>
            <a:r>
              <a:rPr lang="en-US" altLang="zh-CN" sz="2000" dirty="0"/>
              <a:t>$ find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-size +10M -a -</a:t>
            </a:r>
            <a:r>
              <a:rPr lang="en-US" altLang="zh-CN" sz="2000" dirty="0" err="1"/>
              <a:t>atime</a:t>
            </a:r>
            <a:r>
              <a:rPr lang="en-US" altLang="zh-CN" sz="2000" dirty="0"/>
              <a:t> +21</a:t>
            </a:r>
          </a:p>
          <a:p>
            <a:r>
              <a:rPr lang="zh-CN" altLang="en-US" sz="2400" dirty="0"/>
              <a:t>查找 </a:t>
            </a:r>
            <a:r>
              <a:rPr lang="en-US" altLang="zh-CN" sz="2400" dirty="0"/>
              <a:t>/home </a:t>
            </a:r>
            <a:r>
              <a:rPr lang="zh-CN" altLang="en-US" sz="2400" dirty="0"/>
              <a:t>目录下属主为 </a:t>
            </a:r>
            <a:r>
              <a:rPr lang="en-US" altLang="zh-CN" sz="2400" dirty="0" err="1"/>
              <a:t>jjheng</a:t>
            </a: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osmond</a:t>
            </a:r>
            <a:r>
              <a:rPr lang="en-US" altLang="zh-CN" sz="2400" dirty="0"/>
              <a:t> </a:t>
            </a:r>
            <a:r>
              <a:rPr lang="zh-CN" altLang="en-US" sz="2400" dirty="0"/>
              <a:t>的大于 </a:t>
            </a:r>
            <a:r>
              <a:rPr lang="en-US" altLang="zh-CN" sz="2400" dirty="0"/>
              <a:t>10M </a:t>
            </a:r>
            <a:r>
              <a:rPr lang="zh-CN" altLang="en-US" sz="2400" dirty="0"/>
              <a:t>的文件</a:t>
            </a:r>
          </a:p>
          <a:p>
            <a:pPr lvl="1"/>
            <a:r>
              <a:rPr lang="en-US" altLang="zh-CN" sz="2000" dirty="0"/>
              <a:t>$ find /home \( -user </a:t>
            </a:r>
            <a:r>
              <a:rPr lang="en-US" altLang="zh-CN" sz="2000" dirty="0" err="1"/>
              <a:t>jjheng</a:t>
            </a:r>
            <a:r>
              <a:rPr lang="en-US" altLang="zh-CN" sz="2000" dirty="0"/>
              <a:t> -o -user </a:t>
            </a:r>
            <a:r>
              <a:rPr lang="en-US" altLang="zh-CN" sz="2000" dirty="0" err="1"/>
              <a:t>osmond</a:t>
            </a:r>
            <a:r>
              <a:rPr lang="en-US" altLang="zh-CN" sz="2000" dirty="0"/>
              <a:t> \) -size +10M</a:t>
            </a:r>
          </a:p>
          <a:p>
            <a:r>
              <a:rPr lang="zh-CN" altLang="en-US" sz="2400" dirty="0"/>
              <a:t>查找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</a:t>
            </a:r>
            <a:r>
              <a:rPr lang="zh-CN" altLang="en-US" sz="2400" dirty="0"/>
              <a:t>目录下的属主不是 </a:t>
            </a:r>
            <a:r>
              <a:rPr lang="en-US" altLang="zh-CN" sz="2400" dirty="0" err="1"/>
              <a:t>osmond</a:t>
            </a:r>
            <a:r>
              <a:rPr lang="en-US" altLang="zh-CN" sz="2400" dirty="0"/>
              <a:t> </a:t>
            </a:r>
            <a:r>
              <a:rPr lang="zh-CN" altLang="en-US" sz="2400" dirty="0"/>
              <a:t>的文件</a:t>
            </a:r>
          </a:p>
          <a:p>
            <a:pPr lvl="1"/>
            <a:r>
              <a:rPr lang="en-US" altLang="zh-CN" sz="2000" dirty="0"/>
              <a:t>$ find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! -user </a:t>
            </a:r>
            <a:r>
              <a:rPr lang="en-US" altLang="zh-CN" sz="2000" dirty="0" err="1"/>
              <a:t>osmond</a:t>
            </a:r>
            <a:endParaRPr lang="en-US" altLang="zh-CN" sz="2000" dirty="0"/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mnt</a:t>
            </a:r>
            <a:r>
              <a:rPr lang="en-US" altLang="zh-CN" sz="2400" dirty="0"/>
              <a:t> </a:t>
            </a:r>
            <a:r>
              <a:rPr lang="zh-CN" altLang="en-US" sz="2400" dirty="0"/>
              <a:t>下查找 *</a:t>
            </a:r>
            <a:r>
              <a:rPr lang="en-US" altLang="zh-CN" sz="2400" dirty="0"/>
              <a:t>.txt </a:t>
            </a:r>
            <a:r>
              <a:rPr lang="zh-CN" altLang="en-US" sz="2400" dirty="0"/>
              <a:t>且文件系统类型不为 </a:t>
            </a:r>
            <a:r>
              <a:rPr lang="en-US" altLang="zh-CN" sz="2400" dirty="0" err="1"/>
              <a:t>vfat</a:t>
            </a:r>
            <a:r>
              <a:rPr lang="en-US" altLang="zh-CN" sz="2400" dirty="0"/>
              <a:t> </a:t>
            </a:r>
            <a:r>
              <a:rPr lang="zh-CN" altLang="en-US" sz="2400" dirty="0"/>
              <a:t>的文件</a:t>
            </a:r>
          </a:p>
          <a:p>
            <a:pPr lvl="1"/>
            <a:r>
              <a:rPr lang="en-US" altLang="zh-CN" sz="2000" dirty="0"/>
              <a:t>$ find 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 -name '*.txt' ! -</a:t>
            </a:r>
            <a:r>
              <a:rPr lang="en-US" altLang="zh-CN" sz="2000" dirty="0" err="1"/>
              <a:t>fstype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vfat</a:t>
            </a:r>
            <a:endParaRPr lang="en-US" altLang="zh-CN" sz="2000" dirty="0"/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</a:t>
            </a:r>
            <a:r>
              <a:rPr lang="zh-CN" altLang="en-US" sz="2400" dirty="0"/>
              <a:t>下查找名为 </a:t>
            </a:r>
            <a:r>
              <a:rPr lang="en-US" altLang="zh-CN" sz="2400" dirty="0"/>
              <a:t>l </a:t>
            </a:r>
            <a:r>
              <a:rPr lang="zh-CN" altLang="en-US" sz="2400" dirty="0"/>
              <a:t>开头且类型为符号链接的文件</a:t>
            </a:r>
          </a:p>
          <a:p>
            <a:pPr lvl="1"/>
            <a:r>
              <a:rPr lang="en-US" altLang="zh-CN" sz="2000" dirty="0"/>
              <a:t>$ find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-name 'l*' -type l</a:t>
            </a:r>
          </a:p>
          <a:p>
            <a:r>
              <a:rPr lang="zh-CN" altLang="en-US" sz="2400" dirty="0"/>
              <a:t>找出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/log </a:t>
            </a:r>
            <a:r>
              <a:rPr lang="zh-CN" altLang="en-US" sz="2400" dirty="0"/>
              <a:t>目录下所有的</a:t>
            </a:r>
            <a:r>
              <a:rPr lang="en-US" altLang="zh-CN" sz="2400" dirty="0"/>
              <a:t>5</a:t>
            </a:r>
            <a:r>
              <a:rPr lang="zh-CN" altLang="en-US" sz="2400" dirty="0"/>
              <a:t>天前修改过的</a:t>
            </a:r>
            <a:r>
              <a:rPr lang="en-US" altLang="zh-CN" sz="2400" dirty="0"/>
              <a:t>.log </a:t>
            </a:r>
            <a:r>
              <a:rPr lang="zh-CN" altLang="en-US" sz="2400" dirty="0"/>
              <a:t>文件</a:t>
            </a:r>
          </a:p>
          <a:p>
            <a:pPr lvl="1"/>
            <a:r>
              <a:rPr lang="en-US" altLang="zh-CN" sz="2000" dirty="0"/>
              <a:t>$ find 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 -name '*.log' -</a:t>
            </a:r>
            <a:r>
              <a:rPr lang="en-US" altLang="zh-CN" sz="2000" dirty="0" err="1"/>
              <a:t>mtime</a:t>
            </a:r>
            <a:r>
              <a:rPr lang="en-US" altLang="zh-CN" sz="2000" dirty="0"/>
              <a:t> +5</a:t>
            </a:r>
          </a:p>
          <a:p>
            <a:r>
              <a:rPr lang="zh-CN" altLang="en-US" sz="2400" dirty="0"/>
              <a:t>查找所有比 </a:t>
            </a:r>
            <a:r>
              <a:rPr lang="en-US" altLang="zh-CN" sz="2400" dirty="0"/>
              <a:t>FILE1 </a:t>
            </a:r>
            <a:r>
              <a:rPr lang="zh-CN" altLang="en-US" sz="2400" dirty="0"/>
              <a:t>的内容修改时间新的且比 </a:t>
            </a:r>
            <a:r>
              <a:rPr lang="en-US" altLang="zh-CN" sz="2400" dirty="0"/>
              <a:t>FILE2 </a:t>
            </a:r>
            <a:r>
              <a:rPr lang="zh-CN" altLang="en-US" sz="2400" dirty="0"/>
              <a:t>旧的文件</a:t>
            </a:r>
          </a:p>
          <a:p>
            <a:pPr lvl="1"/>
            <a:r>
              <a:rPr lang="en-US" altLang="zh-CN" sz="2000" dirty="0"/>
              <a:t>$ find -newer FILE1 ! -newer FILE2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3278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命令</a:t>
            </a:r>
            <a:r>
              <a:rPr lang="en-US" altLang="zh-CN"/>
              <a:t>——</a:t>
            </a:r>
            <a:r>
              <a:rPr lang="zh-CN" altLang="en-US"/>
              <a:t>动作表达式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-print </a:t>
            </a:r>
          </a:p>
          <a:p>
            <a:pPr lvl="1"/>
            <a:r>
              <a:rPr lang="zh-CN" altLang="en-US" dirty="0"/>
              <a:t>在标准输出上列出查找结果（每行一个文件）</a:t>
            </a:r>
          </a:p>
          <a:p>
            <a:r>
              <a:rPr lang="en-US" altLang="zh-CN" dirty="0"/>
              <a:t>-ls 	</a:t>
            </a:r>
          </a:p>
          <a:p>
            <a:pPr lvl="1"/>
            <a:r>
              <a:rPr lang="zh-CN" altLang="en-US" dirty="0"/>
              <a:t>使用 ‘</a:t>
            </a:r>
            <a:r>
              <a:rPr lang="en-US" altLang="zh-CN" dirty="0"/>
              <a:t>ls -</a:t>
            </a:r>
            <a:r>
              <a:rPr lang="en-US" altLang="zh-CN" dirty="0" err="1"/>
              <a:t>dils</a:t>
            </a:r>
            <a:r>
              <a:rPr lang="en-US" altLang="zh-CN" dirty="0"/>
              <a:t>’ </a:t>
            </a:r>
            <a:r>
              <a:rPr lang="zh-CN" altLang="en-US" dirty="0"/>
              <a:t>在标准输出上列出查找结果</a:t>
            </a:r>
          </a:p>
          <a:p>
            <a:r>
              <a:rPr lang="en-US" altLang="zh-CN" dirty="0"/>
              <a:t>-prune</a:t>
            </a:r>
          </a:p>
          <a:p>
            <a:pPr lvl="1"/>
            <a:r>
              <a:rPr lang="zh-CN" altLang="en-US" dirty="0"/>
              <a:t>忽略对某个目录的查找</a:t>
            </a:r>
          </a:p>
          <a:p>
            <a:r>
              <a:rPr lang="en-US" altLang="zh-CN" dirty="0"/>
              <a:t>-exec COMMAND {} \; </a:t>
            </a:r>
          </a:p>
          <a:p>
            <a:pPr lvl="1"/>
            <a:r>
              <a:rPr lang="zh-CN" altLang="en-US" dirty="0"/>
              <a:t>对符合查找条件的文件执行 </a:t>
            </a:r>
            <a:r>
              <a:rPr lang="en-US" altLang="zh-CN" dirty="0"/>
              <a:t>Linux </a:t>
            </a:r>
            <a:r>
              <a:rPr lang="zh-CN" altLang="en-US" dirty="0"/>
              <a:t>命令</a:t>
            </a:r>
          </a:p>
          <a:p>
            <a:r>
              <a:rPr lang="en-US" altLang="zh-CN" dirty="0"/>
              <a:t>-ok COMMAND {} \; </a:t>
            </a:r>
          </a:p>
          <a:p>
            <a:pPr lvl="1"/>
            <a:r>
              <a:rPr lang="zh-CN" altLang="en-US" dirty="0"/>
              <a:t>对符合查找条件的文件执行 </a:t>
            </a:r>
            <a:r>
              <a:rPr lang="en-US" altLang="zh-CN" dirty="0"/>
              <a:t>Linux </a:t>
            </a:r>
            <a:r>
              <a:rPr lang="zh-CN" altLang="en-US" dirty="0"/>
              <a:t>命令；与 </a:t>
            </a:r>
            <a:r>
              <a:rPr lang="en-US" altLang="zh-CN" dirty="0"/>
              <a:t>-exec </a:t>
            </a:r>
            <a:r>
              <a:rPr lang="zh-CN" altLang="en-US" dirty="0"/>
              <a:t>不同的是，它会询问用户是否需要执行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719736" y="3019482"/>
            <a:ext cx="792088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itchFamily="49" charset="0"/>
              </a:rPr>
              <a:t>{}</a:t>
            </a:r>
            <a:r>
              <a:rPr lang="zh-CN" altLang="en-US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两个大括号之间不能有空格，表示查找到的对象</a:t>
            </a:r>
            <a:endParaRPr lang="en-US" altLang="zh-CN" sz="2000" dirty="0">
              <a:solidFill>
                <a:srgbClr val="C00000"/>
              </a:solidFill>
              <a:ea typeface="黑体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itchFamily="49" charset="0"/>
              </a:rPr>
              <a:t>\;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表示命令结束，反斜杠与前面的大括号之间必须要留空格</a:t>
            </a:r>
            <a:endParaRPr lang="zh-CN" altLang="en-US" sz="2000" dirty="0">
              <a:solidFill>
                <a:srgbClr val="C000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4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查找并列出当前目录下不安全的文件（世界可读写执行）</a:t>
            </a:r>
          </a:p>
          <a:p>
            <a:pPr lvl="1"/>
            <a:r>
              <a:rPr lang="en-US" altLang="zh-CN"/>
              <a:t>$ find . -perm -007 -ls</a:t>
            </a:r>
          </a:p>
          <a:p>
            <a:r>
              <a:rPr lang="zh-CN" altLang="en-US"/>
              <a:t>查找 </a:t>
            </a:r>
            <a:r>
              <a:rPr lang="en-US" altLang="zh-CN"/>
              <a:t>logs </a:t>
            </a:r>
            <a:r>
              <a:rPr lang="zh-CN" altLang="en-US"/>
              <a:t>目录下的所有的 </a:t>
            </a:r>
            <a:r>
              <a:rPr lang="en-US" altLang="zh-CN"/>
              <a:t>.log </a:t>
            </a:r>
            <a:r>
              <a:rPr lang="zh-CN" altLang="en-US"/>
              <a:t>文件并查看它的详细信息</a:t>
            </a:r>
          </a:p>
          <a:p>
            <a:pPr lvl="1"/>
            <a:r>
              <a:rPr lang="en-US" altLang="zh-CN"/>
              <a:t>$ find logs -name "*.log" -type f -exec ls -l {} \;</a:t>
            </a:r>
          </a:p>
          <a:p>
            <a:r>
              <a:rPr lang="zh-CN" altLang="en-US"/>
              <a:t>查找当天修改过的普通文件</a:t>
            </a:r>
          </a:p>
          <a:p>
            <a:pPr lvl="1"/>
            <a:r>
              <a:rPr lang="en-US" altLang="zh-CN"/>
              <a:t>$ find . -type f -mtime -1 -exec ls -l {} \;</a:t>
            </a:r>
          </a:p>
          <a:p>
            <a:r>
              <a:rPr lang="zh-CN" altLang="en-US"/>
              <a:t>查找当前目录下的</a:t>
            </a:r>
            <a:r>
              <a:rPr lang="en-US" altLang="zh-CN"/>
              <a:t>.php</a:t>
            </a:r>
            <a:r>
              <a:rPr lang="zh-CN" altLang="en-US"/>
              <a:t>文件、并用</a:t>
            </a:r>
            <a:r>
              <a:rPr lang="en-US" altLang="zh-CN"/>
              <a:t>grep</a:t>
            </a:r>
            <a:r>
              <a:rPr lang="zh-CN" altLang="en-US"/>
              <a:t>过滤出包含</a:t>
            </a:r>
            <a:r>
              <a:rPr lang="en-US" altLang="zh-CN"/>
              <a:t>include</a:t>
            </a:r>
            <a:r>
              <a:rPr lang="zh-CN" altLang="en-US"/>
              <a:t>的行</a:t>
            </a:r>
          </a:p>
          <a:p>
            <a:pPr lvl="1"/>
            <a:r>
              <a:rPr lang="en-US" altLang="zh-CN"/>
              <a:t>$ find . -name "*.php" -exec grep "include" {} \; -print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198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10</a:t>
            </a:r>
            <a:r>
              <a:rPr lang="zh-CN" altLang="en-US"/>
              <a:t>）续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查找并删除当前目录及其子目录下所有扩展名为</a:t>
            </a:r>
            <a:r>
              <a:rPr lang="en-US" altLang="zh-CN"/>
              <a:t>.tmp </a:t>
            </a:r>
            <a:r>
              <a:rPr lang="zh-CN" altLang="en-US"/>
              <a:t>的文件</a:t>
            </a:r>
          </a:p>
          <a:p>
            <a:pPr lvl="1"/>
            <a:r>
              <a:rPr lang="en-US" altLang="zh-CN"/>
              <a:t>$ find . -name '*.tmp' -exec rm {} \;</a:t>
            </a:r>
          </a:p>
          <a:p>
            <a:r>
              <a:rPr lang="zh-CN" altLang="en-US"/>
              <a:t>在</a:t>
            </a:r>
            <a:r>
              <a:rPr lang="en-US" altLang="zh-CN"/>
              <a:t>logs</a:t>
            </a:r>
            <a:r>
              <a:rPr lang="zh-CN" altLang="en-US"/>
              <a:t>目录中查找</a:t>
            </a:r>
            <a:r>
              <a:rPr lang="en-US" altLang="zh-CN"/>
              <a:t>7</a:t>
            </a:r>
            <a:r>
              <a:rPr lang="zh-CN" altLang="en-US"/>
              <a:t>天之内未修改过的文件并在删除前询问</a:t>
            </a:r>
          </a:p>
          <a:p>
            <a:pPr lvl="1"/>
            <a:r>
              <a:rPr lang="en-US" altLang="zh-CN"/>
              <a:t>$ find logs -type f -mtime +7 -exec  -ok  rm {} \;</a:t>
            </a:r>
          </a:p>
          <a:p>
            <a:r>
              <a:rPr lang="zh-CN" altLang="en-US"/>
              <a:t>从当前目录下查找所有以</a:t>
            </a:r>
            <a:r>
              <a:rPr lang="en-US" altLang="zh-CN"/>
              <a:t>.repo</a:t>
            </a:r>
            <a:r>
              <a:rPr lang="zh-CN" altLang="en-US"/>
              <a:t>为后缀的文件，并为其改名（添加</a:t>
            </a:r>
            <a:r>
              <a:rPr lang="en-US" altLang="zh-CN"/>
              <a:t>.bak</a:t>
            </a:r>
            <a:r>
              <a:rPr lang="zh-CN" altLang="en-US"/>
              <a:t>后缀）</a:t>
            </a:r>
          </a:p>
          <a:p>
            <a:pPr lvl="1"/>
            <a:r>
              <a:rPr lang="en-US" altLang="zh-CN"/>
              <a:t>$ find . -name '*.repo' -type f  -exec mv {} {}.bak \;</a:t>
            </a:r>
          </a:p>
          <a:p>
            <a:r>
              <a:rPr lang="zh-CN" altLang="en-US"/>
              <a:t>查询并删除一周以来从未访问过的以 </a:t>
            </a:r>
            <a:r>
              <a:rPr lang="en-US" altLang="zh-CN"/>
              <a:t>.o </a:t>
            </a:r>
            <a:r>
              <a:rPr lang="zh-CN" altLang="en-US"/>
              <a:t>结尾，或名为 </a:t>
            </a:r>
            <a:r>
              <a:rPr lang="en-US" altLang="zh-CN"/>
              <a:t>a.out </a:t>
            </a:r>
            <a:r>
              <a:rPr lang="zh-CN" altLang="en-US"/>
              <a:t>且不存在于 </a:t>
            </a:r>
            <a:r>
              <a:rPr lang="en-US" altLang="zh-CN"/>
              <a:t>vfat </a:t>
            </a:r>
            <a:r>
              <a:rPr lang="zh-CN" altLang="en-US"/>
              <a:t>文件系统中的所有文件</a:t>
            </a:r>
          </a:p>
          <a:p>
            <a:pPr lvl="1"/>
            <a:r>
              <a:rPr lang="en-US" altLang="zh-CN"/>
              <a:t>$ find / ( -name a.out -o -name ‘*.o’ ) -atime +7  ! -fstype vfat  -exec rm {} \;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095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10</a:t>
            </a:r>
            <a:r>
              <a:rPr lang="zh-CN" altLang="en-US"/>
              <a:t>）续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显示当前目录下除 </a:t>
            </a:r>
            <a:r>
              <a:rPr lang="en-US" altLang="zh-CN" sz="2400" dirty="0"/>
              <a:t>book </a:t>
            </a:r>
            <a:r>
              <a:rPr lang="zh-CN" altLang="en-US" sz="2400" dirty="0"/>
              <a:t>目录之外的所有文件</a:t>
            </a:r>
          </a:p>
          <a:p>
            <a:pPr lvl="1"/>
            <a:r>
              <a:rPr lang="en-US" altLang="zh-CN" sz="2000" dirty="0"/>
              <a:t>$ find . -name book -prune -o -print</a:t>
            </a:r>
          </a:p>
          <a:p>
            <a:r>
              <a:rPr lang="zh-CN" altLang="en-US" sz="2400" dirty="0"/>
              <a:t>查找当前目录下（除了 </a:t>
            </a:r>
            <a:r>
              <a:rPr lang="en-US" altLang="zh-CN" sz="2400" dirty="0"/>
              <a:t>book </a:t>
            </a:r>
            <a:r>
              <a:rPr lang="zh-CN" altLang="en-US" sz="2400" dirty="0"/>
              <a:t>目录）之外的所有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</a:p>
          <a:p>
            <a:pPr lvl="1"/>
            <a:r>
              <a:rPr lang="en-US" altLang="zh-CN" sz="2000" dirty="0"/>
              <a:t>$ find . -name book -prune -o -name '*.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' -print</a:t>
            </a:r>
          </a:p>
          <a:p>
            <a:r>
              <a:rPr lang="zh-CN" altLang="en-US" sz="2400" dirty="0"/>
              <a:t>显示当前目录下（除了 </a:t>
            </a:r>
            <a:r>
              <a:rPr lang="en-US" altLang="zh-CN" sz="2400" dirty="0"/>
              <a:t>book/server </a:t>
            </a:r>
            <a:r>
              <a:rPr lang="zh-CN" altLang="en-US" sz="2400" dirty="0"/>
              <a:t>目录）之外的所有文件</a:t>
            </a:r>
          </a:p>
          <a:p>
            <a:pPr lvl="1"/>
            <a:r>
              <a:rPr lang="en-US" altLang="zh-CN" sz="2000" dirty="0"/>
              <a:t>$ find . -path ./book/server -prune -o -print</a:t>
            </a:r>
          </a:p>
          <a:p>
            <a:r>
              <a:rPr lang="zh-CN" altLang="en-US" sz="2400" dirty="0"/>
              <a:t>查找当前目录下（除了 </a:t>
            </a:r>
            <a:r>
              <a:rPr lang="en-US" altLang="zh-CN" sz="2400" dirty="0"/>
              <a:t>book/server </a:t>
            </a:r>
            <a:r>
              <a:rPr lang="zh-CN" altLang="en-US" sz="2400" dirty="0"/>
              <a:t>目录）之外的所有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</a:p>
          <a:p>
            <a:pPr lvl="1"/>
            <a:r>
              <a:rPr lang="en-US" altLang="zh-CN" sz="2000" dirty="0"/>
              <a:t>$ find . -path ./book/server -prune -o -name '*.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' -print</a:t>
            </a:r>
          </a:p>
          <a:p>
            <a:r>
              <a:rPr lang="zh-CN" altLang="en-US" sz="2400" dirty="0"/>
              <a:t>显示当前目录下除 </a:t>
            </a:r>
            <a:r>
              <a:rPr lang="en-US" altLang="zh-CN" sz="2400" dirty="0"/>
              <a:t>book/server </a:t>
            </a:r>
            <a:r>
              <a:rPr lang="zh-CN" altLang="en-US" sz="2400" dirty="0"/>
              <a:t>和 </a:t>
            </a:r>
            <a:r>
              <a:rPr lang="en-US" altLang="zh-CN" sz="2400" dirty="0"/>
              <a:t>book/server-utf8 </a:t>
            </a:r>
            <a:r>
              <a:rPr lang="zh-CN" altLang="en-US" sz="2400" dirty="0"/>
              <a:t>目录的所有文件</a:t>
            </a:r>
          </a:p>
          <a:p>
            <a:pPr lvl="1"/>
            <a:r>
              <a:rPr lang="en-US" altLang="zh-CN" sz="2000" dirty="0"/>
              <a:t>$ find . -path './book/server*' -prune -o -print</a:t>
            </a:r>
          </a:p>
          <a:p>
            <a:r>
              <a:rPr lang="zh-CN" altLang="en-US" sz="2400" dirty="0"/>
              <a:t>查找当前目录下（除了 </a:t>
            </a:r>
            <a:r>
              <a:rPr lang="en-US" altLang="zh-CN" sz="2400" dirty="0"/>
              <a:t>book/server </a:t>
            </a:r>
            <a:r>
              <a:rPr lang="zh-CN" altLang="en-US" sz="2400" dirty="0"/>
              <a:t>和 </a:t>
            </a:r>
            <a:r>
              <a:rPr lang="en-US" altLang="zh-CN" sz="2400" dirty="0"/>
              <a:t>book/server-utf8 </a:t>
            </a:r>
            <a:r>
              <a:rPr lang="zh-CN" altLang="en-US" sz="2400" dirty="0"/>
              <a:t>目录）的所有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</a:p>
          <a:p>
            <a:pPr lvl="1"/>
            <a:r>
              <a:rPr lang="en-US" altLang="zh-CN" sz="2000" dirty="0"/>
              <a:t>$ find . -path './book/server*' -prune -o -name '*.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' -print</a:t>
            </a:r>
          </a:p>
          <a:p>
            <a:r>
              <a:rPr lang="zh-CN" altLang="en-US" sz="2400" dirty="0"/>
              <a:t>查找当前目录下（除了 </a:t>
            </a:r>
            <a:r>
              <a:rPr lang="en-US" altLang="zh-CN" sz="2400" dirty="0"/>
              <a:t>book/server </a:t>
            </a:r>
            <a:r>
              <a:rPr lang="zh-CN" altLang="en-US" sz="2400" dirty="0"/>
              <a:t>和 </a:t>
            </a:r>
            <a:r>
              <a:rPr lang="en-US" altLang="zh-CN" sz="2400" dirty="0"/>
              <a:t>book/basic </a:t>
            </a:r>
            <a:r>
              <a:rPr lang="zh-CN" altLang="en-US" sz="2400" dirty="0"/>
              <a:t>目录）的所有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</a:p>
          <a:p>
            <a:pPr lvl="1"/>
            <a:r>
              <a:rPr lang="en-US" altLang="zh-CN" sz="2000" dirty="0"/>
              <a:t>$ find . \( -path ./book/server -o -path ./book/basic \) -prune -o -name '*.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' -print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8741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</a:t>
            </a:r>
            <a:r>
              <a:rPr lang="zh-CN" altLang="en-US"/>
              <a:t>命令举例（</a:t>
            </a:r>
            <a:r>
              <a:rPr lang="en-US" altLang="zh-CN"/>
              <a:t>11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下面</a:t>
            </a:r>
            <a:r>
              <a:rPr lang="en-US" altLang="zh-CN"/>
              <a:t> find </a:t>
            </a:r>
            <a:r>
              <a:rPr lang="zh-CN" altLang="zh-CN"/>
              <a:t>命令的书写形式均等价</a:t>
            </a:r>
            <a:endParaRPr lang="en-US" altLang="zh-CN"/>
          </a:p>
          <a:p>
            <a:r>
              <a:rPr lang="en-US" altLang="zh-CN"/>
              <a:t>$ find -name \*.sh -exec cp {} /tmp \;</a:t>
            </a:r>
            <a:endParaRPr lang="zh-CN" altLang="zh-CN"/>
          </a:p>
          <a:p>
            <a:r>
              <a:rPr lang="en-US" altLang="zh-CN"/>
              <a:t>$ find -name '*.sh' -exec cp {} /tmp ';'</a:t>
            </a:r>
            <a:endParaRPr lang="zh-CN" altLang="zh-CN"/>
          </a:p>
          <a:p>
            <a:r>
              <a:rPr lang="en-US" altLang="zh-CN"/>
              <a:t>$ find -name "*.sh" -exec cp {} /tmp ";"</a:t>
            </a:r>
            <a:endParaRPr lang="zh-CN" altLang="zh-CN"/>
          </a:p>
          <a:p>
            <a:r>
              <a:rPr lang="en-US" altLang="zh-CN"/>
              <a:t>$ find -name \*.sh -exec cp \{\} /tmp \;</a:t>
            </a:r>
            <a:endParaRPr lang="zh-CN" altLang="zh-CN"/>
          </a:p>
          <a:p>
            <a:r>
              <a:rPr lang="en-US" altLang="zh-CN"/>
              <a:t>$ find -name '*.sh' -exec cp '{}' /tmp ';'</a:t>
            </a:r>
            <a:endParaRPr lang="zh-CN" altLang="zh-CN"/>
          </a:p>
          <a:p>
            <a:r>
              <a:rPr lang="en-US" altLang="zh-CN"/>
              <a:t>$ find -name “*.sh” -exec cp “{}” /tmp ";”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005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74592553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8321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常用的文件打包和压缩命令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77814"/>
              </p:ext>
            </p:extLst>
          </p:nvPr>
        </p:nvGraphicFramePr>
        <p:xfrm>
          <a:off x="623392" y="1268760"/>
          <a:ext cx="11256036" cy="43734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7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xz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流行的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GNU 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解压程序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bzip2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免费的，无专利的高性能数据压缩工具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zip/unzip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WinZIP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WinRAR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7za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tar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文件打包、归档工具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77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打包和压缩文件的文件后缀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9454"/>
              </p:ext>
            </p:extLst>
          </p:nvPr>
        </p:nvGraphicFramePr>
        <p:xfrm>
          <a:off x="1703512" y="1052736"/>
          <a:ext cx="8424936" cy="5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文件后缀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bz2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打包的文件，也称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tbz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tgz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zip/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.7z</a:t>
                      </a: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7za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目录文件是由一组目录项组成，目录项可以是对其他文件的指向也可以是其下的子目录指向。 </a:t>
            </a:r>
          </a:p>
          <a:p>
            <a:r>
              <a:rPr lang="zh-CN" altLang="en-US"/>
              <a:t>一个文件的名称是存储在他的父目录中的，而并非同文件内容本身存储在一起。 </a:t>
            </a:r>
          </a:p>
          <a:p>
            <a:r>
              <a:rPr lang="zh-CN" altLang="en-US"/>
              <a:t>硬连接文件实际上就是在某目录中创建目录项，从而使不止一个目录可以引用到同一个文件。这种链接关系由 </a:t>
            </a:r>
            <a:r>
              <a:rPr lang="en-US" altLang="zh-CN"/>
              <a:t>ln </a:t>
            </a:r>
            <a:r>
              <a:rPr lang="zh-CN" altLang="en-US"/>
              <a:t>命令行来建立。 </a:t>
            </a:r>
          </a:p>
          <a:p>
            <a:r>
              <a:rPr lang="zh-CN" altLang="en-US"/>
              <a:t>硬链接并不是一种特殊类型的文件，只是因为在文件系统中允许不止一个目录项指向同一个文件。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427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下常用的压缩和解压缩命令。</a:t>
            </a:r>
          </a:p>
          <a:p>
            <a:r>
              <a:rPr lang="zh-CN" altLang="en-US"/>
              <a:t>由官方仓库的</a:t>
            </a:r>
            <a:r>
              <a:rPr lang="en-US" altLang="zh-CN"/>
              <a:t>gzip</a:t>
            </a:r>
            <a:r>
              <a:rPr lang="zh-CN" altLang="en-US"/>
              <a:t>软件包提供。</a:t>
            </a:r>
          </a:p>
          <a:p>
            <a:r>
              <a:rPr lang="zh-CN" altLang="en-US"/>
              <a:t>压缩后 </a:t>
            </a:r>
            <a:r>
              <a:rPr lang="en-US" altLang="zh-CN"/>
              <a:t>gzip </a:t>
            </a:r>
            <a:r>
              <a:rPr lang="zh-CN" altLang="en-US"/>
              <a:t>会在每个文件的后面添加扩展名 </a:t>
            </a:r>
            <a:r>
              <a:rPr lang="en-US" altLang="zh-CN"/>
              <a:t>.gz</a:t>
            </a:r>
            <a:r>
              <a:rPr lang="zh-CN" altLang="en-US"/>
              <a:t>。</a:t>
            </a:r>
          </a:p>
          <a:p>
            <a:r>
              <a:rPr lang="zh-CN" altLang="en-US"/>
              <a:t>压缩后原文件会被自动删除。</a:t>
            </a:r>
          </a:p>
          <a:p>
            <a:r>
              <a:rPr lang="zh-CN" altLang="en-US"/>
              <a:t>在 </a:t>
            </a:r>
            <a:r>
              <a:rPr lang="en-US" altLang="zh-CN"/>
              <a:t>windows </a:t>
            </a:r>
            <a:r>
              <a:rPr lang="zh-CN" altLang="en-US"/>
              <a:t>下可以用 </a:t>
            </a:r>
            <a:r>
              <a:rPr lang="en-US" altLang="zh-CN"/>
              <a:t>winzip </a:t>
            </a:r>
            <a:r>
              <a:rPr lang="zh-CN" altLang="en-US"/>
              <a:t>或 </a:t>
            </a:r>
            <a:r>
              <a:rPr lang="en-US" altLang="zh-CN"/>
              <a:t>winrar</a:t>
            </a:r>
            <a:r>
              <a:rPr lang="zh-CN" altLang="en-US"/>
              <a:t>或</a:t>
            </a:r>
            <a:r>
              <a:rPr lang="en-US" altLang="zh-CN"/>
              <a:t>7-zip </a:t>
            </a:r>
            <a:r>
              <a:rPr lang="zh-CN" altLang="en-US"/>
              <a:t>解压。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042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gizp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用法：</a:t>
            </a:r>
            <a:r>
              <a:rPr lang="en-US" altLang="zh-CN" sz="2400" dirty="0" err="1"/>
              <a:t>gzip</a:t>
            </a:r>
            <a:r>
              <a:rPr lang="en-US" altLang="zh-CN" sz="2400" dirty="0"/>
              <a:t>   [</a:t>
            </a:r>
            <a:r>
              <a:rPr lang="zh-CN" altLang="en-US" sz="2400" dirty="0"/>
              <a:t>选项]    文件列表</a:t>
            </a:r>
          </a:p>
          <a:p>
            <a:r>
              <a:rPr lang="zh-CN" altLang="en-US" sz="2400" dirty="0"/>
              <a:t>选项：</a:t>
            </a:r>
            <a:endParaRPr lang="en-US" altLang="zh-CN" sz="2400" dirty="0"/>
          </a:p>
          <a:p>
            <a:pPr lvl="1"/>
            <a:r>
              <a:rPr lang="en-US" altLang="zh-CN" sz="2000" dirty="0"/>
              <a:t>-d: </a:t>
            </a:r>
            <a:r>
              <a:rPr lang="zh-CN" altLang="en-US" sz="2000" dirty="0"/>
              <a:t>解开压缩文件。</a:t>
            </a:r>
          </a:p>
          <a:p>
            <a:pPr lvl="1"/>
            <a:r>
              <a:rPr lang="en-US" altLang="zh-CN" sz="2000" dirty="0"/>
              <a:t>-f: </a:t>
            </a:r>
            <a:r>
              <a:rPr lang="zh-CN" altLang="en-US" sz="2000" dirty="0"/>
              <a:t>强行压缩文件，不理会文件名称或硬链接是否存在以及该文件是否为符号链接。</a:t>
            </a:r>
          </a:p>
          <a:p>
            <a:pPr lvl="1"/>
            <a:r>
              <a:rPr lang="en-US" altLang="zh-CN" sz="2000" dirty="0"/>
              <a:t>-l: </a:t>
            </a:r>
            <a:r>
              <a:rPr lang="zh-CN" altLang="en-US" sz="2000" dirty="0"/>
              <a:t>列出压缩文件的相关信息（压缩文件的大小；未压缩文件的大小；压缩比；未压缩文件的名字）。</a:t>
            </a:r>
          </a:p>
          <a:p>
            <a:pPr lvl="1"/>
            <a:r>
              <a:rPr lang="en-US" altLang="zh-CN" sz="2000" dirty="0"/>
              <a:t>-n: </a:t>
            </a:r>
            <a:r>
              <a:rPr lang="zh-CN" altLang="en-US" sz="2000" dirty="0"/>
              <a:t>压缩文件时，不保存原来的文件名称及时间戳（默认为保存，即</a:t>
            </a:r>
            <a:r>
              <a:rPr lang="en-US" altLang="zh-CN" sz="2000" dirty="0"/>
              <a:t>-N</a:t>
            </a:r>
            <a:r>
              <a:rPr lang="zh-CN" altLang="en-US" sz="2000" dirty="0"/>
              <a:t>）。</a:t>
            </a:r>
          </a:p>
          <a:p>
            <a:pPr lvl="1"/>
            <a:r>
              <a:rPr lang="en-US" altLang="zh-CN" sz="2000" dirty="0"/>
              <a:t>-r : </a:t>
            </a:r>
            <a:r>
              <a:rPr lang="zh-CN" altLang="en-US" sz="2000" dirty="0"/>
              <a:t>递归处理，将指定目录下的所有文件及子目录一同处理。</a:t>
            </a:r>
          </a:p>
          <a:p>
            <a:pPr lvl="1"/>
            <a:r>
              <a:rPr lang="en-US" altLang="zh-CN" sz="2000" dirty="0"/>
              <a:t>-t : </a:t>
            </a:r>
            <a:r>
              <a:rPr lang="zh-CN" altLang="en-US" sz="2000" dirty="0"/>
              <a:t>测试压缩文件是否正确无误。</a:t>
            </a:r>
          </a:p>
          <a:p>
            <a:pPr lvl="1"/>
            <a:r>
              <a:rPr lang="en-US" altLang="zh-CN" sz="2000" dirty="0"/>
              <a:t>-v : </a:t>
            </a:r>
            <a:r>
              <a:rPr lang="zh-CN" altLang="en-US" sz="2000" dirty="0"/>
              <a:t>显示指令执行过程。</a:t>
            </a:r>
          </a:p>
          <a:p>
            <a:pPr lvl="1"/>
            <a:r>
              <a:rPr lang="en-US" altLang="zh-CN" sz="2000" dirty="0"/>
              <a:t>-&lt;</a:t>
            </a:r>
            <a:r>
              <a:rPr lang="zh-CN" altLang="en-US" sz="2000" dirty="0"/>
              <a:t>压缩率</a:t>
            </a:r>
            <a:r>
              <a:rPr lang="en-US" altLang="zh-CN" sz="2000" dirty="0"/>
              <a:t>&gt; : </a:t>
            </a:r>
            <a:r>
              <a:rPr lang="zh-CN" altLang="en-US" sz="2000" dirty="0"/>
              <a:t>压缩率是一个介于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/>
              <a:t>9</a:t>
            </a:r>
            <a:r>
              <a:rPr lang="zh-CN" altLang="en-US" sz="2000" dirty="0"/>
              <a:t>的数值，默认值为“</a:t>
            </a:r>
            <a:r>
              <a:rPr lang="en-US" altLang="zh-CN" sz="2000" dirty="0"/>
              <a:t>6”</a:t>
            </a:r>
            <a:r>
              <a:rPr lang="zh-CN" altLang="en-US" sz="2000" dirty="0"/>
              <a:t>，数值越大压缩率越高。</a:t>
            </a:r>
            <a:endParaRPr lang="en-US" altLang="zh-CN" sz="2000" dirty="0"/>
          </a:p>
          <a:p>
            <a:pPr lvl="1"/>
            <a:r>
              <a:rPr lang="en-US" altLang="zh-CN" sz="2000" dirty="0"/>
              <a:t>--best </a:t>
            </a:r>
            <a:r>
              <a:rPr lang="zh-CN" altLang="en-US" sz="2000" dirty="0"/>
              <a:t>参数等价于</a:t>
            </a:r>
            <a:r>
              <a:rPr lang="en-US" altLang="zh-CN" sz="2000" dirty="0"/>
              <a:t>-9</a:t>
            </a:r>
            <a:r>
              <a:rPr lang="zh-CN" altLang="en-US" sz="2000" dirty="0"/>
              <a:t>；</a:t>
            </a:r>
            <a:r>
              <a:rPr lang="en-US" altLang="zh-CN" sz="2000" dirty="0"/>
              <a:t>--fast</a:t>
            </a:r>
            <a:r>
              <a:rPr lang="zh-CN" altLang="en-US" sz="2000" dirty="0"/>
              <a:t>参数等价于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58411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gizp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压缩文件</a:t>
            </a:r>
            <a:r>
              <a:rPr lang="en-US" altLang="zh-CN"/>
              <a:t>filename</a:t>
            </a:r>
          </a:p>
          <a:p>
            <a:pPr lvl="1"/>
            <a:r>
              <a:rPr lang="en-US" altLang="zh-CN"/>
              <a:t>$ gzip filename</a:t>
            </a:r>
            <a:endParaRPr lang="zh-CN" altLang="zh-CN"/>
          </a:p>
          <a:p>
            <a:r>
              <a:rPr lang="zh-CN" altLang="en-US"/>
              <a:t>压缩文件</a:t>
            </a:r>
            <a:r>
              <a:rPr lang="en-US" altLang="zh-CN"/>
              <a:t> 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r>
              <a:rPr lang="zh-CN" altLang="en-US"/>
              <a:t>并显示执行过程</a:t>
            </a:r>
            <a:endParaRPr lang="en-US" altLang="zh-CN"/>
          </a:p>
          <a:p>
            <a:pPr lvl="1"/>
            <a:r>
              <a:rPr lang="en-US" altLang="zh-CN"/>
              <a:t>$ gzip -v file1 file2</a:t>
            </a:r>
          </a:p>
          <a:p>
            <a:r>
              <a:rPr lang="zh-CN" altLang="en-US"/>
              <a:t>递归地高度压缩</a:t>
            </a:r>
            <a:r>
              <a:rPr lang="en-US" altLang="zh-CN"/>
              <a:t>mydir</a:t>
            </a:r>
            <a:r>
              <a:rPr lang="zh-CN" altLang="en-US"/>
              <a:t>目录下的所有文件（逐个文件进行）</a:t>
            </a:r>
            <a:endParaRPr lang="en-US" altLang="zh-CN"/>
          </a:p>
          <a:p>
            <a:pPr lvl="1"/>
            <a:r>
              <a:rPr lang="en-US" altLang="zh-CN"/>
              <a:t>$ gzip -9r mydir</a:t>
            </a:r>
            <a:endParaRPr lang="zh-CN" altLang="zh-CN"/>
          </a:p>
          <a:p>
            <a:r>
              <a:rPr lang="zh-CN" altLang="en-US"/>
              <a:t>显示当前目录下所有压缩过的</a:t>
            </a:r>
            <a:r>
              <a:rPr lang="en-US" altLang="zh-CN"/>
              <a:t>gz</a:t>
            </a:r>
            <a:r>
              <a:rPr lang="zh-CN" altLang="en-US"/>
              <a:t>文件信息</a:t>
            </a:r>
            <a:endParaRPr lang="en-US" altLang="zh-CN"/>
          </a:p>
          <a:p>
            <a:pPr lvl="1"/>
            <a:r>
              <a:rPr lang="en-US" altLang="zh-CN"/>
              <a:t>$ gzip -l *.gz</a:t>
            </a:r>
          </a:p>
          <a:p>
            <a:r>
              <a:rPr lang="zh-CN" altLang="en-US"/>
              <a:t>解压</a:t>
            </a:r>
            <a:r>
              <a:rPr lang="en-US" altLang="zh-CN"/>
              <a:t>filename.gz</a:t>
            </a:r>
            <a:r>
              <a:rPr lang="zh-CN" altLang="en-US"/>
              <a:t>文件</a:t>
            </a:r>
            <a:endParaRPr lang="zh-CN" altLang="zh-CN"/>
          </a:p>
          <a:p>
            <a:pPr lvl="1"/>
            <a:r>
              <a:rPr lang="en-US" altLang="zh-CN"/>
              <a:t>$ gzip -d filename.gz</a:t>
            </a:r>
          </a:p>
          <a:p>
            <a:pPr lvl="1"/>
            <a:r>
              <a:rPr lang="en-US" altLang="zh-CN"/>
              <a:t>$ gunzip filename.gz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743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bzip2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下常用的压缩和解压缩命令。</a:t>
            </a:r>
          </a:p>
          <a:p>
            <a:r>
              <a:rPr lang="zh-CN" altLang="en-US"/>
              <a:t>由官方仓库的</a:t>
            </a:r>
            <a:r>
              <a:rPr lang="en-US" altLang="zh-CN"/>
              <a:t>bzip2</a:t>
            </a:r>
            <a:r>
              <a:rPr lang="zh-CN" altLang="en-US"/>
              <a:t>软件包提供。</a:t>
            </a:r>
            <a:endParaRPr lang="en-US" altLang="zh-CN"/>
          </a:p>
          <a:p>
            <a:r>
              <a:rPr lang="zh-CN" altLang="en-US"/>
              <a:t>比</a:t>
            </a:r>
            <a:r>
              <a:rPr lang="en-US" altLang="zh-CN"/>
              <a:t>gzip</a:t>
            </a:r>
            <a:r>
              <a:rPr lang="zh-CN" altLang="en-US"/>
              <a:t>的压缩比更高。</a:t>
            </a:r>
            <a:endParaRPr lang="en-US" altLang="zh-CN"/>
          </a:p>
          <a:p>
            <a:r>
              <a:rPr lang="zh-CN" altLang="en-US"/>
              <a:t>压缩后 </a:t>
            </a:r>
            <a:r>
              <a:rPr lang="en-US" altLang="zh-CN"/>
              <a:t>bzip2 </a:t>
            </a:r>
            <a:r>
              <a:rPr lang="zh-CN" altLang="en-US"/>
              <a:t>会在每个文件的后面添加扩展名 </a:t>
            </a:r>
            <a:r>
              <a:rPr lang="en-US" altLang="zh-CN"/>
              <a:t>.bz2</a:t>
            </a:r>
            <a:r>
              <a:rPr lang="zh-CN" altLang="en-US"/>
              <a:t>。</a:t>
            </a:r>
          </a:p>
          <a:p>
            <a:r>
              <a:rPr lang="zh-CN" altLang="en-US"/>
              <a:t>压缩后原文件会被自动删除。</a:t>
            </a:r>
          </a:p>
          <a:p>
            <a:r>
              <a:rPr lang="zh-CN" altLang="en-US"/>
              <a:t>在 </a:t>
            </a:r>
            <a:r>
              <a:rPr lang="en-US" altLang="zh-CN"/>
              <a:t>windows </a:t>
            </a:r>
            <a:r>
              <a:rPr lang="zh-CN" altLang="en-US"/>
              <a:t>下可以用 </a:t>
            </a:r>
            <a:r>
              <a:rPr lang="en-US" altLang="zh-CN"/>
              <a:t>winrar</a:t>
            </a:r>
            <a:r>
              <a:rPr lang="zh-CN" altLang="en-US"/>
              <a:t>或</a:t>
            </a:r>
            <a:r>
              <a:rPr lang="en-US" altLang="zh-CN"/>
              <a:t>7-zip </a:t>
            </a:r>
            <a:r>
              <a:rPr lang="zh-CN" altLang="en-US"/>
              <a:t>解压。</a:t>
            </a:r>
            <a:endParaRPr lang="en-US" altLang="zh-CN"/>
          </a:p>
          <a:p>
            <a:r>
              <a:rPr lang="en-US" altLang="zh-CN"/>
              <a:t>bzip2</a:t>
            </a:r>
            <a:r>
              <a:rPr lang="zh-CN" altLang="en-US"/>
              <a:t>命令的格式和参数与</a:t>
            </a:r>
            <a:r>
              <a:rPr lang="en-US" altLang="zh-CN"/>
              <a:t>gzip</a:t>
            </a:r>
            <a:r>
              <a:rPr lang="zh-CN" altLang="en-US"/>
              <a:t>类似。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9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bzip2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压缩文件</a:t>
            </a:r>
            <a:r>
              <a:rPr lang="en-US" altLang="zh-CN"/>
              <a:t>filename</a:t>
            </a:r>
          </a:p>
          <a:p>
            <a:pPr lvl="1"/>
            <a:r>
              <a:rPr lang="en-US" altLang="zh-CN"/>
              <a:t>$ bzip2 filename</a:t>
            </a:r>
            <a:endParaRPr lang="zh-CN" altLang="zh-CN"/>
          </a:p>
          <a:p>
            <a:r>
              <a:rPr lang="zh-CN" altLang="en-US"/>
              <a:t>高度压缩文件</a:t>
            </a:r>
            <a:r>
              <a:rPr lang="en-US" altLang="zh-CN"/>
              <a:t> 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r>
              <a:rPr lang="zh-CN" altLang="en-US"/>
              <a:t>并显示执行过程</a:t>
            </a:r>
            <a:endParaRPr lang="en-US" altLang="zh-CN"/>
          </a:p>
          <a:p>
            <a:pPr lvl="1"/>
            <a:r>
              <a:rPr lang="en-US" altLang="zh-CN"/>
              <a:t>$ bzip2 -9v file1 file2</a:t>
            </a:r>
          </a:p>
          <a:p>
            <a:r>
              <a:rPr lang="zh-CN" altLang="en-US"/>
              <a:t>解压</a:t>
            </a:r>
            <a:r>
              <a:rPr lang="en-US" altLang="zh-CN"/>
              <a:t>filename.bz2</a:t>
            </a:r>
            <a:r>
              <a:rPr lang="zh-CN" altLang="en-US"/>
              <a:t>文件</a:t>
            </a:r>
            <a:endParaRPr lang="zh-CN" altLang="zh-CN"/>
          </a:p>
          <a:p>
            <a:pPr lvl="1"/>
            <a:r>
              <a:rPr lang="en-US" altLang="zh-CN"/>
              <a:t>$ bzip2 -d filename.bz2</a:t>
            </a:r>
          </a:p>
          <a:p>
            <a:pPr lvl="1"/>
            <a:r>
              <a:rPr lang="en-US" altLang="zh-CN"/>
              <a:t>$ bunzip2 filename.bz2</a:t>
            </a:r>
            <a:endParaRPr lang="zh-CN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548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zip/unzip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windows</a:t>
            </a:r>
            <a:r>
              <a:rPr lang="zh-CN" altLang="en-US"/>
              <a:t>下的 </a:t>
            </a:r>
            <a:r>
              <a:rPr lang="en-US" altLang="zh-CN"/>
              <a:t>winzip</a:t>
            </a:r>
            <a:r>
              <a:rPr lang="zh-CN" altLang="en-US"/>
              <a:t>兼容</a:t>
            </a:r>
            <a:endParaRPr lang="en-US" altLang="zh-CN"/>
          </a:p>
          <a:p>
            <a:r>
              <a:rPr lang="zh-CN" altLang="en-US"/>
              <a:t>由官方仓库的</a:t>
            </a:r>
            <a:r>
              <a:rPr lang="en-US" altLang="zh-CN"/>
              <a:t>zip/unzip</a:t>
            </a:r>
            <a:r>
              <a:rPr lang="zh-CN" altLang="en-US"/>
              <a:t>软件包提供</a:t>
            </a:r>
            <a:endParaRPr lang="en-US" altLang="zh-CN"/>
          </a:p>
          <a:p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zh-CN" altLang="en-US"/>
              <a:t>压缩文件 </a:t>
            </a:r>
            <a:r>
              <a:rPr lang="en-US" altLang="zh-CN"/>
              <a:t>file1</a:t>
            </a:r>
            <a:r>
              <a:rPr lang="zh-CN" altLang="en-US"/>
              <a:t>为 </a:t>
            </a:r>
            <a:r>
              <a:rPr lang="en-US" altLang="zh-CN"/>
              <a:t>fiel1.zip</a:t>
            </a:r>
            <a:r>
              <a:rPr lang="zh-CN" altLang="en-US"/>
              <a:t>，原文件保留</a:t>
            </a:r>
          </a:p>
          <a:p>
            <a:pPr lvl="1"/>
            <a:r>
              <a:rPr lang="en-US" altLang="zh-CN"/>
              <a:t>$ zip file1.zip  file1</a:t>
            </a:r>
          </a:p>
          <a:p>
            <a:pPr lvl="1"/>
            <a:r>
              <a:rPr lang="zh-CN" altLang="en-US"/>
              <a:t>将子目录 </a:t>
            </a:r>
            <a:r>
              <a:rPr lang="en-US" altLang="zh-CN"/>
              <a:t>data1/ </a:t>
            </a:r>
            <a:r>
              <a:rPr lang="zh-CN" altLang="en-US"/>
              <a:t>下的所有文件压缩到文件 </a:t>
            </a:r>
            <a:r>
              <a:rPr lang="en-US" altLang="zh-CN"/>
              <a:t>data1.zip</a:t>
            </a:r>
          </a:p>
          <a:p>
            <a:pPr lvl="1"/>
            <a:r>
              <a:rPr lang="en-US" altLang="zh-CN"/>
              <a:t>$ zip –r data1.zip  data1</a:t>
            </a:r>
          </a:p>
          <a:p>
            <a:pPr lvl="1"/>
            <a:r>
              <a:rPr lang="zh-CN" altLang="en-US"/>
              <a:t>解压释放压缩文件 </a:t>
            </a:r>
            <a:r>
              <a:rPr lang="en-US" altLang="zh-CN"/>
              <a:t>data1.zip </a:t>
            </a:r>
            <a:r>
              <a:rPr lang="zh-CN" altLang="en-US"/>
              <a:t>中的所有文件</a:t>
            </a:r>
          </a:p>
          <a:p>
            <a:pPr lvl="1"/>
            <a:r>
              <a:rPr lang="en-US" altLang="zh-CN"/>
              <a:t>$ unzip data1.zip</a:t>
            </a:r>
            <a:endParaRPr lang="zh-CN" altLang="en-US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172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rar</a:t>
            </a:r>
            <a:r>
              <a:rPr lang="zh-CN" altLang="en-US"/>
              <a:t>和</a:t>
            </a:r>
            <a:r>
              <a:rPr lang="en-US" altLang="zh-CN"/>
              <a:t>7za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rar</a:t>
            </a:r>
          </a:p>
          <a:p>
            <a:pPr lvl="1"/>
            <a:r>
              <a:rPr lang="zh-CN" altLang="en-US"/>
              <a:t>由</a:t>
            </a:r>
            <a:r>
              <a:rPr lang="en-US" altLang="zh-CN"/>
              <a:t>RPMForge</a:t>
            </a:r>
            <a:r>
              <a:rPr lang="zh-CN" altLang="en-US"/>
              <a:t>仓库的</a:t>
            </a:r>
            <a:r>
              <a:rPr lang="en-US" altLang="zh-CN"/>
              <a:t>rar</a:t>
            </a:r>
            <a:r>
              <a:rPr lang="zh-CN" altLang="en-US"/>
              <a:t>软件包提供</a:t>
            </a:r>
            <a:endParaRPr lang="en-US" altLang="zh-CN"/>
          </a:p>
          <a:p>
            <a:r>
              <a:rPr lang="en-US" altLang="zh-CN"/>
              <a:t>7za</a:t>
            </a:r>
          </a:p>
          <a:p>
            <a:pPr lvl="1"/>
            <a:r>
              <a:rPr lang="en-US" altLang="zh-CN">
                <a:hlinkClick r:id="rId2"/>
              </a:rPr>
              <a:t>http://www.7-zip.org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http://p7zip.sourceforge.net/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/>
              <a:t>EPEL</a:t>
            </a:r>
            <a:r>
              <a:rPr lang="zh-CN" altLang="en-US"/>
              <a:t>仓库的</a:t>
            </a:r>
            <a:r>
              <a:rPr lang="en-US" altLang="zh-CN"/>
              <a:t>p7zip</a:t>
            </a:r>
            <a:r>
              <a:rPr lang="zh-CN" altLang="en-US"/>
              <a:t>软件包提供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153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基本功能：打包和解包</a:t>
            </a:r>
            <a:endParaRPr lang="en-US" altLang="zh-CN"/>
          </a:p>
          <a:p>
            <a:r>
              <a:rPr lang="zh-CN" altLang="en-US"/>
              <a:t>格式：</a:t>
            </a:r>
            <a:r>
              <a:rPr lang="en-US" altLang="zh-CN"/>
              <a:t> tar  [</a:t>
            </a:r>
            <a:r>
              <a:rPr lang="zh-CN" altLang="en-US"/>
              <a:t>选项]   文件或者目录 </a:t>
            </a:r>
            <a:endParaRPr lang="en-US" altLang="zh-CN"/>
          </a:p>
          <a:p>
            <a:r>
              <a:rPr lang="zh-CN" altLang="en-US"/>
              <a:t>常用选项</a:t>
            </a:r>
            <a:endParaRPr lang="en-US" altLang="zh-CN"/>
          </a:p>
          <a:p>
            <a:pPr lvl="1"/>
            <a:r>
              <a:rPr lang="en-US" altLang="zh-CN"/>
              <a:t>-c</a:t>
            </a:r>
            <a:r>
              <a:rPr lang="zh-CN" altLang="en-US"/>
              <a:t>：创建新的打包文件。</a:t>
            </a:r>
          </a:p>
          <a:p>
            <a:pPr lvl="1"/>
            <a:r>
              <a:rPr lang="en-US" altLang="zh-CN"/>
              <a:t>-t</a:t>
            </a:r>
            <a:r>
              <a:rPr lang="zh-CN" altLang="en-US"/>
              <a:t>：列出打包文件的内容，查看已经打包了哪些文件。 </a:t>
            </a:r>
          </a:p>
          <a:p>
            <a:pPr lvl="1"/>
            <a:r>
              <a:rPr lang="en-US" altLang="zh-CN"/>
              <a:t>-x</a:t>
            </a:r>
            <a:r>
              <a:rPr lang="zh-CN" altLang="en-US"/>
              <a:t>：从打包文件中释放文件。 </a:t>
            </a:r>
          </a:p>
          <a:p>
            <a:pPr lvl="1"/>
            <a:r>
              <a:rPr lang="en-US" altLang="zh-CN"/>
              <a:t>-f</a:t>
            </a:r>
            <a:r>
              <a:rPr lang="zh-CN" altLang="en-US"/>
              <a:t>：指定打包文件名。 </a:t>
            </a:r>
          </a:p>
          <a:p>
            <a:pPr lvl="1"/>
            <a:r>
              <a:rPr lang="en-US" altLang="zh-CN"/>
              <a:t>-v</a:t>
            </a:r>
            <a:r>
              <a:rPr lang="zh-CN" altLang="en-US"/>
              <a:t>：详细列出 </a:t>
            </a:r>
            <a:r>
              <a:rPr lang="en-US" altLang="zh-CN"/>
              <a:t>tar </a:t>
            </a:r>
            <a:r>
              <a:rPr lang="zh-CN" altLang="en-US"/>
              <a:t>处理的文件信息。 </a:t>
            </a:r>
          </a:p>
          <a:p>
            <a:pPr lvl="1"/>
            <a:r>
              <a:rPr lang="en-US" altLang="zh-CN"/>
              <a:t>-z</a:t>
            </a:r>
            <a:r>
              <a:rPr lang="zh-CN" altLang="en-US"/>
              <a:t>：用 </a:t>
            </a:r>
            <a:r>
              <a:rPr lang="en-US" altLang="zh-CN"/>
              <a:t>gzip </a:t>
            </a:r>
            <a:r>
              <a:rPr lang="zh-CN" altLang="en-US"/>
              <a:t>来压缩</a:t>
            </a:r>
            <a:r>
              <a:rPr lang="en-US" altLang="zh-CN"/>
              <a:t>/</a:t>
            </a:r>
            <a:r>
              <a:rPr lang="zh-CN" altLang="en-US"/>
              <a:t>解压缩打包文件。</a:t>
            </a:r>
          </a:p>
          <a:p>
            <a:pPr lvl="1"/>
            <a:r>
              <a:rPr lang="en-US" altLang="zh-CN"/>
              <a:t>-j</a:t>
            </a:r>
            <a:r>
              <a:rPr lang="zh-CN" altLang="en-US"/>
              <a:t>：用 </a:t>
            </a:r>
            <a:r>
              <a:rPr lang="en-US" altLang="zh-CN"/>
              <a:t>bzip2 </a:t>
            </a:r>
            <a:r>
              <a:rPr lang="zh-CN" altLang="en-US"/>
              <a:t>来压缩</a:t>
            </a:r>
            <a:r>
              <a:rPr lang="en-US" altLang="zh-CN"/>
              <a:t>/</a:t>
            </a:r>
            <a:r>
              <a:rPr lang="zh-CN" altLang="en-US"/>
              <a:t>解压缩打包文件。</a:t>
            </a:r>
            <a:endParaRPr lang="en-US" altLang="zh-CN"/>
          </a:p>
          <a:p>
            <a:pPr lvl="1"/>
            <a:r>
              <a:rPr lang="en-US" altLang="zh-CN"/>
              <a:t>-J</a:t>
            </a:r>
            <a:r>
              <a:rPr lang="zh-CN" altLang="en-US"/>
              <a:t>：用 </a:t>
            </a:r>
            <a:r>
              <a:rPr lang="en-US" altLang="zh-CN"/>
              <a:t>xz </a:t>
            </a:r>
            <a:r>
              <a:rPr lang="zh-CN" altLang="en-US"/>
              <a:t>来压缩</a:t>
            </a:r>
            <a:r>
              <a:rPr lang="en-US" altLang="zh-CN"/>
              <a:t>/</a:t>
            </a:r>
            <a:r>
              <a:rPr lang="zh-CN" altLang="en-US"/>
              <a:t>解压缩打包文件。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926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tar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tar -</a:t>
            </a:r>
            <a:r>
              <a:rPr lang="en-US" altLang="zh-CN" dirty="0" err="1"/>
              <a:t>cvf</a:t>
            </a:r>
            <a:r>
              <a:rPr lang="en-US" altLang="zh-CN" dirty="0"/>
              <a:t> myball.tar </a:t>
            </a:r>
            <a:r>
              <a:rPr lang="en-US" altLang="zh-CN" dirty="0" err="1"/>
              <a:t>somedirname</a:t>
            </a:r>
            <a:endParaRPr lang="en-US" altLang="zh-CN" dirty="0"/>
          </a:p>
          <a:p>
            <a:r>
              <a:rPr lang="en-US" altLang="zh-CN" dirty="0"/>
              <a:t>$ tar -</a:t>
            </a:r>
            <a:r>
              <a:rPr lang="en-US" altLang="zh-CN" dirty="0" err="1"/>
              <a:t>tf</a:t>
            </a:r>
            <a:r>
              <a:rPr lang="en-US" altLang="zh-CN" dirty="0"/>
              <a:t> myball.tar</a:t>
            </a:r>
          </a:p>
          <a:p>
            <a:r>
              <a:rPr lang="en-US" altLang="zh-CN" dirty="0"/>
              <a:t>$ tar -</a:t>
            </a:r>
            <a:r>
              <a:rPr lang="en-US" altLang="zh-CN" dirty="0" err="1"/>
              <a:t>xvf</a:t>
            </a:r>
            <a:r>
              <a:rPr lang="en-US" altLang="zh-CN" dirty="0"/>
              <a:t> myball.tar</a:t>
            </a:r>
          </a:p>
          <a:p>
            <a:r>
              <a:rPr lang="en-US" altLang="zh-CN" dirty="0"/>
              <a:t>$ tar -</a:t>
            </a:r>
            <a:r>
              <a:rPr lang="en-US" altLang="zh-CN" dirty="0" err="1"/>
              <a:t>zcvf</a:t>
            </a:r>
            <a:r>
              <a:rPr lang="en-US" altLang="zh-CN" dirty="0"/>
              <a:t> myball.tar.gz </a:t>
            </a:r>
            <a:r>
              <a:rPr lang="en-US" altLang="zh-CN" dirty="0" err="1"/>
              <a:t>somedirname</a:t>
            </a:r>
            <a:endParaRPr lang="en-US" altLang="zh-CN" dirty="0"/>
          </a:p>
          <a:p>
            <a:r>
              <a:rPr lang="en-US" altLang="zh-CN" dirty="0"/>
              <a:t>$ tar -</a:t>
            </a:r>
            <a:r>
              <a:rPr lang="en-US" altLang="zh-CN" dirty="0" err="1"/>
              <a:t>ztf</a:t>
            </a:r>
            <a:r>
              <a:rPr lang="en-US" altLang="zh-CN" dirty="0"/>
              <a:t> myball.tar.gz</a:t>
            </a:r>
          </a:p>
          <a:p>
            <a:r>
              <a:rPr lang="en-US" altLang="zh-CN" dirty="0"/>
              <a:t>$ tar -</a:t>
            </a:r>
            <a:r>
              <a:rPr lang="en-US" altLang="zh-CN" dirty="0" err="1"/>
              <a:t>zxvf</a:t>
            </a:r>
            <a:r>
              <a:rPr lang="en-US" altLang="zh-CN" dirty="0"/>
              <a:t> myball.tar.gz </a:t>
            </a:r>
          </a:p>
          <a:p>
            <a:r>
              <a:rPr lang="en-US" altLang="zh-CN" dirty="0"/>
              <a:t>$ tar -</a:t>
            </a:r>
            <a:r>
              <a:rPr lang="en-US" altLang="zh-CN" dirty="0" err="1"/>
              <a:t>jcvf</a:t>
            </a:r>
            <a:r>
              <a:rPr lang="en-US" altLang="zh-CN" dirty="0"/>
              <a:t> myball.tar.bz2 </a:t>
            </a:r>
            <a:r>
              <a:rPr lang="en-US" altLang="zh-CN" dirty="0" err="1"/>
              <a:t>somedirname</a:t>
            </a:r>
            <a:endParaRPr lang="en-US" altLang="zh-CN" dirty="0"/>
          </a:p>
          <a:p>
            <a:r>
              <a:rPr lang="en-US" altLang="zh-CN" dirty="0"/>
              <a:t>$ tar -</a:t>
            </a:r>
            <a:r>
              <a:rPr lang="en-US" altLang="zh-CN" dirty="0" err="1"/>
              <a:t>jtf</a:t>
            </a:r>
            <a:r>
              <a:rPr lang="en-US" altLang="zh-CN" dirty="0"/>
              <a:t> myball.tar.bz2</a:t>
            </a:r>
          </a:p>
          <a:p>
            <a:r>
              <a:rPr lang="en-US" altLang="zh-CN" dirty="0"/>
              <a:t>$ tar -</a:t>
            </a:r>
            <a:r>
              <a:rPr lang="en-US" altLang="zh-CN" dirty="0" err="1"/>
              <a:t>jxvf</a:t>
            </a:r>
            <a:r>
              <a:rPr lang="en-US" altLang="zh-CN" dirty="0"/>
              <a:t> myball.tar.bz2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159896" y="5130983"/>
            <a:ext cx="699701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注意：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-f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文件名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|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设备名”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是一个整体，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 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所以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cvf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不能写成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：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cfv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或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fcv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0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9769496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43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用户主目录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用户登录后，将会进入一个系统指定的专属目录，即用户的主目录，该目录名通常为用户的登录账号。如</a:t>
            </a:r>
            <a:endParaRPr lang="en-US" altLang="zh-CN"/>
          </a:p>
          <a:p>
            <a:pPr lvl="1"/>
            <a:r>
              <a:rPr lang="zh-CN" altLang="en-US"/>
              <a:t>用户</a:t>
            </a:r>
            <a:r>
              <a:rPr lang="en-US" altLang="zh-CN"/>
              <a:t>osmond</a:t>
            </a:r>
            <a:r>
              <a:rPr lang="zh-CN" altLang="en-US"/>
              <a:t>的主目录为：</a:t>
            </a:r>
            <a:r>
              <a:rPr lang="en-US" altLang="zh-CN"/>
              <a:t>/home/osmond</a:t>
            </a:r>
          </a:p>
          <a:p>
            <a:r>
              <a:rPr lang="zh-CN" altLang="en-US"/>
              <a:t>在创建用户时，系统管理员会给每个用户建立一个主目录，通常在 </a:t>
            </a:r>
            <a:r>
              <a:rPr lang="en-US" altLang="zh-CN"/>
              <a:t>/home/ </a:t>
            </a:r>
            <a:r>
              <a:rPr lang="zh-CN" altLang="en-US"/>
              <a:t>目录下。</a:t>
            </a:r>
          </a:p>
          <a:p>
            <a:r>
              <a:rPr lang="zh-CN" altLang="en-US"/>
              <a:t>用户对自己主目录的文件拥有所有权，可以在自己的主目录下进行相关操作。</a:t>
            </a:r>
          </a:p>
          <a:p>
            <a:r>
              <a:rPr lang="zh-CN" altLang="en-US"/>
              <a:t>每个用户名对应一个用户 </a:t>
            </a:r>
            <a:r>
              <a:rPr lang="en-US" altLang="zh-CN"/>
              <a:t>ID </a:t>
            </a:r>
            <a:r>
              <a:rPr lang="zh-CN" altLang="en-US"/>
              <a:t>号（一个数字）；每个用户都被分配到一个指定的组 </a:t>
            </a:r>
            <a:r>
              <a:rPr lang="en-US" altLang="zh-CN"/>
              <a:t>(group) </a:t>
            </a:r>
            <a:r>
              <a:rPr lang="zh-CN" altLang="en-US"/>
              <a:t>中。</a:t>
            </a:r>
          </a:p>
          <a:p>
            <a:r>
              <a:rPr lang="zh-CN" altLang="en-US"/>
              <a:t>默认情况下 </a:t>
            </a:r>
            <a:r>
              <a:rPr lang="en-US" altLang="zh-CN"/>
              <a:t>RHEL/CentOS </a:t>
            </a:r>
            <a:r>
              <a:rPr lang="zh-CN" altLang="en-US"/>
              <a:t>在创建用户的同时会创建一个和用户同名的私有组。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343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常用的文件和目录操作命令有哪些？各自的功能是什么？</a:t>
            </a:r>
          </a:p>
          <a:p>
            <a:r>
              <a:rPr lang="zh-CN" altLang="en-US"/>
              <a:t>常用的信息显示命令有哪些？各自的功能是什么？</a:t>
            </a:r>
          </a:p>
          <a:p>
            <a:r>
              <a:rPr lang="zh-CN" altLang="en-US"/>
              <a:t>打包和压缩有何不同？常用的打包和压缩命令有哪些？</a:t>
            </a:r>
          </a:p>
          <a:p>
            <a:r>
              <a:rPr lang="en-US" altLang="zh-CN"/>
              <a:t>Vi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种运行模式是什么？如何切换？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26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符号链接又称软链接，是指将一个文件指向另外一个文件的文件名。</a:t>
            </a:r>
          </a:p>
          <a:p>
            <a:r>
              <a:rPr lang="zh-CN" altLang="en-US"/>
              <a:t>这种符号链接的关系由 </a:t>
            </a:r>
            <a:r>
              <a:rPr lang="en-US" altLang="zh-CN"/>
              <a:t>ln -s </a:t>
            </a:r>
            <a:r>
              <a:rPr lang="zh-CN" altLang="en-US"/>
              <a:t>命令行来建立。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14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硬链接和软链接的比较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硬链接</a:t>
            </a:r>
          </a:p>
          <a:p>
            <a:pPr lvl="1"/>
            <a:r>
              <a:rPr lang="zh-CN" altLang="en-US"/>
              <a:t>链接文件和被链接文件必须位于同一个文件系统内</a:t>
            </a:r>
          </a:p>
          <a:p>
            <a:pPr lvl="1"/>
            <a:r>
              <a:rPr lang="zh-CN" altLang="en-US"/>
              <a:t>不能建立指向目录的硬链接</a:t>
            </a:r>
          </a:p>
          <a:p>
            <a:r>
              <a:rPr lang="zh-CN" altLang="en-US"/>
              <a:t>软链接</a:t>
            </a:r>
          </a:p>
          <a:p>
            <a:pPr lvl="1"/>
            <a:r>
              <a:rPr lang="zh-CN" altLang="en-US"/>
              <a:t>链接文件和被链接文件可以位于不同文件系统</a:t>
            </a:r>
          </a:p>
          <a:p>
            <a:pPr lvl="1"/>
            <a:r>
              <a:rPr lang="zh-CN" altLang="en-US"/>
              <a:t>可以建立指向目录的软链接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35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25410</TotalTime>
  <Words>6080</Words>
  <Application>Microsoft Office PowerPoint</Application>
  <PresentationFormat>宽屏</PresentationFormat>
  <Paragraphs>729</Paragraphs>
  <Slides>71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黑体</vt:lpstr>
      <vt:lpstr>宋体</vt:lpstr>
      <vt:lpstr>微软雅黑</vt:lpstr>
      <vt:lpstr>微软雅黑 Light</vt:lpstr>
      <vt:lpstr>Arial</vt:lpstr>
      <vt:lpstr>Calibri</vt:lpstr>
      <vt:lpstr>Courier New</vt:lpstr>
      <vt:lpstr>Lucida Console</vt:lpstr>
      <vt:lpstr>Tahoma</vt:lpstr>
      <vt:lpstr>Times New Roman</vt:lpstr>
      <vt:lpstr>Wingdings</vt:lpstr>
      <vt:lpstr>Office 主题</vt:lpstr>
      <vt:lpstr>第05章 文件和文件夹管理</vt:lpstr>
      <vt:lpstr>课程目标</vt:lpstr>
      <vt:lpstr>课程内容</vt:lpstr>
      <vt:lpstr>文件的类型</vt:lpstr>
      <vt:lpstr>普通文件</vt:lpstr>
      <vt:lpstr>目录</vt:lpstr>
      <vt:lpstr>用户主目录</vt:lpstr>
      <vt:lpstr>符号链接</vt:lpstr>
      <vt:lpstr>硬链接和软链接的比较 </vt:lpstr>
      <vt:lpstr>设备文件</vt:lpstr>
      <vt:lpstr>Linux下设备的使用</vt:lpstr>
      <vt:lpstr>套接字和命名管道</vt:lpstr>
      <vt:lpstr>Linux 的目录结构</vt:lpstr>
      <vt:lpstr>Linux 的目录结构</vt:lpstr>
      <vt:lpstr>课程内容</vt:lpstr>
      <vt:lpstr>常用的目录操作命令</vt:lpstr>
      <vt:lpstr>当前工作目录</vt:lpstr>
      <vt:lpstr>路径 (path)</vt:lpstr>
      <vt:lpstr>ls命令</vt:lpstr>
      <vt:lpstr>ls命令选项</vt:lpstr>
      <vt:lpstr>ls命令举例</vt:lpstr>
      <vt:lpstr>mkdir和tree命令举例</vt:lpstr>
      <vt:lpstr>pwd和cd命令举例</vt:lpstr>
      <vt:lpstr>常用的文件操作命令</vt:lpstr>
      <vt:lpstr>touch命令</vt:lpstr>
      <vt:lpstr>touch命令举例</vt:lpstr>
      <vt:lpstr>cp命令</vt:lpstr>
      <vt:lpstr>cp命令的常用选项</vt:lpstr>
      <vt:lpstr>cp命令举例</vt:lpstr>
      <vt:lpstr>mv和rm命令举例</vt:lpstr>
      <vt:lpstr>PowerPoint 演示文稿</vt:lpstr>
      <vt:lpstr>ln命令</vt:lpstr>
      <vt:lpstr>find命令</vt:lpstr>
      <vt:lpstr>find 命令——选项表达式</vt:lpstr>
      <vt:lpstr>find命令举例（1）</vt:lpstr>
      <vt:lpstr>find 命令——条件表达式（1）文件名</vt:lpstr>
      <vt:lpstr>find命令举例（2）</vt:lpstr>
      <vt:lpstr>find 命令——条件表达式（2）文件名续</vt:lpstr>
      <vt:lpstr>find命令举例（3）</vt:lpstr>
      <vt:lpstr>find 命令——条件表达式（3）时间属性</vt:lpstr>
      <vt:lpstr>find命令举例（4）</vt:lpstr>
      <vt:lpstr>find 命令——条件表达式（4）时间属性续</vt:lpstr>
      <vt:lpstr>find命令举例（5）</vt:lpstr>
      <vt:lpstr>find 命令——条件表达式（5）用户和组</vt:lpstr>
      <vt:lpstr>find命令举例（6）</vt:lpstr>
      <vt:lpstr>find 命令——条件表达式（6）文件权限</vt:lpstr>
      <vt:lpstr>find命令举例（7）</vt:lpstr>
      <vt:lpstr>find 命令——条件表达式（7）类型和大小</vt:lpstr>
      <vt:lpstr>find命令举例（8）</vt:lpstr>
      <vt:lpstr>find 命令——组合条件表达式</vt:lpstr>
      <vt:lpstr>find命令举例（9）</vt:lpstr>
      <vt:lpstr>find 命令——动作表达式</vt:lpstr>
      <vt:lpstr>find命令举例（10）</vt:lpstr>
      <vt:lpstr>find命令举例（10）续</vt:lpstr>
      <vt:lpstr>find命令举例（10）续2</vt:lpstr>
      <vt:lpstr>find命令举例（11）</vt:lpstr>
      <vt:lpstr>课程内容</vt:lpstr>
      <vt:lpstr>常用的文件打包和压缩命令</vt:lpstr>
      <vt:lpstr>打包和压缩文件的文件后缀</vt:lpstr>
      <vt:lpstr>gzip</vt:lpstr>
      <vt:lpstr>gizp命令</vt:lpstr>
      <vt:lpstr>gizp命令举例</vt:lpstr>
      <vt:lpstr>bzip2</vt:lpstr>
      <vt:lpstr>bzip2命令举例</vt:lpstr>
      <vt:lpstr>zip/unzip</vt:lpstr>
      <vt:lpstr>rar和7za</vt:lpstr>
      <vt:lpstr>tar</vt:lpstr>
      <vt:lpstr>tar命令举例</vt:lpstr>
      <vt:lpstr>课程总结</vt:lpstr>
      <vt:lpstr>本章思考题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武永亮</cp:lastModifiedBy>
  <cp:revision>946</cp:revision>
  <dcterms:created xsi:type="dcterms:W3CDTF">2010-12-10T07:47:22Z</dcterms:created>
  <dcterms:modified xsi:type="dcterms:W3CDTF">2017-09-06T03:08:20Z</dcterms:modified>
</cp:coreProperties>
</file>