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86" r:id="rId2"/>
    <p:sldId id="299" r:id="rId3"/>
    <p:sldId id="550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547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548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43" r:id="rId58"/>
    <p:sldId id="544" r:id="rId59"/>
    <p:sldId id="549" r:id="rId60"/>
    <p:sldId id="545" r:id="rId61"/>
    <p:sldId id="546" r:id="rId62"/>
    <p:sldId id="343" r:id="rId6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118" autoAdjust="0"/>
  </p:normalViewPr>
  <p:slideViewPr>
    <p:cSldViewPr>
      <p:cViewPr varScale="1">
        <p:scale>
          <a:sx n="63" d="100"/>
          <a:sy n="63" d="100"/>
        </p:scale>
        <p:origin x="72" y="12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的网络检测工具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的网络检测工具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的网络检测工具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的网络检测工具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的基本命令</a:t>
          </a: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的远端访问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的网络检测工具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的网络支持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的网络参数配置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的网络检测工具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2017/9/5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37670_01/E41138/html/ol_about_netconf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37670_01/E41138/html/ol_about_netconf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26913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07560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46180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linux</a:t>
            </a:r>
            <a:r>
              <a:rPr lang="zh-CN" altLang="en-US" dirty="0"/>
              <a:t>网卡</a:t>
            </a:r>
            <a:r>
              <a:rPr lang="en-US" altLang="zh-CN" dirty="0"/>
              <a:t>bonding</a:t>
            </a:r>
            <a:r>
              <a:rPr lang="zh-CN" altLang="en-US" dirty="0"/>
              <a:t>解析 </a:t>
            </a:r>
            <a:r>
              <a:rPr lang="en-US" altLang="zh-CN" dirty="0"/>
              <a:t>:</a:t>
            </a:r>
            <a:r>
              <a:rPr lang="en-US" altLang="zh-CN" baseline="0" dirty="0"/>
              <a:t> http://hi.baidu.com/chenshake/blog/item/e320278799773734c75cc37d.html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0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http://docs.oracle.com/cd/E37670_01/E41138/html/ol_about_netconf.html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0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hlinkClick r:id="rId3"/>
              </a:rPr>
              <a:t>http://docs.oracle.com/cd/E37670_01/E41138/html/ol_about_netconf.html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6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71891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err="1"/>
              <a:t>Rsync</a:t>
            </a:r>
            <a:r>
              <a:rPr lang="en-US" altLang="zh-CN" sz="1200" dirty="0"/>
              <a:t> </a:t>
            </a:r>
            <a:r>
              <a:rPr lang="zh-CN" altLang="en-US" sz="1200" dirty="0"/>
              <a:t>的初始作者是 </a:t>
            </a:r>
            <a:r>
              <a:rPr lang="en-US" altLang="zh-CN" sz="1200" dirty="0"/>
              <a:t>Andrew </a:t>
            </a:r>
            <a:r>
              <a:rPr lang="en-US" altLang="zh-CN" sz="1200" dirty="0" err="1"/>
              <a:t>Tridgell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/>
              <a:t>Paul </a:t>
            </a:r>
            <a:r>
              <a:rPr lang="en-US" altLang="zh-CN" sz="1200" dirty="0" err="1"/>
              <a:t>Mackerras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您可以到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http://www.centos.org/modules/tinycontent/index.php?id=13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站点查找离自己最近的提供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rsync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CentOS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镜像站点。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1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44F2D-DD35-49A0-A7A3-BA24D9ED8C78}" type="datetime2">
              <a:rPr lang="zh-CN" altLang="en-US" smtClean="0"/>
              <a:t>2017年9月5日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7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62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  <p:sldLayoutId id="2147484554" r:id="rId5"/>
    <p:sldLayoutId id="2147484555" r:id="rId6"/>
    <p:sldLayoutId id="2147484556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get.sunsite.d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ftp.example.com/isos/somefile.iso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rsync.samba.org/tech_repor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sync.samba.org/" TargetMode="External"/><Relationship Id="rId4" Type="http://schemas.openxmlformats.org/officeDocument/2006/relationships/hyperlink" Target="http://rsync.samba.org/how-rsync-work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08</a:t>
            </a:r>
            <a:r>
              <a:rPr lang="zh-CN" altLang="en-US" dirty="0"/>
              <a:t>章 网络设置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的网络服务应用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几乎支持</a:t>
            </a:r>
            <a:r>
              <a:rPr lang="en-US" altLang="zh-CN"/>
              <a:t>Internet</a:t>
            </a:r>
            <a:r>
              <a:rPr lang="zh-CN" altLang="en-US"/>
              <a:t>世界里所有的网络服务</a:t>
            </a:r>
            <a:endParaRPr lang="en-US" altLang="zh-CN"/>
          </a:p>
          <a:p>
            <a:pPr lvl="1"/>
            <a:r>
              <a:rPr lang="en-US" altLang="zh-CN"/>
              <a:t>WWW</a:t>
            </a:r>
            <a:r>
              <a:rPr lang="zh-CN" altLang="en-US"/>
              <a:t>服务：</a:t>
            </a:r>
            <a:r>
              <a:rPr lang="en-US" altLang="zh-CN"/>
              <a:t> Apache</a:t>
            </a:r>
            <a:r>
              <a:rPr lang="zh-CN" altLang="en-US"/>
              <a:t>、</a:t>
            </a:r>
            <a:r>
              <a:rPr lang="en-US" altLang="zh-CN"/>
              <a:t>Ngnix</a:t>
            </a:r>
            <a:r>
              <a:rPr lang="zh-CN" altLang="en-US"/>
              <a:t>、</a:t>
            </a:r>
            <a:r>
              <a:rPr lang="en-US" altLang="zh-CN"/>
              <a:t>Lighttpd</a:t>
            </a:r>
          </a:p>
          <a:p>
            <a:pPr lvl="1"/>
            <a:r>
              <a:rPr lang="en-US" altLang="zh-CN"/>
              <a:t>Email</a:t>
            </a:r>
            <a:r>
              <a:rPr lang="zh-CN" altLang="en-US"/>
              <a:t>服务：</a:t>
            </a:r>
            <a:r>
              <a:rPr lang="en-US" altLang="zh-CN"/>
              <a:t> Postfix</a:t>
            </a:r>
            <a:r>
              <a:rPr lang="zh-CN" altLang="en-US"/>
              <a:t>、</a:t>
            </a:r>
            <a:r>
              <a:rPr lang="en-US" altLang="zh-CN"/>
              <a:t>Qmail</a:t>
            </a:r>
            <a:r>
              <a:rPr lang="zh-CN" altLang="en-US"/>
              <a:t>、</a:t>
            </a:r>
            <a:r>
              <a:rPr lang="en-US" altLang="zh-CN"/>
              <a:t>Sendmail</a:t>
            </a:r>
            <a:r>
              <a:rPr lang="zh-CN" altLang="en-US"/>
              <a:t>、</a:t>
            </a:r>
            <a:r>
              <a:rPr lang="en-US" altLang="zh-CN"/>
              <a:t>Exim</a:t>
            </a:r>
          </a:p>
          <a:p>
            <a:pPr lvl="2"/>
            <a:r>
              <a:rPr lang="en-US" altLang="zh-CN"/>
              <a:t>Dovecot IMAP</a:t>
            </a:r>
            <a:r>
              <a:rPr lang="zh-CN" altLang="en-US"/>
              <a:t>、</a:t>
            </a:r>
            <a:r>
              <a:rPr lang="en-US" altLang="zh-CN"/>
              <a:t>Cyrus IMAP</a:t>
            </a:r>
            <a:r>
              <a:rPr lang="zh-CN" altLang="en-US"/>
              <a:t>、</a:t>
            </a:r>
            <a:r>
              <a:rPr lang="en-US" altLang="zh-CN"/>
              <a:t>Courier IMAP</a:t>
            </a:r>
          </a:p>
          <a:p>
            <a:pPr lvl="1"/>
            <a:r>
              <a:rPr lang="en-US" altLang="zh-CN"/>
              <a:t>FTP</a:t>
            </a:r>
            <a:r>
              <a:rPr lang="zh-CN" altLang="en-US"/>
              <a:t>服务：</a:t>
            </a:r>
            <a:r>
              <a:rPr lang="en-US" altLang="zh-CN"/>
              <a:t> Vsftpd</a:t>
            </a:r>
            <a:r>
              <a:rPr lang="zh-CN" altLang="en-US"/>
              <a:t>、</a:t>
            </a:r>
            <a:r>
              <a:rPr lang="en-US" altLang="zh-CN"/>
              <a:t>pure-ftpd</a:t>
            </a:r>
            <a:r>
              <a:rPr lang="zh-CN" altLang="en-US"/>
              <a:t>、</a:t>
            </a:r>
            <a:r>
              <a:rPr lang="en-US" altLang="zh-CN"/>
              <a:t>Proftpd </a:t>
            </a:r>
            <a:r>
              <a:rPr lang="zh-CN" altLang="en-US"/>
              <a:t>、</a:t>
            </a:r>
            <a:r>
              <a:rPr lang="en-US" altLang="zh-CN"/>
              <a:t>Wu-ftpd</a:t>
            </a:r>
          </a:p>
          <a:p>
            <a:pPr lvl="1"/>
            <a:r>
              <a:rPr lang="zh-CN" altLang="en-US"/>
              <a:t>文件共享服务：</a:t>
            </a:r>
            <a:r>
              <a:rPr lang="en-US" altLang="zh-CN"/>
              <a:t>Samba</a:t>
            </a:r>
            <a:r>
              <a:rPr lang="zh-CN" altLang="en-US"/>
              <a:t>、</a:t>
            </a:r>
            <a:r>
              <a:rPr lang="en-US" altLang="zh-CN"/>
              <a:t>NFS</a:t>
            </a:r>
          </a:p>
          <a:p>
            <a:pPr lvl="1"/>
            <a:r>
              <a:rPr lang="en-US" altLang="zh-CN"/>
              <a:t>DNS</a:t>
            </a:r>
            <a:r>
              <a:rPr lang="zh-CN" altLang="en-US"/>
              <a:t>服务：</a:t>
            </a:r>
            <a:r>
              <a:rPr lang="en-US" altLang="zh-CN"/>
              <a:t>BIND</a:t>
            </a:r>
          </a:p>
          <a:p>
            <a:pPr lvl="1"/>
            <a:r>
              <a:rPr lang="zh-CN" altLang="en-US"/>
              <a:t>目录服务：</a:t>
            </a:r>
            <a:r>
              <a:rPr lang="en-US" altLang="zh-CN"/>
              <a:t>OpenLDAP</a:t>
            </a:r>
          </a:p>
          <a:p>
            <a:pPr lvl="1"/>
            <a:r>
              <a:rPr lang="zh-CN" altLang="en-US"/>
              <a:t>数据库服务：</a:t>
            </a:r>
            <a:r>
              <a:rPr lang="en-US" altLang="zh-CN"/>
              <a:t> PostgreSQL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 Oracle</a:t>
            </a:r>
          </a:p>
          <a:p>
            <a:pPr lvl="1"/>
            <a:r>
              <a:rPr lang="zh-CN" altLang="en-US"/>
              <a:t>远程登录与管理：</a:t>
            </a:r>
            <a:r>
              <a:rPr lang="en-US" altLang="zh-CN"/>
              <a:t>OpenSSH</a:t>
            </a:r>
            <a:r>
              <a:rPr lang="zh-CN" altLang="en-US"/>
              <a:t>、</a:t>
            </a:r>
            <a:r>
              <a:rPr lang="en-US" altLang="zh-CN"/>
              <a:t>VNC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72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配置网络参数的方法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临时性网络配置</a:t>
            </a:r>
            <a:endParaRPr lang="en-US" altLang="zh-CN"/>
          </a:p>
          <a:p>
            <a:pPr lvl="1"/>
            <a:r>
              <a:rPr lang="zh-CN" altLang="en-US"/>
              <a:t>通过命令修改当前内核中的网络相关参数实现</a:t>
            </a:r>
            <a:endParaRPr lang="en-US" altLang="zh-CN"/>
          </a:p>
          <a:p>
            <a:pPr lvl="2"/>
            <a:r>
              <a:rPr lang="en-US" altLang="zh-CN"/>
              <a:t>ip</a:t>
            </a:r>
            <a:r>
              <a:rPr lang="zh-CN" altLang="en-US"/>
              <a:t>、 </a:t>
            </a:r>
            <a:r>
              <a:rPr lang="en-US" altLang="zh-CN"/>
              <a:t>ifconfig</a:t>
            </a:r>
            <a:r>
              <a:rPr lang="zh-CN" altLang="en-US"/>
              <a:t>、</a:t>
            </a:r>
            <a:r>
              <a:rPr lang="en-US" altLang="zh-CN"/>
              <a:t>route</a:t>
            </a:r>
            <a:r>
              <a:rPr lang="zh-CN" altLang="en-US"/>
              <a:t>、</a:t>
            </a:r>
            <a:r>
              <a:rPr lang="en-US" altLang="zh-CN"/>
              <a:t>sysctl -w</a:t>
            </a:r>
          </a:p>
          <a:p>
            <a:pPr lvl="1"/>
            <a:r>
              <a:rPr lang="zh-CN" altLang="en-US"/>
              <a:t>配置后立即生效</a:t>
            </a:r>
            <a:endParaRPr lang="en-US" altLang="zh-CN"/>
          </a:p>
          <a:p>
            <a:pPr lvl="1"/>
            <a:r>
              <a:rPr lang="zh-CN" altLang="en-US"/>
              <a:t>重新开机后失效</a:t>
            </a:r>
          </a:p>
          <a:p>
            <a:r>
              <a:rPr lang="zh-CN" altLang="en-US"/>
              <a:t>永久性网络配置</a:t>
            </a:r>
            <a:endParaRPr lang="en-US" altLang="zh-CN"/>
          </a:p>
          <a:p>
            <a:pPr lvl="1"/>
            <a:r>
              <a:rPr lang="zh-CN" altLang="en-US"/>
              <a:t>通过修改网络相关的配置文件实现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vim/nano</a:t>
            </a:r>
            <a:r>
              <a:rPr lang="zh-CN" altLang="en-US"/>
              <a:t>编辑器直接编辑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nmcli/nmtui</a:t>
            </a:r>
            <a:r>
              <a:rPr lang="zh-CN" altLang="en-US"/>
              <a:t>工具</a:t>
            </a:r>
            <a:endParaRPr lang="en-US" altLang="zh-CN"/>
          </a:p>
          <a:p>
            <a:pPr lvl="1"/>
            <a:r>
              <a:rPr lang="zh-CN" altLang="en-US"/>
              <a:t>修改后，重新连接指定的网络接口</a:t>
            </a:r>
            <a:endParaRPr lang="en-US" altLang="zh-CN"/>
          </a:p>
          <a:p>
            <a:pPr lvl="1"/>
            <a:r>
              <a:rPr lang="zh-CN" altLang="en-US"/>
              <a:t>重新开机后保留所有配置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31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93204491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75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临时性配置网络参数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77411E5-E5D8-42EA-9281-6341D2B7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5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ip</a:t>
            </a:r>
            <a:r>
              <a:rPr lang="zh-CN" altLang="en-US"/>
              <a:t>命令</a:t>
            </a:r>
            <a:r>
              <a:rPr lang="zh-CN" altLang="zh-CN"/>
              <a:t>显示网络参数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显示全部接口的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/>
            <a:r>
              <a:rPr lang="en-US" altLang="zh-CN"/>
              <a:t>ip address show </a:t>
            </a:r>
            <a:r>
              <a:rPr lang="zh-CN" altLang="en-US"/>
              <a:t>或 </a:t>
            </a:r>
            <a:r>
              <a:rPr lang="en-US" altLang="zh-CN"/>
              <a:t>ip addr show </a:t>
            </a:r>
            <a:r>
              <a:rPr lang="zh-CN" altLang="en-US"/>
              <a:t>或 </a:t>
            </a:r>
            <a:r>
              <a:rPr lang="en-US" altLang="zh-CN"/>
              <a:t>ip a s </a:t>
            </a:r>
            <a:r>
              <a:rPr lang="zh-CN" altLang="en-US"/>
              <a:t>或 </a:t>
            </a:r>
            <a:r>
              <a:rPr lang="en-US" altLang="zh-CN"/>
              <a:t>ip a</a:t>
            </a:r>
          </a:p>
          <a:p>
            <a:r>
              <a:rPr lang="zh-CN" altLang="en-US"/>
              <a:t>显示指定接口的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/>
            <a:r>
              <a:rPr lang="en-US" altLang="zh-CN"/>
              <a:t>ip a s eno1677736 </a:t>
            </a:r>
          </a:p>
          <a:p>
            <a:pPr lvl="1"/>
            <a:r>
              <a:rPr lang="en-US" altLang="zh-CN"/>
              <a:t>ip -4 a s eno1677736</a:t>
            </a:r>
          </a:p>
          <a:p>
            <a:r>
              <a:rPr lang="zh-CN" altLang="en-US"/>
              <a:t>显示全部接口的传输统计信息</a:t>
            </a:r>
          </a:p>
          <a:p>
            <a:pPr lvl="1"/>
            <a:r>
              <a:rPr lang="en-US" altLang="zh-CN"/>
              <a:t>ip -s link show </a:t>
            </a:r>
            <a:r>
              <a:rPr lang="zh-CN" altLang="en-US"/>
              <a:t>或 </a:t>
            </a:r>
            <a:r>
              <a:rPr lang="en-US" altLang="zh-CN"/>
              <a:t>ip -s l s </a:t>
            </a:r>
            <a:r>
              <a:rPr lang="zh-CN" altLang="en-US"/>
              <a:t>或 </a:t>
            </a:r>
            <a:r>
              <a:rPr lang="en-US" altLang="zh-CN"/>
              <a:t>ip -s 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92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ip</a:t>
            </a:r>
            <a:r>
              <a:rPr lang="zh-CN" altLang="en-US"/>
              <a:t>命令</a:t>
            </a:r>
            <a:r>
              <a:rPr lang="zh-CN" altLang="zh-CN"/>
              <a:t>显示网络参数</a:t>
            </a:r>
            <a:r>
              <a:rPr lang="zh-CN" altLang="en-US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显示指定接口的传输统计信息</a:t>
            </a:r>
          </a:p>
          <a:p>
            <a:pPr lvl="1"/>
            <a:r>
              <a:rPr lang="en-US" altLang="zh-CN"/>
              <a:t>ip -s l s eno1677736</a:t>
            </a:r>
          </a:p>
          <a:p>
            <a:r>
              <a:rPr lang="zh-CN" altLang="en-US"/>
              <a:t>显示路由信息</a:t>
            </a:r>
          </a:p>
          <a:p>
            <a:pPr lvl="1"/>
            <a:r>
              <a:rPr lang="en-US" altLang="zh-CN"/>
              <a:t>ip route show </a:t>
            </a:r>
            <a:r>
              <a:rPr lang="zh-CN" altLang="en-US"/>
              <a:t>或 </a:t>
            </a:r>
            <a:r>
              <a:rPr lang="en-US" altLang="zh-CN"/>
              <a:t>ip r s </a:t>
            </a:r>
            <a:r>
              <a:rPr lang="zh-CN" altLang="en-US"/>
              <a:t>或 </a:t>
            </a:r>
            <a:r>
              <a:rPr lang="en-US" altLang="zh-CN"/>
              <a:t>ip r</a:t>
            </a:r>
          </a:p>
          <a:p>
            <a:r>
              <a:rPr lang="zh-CN" altLang="en-US"/>
              <a:t>显示</a:t>
            </a:r>
            <a:r>
              <a:rPr lang="en-US" altLang="zh-CN"/>
              <a:t>ARP</a:t>
            </a:r>
            <a:r>
              <a:rPr lang="zh-CN" altLang="en-US"/>
              <a:t>缓存信息</a:t>
            </a:r>
          </a:p>
          <a:p>
            <a:pPr lvl="1"/>
            <a:r>
              <a:rPr lang="en-US" altLang="zh-CN"/>
              <a:t>ip neighbor show </a:t>
            </a:r>
            <a:r>
              <a:rPr lang="zh-CN" altLang="en-US"/>
              <a:t>或 </a:t>
            </a:r>
            <a:r>
              <a:rPr lang="en-US" altLang="zh-CN"/>
              <a:t>ip n s </a:t>
            </a:r>
            <a:r>
              <a:rPr lang="zh-CN" altLang="en-US"/>
              <a:t>或 </a:t>
            </a:r>
            <a:r>
              <a:rPr lang="en-US" altLang="zh-CN"/>
              <a:t>ip 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84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ip</a:t>
            </a:r>
            <a:r>
              <a:rPr lang="zh-CN" altLang="zh-CN"/>
              <a:t>命令更改</a:t>
            </a:r>
            <a:r>
              <a:rPr lang="en-US" altLang="zh-CN"/>
              <a:t>IP</a:t>
            </a:r>
            <a:r>
              <a:rPr lang="zh-CN" altLang="zh-CN"/>
              <a:t>网络地址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修改网络接口的</a:t>
            </a:r>
            <a:r>
              <a:rPr lang="en-US" altLang="zh-CN"/>
              <a:t>IP</a:t>
            </a:r>
          </a:p>
          <a:p>
            <a:pPr lvl="1"/>
            <a:r>
              <a:rPr lang="zh-CN" altLang="zh-CN"/>
              <a:t> </a:t>
            </a:r>
            <a:r>
              <a:rPr lang="en-US" altLang="zh-CN"/>
              <a:t>ip addr del 192.168.140.3/24 dev eth1</a:t>
            </a:r>
          </a:p>
          <a:p>
            <a:pPr lvl="1"/>
            <a:r>
              <a:rPr lang="zh-CN" altLang="zh-CN"/>
              <a:t> </a:t>
            </a:r>
            <a:r>
              <a:rPr lang="en-US" altLang="zh-CN"/>
              <a:t>ip addr add 192.168.1.3/24 dev eth1</a:t>
            </a:r>
          </a:p>
          <a:p>
            <a:r>
              <a:rPr lang="zh-CN" altLang="en-US"/>
              <a:t>为网络接口绑定多个</a:t>
            </a:r>
            <a:r>
              <a:rPr lang="en-US" altLang="zh-CN"/>
              <a:t>IP</a:t>
            </a:r>
          </a:p>
          <a:p>
            <a:pPr lvl="1"/>
            <a:r>
              <a:rPr lang="en-US" altLang="zh-CN"/>
              <a:t> ip addr add 192.168.10.3/24 dev eth1 </a:t>
            </a:r>
          </a:p>
          <a:p>
            <a:pPr lvl="1"/>
            <a:r>
              <a:rPr lang="en-US" altLang="zh-CN"/>
              <a:t> ip addr add 192.168.100.3/24 dev eth1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847528" y="4653136"/>
            <a:ext cx="843528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400" dirty="0"/>
              <a:t>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addr</a:t>
            </a:r>
            <a:r>
              <a:rPr lang="en-US" altLang="zh-CN" sz="2400" dirty="0"/>
              <a:t>  [ add | del ]  &lt;CIDR</a:t>
            </a:r>
            <a:r>
              <a:rPr lang="zh-CN" altLang="zh-CN" sz="2400" dirty="0"/>
              <a:t>形式的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</a:t>
            </a:r>
            <a:r>
              <a:rPr lang="en-US" altLang="zh-CN" sz="2400" dirty="0"/>
              <a:t>&gt;  dev &lt;</a:t>
            </a:r>
            <a:r>
              <a:rPr lang="zh-CN" altLang="zh-CN" sz="2400" dirty="0"/>
              <a:t>网络接口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239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ip</a:t>
            </a:r>
            <a:r>
              <a:rPr lang="zh-CN" altLang="zh-CN"/>
              <a:t>命令设置静态路由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添加</a:t>
            </a:r>
            <a:r>
              <a:rPr lang="en-US" altLang="zh-CN"/>
              <a:t>/</a:t>
            </a:r>
            <a:r>
              <a:rPr lang="zh-CN" altLang="zh-CN"/>
              <a:t>删除到主机的路由</a:t>
            </a:r>
            <a:endParaRPr lang="en-US" altLang="zh-CN"/>
          </a:p>
          <a:p>
            <a:pPr lvl="1"/>
            <a:r>
              <a:rPr lang="en-US" altLang="zh-CN"/>
              <a:t># ip route add 192.0.2.1 via 10.0.0.1 dev eth0</a:t>
            </a:r>
            <a:endParaRPr lang="zh-CN" altLang="zh-CN"/>
          </a:p>
          <a:p>
            <a:pPr lvl="1"/>
            <a:r>
              <a:rPr lang="en-US" altLang="zh-CN"/>
              <a:t># ip route del 192.0.2.1 via 10.0.0.1 dev eth0</a:t>
            </a:r>
          </a:p>
          <a:p>
            <a:r>
              <a:rPr lang="zh-CN" altLang="zh-CN"/>
              <a:t>添加</a:t>
            </a:r>
            <a:r>
              <a:rPr lang="en-US" altLang="zh-CN"/>
              <a:t>/</a:t>
            </a:r>
            <a:r>
              <a:rPr lang="zh-CN" altLang="zh-CN"/>
              <a:t>删除到网络的路由</a:t>
            </a:r>
            <a:endParaRPr lang="en-US" altLang="zh-CN"/>
          </a:p>
          <a:p>
            <a:pPr lvl="1"/>
            <a:r>
              <a:rPr lang="en-US" altLang="zh-CN"/>
              <a:t># ip route add 192.0.2.0/24 via 10.0.0.1 dev eth0</a:t>
            </a:r>
            <a:endParaRPr lang="zh-CN" altLang="zh-CN"/>
          </a:p>
          <a:p>
            <a:pPr lvl="1"/>
            <a:r>
              <a:rPr lang="en-US" altLang="zh-CN"/>
              <a:t># ip route del 192.0.2.0/24 via 10.0.0.1 dev eth0</a:t>
            </a:r>
          </a:p>
          <a:p>
            <a:r>
              <a:rPr lang="zh-CN" altLang="zh-CN"/>
              <a:t>添加</a:t>
            </a:r>
            <a:r>
              <a:rPr lang="en-US" altLang="zh-CN"/>
              <a:t>/</a:t>
            </a:r>
            <a:r>
              <a:rPr lang="zh-CN" altLang="zh-CN"/>
              <a:t>删除默认路由</a:t>
            </a:r>
            <a:endParaRPr lang="en-US" altLang="zh-CN"/>
          </a:p>
          <a:p>
            <a:pPr lvl="1"/>
            <a:r>
              <a:rPr lang="en-US" altLang="zh-CN"/>
              <a:t># ip route add default via 192.168.1.1 dev eth0</a:t>
            </a:r>
            <a:endParaRPr lang="zh-CN" altLang="zh-CN"/>
          </a:p>
          <a:p>
            <a:pPr lvl="1"/>
            <a:r>
              <a:rPr lang="en-US" altLang="zh-CN"/>
              <a:t># ip route del default via 192.168.1.1 dev eth0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71464" y="5991593"/>
            <a:ext cx="90364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ip</a:t>
            </a:r>
            <a:r>
              <a:rPr lang="en-US" altLang="zh-CN" dirty="0"/>
              <a:t> route [</a:t>
            </a:r>
            <a:r>
              <a:rPr lang="en-US" altLang="zh-CN" dirty="0" err="1"/>
              <a:t>add|del</a:t>
            </a:r>
            <a:r>
              <a:rPr lang="en-US" altLang="zh-CN" dirty="0"/>
              <a:t>] default|&lt;</a:t>
            </a:r>
            <a:r>
              <a:rPr lang="zh-CN" altLang="zh-CN" dirty="0"/>
              <a:t>主机地址</a:t>
            </a:r>
            <a:r>
              <a:rPr lang="en-US" altLang="zh-CN" dirty="0"/>
              <a:t>&gt;|&lt;</a:t>
            </a:r>
            <a:r>
              <a:rPr lang="zh-CN" altLang="zh-CN" dirty="0"/>
              <a:t>网络地址</a:t>
            </a:r>
            <a:r>
              <a:rPr lang="en-US" altLang="zh-CN" dirty="0"/>
              <a:t>&gt; via &lt;</a:t>
            </a:r>
            <a:r>
              <a:rPr lang="zh-CN" altLang="zh-CN" dirty="0"/>
              <a:t>网关地址</a:t>
            </a:r>
            <a:r>
              <a:rPr lang="en-US" altLang="zh-CN" dirty="0"/>
              <a:t>&gt; [dev &lt;</a:t>
            </a:r>
            <a:r>
              <a:rPr lang="zh-CN" altLang="zh-CN" dirty="0"/>
              <a:t>流出设备接口</a:t>
            </a:r>
            <a:r>
              <a:rPr lang="en-US" altLang="zh-CN" dirty="0"/>
              <a:t>&gt;]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1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设置包转发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sysctl</a:t>
            </a:r>
            <a:r>
              <a:rPr lang="zh-CN" altLang="en-US"/>
              <a:t>命令可以临时地开启内核的包转发</a:t>
            </a:r>
            <a:endParaRPr lang="en-US" altLang="zh-CN"/>
          </a:p>
          <a:p>
            <a:pPr lvl="1"/>
            <a:r>
              <a:rPr lang="en-US" altLang="zh-CN"/>
              <a:t>sysctl</a:t>
            </a:r>
            <a:r>
              <a:rPr lang="zh-CN" altLang="en-US"/>
              <a:t>命令用于临时调整内核参数</a:t>
            </a:r>
            <a:endParaRPr lang="en-US" altLang="zh-CN"/>
          </a:p>
          <a:p>
            <a:pPr lvl="1"/>
            <a:r>
              <a:rPr lang="zh-CN" altLang="en-US"/>
              <a:t>开启内核的包转发功能使用如下命令</a:t>
            </a:r>
            <a:endParaRPr lang="en-US" altLang="zh-CN"/>
          </a:p>
          <a:p>
            <a:pPr lvl="1"/>
            <a:r>
              <a:rPr lang="en-US" altLang="zh-CN"/>
              <a:t># sysctl -w net.ipv4.ip_forward=1</a:t>
            </a:r>
            <a:endParaRPr lang="zh-CN" altLang="zh-CN"/>
          </a:p>
          <a:p>
            <a:pPr lvl="1"/>
            <a:r>
              <a:rPr lang="zh-CN" altLang="en-US"/>
              <a:t>或</a:t>
            </a:r>
            <a:endParaRPr lang="en-US" altLang="zh-CN"/>
          </a:p>
          <a:p>
            <a:pPr lvl="1"/>
            <a:r>
              <a:rPr lang="en-US" altLang="zh-CN"/>
              <a:t># echo “1” &gt; /proc/sys/net/ipv4/ip_forward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65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永久性配置网络参数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7D01CE7-47AA-434C-A0D9-4A3BECBF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1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CentOS</a:t>
            </a:r>
            <a:r>
              <a:rPr lang="zh-CN" altLang="en-US" dirty="0"/>
              <a:t>的网络基本概念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的网络参数配置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的网络检测工具的使用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CentOS</a:t>
            </a:r>
            <a:r>
              <a:rPr lang="zh-CN" altLang="en-US"/>
              <a:t>中的</a:t>
            </a:r>
            <a:r>
              <a:rPr lang="en-US" altLang="zh-CN"/>
              <a:t>TCP/IP</a:t>
            </a:r>
            <a:r>
              <a:rPr lang="zh-CN" altLang="en-US"/>
              <a:t>配置文件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527050" y="908050"/>
          <a:ext cx="11258924" cy="4104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618">
                <a:tc>
                  <a:txBody>
                    <a:bodyPr/>
                    <a:lstStyle/>
                    <a:p>
                      <a:pPr indent="7429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etc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sysconfig</a:t>
                      </a:r>
                      <a:r>
                        <a:rPr lang="en-US" sz="2000" dirty="0">
                          <a:effectLst/>
                        </a:rPr>
                        <a:t>/network-scripts/</a:t>
                      </a:r>
                      <a:r>
                        <a:rPr lang="en-US" sz="2000" dirty="0" err="1">
                          <a:effectLst/>
                        </a:rPr>
                        <a:t>ifcfg</a:t>
                      </a:r>
                      <a:r>
                        <a:rPr lang="en-US" sz="2000" dirty="0">
                          <a:effectLst/>
                        </a:rPr>
                        <a:t>-*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网络接口配置文件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797">
                <a:tc>
                  <a:txBody>
                    <a:bodyPr/>
                    <a:lstStyle/>
                    <a:p>
                      <a:pPr indent="7429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/etc/sysconfig/network-scripts/route-*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网络接口路由配置文件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58">
                <a:tc>
                  <a:txBody>
                    <a:bodyPr/>
                    <a:lstStyle/>
                    <a:p>
                      <a:pPr indent="7429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/etc/hostname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本地主机名配置文件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37">
                <a:tc>
                  <a:txBody>
                    <a:bodyPr/>
                    <a:lstStyle/>
                    <a:p>
                      <a:pPr indent="7429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/etc/hosts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主机名映射为</a:t>
                      </a:r>
                      <a:r>
                        <a:rPr lang="en-US" sz="2000" dirty="0">
                          <a:effectLst/>
                        </a:rPr>
                        <a:t>IP</a:t>
                      </a:r>
                      <a:r>
                        <a:rPr lang="zh-CN" sz="2000" dirty="0">
                          <a:effectLst/>
                        </a:rPr>
                        <a:t>地址的解析功能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37">
                <a:tc>
                  <a:txBody>
                    <a:bodyPr/>
                    <a:lstStyle/>
                    <a:p>
                      <a:pPr indent="7429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/etc/networks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完成域名与网络地址的映射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617">
                <a:tc>
                  <a:txBody>
                    <a:bodyPr/>
                    <a:lstStyle/>
                    <a:p>
                      <a:pPr indent="7429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/etc/host.conf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配置域名服务客户端的控制文件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293">
                <a:tc>
                  <a:txBody>
                    <a:bodyPr/>
                    <a:lstStyle/>
                    <a:p>
                      <a:pPr indent="74295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/etc/resolv.conf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配置域名服务客户端的配置文件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841" marR="928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03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网络接口配置文件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网络设备的配置被保存在文本文件中 </a:t>
            </a:r>
          </a:p>
          <a:p>
            <a:pPr lvl="1"/>
            <a:r>
              <a:rPr lang="en-US" altLang="zh-CN"/>
              <a:t>/etc/sysconfig/network-scripts/ifcfg-</a:t>
            </a:r>
            <a:r>
              <a:rPr lang="zh-CN" altLang="en-US"/>
              <a:t>*</a:t>
            </a:r>
            <a:endParaRPr lang="en-US" altLang="zh-CN"/>
          </a:p>
          <a:p>
            <a:r>
              <a:rPr lang="zh-CN" altLang="en-US"/>
              <a:t>配置文件的语法和完整选项列表</a:t>
            </a:r>
            <a:endParaRPr lang="en-US" altLang="zh-CN"/>
          </a:p>
          <a:p>
            <a:pPr lvl="1"/>
            <a:r>
              <a:rPr lang="zh-CN" altLang="en-US"/>
              <a:t>参见 </a:t>
            </a:r>
            <a:r>
              <a:rPr lang="en-US" altLang="zh-CN"/>
              <a:t>/usr/share/doc/initscripts-*/sysconfig.txt</a:t>
            </a:r>
          </a:p>
          <a:p>
            <a:pPr lvl="1"/>
            <a:r>
              <a:rPr lang="zh-CN" altLang="en-US"/>
              <a:t>常用选项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91544" y="3796248"/>
          <a:ext cx="828093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指定网络接口类型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指定静态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指定设备名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NETMASK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指定子网掩码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HWADDR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指定网卡的</a:t>
                      </a:r>
                      <a:r>
                        <a:rPr lang="en-US" altLang="zh-CN" dirty="0"/>
                        <a:t>MAC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BROADCAST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指定广播地址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BOOTPROTO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指定获取网络参数的方式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指定设备的网关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ONBOOT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指定是否在启动时启用设备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30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网络接口配置文件举例</a:t>
            </a:r>
            <a:r>
              <a:rPr lang="en-US" altLang="zh-CN" dirty="0"/>
              <a:t>——</a:t>
            </a:r>
            <a:r>
              <a:rPr lang="zh-CN" altLang="en-US" dirty="0"/>
              <a:t>静态配置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 vim /etc/sysconfig/network-scripts/ifcfg-eth0</a:t>
            </a:r>
          </a:p>
          <a:p>
            <a:r>
              <a:rPr lang="en-US" altLang="zh-CN"/>
              <a:t>Type=Ethernet</a:t>
            </a:r>
          </a:p>
          <a:p>
            <a:r>
              <a:rPr lang="en-US" altLang="zh-CN"/>
              <a:t>DEVICE=eth0</a:t>
            </a:r>
          </a:p>
          <a:p>
            <a:r>
              <a:rPr lang="en-US" altLang="zh-CN"/>
              <a:t>UUID=8efea5fc-390e-4572-87fb-22621e6cb3a6</a:t>
            </a:r>
          </a:p>
          <a:p>
            <a:r>
              <a:rPr lang="en-US" altLang="zh-CN"/>
              <a:t>BOOTPROTO=static</a:t>
            </a:r>
          </a:p>
          <a:p>
            <a:r>
              <a:rPr lang="en-US" altLang="zh-CN"/>
              <a:t>ONBOOT=yes</a:t>
            </a:r>
          </a:p>
          <a:p>
            <a:r>
              <a:rPr lang="en-US" altLang="zh-CN"/>
              <a:t>IPADDR=192.168.0.123</a:t>
            </a:r>
          </a:p>
          <a:p>
            <a:r>
              <a:rPr lang="en-US" altLang="zh-CN"/>
              <a:t>PREFIX=24</a:t>
            </a:r>
          </a:p>
          <a:p>
            <a:r>
              <a:rPr lang="en-US" altLang="zh-CN"/>
              <a:t>BROADCAST=192.168.0.255</a:t>
            </a:r>
          </a:p>
          <a:p>
            <a:r>
              <a:rPr lang="en-US" altLang="zh-CN"/>
              <a:t>GATEWAY=192.168.0.1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8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为网络接口绑定多个</a:t>
            </a:r>
            <a:r>
              <a:rPr lang="en-US" altLang="zh-CN"/>
              <a:t>IP</a:t>
            </a:r>
            <a:r>
              <a:rPr lang="zh-CN" altLang="zh-CN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可使用带数字编号的</a:t>
            </a:r>
            <a:r>
              <a:rPr lang="en-US" altLang="zh-CN"/>
              <a:t>IPADDR</a:t>
            </a:r>
            <a:r>
              <a:rPr lang="zh-CN" altLang="zh-CN"/>
              <a:t>和</a:t>
            </a:r>
            <a:r>
              <a:rPr lang="en-US" altLang="zh-CN"/>
              <a:t>PREFIX</a:t>
            </a:r>
            <a:r>
              <a:rPr lang="zh-CN" altLang="zh-CN"/>
              <a:t>指令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1584" y="2819692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/>
              <a:t>IPADDR</a:t>
            </a:r>
            <a:r>
              <a:rPr lang="en-US" altLang="zh-CN" sz="2400" dirty="0"/>
              <a:t>=192.168.0.123</a:t>
            </a:r>
          </a:p>
          <a:p>
            <a:pPr>
              <a:buNone/>
            </a:pPr>
            <a:r>
              <a:rPr lang="en-US" altLang="zh-CN" sz="2400" b="1" dirty="0"/>
              <a:t>PREFIX</a:t>
            </a:r>
            <a:r>
              <a:rPr lang="en-US" altLang="zh-CN" sz="2400" dirty="0"/>
              <a:t>=24</a:t>
            </a:r>
          </a:p>
          <a:p>
            <a:r>
              <a:rPr lang="en-US" altLang="zh-CN" sz="2400" b="1" dirty="0"/>
              <a:t>IPADDR1</a:t>
            </a:r>
            <a:r>
              <a:rPr lang="en-US" altLang="zh-CN" sz="2400" dirty="0"/>
              <a:t>=192.168.99.1</a:t>
            </a:r>
            <a:endParaRPr lang="zh-CN" altLang="zh-CN" sz="2400" dirty="0"/>
          </a:p>
          <a:p>
            <a:r>
              <a:rPr lang="en-US" altLang="zh-CN" sz="2400" b="1" dirty="0"/>
              <a:t>PREFIX1</a:t>
            </a:r>
            <a:r>
              <a:rPr lang="en-US" altLang="zh-CN" sz="2400" dirty="0"/>
              <a:t>=24</a:t>
            </a:r>
            <a:endParaRPr lang="zh-CN" altLang="zh-CN" sz="2400" dirty="0"/>
          </a:p>
          <a:p>
            <a:r>
              <a:rPr lang="en-US" altLang="zh-CN" sz="2400" b="1" dirty="0"/>
              <a:t>IPADDR2</a:t>
            </a:r>
            <a:r>
              <a:rPr lang="en-US" altLang="zh-CN" sz="2400" dirty="0"/>
              <a:t>=192.168.199.1</a:t>
            </a:r>
            <a:endParaRPr lang="zh-CN" altLang="zh-CN" sz="2400" dirty="0"/>
          </a:p>
          <a:p>
            <a:r>
              <a:rPr lang="en-US" altLang="zh-CN" sz="2400" b="1" dirty="0"/>
              <a:t>PREFIX2</a:t>
            </a:r>
            <a:r>
              <a:rPr lang="en-US" altLang="zh-CN" sz="2400" dirty="0"/>
              <a:t>=24</a:t>
            </a:r>
            <a:endParaRPr lang="zh-CN" altLang="zh-CN" sz="2400" dirty="0"/>
          </a:p>
          <a:p>
            <a:r>
              <a:rPr lang="en-US" altLang="zh-CN" dirty="0"/>
              <a:t>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37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网络接口配置文件举例</a:t>
            </a:r>
            <a:r>
              <a:rPr lang="en-US" altLang="zh-CN" dirty="0"/>
              <a:t>——</a:t>
            </a:r>
            <a:r>
              <a:rPr lang="zh-CN" altLang="en-US" dirty="0"/>
              <a:t>动态配置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 vim /etc/sysconfig/network-scripts/ifcfg-eth0	</a:t>
            </a:r>
          </a:p>
          <a:p>
            <a:r>
              <a:rPr lang="en-US" altLang="zh-CN"/>
              <a:t>Type=Ethernet</a:t>
            </a:r>
          </a:p>
          <a:p>
            <a:r>
              <a:rPr lang="en-US" altLang="zh-CN"/>
              <a:t>DEVICE=eth0</a:t>
            </a:r>
          </a:p>
          <a:p>
            <a:r>
              <a:rPr lang="en-US" altLang="zh-CN"/>
              <a:t>UUID=8efea5fc-390e-4572-87fb-22621e6cb3a6</a:t>
            </a:r>
          </a:p>
          <a:p>
            <a:r>
              <a:rPr lang="en-US" altLang="zh-CN"/>
              <a:t>BOOTPROTO=dhcp</a:t>
            </a:r>
          </a:p>
          <a:p>
            <a:r>
              <a:rPr lang="en-US" altLang="zh-CN"/>
              <a:t>ONBOOT=yes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03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网络接口的静态路由配置文件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网络接口的静态路由配置文件</a:t>
            </a:r>
            <a:endParaRPr lang="en-US" altLang="zh-CN" dirty="0"/>
          </a:p>
          <a:p>
            <a:pPr lvl="1"/>
            <a:r>
              <a:rPr lang="zh-CN" altLang="en-US" dirty="0"/>
              <a:t>每个网络接口均可有其静态路由配置文件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/network-scripts/route-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zh-CN" altLang="en-US" dirty="0"/>
              <a:t>配置网络接口</a:t>
            </a:r>
            <a:r>
              <a:rPr lang="en-US" altLang="zh-CN" dirty="0"/>
              <a:t>eth0</a:t>
            </a:r>
            <a:r>
              <a:rPr lang="zh-CN" altLang="en-US" dirty="0"/>
              <a:t>的静态路由</a:t>
            </a:r>
            <a:endParaRPr lang="en-US" altLang="zh-CN" dirty="0"/>
          </a:p>
          <a:p>
            <a:pPr lvl="1"/>
            <a:r>
              <a:rPr lang="en-US" altLang="zh-CN" dirty="0"/>
              <a:t># vim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/network-scripts/route-eth0</a:t>
            </a:r>
          </a:p>
          <a:p>
            <a:pPr lvl="1"/>
            <a:r>
              <a:rPr lang="en-US" altLang="zh-CN" dirty="0"/>
              <a:t>192.168.2.0/24  via  172.16.10.88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81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本地域名解析配置文件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本地域名解析数据库文件为 </a:t>
            </a:r>
            <a:r>
              <a:rPr lang="en-US" altLang="zh-CN"/>
              <a:t>/etc/hosts</a:t>
            </a:r>
          </a:p>
          <a:p>
            <a:r>
              <a:rPr lang="zh-CN" altLang="en-US"/>
              <a:t>例如</a:t>
            </a:r>
            <a:endParaRPr lang="en-US" altLang="zh-CN"/>
          </a:p>
          <a:p>
            <a:pPr lvl="1"/>
            <a:r>
              <a:rPr lang="en-US" altLang="zh-CN"/>
              <a:t># vim /etc/hosts</a:t>
            </a:r>
          </a:p>
          <a:p>
            <a:pPr lvl="1"/>
            <a:r>
              <a:rPr lang="en-US" altLang="zh-CN"/>
              <a:t>127.0.0.1    localhost.localdomain   localhost</a:t>
            </a:r>
          </a:p>
          <a:p>
            <a:pPr lvl="1"/>
            <a:r>
              <a:rPr lang="en-US" altLang="zh-CN"/>
              <a:t>::1          localhost6.localdomain6 localhost6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192.168.1.200    centos1.ls-al.lan   centos1</a:t>
            </a:r>
          </a:p>
          <a:p>
            <a:pPr lvl="1"/>
            <a:r>
              <a:rPr lang="en-US" altLang="zh-CN"/>
              <a:t>192.168.0.200    soho.mylabs.me      soho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07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配置远程域名解析器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设置</a:t>
            </a:r>
            <a:r>
              <a:rPr lang="en-US" altLang="zh-CN"/>
              <a:t>Linux</a:t>
            </a:r>
            <a:r>
              <a:rPr lang="zh-CN" altLang="zh-CN"/>
              <a:t>的</a:t>
            </a:r>
            <a:r>
              <a:rPr lang="en-US" altLang="zh-CN"/>
              <a:t>DNS</a:t>
            </a:r>
            <a:r>
              <a:rPr lang="zh-CN" altLang="zh-CN"/>
              <a:t>客户</a:t>
            </a:r>
            <a:endParaRPr lang="en-US" altLang="zh-CN"/>
          </a:p>
          <a:p>
            <a:pPr lvl="1"/>
            <a:r>
              <a:rPr lang="zh-CN" altLang="zh-CN"/>
              <a:t>可以编辑</a:t>
            </a:r>
            <a:r>
              <a:rPr lang="en-US" altLang="zh-CN"/>
              <a:t>/etc/resolv.conf</a:t>
            </a:r>
            <a:r>
              <a:rPr lang="zh-CN" altLang="zh-CN"/>
              <a:t>文件</a:t>
            </a:r>
            <a:endParaRPr lang="en-US" altLang="zh-CN"/>
          </a:p>
          <a:p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en-US" altLang="zh-CN"/>
              <a:t># vim /etc/resolv.conf</a:t>
            </a:r>
          </a:p>
          <a:p>
            <a:pPr lvl="1"/>
            <a:r>
              <a:rPr lang="en-US" altLang="zh-CN"/>
              <a:t>nameserver  192.168.1.1</a:t>
            </a:r>
          </a:p>
          <a:p>
            <a:pPr lvl="1"/>
            <a:r>
              <a:rPr lang="en-US" altLang="zh-CN"/>
              <a:t>nameverver  208.67.222.222</a:t>
            </a:r>
          </a:p>
          <a:p>
            <a:pPr lvl="1"/>
            <a:r>
              <a:rPr lang="en-US" altLang="zh-CN"/>
              <a:t>nameverver  208.67.220.220</a:t>
            </a:r>
          </a:p>
          <a:p>
            <a:pPr lvl="1"/>
            <a:r>
              <a:rPr lang="en-US" altLang="zh-CN"/>
              <a:t>domain     sinolido.org		# </a:t>
            </a:r>
            <a:r>
              <a:rPr lang="zh-CN" altLang="en-US"/>
              <a:t>指定本机所在的域</a:t>
            </a:r>
            <a:endParaRPr lang="en-US" altLang="zh-CN"/>
          </a:p>
          <a:p>
            <a:pPr lvl="1"/>
            <a:r>
              <a:rPr lang="en-US" altLang="zh-CN"/>
              <a:t>search      sinolido.org		# </a:t>
            </a:r>
            <a:r>
              <a:rPr lang="zh-CN" altLang="en-US"/>
              <a:t>指定默认搜索域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2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配置域名解析顺序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域名解析的优先顺序</a:t>
            </a:r>
            <a:endParaRPr lang="en-US" altLang="zh-CN"/>
          </a:p>
          <a:p>
            <a:pPr lvl="1"/>
            <a:r>
              <a:rPr lang="zh-CN" altLang="en-US"/>
              <a:t>由配置文件</a:t>
            </a:r>
            <a:r>
              <a:rPr lang="en-US" altLang="zh-CN"/>
              <a:t>/etc/host.conf</a:t>
            </a:r>
            <a:r>
              <a:rPr lang="zh-CN" altLang="en-US"/>
              <a:t>决定</a:t>
            </a:r>
            <a:endParaRPr lang="en-US" altLang="zh-CN"/>
          </a:p>
          <a:p>
            <a:r>
              <a:rPr lang="zh-CN" altLang="en-US"/>
              <a:t>例如</a:t>
            </a:r>
            <a:endParaRPr lang="en-US" altLang="zh-CN"/>
          </a:p>
          <a:p>
            <a:pPr lvl="1"/>
            <a:r>
              <a:rPr lang="zh-CN" altLang="en-US"/>
              <a:t>首先查找 </a:t>
            </a:r>
            <a:r>
              <a:rPr lang="en-US" altLang="zh-CN"/>
              <a:t>/etc/hosts </a:t>
            </a:r>
            <a:r>
              <a:rPr lang="zh-CN" altLang="en-US"/>
              <a:t>文件进行域名解析</a:t>
            </a:r>
          </a:p>
          <a:p>
            <a:pPr lvl="1"/>
            <a:r>
              <a:rPr lang="zh-CN" altLang="en-US"/>
              <a:t>然后使用</a:t>
            </a:r>
            <a:r>
              <a:rPr lang="en-US" altLang="zh-CN"/>
              <a:t>/etc/resolv.conf</a:t>
            </a:r>
            <a:r>
              <a:rPr lang="zh-CN" altLang="en-US"/>
              <a:t>文件中指定的域名服务器进行域名解析</a:t>
            </a:r>
          </a:p>
          <a:p>
            <a:pPr lvl="1"/>
            <a:r>
              <a:rPr lang="en-US" altLang="zh-CN"/>
              <a:t># vim /etc/host.conf</a:t>
            </a:r>
          </a:p>
          <a:p>
            <a:pPr lvl="1"/>
            <a:r>
              <a:rPr lang="en-US" altLang="zh-CN"/>
              <a:t>order hosts,bind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8749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设置包转发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永久性配置包转发需要修改要配置文件</a:t>
            </a:r>
            <a:endParaRPr lang="en-US" altLang="zh-CN"/>
          </a:p>
          <a:p>
            <a:pPr lvl="1"/>
            <a:r>
              <a:rPr lang="en-US" altLang="zh-CN"/>
              <a:t># vim /etc/sysctl.conf</a:t>
            </a:r>
          </a:p>
          <a:p>
            <a:pPr lvl="1"/>
            <a:r>
              <a:rPr lang="zh-CN" altLang="en-US"/>
              <a:t>确保如下配置行存在 </a:t>
            </a:r>
          </a:p>
          <a:p>
            <a:pPr lvl="1"/>
            <a:r>
              <a:rPr lang="en-US" altLang="zh-CN"/>
              <a:t>net.ipv4.ip_forward = 1</a:t>
            </a:r>
          </a:p>
          <a:p>
            <a:r>
              <a:rPr lang="zh-CN" altLang="en-US"/>
              <a:t>查看当前系统是否支持包转发</a:t>
            </a:r>
          </a:p>
          <a:p>
            <a:pPr lvl="1"/>
            <a:r>
              <a:rPr lang="en-US" altLang="zh-CN"/>
              <a:t># sysctl  net.ipv4.ip_forward</a:t>
            </a:r>
          </a:p>
          <a:p>
            <a:r>
              <a:rPr lang="zh-CN" altLang="en-US"/>
              <a:t>使配置文件的修改在当前环境下生效</a:t>
            </a:r>
          </a:p>
          <a:p>
            <a:pPr lvl="1"/>
            <a:r>
              <a:rPr lang="en-US" altLang="zh-CN"/>
              <a:t># sysctl  -p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05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86082719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3102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70228388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2807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网络检测</a:t>
            </a:r>
            <a:r>
              <a:rPr lang="zh-CN" altLang="en-US"/>
              <a:t>的常用工具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36992"/>
              </p:ext>
            </p:extLst>
          </p:nvPr>
        </p:nvGraphicFramePr>
        <p:xfrm>
          <a:off x="1331207" y="1484784"/>
          <a:ext cx="9649595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命令工具</a:t>
                      </a: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功能说明</a:t>
                      </a:r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GB" altLang="zh-CN" sz="2400" b="1" dirty="0" err="1">
                          <a:solidFill>
                            <a:srgbClr val="002060"/>
                          </a:solidFill>
                        </a:rPr>
                        <a:t>fconfig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GB" sz="2400" dirty="0"/>
                        <a:t>检测网络接口</a:t>
                      </a:r>
                      <a:r>
                        <a:rPr lang="zh-CN" altLang="en-US" sz="2400" dirty="0"/>
                        <a:t>配置</a:t>
                      </a:r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endParaRPr lang="zh-CN" alt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检测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路由配置</a:t>
                      </a:r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2400" b="1" dirty="0">
                          <a:solidFill>
                            <a:srgbClr val="002060"/>
                          </a:solidFill>
                        </a:rPr>
                        <a:t>ping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GB" sz="2400" dirty="0"/>
                        <a:t>检测网络连通性</a:t>
                      </a:r>
                      <a:endParaRPr lang="zh-CN" altLang="en-US" sz="2400" dirty="0"/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ss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查看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套接字信息</a:t>
                      </a:r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lsof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查看指定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 端口的进程的当前运行情况</a:t>
                      </a:r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host/dig/</a:t>
                      </a:r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nslookup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检测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解析</a:t>
                      </a:r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traceroute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GB" sz="2400" dirty="0"/>
                        <a:t>检测到目的主机所经过的路由器</a:t>
                      </a:r>
                      <a:endParaRPr lang="zh-CN" altLang="en-US" sz="2400" dirty="0"/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tcpdump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6517" marR="126517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GB" sz="2400" dirty="0"/>
                        <a:t>显示本机网络流量的状态</a:t>
                      </a:r>
                      <a:endParaRPr lang="zh-CN" altLang="en-US" sz="2400" dirty="0"/>
                    </a:p>
                  </a:txBody>
                  <a:tcPr marL="126517" marR="1265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9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ping</a:t>
            </a:r>
            <a:r>
              <a:rPr lang="zh-CN" altLang="en-US"/>
              <a:t>和</a:t>
            </a:r>
            <a:r>
              <a:rPr lang="en-US" altLang="zh-CN"/>
              <a:t>traceroute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ping</a:t>
            </a:r>
          </a:p>
          <a:p>
            <a:pPr lvl="1"/>
            <a:r>
              <a:rPr lang="zh-CN" altLang="zh-CN"/>
              <a:t>测试网络的连通性</a:t>
            </a:r>
            <a:endParaRPr lang="en-US" altLang="zh-CN"/>
          </a:p>
          <a:p>
            <a:pPr lvl="1"/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en-US" altLang="zh-CN"/>
              <a:t># ping www.sina.com.cn</a:t>
            </a:r>
            <a:endParaRPr lang="zh-CN" altLang="zh-CN"/>
          </a:p>
          <a:p>
            <a:pPr lvl="1"/>
            <a:r>
              <a:rPr lang="en-US" altLang="zh-CN"/>
              <a:t># ping -c 4 192.168.1.12</a:t>
            </a:r>
          </a:p>
          <a:p>
            <a:r>
              <a:rPr lang="en-US" altLang="zh-CN"/>
              <a:t>traceroute</a:t>
            </a:r>
          </a:p>
          <a:p>
            <a:pPr lvl="1"/>
            <a:r>
              <a:rPr lang="zh-CN" altLang="en-US"/>
              <a:t>显示数据包到达目的主机所经过的路由</a:t>
            </a:r>
            <a:endParaRPr lang="en-US" altLang="zh-CN"/>
          </a:p>
          <a:p>
            <a:pPr lvl="1"/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en-US" altLang="zh-CN"/>
              <a:t># traceroute  www.sina.com.cn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660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查看网络端口的使用情况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netstat —— </a:t>
            </a:r>
            <a:r>
              <a:rPr lang="zh-CN" altLang="en-US"/>
              <a:t>查看网络端口 </a:t>
            </a:r>
          </a:p>
          <a:p>
            <a:pPr lvl="1"/>
            <a:r>
              <a:rPr lang="en-US" altLang="zh-CN"/>
              <a:t># netstat -an </a:t>
            </a:r>
          </a:p>
          <a:p>
            <a:pPr lvl="1"/>
            <a:r>
              <a:rPr lang="en-US" altLang="zh-CN"/>
              <a:t># netstat -lunpt</a:t>
            </a:r>
          </a:p>
          <a:p>
            <a:r>
              <a:rPr lang="en-US" altLang="zh-CN"/>
              <a:t>lsof —— </a:t>
            </a:r>
            <a:r>
              <a:rPr lang="zh-CN" altLang="en-US"/>
              <a:t>查看在指定</a:t>
            </a:r>
            <a:r>
              <a:rPr lang="en-US" altLang="zh-CN"/>
              <a:t>IP </a:t>
            </a:r>
            <a:r>
              <a:rPr lang="zh-CN" altLang="en-US"/>
              <a:t>和</a:t>
            </a:r>
            <a:r>
              <a:rPr lang="en-US" altLang="zh-CN"/>
              <a:t>/</a:t>
            </a:r>
            <a:r>
              <a:rPr lang="zh-CN" altLang="en-US"/>
              <a:t>或 端口上打开的进程</a:t>
            </a:r>
          </a:p>
          <a:p>
            <a:pPr lvl="1"/>
            <a:r>
              <a:rPr lang="zh-CN" altLang="en-US"/>
              <a:t>查看指定</a:t>
            </a:r>
            <a:r>
              <a:rPr lang="en-US" altLang="zh-CN"/>
              <a:t>IP</a:t>
            </a:r>
            <a:r>
              <a:rPr lang="zh-CN" altLang="en-US"/>
              <a:t>的进程的运行情况 </a:t>
            </a:r>
          </a:p>
          <a:p>
            <a:pPr lvl="2"/>
            <a:r>
              <a:rPr lang="en-US" altLang="zh-CN"/>
              <a:t># lsof -i @192.168.0.200</a:t>
            </a:r>
          </a:p>
          <a:p>
            <a:pPr lvl="2"/>
            <a:r>
              <a:rPr lang="en-US" altLang="zh-CN"/>
              <a:t># lsof -n -i UDP@192.168.0.200</a:t>
            </a:r>
          </a:p>
          <a:p>
            <a:pPr lvl="1"/>
            <a:r>
              <a:rPr lang="zh-CN" altLang="en-US"/>
              <a:t>查看指定端口运行的程序 </a:t>
            </a:r>
          </a:p>
          <a:p>
            <a:pPr lvl="2"/>
            <a:r>
              <a:rPr lang="en-US" altLang="zh-CN"/>
              <a:t># lsof -i :ssh</a:t>
            </a:r>
          </a:p>
          <a:p>
            <a:pPr lvl="2"/>
            <a:r>
              <a:rPr lang="en-US" altLang="zh-CN"/>
              <a:t># lsof -i :22</a:t>
            </a:r>
          </a:p>
          <a:p>
            <a:r>
              <a:rPr lang="en-US" altLang="zh-CN"/>
              <a:t>nmap —— </a:t>
            </a:r>
            <a:r>
              <a:rPr lang="zh-CN" altLang="en-US"/>
              <a:t>端口扫描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524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查看套接字统计信息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607104"/>
              </p:ext>
            </p:extLst>
          </p:nvPr>
        </p:nvGraphicFramePr>
        <p:xfrm>
          <a:off x="539002" y="1412776"/>
          <a:ext cx="11256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所有类似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TCP/UDP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显示已建立连接的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-t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-u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-</a:t>
                      </a:r>
                      <a:r>
                        <a:rPr lang="en-US" altLang="zh-CN" baseline="0" dirty="0" err="1"/>
                        <a:t>tu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显示所有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-a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-at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-au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atu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显示本地监听的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-l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lt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lu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ltu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98848" y="3212976"/>
            <a:ext cx="837361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使用状态过滤器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// </a:t>
            </a:r>
            <a:r>
              <a:rPr lang="zh-CN" altLang="en-US" dirty="0"/>
              <a:t>显示指定服务</a:t>
            </a:r>
            <a:r>
              <a:rPr lang="en-US" altLang="zh-CN" dirty="0"/>
              <a:t>/</a:t>
            </a:r>
            <a:r>
              <a:rPr lang="zh-CN" altLang="en-US" dirty="0"/>
              <a:t>端口的</a:t>
            </a:r>
            <a:r>
              <a:rPr lang="en-US" altLang="zh-CN" dirty="0"/>
              <a:t>TCP</a:t>
            </a:r>
            <a:r>
              <a:rPr lang="zh-CN" altLang="en-US" dirty="0"/>
              <a:t>状态为 </a:t>
            </a:r>
            <a:r>
              <a:rPr lang="en-US" altLang="zh-CN" dirty="0"/>
              <a:t>established </a:t>
            </a:r>
            <a:r>
              <a:rPr lang="zh-CN" altLang="en-US" dirty="0"/>
              <a:t>的入站 </a:t>
            </a:r>
            <a:r>
              <a:rPr lang="en-US" altLang="zh-CN" dirty="0"/>
              <a:t>Socket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ss</a:t>
            </a:r>
            <a:r>
              <a:rPr lang="en-US" altLang="zh-CN" dirty="0"/>
              <a:t> state established sport = :</a:t>
            </a:r>
            <a:r>
              <a:rPr lang="en-US" altLang="zh-CN" dirty="0" err="1"/>
              <a:t>ssh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显示指定服务</a:t>
            </a:r>
            <a:r>
              <a:rPr lang="en-US" altLang="zh-CN" dirty="0"/>
              <a:t>/</a:t>
            </a:r>
            <a:r>
              <a:rPr lang="zh-CN" altLang="en-US" dirty="0"/>
              <a:t>端口的</a:t>
            </a:r>
            <a:r>
              <a:rPr lang="en-US" altLang="zh-CN" dirty="0"/>
              <a:t>TCP</a:t>
            </a:r>
            <a:r>
              <a:rPr lang="zh-CN" altLang="en-US" dirty="0"/>
              <a:t>状态为 </a:t>
            </a:r>
            <a:r>
              <a:rPr lang="en-US" altLang="zh-CN" dirty="0"/>
              <a:t>established </a:t>
            </a:r>
            <a:r>
              <a:rPr lang="zh-CN" altLang="en-US" dirty="0"/>
              <a:t>的所有 </a:t>
            </a:r>
            <a:r>
              <a:rPr lang="en-US" altLang="zh-CN" dirty="0"/>
              <a:t>Socket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ss</a:t>
            </a:r>
            <a:r>
              <a:rPr lang="en-US" altLang="zh-CN" dirty="0"/>
              <a:t> state established '( </a:t>
            </a:r>
            <a:r>
              <a:rPr lang="en-US" altLang="zh-CN" dirty="0" err="1"/>
              <a:t>dport</a:t>
            </a:r>
            <a:r>
              <a:rPr lang="en-US" altLang="zh-CN" dirty="0"/>
              <a:t> = :</a:t>
            </a:r>
            <a:r>
              <a:rPr lang="en-US" altLang="zh-CN" dirty="0" err="1"/>
              <a:t>ssh</a:t>
            </a:r>
            <a:r>
              <a:rPr lang="en-US" altLang="zh-CN" dirty="0"/>
              <a:t> or sport = :</a:t>
            </a:r>
            <a:r>
              <a:rPr lang="en-US" altLang="zh-CN" dirty="0" err="1"/>
              <a:t>ssh</a:t>
            </a:r>
            <a:r>
              <a:rPr lang="en-US" altLang="zh-CN" dirty="0"/>
              <a:t> )'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显示</a:t>
            </a:r>
            <a:r>
              <a:rPr lang="en-US" altLang="zh-CN" dirty="0"/>
              <a:t>TCP</a:t>
            </a:r>
            <a:r>
              <a:rPr lang="zh-CN" altLang="en-US" dirty="0"/>
              <a:t>状态为 </a:t>
            </a:r>
            <a:r>
              <a:rPr lang="en-US" altLang="zh-CN" dirty="0"/>
              <a:t>fin-wait-1 </a:t>
            </a:r>
            <a:r>
              <a:rPr lang="zh-CN" altLang="en-US" dirty="0"/>
              <a:t>的目标地址为 </a:t>
            </a:r>
            <a:r>
              <a:rPr lang="en-US" altLang="zh-CN" dirty="0"/>
              <a:t>193.233.7/24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服务的入站连接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ss</a:t>
            </a:r>
            <a:r>
              <a:rPr lang="en-US" altLang="zh-CN" dirty="0"/>
              <a:t> state fin-wait-1 '( sport = :http or sport = :https )' </a:t>
            </a:r>
            <a:r>
              <a:rPr lang="en-US" altLang="zh-CN" dirty="0" err="1"/>
              <a:t>dst</a:t>
            </a:r>
            <a:r>
              <a:rPr lang="en-US" altLang="zh-CN" dirty="0"/>
              <a:t> 193.233.7/24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03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</a:t>
            </a:r>
            <a:r>
              <a:rPr lang="zh-CN" altLang="zh-CN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/etc/resolv.conf </a:t>
            </a:r>
            <a:r>
              <a:rPr lang="zh-CN" altLang="en-US"/>
              <a:t>中的</a:t>
            </a:r>
            <a:r>
              <a:rPr lang="en-US" altLang="zh-CN"/>
              <a:t>DNS</a:t>
            </a:r>
            <a:r>
              <a:rPr lang="zh-CN" altLang="en-US"/>
              <a:t>服务器配置查询 </a:t>
            </a:r>
            <a:r>
              <a:rPr lang="en-US" altLang="zh-CN"/>
              <a:t>ls-al.me 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/>
            <a:r>
              <a:rPr lang="en-US" altLang="zh-CN"/>
              <a:t># dig ls-al.me</a:t>
            </a:r>
          </a:p>
          <a:p>
            <a:r>
              <a:rPr lang="zh-CN" altLang="en-US"/>
              <a:t>向指定的</a:t>
            </a:r>
            <a:r>
              <a:rPr lang="en-US" altLang="zh-CN"/>
              <a:t>DNS</a:t>
            </a:r>
            <a:r>
              <a:rPr lang="zh-CN" altLang="en-US"/>
              <a:t>服务器查询 </a:t>
            </a:r>
            <a:r>
              <a:rPr lang="en-US" altLang="zh-CN"/>
              <a:t>g.cn 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/>
            <a:r>
              <a:rPr lang="en-US" altLang="zh-CN"/>
              <a:t># dig @202.106.196.115  g.cn</a:t>
            </a:r>
          </a:p>
          <a:p>
            <a:r>
              <a:rPr lang="zh-CN" altLang="en-US"/>
              <a:t>查询 </a:t>
            </a:r>
            <a:r>
              <a:rPr lang="en-US" altLang="zh-CN"/>
              <a:t>192.168.0.252 </a:t>
            </a:r>
            <a:r>
              <a:rPr lang="zh-CN" altLang="en-US"/>
              <a:t>所对应的域名</a:t>
            </a:r>
          </a:p>
          <a:p>
            <a:pPr lvl="1"/>
            <a:r>
              <a:rPr lang="en-US" altLang="zh-CN"/>
              <a:t># dig -x 192.168.0.252</a:t>
            </a:r>
          </a:p>
          <a:p>
            <a:r>
              <a:rPr lang="zh-CN" altLang="en-US"/>
              <a:t>查询 </a:t>
            </a:r>
            <a:r>
              <a:rPr lang="en-US" altLang="zh-CN"/>
              <a:t>ls-al.me </a:t>
            </a:r>
            <a:r>
              <a:rPr lang="zh-CN" altLang="en-US"/>
              <a:t>域的</a:t>
            </a:r>
            <a:r>
              <a:rPr lang="en-US" altLang="zh-CN"/>
              <a:t>MX</a:t>
            </a:r>
            <a:r>
              <a:rPr lang="zh-CN" altLang="en-US"/>
              <a:t>记录</a:t>
            </a:r>
          </a:p>
          <a:p>
            <a:pPr lvl="1"/>
            <a:r>
              <a:rPr lang="en-US" altLang="zh-CN"/>
              <a:t># dig -t mx  ls-al.me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954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网络</a:t>
            </a:r>
            <a:r>
              <a:rPr lang="zh-CN" altLang="en-US"/>
              <a:t>客户</a:t>
            </a:r>
            <a:r>
              <a:rPr lang="zh-CN" altLang="zh-CN"/>
              <a:t>工具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482FC45-EDFE-4667-BE5F-4AB0AE94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17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图形界面网络客户工具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图形界面浏览器：</a:t>
            </a:r>
            <a:r>
              <a:rPr lang="en-US" altLang="zh-CN"/>
              <a:t>Firefox</a:t>
            </a:r>
            <a:r>
              <a:rPr lang="zh-CN" altLang="en-US"/>
              <a:t>、</a:t>
            </a:r>
            <a:r>
              <a:rPr lang="en-US" altLang="zh-CN"/>
              <a:t>Mozilla</a:t>
            </a:r>
          </a:p>
          <a:p>
            <a:r>
              <a:rPr lang="zh-CN" altLang="en-US"/>
              <a:t>图形界面</a:t>
            </a:r>
            <a:r>
              <a:rPr lang="en-US" altLang="zh-CN"/>
              <a:t>E-mail</a:t>
            </a:r>
            <a:r>
              <a:rPr lang="zh-CN" altLang="en-US"/>
              <a:t>客户端：</a:t>
            </a:r>
            <a:r>
              <a:rPr lang="en-US" altLang="zh-CN"/>
              <a:t>Thunderbird</a:t>
            </a:r>
            <a:r>
              <a:rPr lang="zh-CN" altLang="en-US"/>
              <a:t>、</a:t>
            </a:r>
            <a:r>
              <a:rPr lang="en-US" altLang="zh-CN"/>
              <a:t>Evolution</a:t>
            </a:r>
          </a:p>
          <a:p>
            <a:r>
              <a:rPr lang="zh-CN" altLang="en-US"/>
              <a:t>图形界面</a:t>
            </a:r>
            <a:r>
              <a:rPr lang="en-US" altLang="zh-CN"/>
              <a:t>FTP</a:t>
            </a:r>
            <a:r>
              <a:rPr lang="zh-CN" altLang="en-US"/>
              <a:t>客户端：</a:t>
            </a:r>
            <a:r>
              <a:rPr lang="en-US" altLang="zh-CN"/>
              <a:t>Gftp</a:t>
            </a:r>
            <a:r>
              <a:rPr lang="zh-CN" altLang="en-US"/>
              <a:t>、</a:t>
            </a:r>
            <a:r>
              <a:rPr lang="en-US" altLang="zh-CN"/>
              <a:t>Konqueror</a:t>
            </a:r>
          </a:p>
          <a:p>
            <a:r>
              <a:rPr lang="zh-CN" altLang="en-US"/>
              <a:t>图形界面下载工具：</a:t>
            </a:r>
            <a:r>
              <a:rPr lang="en-US" altLang="zh-CN"/>
              <a:t>WebDownloader for X</a:t>
            </a:r>
            <a:r>
              <a:rPr lang="zh-CN" altLang="en-US"/>
              <a:t>、</a:t>
            </a:r>
            <a:r>
              <a:rPr lang="en-US" altLang="zh-CN"/>
              <a:t>Httrack</a:t>
            </a:r>
            <a:r>
              <a:rPr lang="zh-CN" altLang="en-US"/>
              <a:t>、</a:t>
            </a:r>
            <a:r>
              <a:rPr lang="en-US" altLang="zh-CN"/>
              <a:t>Getleft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7608" y="5085185"/>
            <a:ext cx="712879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操作相对简单，请自学这些工具的使用</a:t>
            </a:r>
          </a:p>
        </p:txBody>
      </p:sp>
    </p:spTree>
    <p:extLst>
      <p:ext uri="{BB962C8B-B14F-4D97-AF65-F5344CB8AC3E}">
        <p14:creationId xmlns:p14="http://schemas.microsoft.com/office/powerpoint/2010/main" val="3250960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字符界面网络工具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965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命令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telnet</a:t>
                      </a:r>
                      <a:endParaRPr lang="zh-CN" altLang="en-US" sz="2400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远程登录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ftp / </a:t>
                      </a:r>
                      <a:r>
                        <a:rPr lang="en-US" altLang="zh-CN" sz="2400" b="1" dirty="0" err="1"/>
                        <a:t>lftp</a:t>
                      </a:r>
                      <a:r>
                        <a:rPr lang="en-US" altLang="zh-CN" sz="2400" b="1" dirty="0"/>
                        <a:t> / </a:t>
                      </a:r>
                      <a:r>
                        <a:rPr lang="en-US" altLang="zh-CN" sz="2400" b="1" dirty="0" err="1"/>
                        <a:t>ncftp</a:t>
                      </a:r>
                      <a:endParaRPr lang="zh-CN" altLang="en-US" sz="2400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FTP</a:t>
                      </a:r>
                      <a:r>
                        <a:rPr lang="zh-CN" altLang="en-US" sz="2400" dirty="0"/>
                        <a:t>工具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/>
                        <a:t>smbclient</a:t>
                      </a:r>
                      <a:endParaRPr lang="zh-CN" altLang="en-US" sz="2400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存取 </a:t>
                      </a:r>
                      <a:r>
                        <a:rPr lang="en-US" altLang="zh-CN" sz="2400" dirty="0"/>
                        <a:t>SMB/CIFS </a:t>
                      </a:r>
                      <a:r>
                        <a:rPr lang="zh-CN" altLang="en-US" sz="2400" dirty="0"/>
                        <a:t>共享资源（类似于</a:t>
                      </a:r>
                      <a:r>
                        <a:rPr lang="en-US" altLang="zh-CN" sz="2400" dirty="0"/>
                        <a:t>ftp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/>
                        <a:t>wget</a:t>
                      </a:r>
                      <a:endParaRPr lang="zh-CN" altLang="en-US" sz="2400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下载文件、镜像 </a:t>
                      </a:r>
                      <a:r>
                        <a:rPr lang="en-US" altLang="zh-CN" sz="2400" dirty="0"/>
                        <a:t>WEB</a:t>
                      </a:r>
                      <a:r>
                        <a:rPr lang="zh-CN" altLang="en-US" sz="2400" dirty="0"/>
                        <a:t>站点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/>
                        <a:t>rsync</a:t>
                      </a:r>
                      <a:endParaRPr lang="zh-CN" altLang="en-US" sz="2400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远程文件同步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links / w3m / lynx</a:t>
                      </a:r>
                      <a:endParaRPr lang="zh-CN" altLang="en-US" sz="2400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浏览器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mutt / mail</a:t>
                      </a:r>
                      <a:endParaRPr lang="zh-CN" altLang="en-US" sz="2400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邮件客户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</a:rPr>
                        <a:t>ssh</a:t>
                      </a:r>
                      <a:r>
                        <a:rPr lang="en-US" altLang="zh-CN" sz="2400" b="1" dirty="0"/>
                        <a:t> / </a:t>
                      </a:r>
                      <a:r>
                        <a:rPr lang="en-US" altLang="zh-CN" sz="2400" b="1" dirty="0" err="1">
                          <a:solidFill>
                            <a:srgbClr val="00B050"/>
                          </a:solidFill>
                        </a:rPr>
                        <a:t>scp</a:t>
                      </a:r>
                      <a:r>
                        <a:rPr lang="en-US" altLang="zh-CN" sz="2400" b="1" dirty="0"/>
                        <a:t> / </a:t>
                      </a:r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sftp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基于安全协议的</a:t>
                      </a:r>
                      <a:r>
                        <a:rPr lang="zh-CN" altLang="en-US" sz="2400" dirty="0"/>
                        <a:t> </a:t>
                      </a:r>
                      <a:r>
                        <a:rPr lang="zh-CN" altLang="en-US" sz="2400" dirty="0">
                          <a:solidFill>
                            <a:srgbClr val="7030A0"/>
                          </a:solidFill>
                        </a:rPr>
                        <a:t>远程登录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>
                          <a:solidFill>
                            <a:srgbClr val="00B050"/>
                          </a:solidFill>
                        </a:rPr>
                        <a:t>远程复制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远程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FTP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345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wget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wget</a:t>
            </a:r>
            <a:r>
              <a:rPr lang="zh-CN" altLang="en-US" sz="2800" dirty="0"/>
              <a:t>是基于控制台的</a:t>
            </a:r>
            <a:r>
              <a:rPr lang="en-US" altLang="zh-CN" sz="2800" dirty="0"/>
              <a:t>HTTP/FTP</a:t>
            </a:r>
            <a:r>
              <a:rPr lang="zh-CN" altLang="en-US" sz="2800" dirty="0"/>
              <a:t>下载工具。</a:t>
            </a:r>
            <a:endParaRPr lang="en-US" altLang="zh-CN" sz="2800" dirty="0"/>
          </a:p>
          <a:p>
            <a:pPr lvl="1"/>
            <a:r>
              <a:rPr lang="zh-CN" altLang="en-US" sz="2400" dirty="0"/>
              <a:t>主页：</a:t>
            </a:r>
            <a:r>
              <a:rPr lang="en-US" altLang="zh-CN" sz="2400" dirty="0">
                <a:hlinkClick r:id="rId2"/>
              </a:rPr>
              <a:t>http://wget.sunsite.dk/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RHEL/CentOS</a:t>
            </a:r>
            <a:r>
              <a:rPr lang="zh-CN" altLang="en-US" sz="2400" dirty="0"/>
              <a:t>中由名为 </a:t>
            </a:r>
            <a:r>
              <a:rPr lang="en-US" altLang="zh-CN" sz="2400" dirty="0" err="1"/>
              <a:t>wget</a:t>
            </a:r>
            <a:r>
              <a:rPr lang="zh-CN" altLang="en-US" sz="2400" dirty="0"/>
              <a:t> 的</a:t>
            </a:r>
            <a:r>
              <a:rPr lang="en-US" altLang="zh-CN" sz="2400" dirty="0"/>
              <a:t>RPM</a:t>
            </a:r>
            <a:r>
              <a:rPr lang="zh-CN" altLang="en-US" sz="2400" dirty="0"/>
              <a:t>包提供</a:t>
            </a:r>
            <a:endParaRPr lang="en-US" altLang="zh-CN" sz="2400" dirty="0"/>
          </a:p>
          <a:p>
            <a:r>
              <a:rPr lang="zh-CN" altLang="en-US" sz="2800" dirty="0"/>
              <a:t>功能</a:t>
            </a:r>
            <a:endParaRPr lang="en-US" altLang="zh-CN" sz="2800" dirty="0"/>
          </a:p>
          <a:p>
            <a:pPr lvl="1"/>
            <a:r>
              <a:rPr lang="zh-CN" altLang="en-US" sz="2400" dirty="0"/>
              <a:t>不使用交互界面，可以在后台工作。</a:t>
            </a:r>
          </a:p>
          <a:p>
            <a:pPr lvl="1"/>
            <a:r>
              <a:rPr lang="zh-CN" altLang="en-US" sz="2400" dirty="0"/>
              <a:t>支持 </a:t>
            </a:r>
            <a:r>
              <a:rPr lang="en-US" altLang="zh-CN" sz="2400" dirty="0"/>
              <a:t>HTTP</a:t>
            </a:r>
            <a:r>
              <a:rPr lang="zh-CN" altLang="en-US" sz="2400" dirty="0"/>
              <a:t>、</a:t>
            </a:r>
            <a:r>
              <a:rPr lang="en-US" altLang="zh-CN" sz="2400" dirty="0"/>
              <a:t>HTTPS </a:t>
            </a:r>
            <a:r>
              <a:rPr lang="zh-CN" altLang="en-US" sz="2400" dirty="0"/>
              <a:t>和 </a:t>
            </a:r>
            <a:r>
              <a:rPr lang="en-US" altLang="zh-CN" sz="2400" dirty="0"/>
              <a:t>FTP </a:t>
            </a:r>
            <a:r>
              <a:rPr lang="zh-CN" altLang="en-US" sz="2400" dirty="0"/>
              <a:t>协议。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wget</a:t>
            </a:r>
            <a:r>
              <a:rPr lang="zh-CN" altLang="en-US" sz="2400" dirty="0"/>
              <a:t>通过</a:t>
            </a:r>
            <a:r>
              <a:rPr lang="en-US" altLang="zh-CN" sz="2400" dirty="0"/>
              <a:t>FTP</a:t>
            </a:r>
            <a:r>
              <a:rPr lang="zh-CN" altLang="en-US" sz="2400" dirty="0"/>
              <a:t>下载时，具有文件名通配符匹配和目录递归镜像功能，并支持被动</a:t>
            </a:r>
            <a:r>
              <a:rPr lang="en-US" altLang="zh-CN" sz="2400" dirty="0"/>
              <a:t>FTP</a:t>
            </a:r>
            <a:r>
              <a:rPr lang="zh-CN" altLang="en-US" sz="2400" dirty="0"/>
              <a:t>下载。</a:t>
            </a:r>
          </a:p>
          <a:p>
            <a:pPr lvl="1"/>
            <a:r>
              <a:rPr lang="zh-CN" altLang="en-US" sz="2400" dirty="0"/>
              <a:t>可以读出并储存</a:t>
            </a:r>
            <a:r>
              <a:rPr lang="en-US" altLang="zh-CN" sz="2400" dirty="0"/>
              <a:t>HTTP</a:t>
            </a:r>
            <a:r>
              <a:rPr lang="zh-CN" altLang="en-US" sz="2400" dirty="0"/>
              <a:t>和</a:t>
            </a:r>
            <a:r>
              <a:rPr lang="en-US" altLang="zh-CN" sz="2400" dirty="0"/>
              <a:t>FTP</a:t>
            </a:r>
            <a:r>
              <a:rPr lang="zh-CN" altLang="en-US" sz="2400" dirty="0"/>
              <a:t>站点给出的时间戳，从而可以判断远程文件的更新状况。</a:t>
            </a:r>
          </a:p>
          <a:p>
            <a:pPr lvl="1"/>
            <a:r>
              <a:rPr lang="zh-CN" altLang="en-US" sz="2400" dirty="0"/>
              <a:t>断点续传的功能使得在缓慢和不稳定的连接状态下表现依然出色。</a:t>
            </a:r>
          </a:p>
          <a:p>
            <a:pPr lvl="1"/>
            <a:r>
              <a:rPr lang="zh-CN" altLang="en-US" sz="2400" dirty="0"/>
              <a:t>支持代理服务器的特性使得</a:t>
            </a:r>
            <a:r>
              <a:rPr lang="en-US" altLang="zh-CN" sz="2400" dirty="0" err="1"/>
              <a:t>wget</a:t>
            </a:r>
            <a:r>
              <a:rPr lang="zh-CN" altLang="en-US" sz="2400" dirty="0"/>
              <a:t>在使用中减小网络负载、加速下载以及配合防火墙使用成为可能。</a:t>
            </a:r>
          </a:p>
        </p:txBody>
      </p:sp>
    </p:spTree>
    <p:extLst>
      <p:ext uri="{BB962C8B-B14F-4D97-AF65-F5344CB8AC3E}">
        <p14:creationId xmlns:p14="http://schemas.microsoft.com/office/powerpoint/2010/main" val="406124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对网络协议的支持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支持各种协议类型的网络</a:t>
            </a:r>
          </a:p>
          <a:p>
            <a:pPr lvl="1"/>
            <a:r>
              <a:rPr lang="en-US" altLang="zh-CN"/>
              <a:t>TCP/IP</a:t>
            </a:r>
            <a:r>
              <a:rPr lang="zh-CN" altLang="en-US"/>
              <a:t>、</a:t>
            </a:r>
            <a:r>
              <a:rPr lang="en-US" altLang="zh-CN"/>
              <a:t>NetBIOS/NetBEUI</a:t>
            </a:r>
            <a:r>
              <a:rPr lang="zh-CN" altLang="en-US"/>
              <a:t>、</a:t>
            </a:r>
            <a:r>
              <a:rPr lang="en-US" altLang="zh-CN"/>
              <a:t>IPX/SPX</a:t>
            </a:r>
            <a:r>
              <a:rPr lang="zh-CN" altLang="en-US"/>
              <a:t>、</a:t>
            </a:r>
            <a:r>
              <a:rPr lang="en-US" altLang="zh-CN"/>
              <a:t>AppleTake</a:t>
            </a:r>
            <a:r>
              <a:rPr lang="zh-CN" altLang="en-US"/>
              <a:t>等</a:t>
            </a:r>
          </a:p>
          <a:p>
            <a:pPr lvl="1"/>
            <a:r>
              <a:rPr lang="zh-CN" altLang="en-US"/>
              <a:t>在网络底层也支持</a:t>
            </a:r>
            <a:r>
              <a:rPr lang="en-US" altLang="zh-CN"/>
              <a:t>Ethernet</a:t>
            </a:r>
            <a:r>
              <a:rPr lang="zh-CN" altLang="en-US"/>
              <a:t>、</a:t>
            </a:r>
            <a:r>
              <a:rPr lang="en-US" altLang="zh-CN"/>
              <a:t>Token Ring</a:t>
            </a:r>
            <a:r>
              <a:rPr lang="zh-CN" altLang="en-US"/>
              <a:t>、</a:t>
            </a:r>
            <a:r>
              <a:rPr lang="en-US" altLang="zh-CN"/>
              <a:t>ATM</a:t>
            </a:r>
            <a:r>
              <a:rPr lang="zh-CN" altLang="en-US"/>
              <a:t>、</a:t>
            </a:r>
            <a:r>
              <a:rPr lang="en-US" altLang="zh-CN"/>
              <a:t>PPP</a:t>
            </a:r>
            <a:r>
              <a:rPr lang="zh-CN" altLang="en-US"/>
              <a:t>（</a:t>
            </a:r>
            <a:r>
              <a:rPr lang="en-US" altLang="zh-CN"/>
              <a:t>PPPoE</a:t>
            </a:r>
            <a:r>
              <a:rPr lang="zh-CN" altLang="en-US"/>
              <a:t>）、</a:t>
            </a:r>
            <a:r>
              <a:rPr lang="en-US" altLang="zh-CN"/>
              <a:t>FDDI</a:t>
            </a:r>
            <a:r>
              <a:rPr lang="zh-CN" altLang="en-US"/>
              <a:t>、</a:t>
            </a:r>
            <a:r>
              <a:rPr lang="en-US" altLang="zh-CN"/>
              <a:t>Frame Relay</a:t>
            </a:r>
            <a:r>
              <a:rPr lang="zh-CN" altLang="en-US"/>
              <a:t>等网络协议。</a:t>
            </a:r>
          </a:p>
          <a:p>
            <a:r>
              <a:rPr lang="zh-CN" altLang="en-US"/>
              <a:t>这些网络协议是</a:t>
            </a:r>
            <a:r>
              <a:rPr lang="en-US" altLang="zh-CN"/>
              <a:t>Linux</a:t>
            </a:r>
            <a:r>
              <a:rPr lang="zh-CN" altLang="en-US"/>
              <a:t>内核提供的功能，具体的支持情况由内核编译参数决定。</a:t>
            </a:r>
          </a:p>
          <a:p>
            <a:r>
              <a:rPr lang="en-US" altLang="zh-CN"/>
              <a:t>RHEL/CentOS</a:t>
            </a:r>
            <a:r>
              <a:rPr lang="zh-CN" altLang="en-US"/>
              <a:t>的</a:t>
            </a:r>
            <a:r>
              <a:rPr lang="en-US" altLang="zh-CN"/>
              <a:t>Linux</a:t>
            </a:r>
            <a:r>
              <a:rPr lang="zh-CN" altLang="en-US"/>
              <a:t>内核默认支持上述的网络协议。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58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wget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格式</a:t>
            </a:r>
            <a:endParaRPr lang="en-US" altLang="zh-CN"/>
          </a:p>
          <a:p>
            <a:pPr lvl="1"/>
            <a:r>
              <a:rPr lang="en-US" altLang="zh-CN"/>
              <a:t>wget [option] [&lt;URL-list&gt;]</a:t>
            </a:r>
          </a:p>
          <a:p>
            <a:r>
              <a:rPr lang="zh-CN" altLang="en-US"/>
              <a:t>基本选项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1991544" y="3429000"/>
          <a:ext cx="822960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-h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显示命令帮助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-o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logfile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将执行过程写入日志文件</a:t>
                      </a:r>
                      <a:r>
                        <a:rPr lang="en-US" altLang="zh-CN" dirty="0" err="1"/>
                        <a:t>logfile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后台执行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-a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logfile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将执行过程追加到日志文件</a:t>
                      </a:r>
                      <a:r>
                        <a:rPr lang="en-US" altLang="zh-CN" dirty="0" err="1"/>
                        <a:t>logfile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-v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显示冗余输出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urlfile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urlfile</a:t>
                      </a:r>
                      <a:r>
                        <a:rPr lang="zh-CN" altLang="en-US" dirty="0"/>
                        <a:t>文件读取要下载的文件列表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-q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不显示执行输出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-O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outputfile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将下载的文件改名为</a:t>
                      </a:r>
                      <a:r>
                        <a:rPr lang="en-US" altLang="zh-CN" dirty="0" err="1"/>
                        <a:t>outputfile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显示调试信息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-P PREFIX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将下载的文件存入</a:t>
                      </a:r>
                      <a:r>
                        <a:rPr lang="en-US" altLang="zh-CN" dirty="0"/>
                        <a:t>PREFIX/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68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wget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常用下载选项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035" cy="4211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选项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选项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-t NUM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重试次数为</a:t>
                      </a:r>
                      <a:r>
                        <a:rPr lang="en-US" altLang="zh-CN" dirty="0"/>
                        <a:t>NUM</a:t>
                      </a:r>
                      <a:endParaRPr lang="zh-CN" altLang="en-US" dirty="0"/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--limit-rate=RATE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限制下载速度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继续未完成的任务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-m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镜像站点目录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-N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开启时间戳比较，仅下载比本地新的文件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-k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将下载文件中的链接转换为本地的相对链接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-r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递归下载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-K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转换链接前先备份文件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-l NUM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指定下载深度为</a:t>
                      </a:r>
                      <a:r>
                        <a:rPr lang="en-US" altLang="zh-CN" dirty="0"/>
                        <a:t>NUM</a:t>
                      </a:r>
                      <a:endParaRPr lang="zh-CN" altLang="en-US" dirty="0"/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--user=USER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指定用户名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nc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不下载已存在的文件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--password=PASS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指定用户的口令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nd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不在本地创建目录结构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仅下载本站相关联的链接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np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不遍历父目录</a:t>
                      </a:r>
                      <a:endParaRPr lang="zh-CN" altLang="en-US" dirty="0"/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-H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可下载外部站点相关文件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页面所包含的所有元素文件</a:t>
                      </a: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--delete-after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122018" marR="122018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下载后删除本地文件，常用于生成</a:t>
                      </a:r>
                      <a:r>
                        <a:rPr lang="en-US" altLang="zh-CN" dirty="0"/>
                        <a:t>Squid</a:t>
                      </a:r>
                      <a:r>
                        <a:rPr lang="zh-CN" altLang="en-US" dirty="0"/>
                        <a:t>缓存</a:t>
                      </a:r>
                    </a:p>
                  </a:txBody>
                  <a:tcPr marL="122018" marR="1220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354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wget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常用筛选选项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64948"/>
              </p:ext>
            </p:extLst>
          </p:nvPr>
        </p:nvGraphicFramePr>
        <p:xfrm>
          <a:off x="623392" y="1772816"/>
          <a:ext cx="11256964" cy="204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1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选项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-A,  --accept=LIST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使用逗号间隔的列表指出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允许</a:t>
                      </a:r>
                      <a:r>
                        <a:rPr lang="zh-CN" altLang="en-US" sz="2000" dirty="0"/>
                        <a:t>下载的文件扩展名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-R,  --reject=LIST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使用逗号间隔的列表指出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不允许</a:t>
                      </a:r>
                      <a:r>
                        <a:rPr lang="zh-CN" altLang="en-US" sz="2000" dirty="0"/>
                        <a:t>下载的文件扩展名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-I,  --include-directories=LIST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使用逗号间隔的列表指出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允许</a:t>
                      </a:r>
                      <a:r>
                        <a:rPr lang="zh-CN" altLang="en-US" sz="2000" dirty="0"/>
                        <a:t>下载的目录名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-X,  --exclude-directories=LIST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使用逗号间隔的列表指出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不允许</a:t>
                      </a:r>
                      <a:r>
                        <a:rPr lang="zh-CN" altLang="en-US" sz="2000" dirty="0"/>
                        <a:t>下载的目录名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91744" y="4837078"/>
            <a:ext cx="446449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LIST</a:t>
            </a:r>
            <a:r>
              <a:rPr lang="en-US" altLang="zh-CN" sz="2400" dirty="0"/>
              <a:t> </a:t>
            </a:r>
            <a:r>
              <a:rPr lang="zh-CN" altLang="en-US" sz="2400" dirty="0"/>
              <a:t>中可以使用</a:t>
            </a:r>
            <a:r>
              <a:rPr lang="en-US" altLang="zh-CN" sz="2400" dirty="0"/>
              <a:t>Shell</a:t>
            </a:r>
            <a:r>
              <a:rPr lang="zh-CN" altLang="en-US" sz="2400" dirty="0"/>
              <a:t>的通配符</a:t>
            </a:r>
          </a:p>
        </p:txBody>
      </p:sp>
    </p:spTree>
    <p:extLst>
      <p:ext uri="{BB962C8B-B14F-4D97-AF65-F5344CB8AC3E}">
        <p14:creationId xmlns:p14="http://schemas.microsoft.com/office/powerpoint/2010/main" val="3454545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wget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下载单个文件</a:t>
            </a:r>
          </a:p>
          <a:p>
            <a:pPr lvl="1"/>
            <a:r>
              <a:rPr lang="en-US" altLang="zh-CN"/>
              <a:t>$ wget http://ftp.example.com/pub/getme</a:t>
            </a:r>
          </a:p>
          <a:p>
            <a:r>
              <a:rPr lang="zh-CN" altLang="en-US"/>
              <a:t>下载单个文件（断点续传）、在后台运行（</a:t>
            </a:r>
            <a:r>
              <a:rPr lang="en-US" altLang="zh-CN"/>
              <a:t>-b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$ wget -cb </a:t>
            </a:r>
            <a:r>
              <a:rPr lang="en-US" altLang="zh-CN">
                <a:hlinkClick r:id="rId2"/>
              </a:rPr>
              <a:t>http://ftp.example.com/isos/somefile.iso</a:t>
            </a:r>
            <a:endParaRPr lang="en-US" altLang="zh-CN"/>
          </a:p>
          <a:p>
            <a:r>
              <a:rPr lang="zh-CN" altLang="en-US"/>
              <a:t>下载单一</a:t>
            </a:r>
            <a:r>
              <a:rPr lang="en-US" altLang="zh-CN"/>
              <a:t>HTML</a:t>
            </a:r>
            <a:r>
              <a:rPr lang="zh-CN" altLang="en-US"/>
              <a:t>文件（</a:t>
            </a:r>
            <a:r>
              <a:rPr lang="en-US" altLang="zh-CN"/>
              <a:t>-p</a:t>
            </a:r>
            <a:r>
              <a:rPr lang="zh-CN" altLang="en-US"/>
              <a:t>确保页面显示的所有元素均被下载，</a:t>
            </a:r>
            <a:r>
              <a:rPr lang="en-US" altLang="zh-CN"/>
              <a:t>-k</a:t>
            </a:r>
            <a:r>
              <a:rPr lang="zh-CN" altLang="en-US"/>
              <a:t>重新建立链接）</a:t>
            </a:r>
          </a:p>
          <a:p>
            <a:pPr lvl="1"/>
            <a:r>
              <a:rPr lang="en-US" altLang="zh-CN"/>
              <a:t>$ wget -p -k http://esl.jamond.net/index.html</a:t>
            </a:r>
          </a:p>
          <a:p>
            <a:r>
              <a:rPr lang="zh-CN" altLang="en-US"/>
              <a:t>下载 </a:t>
            </a:r>
            <a:r>
              <a:rPr lang="en-US" altLang="zh-CN"/>
              <a:t>http://example.com </a:t>
            </a:r>
            <a:r>
              <a:rPr lang="zh-CN" altLang="en-US"/>
              <a:t>网站上 </a:t>
            </a:r>
            <a:r>
              <a:rPr lang="en-US" altLang="zh-CN"/>
              <a:t>packages </a:t>
            </a:r>
            <a:r>
              <a:rPr lang="zh-CN" altLang="en-US"/>
              <a:t>目录中的所有文件。</a:t>
            </a:r>
            <a:r>
              <a:rPr lang="en-US" altLang="zh-CN"/>
              <a:t>(-np </a:t>
            </a:r>
            <a:r>
              <a:rPr lang="zh-CN" altLang="en-US"/>
              <a:t>不遍历父目录，</a:t>
            </a:r>
            <a:r>
              <a:rPr lang="en-US" altLang="zh-CN"/>
              <a:t>-nd </a:t>
            </a:r>
            <a:r>
              <a:rPr lang="zh-CN" altLang="en-US"/>
              <a:t>不在本机重新创建目录结构）</a:t>
            </a:r>
          </a:p>
          <a:p>
            <a:pPr lvl="1"/>
            <a:r>
              <a:rPr lang="en-US" altLang="zh-CN"/>
              <a:t>$ wget -r -np -nd http://example.com/packages/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788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wget</a:t>
            </a:r>
            <a:r>
              <a:rPr lang="zh-CN" altLang="en-US"/>
              <a:t>命令举例（续）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仅下载指定目录及其子目录中的所有*</a:t>
            </a:r>
            <a:r>
              <a:rPr lang="en-US" altLang="zh-CN"/>
              <a:t>.iso </a:t>
            </a:r>
            <a:r>
              <a:rPr lang="zh-CN" altLang="en-US"/>
              <a:t>文件</a:t>
            </a:r>
          </a:p>
          <a:p>
            <a:pPr lvl="1"/>
            <a:r>
              <a:rPr lang="en-US" altLang="zh-CN"/>
              <a:t>$ wget -r -np -nd --accept=iso http://example.com/centos/5/ </a:t>
            </a:r>
          </a:p>
          <a:p>
            <a:r>
              <a:rPr lang="zh-CN" altLang="en-US"/>
              <a:t>镜像一个网站，将链接转换成本地地址</a:t>
            </a:r>
            <a:r>
              <a:rPr lang="en-US" altLang="zh-CN"/>
              <a:t>(-k)</a:t>
            </a:r>
            <a:r>
              <a:rPr lang="zh-CN" altLang="en-US"/>
              <a:t>，若链接的文件在外部站点则一同下载之</a:t>
            </a:r>
            <a:r>
              <a:rPr lang="en-US" altLang="zh-CN"/>
              <a:t>(-h)</a:t>
            </a:r>
          </a:p>
          <a:p>
            <a:pPr lvl="1"/>
            <a:r>
              <a:rPr lang="en-US" altLang="zh-CN"/>
              <a:t>$ wget -m -k -H http://www.example.com/</a:t>
            </a:r>
          </a:p>
          <a:p>
            <a:r>
              <a:rPr lang="zh-CN" altLang="en-US"/>
              <a:t>在本地镜像网站</a:t>
            </a:r>
            <a:r>
              <a:rPr lang="en-US" altLang="zh-CN"/>
              <a:t>http://www.xyz.edu.cn</a:t>
            </a:r>
            <a:r>
              <a:rPr lang="zh-CN" altLang="en-US"/>
              <a:t>的内容（</a:t>
            </a:r>
            <a:r>
              <a:rPr lang="en-US" altLang="zh-CN"/>
              <a:t>-l</a:t>
            </a:r>
            <a:r>
              <a:rPr lang="zh-CN" altLang="en-US"/>
              <a:t>指定深度，</a:t>
            </a:r>
            <a:r>
              <a:rPr lang="en-US" altLang="zh-CN"/>
              <a:t>-t0</a:t>
            </a:r>
            <a:r>
              <a:rPr lang="zh-CN" altLang="en-US"/>
              <a:t>一直重试）</a:t>
            </a:r>
          </a:p>
          <a:p>
            <a:pPr lvl="1"/>
            <a:r>
              <a:rPr lang="en-US" altLang="zh-CN"/>
              <a:t>$ wget -m  -l4  -t0  http://www.xyz.edu.cn</a:t>
            </a:r>
          </a:p>
          <a:p>
            <a:r>
              <a:rPr lang="zh-CN" altLang="en-US"/>
              <a:t>只下载网站指定的目录，避免向远程主机的其他目录扩散，并拒绝下载</a:t>
            </a:r>
            <a:r>
              <a:rPr lang="en-US" altLang="zh-CN"/>
              <a:t>gif</a:t>
            </a:r>
            <a:r>
              <a:rPr lang="zh-CN" altLang="en-US"/>
              <a:t>和</a:t>
            </a:r>
            <a:r>
              <a:rPr lang="en-US" altLang="zh-CN"/>
              <a:t>png</a:t>
            </a:r>
            <a:r>
              <a:rPr lang="zh-CN" altLang="en-US"/>
              <a:t>文件</a:t>
            </a:r>
          </a:p>
          <a:p>
            <a:pPr lvl="1"/>
            <a:r>
              <a:rPr lang="en-US" altLang="zh-CN"/>
              <a:t>$ wget -L --reject=gif,png  http://www.xyz.edu.cn/doc/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41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字符界面浏览器</a:t>
            </a:r>
            <a:r>
              <a:rPr lang="en-US" altLang="zh-CN" dirty="0"/>
              <a:t>—— links/w3m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浏览指定的</a:t>
            </a:r>
            <a:r>
              <a:rPr lang="en-US" altLang="zh-CN"/>
              <a:t>URL</a:t>
            </a:r>
          </a:p>
          <a:p>
            <a:pPr lvl="1"/>
            <a:r>
              <a:rPr lang="en-US" altLang="zh-CN"/>
              <a:t>$ links http://www.example.com</a:t>
            </a:r>
          </a:p>
          <a:p>
            <a:pPr lvl="1"/>
            <a:r>
              <a:rPr lang="en-US" altLang="zh-CN"/>
              <a:t>$ w3m http://www.example.com</a:t>
            </a:r>
          </a:p>
          <a:p>
            <a:r>
              <a:rPr lang="zh-CN" altLang="en-US"/>
              <a:t>在标准输出显示</a:t>
            </a:r>
            <a:r>
              <a:rPr lang="en-US" altLang="zh-CN"/>
              <a:t>html</a:t>
            </a:r>
            <a:r>
              <a:rPr lang="zh-CN" altLang="en-US"/>
              <a:t>页面的</a:t>
            </a:r>
            <a:r>
              <a:rPr lang="en-US" altLang="zh-CN"/>
              <a:t>TXT</a:t>
            </a:r>
            <a:r>
              <a:rPr lang="zh-CN" altLang="en-US"/>
              <a:t>版本</a:t>
            </a:r>
          </a:p>
          <a:p>
            <a:pPr lvl="1"/>
            <a:r>
              <a:rPr lang="en-US" altLang="zh-CN"/>
              <a:t>$ links -dump http://www.example.com</a:t>
            </a:r>
          </a:p>
          <a:p>
            <a:pPr lvl="1"/>
            <a:r>
              <a:rPr lang="en-US" altLang="zh-CN"/>
              <a:t>$ w3m -dump http://www.example.com</a:t>
            </a:r>
          </a:p>
          <a:p>
            <a:r>
              <a:rPr lang="zh-CN" altLang="en-US"/>
              <a:t>在标准输出显示</a:t>
            </a:r>
            <a:r>
              <a:rPr lang="en-US" altLang="zh-CN"/>
              <a:t>html</a:t>
            </a:r>
            <a:r>
              <a:rPr lang="zh-CN" altLang="en-US"/>
              <a:t>页面的源代码</a:t>
            </a:r>
          </a:p>
          <a:p>
            <a:pPr lvl="1"/>
            <a:r>
              <a:rPr lang="en-US" altLang="zh-CN"/>
              <a:t>$ links -source http://www.example.com</a:t>
            </a:r>
          </a:p>
          <a:p>
            <a:pPr lvl="1"/>
            <a:r>
              <a:rPr lang="en-US" altLang="zh-CN"/>
              <a:t>$ w3m -dump_source http://www.example.com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847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邮件客户</a:t>
            </a:r>
            <a:r>
              <a:rPr lang="en-US" altLang="zh-CN"/>
              <a:t>——mutt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支持</a:t>
            </a:r>
            <a:r>
              <a:rPr lang="en-US" altLang="zh-CN"/>
              <a:t>POP</a:t>
            </a:r>
            <a:r>
              <a:rPr lang="zh-CN" altLang="en-US"/>
              <a:t>、 </a:t>
            </a:r>
            <a:r>
              <a:rPr lang="en-US" altLang="zh-CN"/>
              <a:t>IMAP</a:t>
            </a:r>
            <a:r>
              <a:rPr lang="zh-CN" altLang="en-US"/>
              <a:t>和本地邮箱 </a:t>
            </a:r>
          </a:p>
          <a:p>
            <a:r>
              <a:rPr lang="zh-CN" altLang="en-US"/>
              <a:t>高度的可配置性 </a:t>
            </a:r>
          </a:p>
          <a:p>
            <a:r>
              <a:rPr lang="zh-CN" altLang="en-US"/>
              <a:t>可映射的“热键”（</a:t>
            </a:r>
            <a:r>
              <a:rPr lang="en-US" altLang="zh-CN"/>
              <a:t>hotkey</a:t>
            </a:r>
            <a:r>
              <a:rPr lang="zh-CN" altLang="en-US"/>
              <a:t>，功能键） </a:t>
            </a:r>
          </a:p>
          <a:p>
            <a:r>
              <a:rPr lang="zh-CN" altLang="en-US"/>
              <a:t>消息串线和彩色显示 </a:t>
            </a:r>
          </a:p>
          <a:p>
            <a:r>
              <a:rPr lang="en-US" altLang="zh-CN"/>
              <a:t>GnuPG</a:t>
            </a:r>
            <a:r>
              <a:rPr lang="zh-CN" altLang="en-US"/>
              <a:t>整合 </a:t>
            </a:r>
          </a:p>
          <a:p>
            <a:r>
              <a:rPr lang="zh-CN" altLang="en-US"/>
              <a:t>上下文敏感的帮助（“</a:t>
            </a:r>
            <a:r>
              <a:rPr lang="en-US" altLang="zh-CN"/>
              <a:t>?</a:t>
            </a:r>
            <a:r>
              <a:rPr lang="zh-CN" altLang="en-US"/>
              <a:t>”）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023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文件同步</a:t>
            </a:r>
            <a:r>
              <a:rPr lang="en-US" altLang="zh-CN" dirty="0"/>
              <a:t>——</a:t>
            </a:r>
            <a:r>
              <a:rPr lang="en-US" altLang="zh-CN" dirty="0" err="1"/>
              <a:t>rsync</a:t>
            </a:r>
            <a:r>
              <a:rPr lang="zh-CN" altLang="en-US" dirty="0"/>
              <a:t>（</a:t>
            </a:r>
            <a:r>
              <a:rPr lang="en-US" altLang="zh-CN" dirty="0"/>
              <a:t>remote synchronize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是一个远程数据同步工具</a:t>
            </a:r>
            <a:endParaRPr lang="en-US" altLang="zh-CN"/>
          </a:p>
          <a:p>
            <a:pPr lvl="1"/>
            <a:r>
              <a:rPr lang="zh-CN" altLang="en-US"/>
              <a:t>可通过</a:t>
            </a:r>
            <a:r>
              <a:rPr lang="en-US" altLang="zh-CN"/>
              <a:t>LAN/WAN</a:t>
            </a:r>
            <a:r>
              <a:rPr lang="zh-CN" altLang="en-US"/>
              <a:t>同步不同主机上的文件或目录</a:t>
            </a:r>
          </a:p>
          <a:p>
            <a:pPr lvl="1"/>
            <a:r>
              <a:rPr lang="zh-CN" altLang="en-US"/>
              <a:t>可以同步本地硬盘中的不同文件或目录</a:t>
            </a:r>
            <a:endParaRPr lang="en-US" altLang="zh-CN"/>
          </a:p>
          <a:p>
            <a:r>
              <a:rPr lang="en-US" altLang="zh-CN"/>
              <a:t>rsync </a:t>
            </a:r>
            <a:r>
              <a:rPr lang="zh-CN" altLang="en-US"/>
              <a:t>使用所谓的 </a:t>
            </a:r>
            <a:r>
              <a:rPr lang="en-US" altLang="zh-CN">
                <a:hlinkClick r:id="rId3" tooltip="http://rsync.samba.org/tech_report/"/>
              </a:rPr>
              <a:t>rsync</a:t>
            </a:r>
            <a:r>
              <a:rPr lang="zh-CN" altLang="en-US">
                <a:hlinkClick r:id="rId3" tooltip="http://rsync.samba.org/tech_report/"/>
              </a:rPr>
              <a:t>算法</a:t>
            </a:r>
            <a:r>
              <a:rPr lang="zh-CN" altLang="en-US"/>
              <a:t> 进行数据同步</a:t>
            </a:r>
            <a:endParaRPr lang="en-US" altLang="zh-CN"/>
          </a:p>
          <a:p>
            <a:pPr lvl="1"/>
            <a:r>
              <a:rPr lang="zh-CN" altLang="en-US"/>
              <a:t>同步若干新文件时：只复制有变化的文件</a:t>
            </a:r>
          </a:p>
          <a:p>
            <a:pPr lvl="1"/>
            <a:r>
              <a:rPr lang="zh-CN" altLang="en-US"/>
              <a:t>同步原有文件时：只复制文件的变化部分</a:t>
            </a:r>
            <a:endParaRPr lang="en-US" altLang="zh-CN"/>
          </a:p>
          <a:p>
            <a:pPr lvl="1"/>
            <a:r>
              <a:rPr lang="zh-CN" altLang="en-US"/>
              <a:t>参考 </a:t>
            </a:r>
            <a:r>
              <a:rPr lang="en-US" altLang="zh-CN">
                <a:hlinkClick r:id="rId4" tooltip="http://rsync.samba.org/how-rsync-works.html"/>
              </a:rPr>
              <a:t>How Rsync Works A Practical Overview</a:t>
            </a:r>
            <a:endParaRPr lang="en-US" altLang="zh-CN"/>
          </a:p>
          <a:p>
            <a:r>
              <a:rPr lang="en-US" altLang="zh-CN"/>
              <a:t>rsync </a:t>
            </a:r>
            <a:r>
              <a:rPr lang="zh-CN" altLang="en-US"/>
              <a:t>目前由 </a:t>
            </a:r>
            <a:r>
              <a:rPr lang="en-US" altLang="zh-CN">
                <a:hlinkClick r:id="rId5" tooltip="http://rsync.samba.org"/>
              </a:rPr>
              <a:t>http://rsync.samba.org</a:t>
            </a:r>
            <a:r>
              <a:rPr lang="en-US" altLang="zh-CN"/>
              <a:t> </a:t>
            </a:r>
            <a:r>
              <a:rPr lang="zh-CN" altLang="en-US"/>
              <a:t>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75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的基本特性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可以镜像保存整个目录树和文件系统</a:t>
            </a:r>
          </a:p>
          <a:p>
            <a:r>
              <a:rPr lang="zh-CN" altLang="en-US"/>
              <a:t>可以很容易做到保持原来文件的权限、时间、软硬链接等</a:t>
            </a:r>
          </a:p>
          <a:p>
            <a:r>
              <a:rPr lang="zh-CN" altLang="en-US"/>
              <a:t>无须特殊权限即可安装</a:t>
            </a:r>
          </a:p>
          <a:p>
            <a:r>
              <a:rPr lang="zh-CN" altLang="en-US"/>
              <a:t>优化的流程，文件传输效率高</a:t>
            </a:r>
          </a:p>
          <a:p>
            <a:r>
              <a:rPr lang="zh-CN" altLang="en-US"/>
              <a:t>可以使用 </a:t>
            </a:r>
            <a:r>
              <a:rPr lang="en-US" altLang="zh-CN"/>
              <a:t>rsh</a:t>
            </a:r>
            <a:r>
              <a:rPr lang="zh-CN" altLang="en-US"/>
              <a:t>、</a:t>
            </a:r>
            <a:r>
              <a:rPr lang="en-US" altLang="zh-CN"/>
              <a:t>ssh </a:t>
            </a:r>
            <a:r>
              <a:rPr lang="zh-CN" altLang="en-US"/>
              <a:t>方式来传输文件，当然也可以通过直接的 </a:t>
            </a:r>
            <a:r>
              <a:rPr lang="en-US" altLang="zh-CN"/>
              <a:t>socket </a:t>
            </a:r>
            <a:r>
              <a:rPr lang="zh-CN" altLang="en-US"/>
              <a:t>连接</a:t>
            </a:r>
          </a:p>
          <a:p>
            <a:r>
              <a:rPr lang="zh-CN" altLang="en-US"/>
              <a:t>支持匿名传输，以方便进行网站镜象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84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使用的两种方式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远程</a:t>
            </a:r>
            <a:r>
              <a:rPr lang="en-US" altLang="zh-CN"/>
              <a:t>Shell</a:t>
            </a:r>
            <a:r>
              <a:rPr lang="zh-CN" altLang="en-US"/>
              <a:t>方式</a:t>
            </a:r>
          </a:p>
          <a:p>
            <a:pPr lvl="1"/>
            <a:r>
              <a:rPr lang="zh-CN" altLang="en-US"/>
              <a:t>可以使用</a:t>
            </a:r>
            <a:r>
              <a:rPr lang="en-US" altLang="zh-CN"/>
              <a:t>rsh</a:t>
            </a:r>
            <a:r>
              <a:rPr lang="zh-CN" altLang="en-US"/>
              <a:t>、</a:t>
            </a:r>
            <a:r>
              <a:rPr lang="en-US" altLang="zh-CN"/>
              <a:t>ssh</a:t>
            </a:r>
            <a:r>
              <a:rPr lang="zh-CN" altLang="en-US"/>
              <a:t>等远程</a:t>
            </a:r>
            <a:r>
              <a:rPr lang="en-US" altLang="zh-CN"/>
              <a:t>Shell</a:t>
            </a:r>
            <a:r>
              <a:rPr lang="zh-CN" altLang="en-US"/>
              <a:t>，默认使用</a:t>
            </a:r>
            <a:r>
              <a:rPr lang="en-US" altLang="zh-CN"/>
              <a:t>ssh</a:t>
            </a:r>
          </a:p>
          <a:p>
            <a:pPr lvl="1"/>
            <a:r>
              <a:rPr lang="zh-CN" altLang="en-US"/>
              <a:t>用户验证由远程</a:t>
            </a:r>
            <a:r>
              <a:rPr lang="en-US" altLang="zh-CN"/>
              <a:t>Shell</a:t>
            </a:r>
            <a:r>
              <a:rPr lang="zh-CN" altLang="en-US"/>
              <a:t>负责</a:t>
            </a:r>
          </a:p>
          <a:p>
            <a:r>
              <a:rPr lang="en-US" altLang="zh-CN"/>
              <a:t>C/S</a:t>
            </a:r>
            <a:r>
              <a:rPr lang="zh-CN" altLang="en-US"/>
              <a:t>方式</a:t>
            </a:r>
          </a:p>
          <a:p>
            <a:pPr lvl="1"/>
            <a:r>
              <a:rPr lang="zh-CN" altLang="en-US"/>
              <a:t>客户连接远程 </a:t>
            </a:r>
            <a:r>
              <a:rPr lang="en-US" altLang="zh-CN"/>
              <a:t>rsync </a:t>
            </a:r>
            <a:r>
              <a:rPr lang="zh-CN" altLang="en-US"/>
              <a:t>服务器</a:t>
            </a:r>
          </a:p>
          <a:p>
            <a:pPr lvl="1"/>
            <a:r>
              <a:rPr lang="en-US" altLang="zh-CN"/>
              <a:t>rsync </a:t>
            </a:r>
            <a:r>
              <a:rPr lang="zh-CN" altLang="en-US"/>
              <a:t>服务器默认监听 </a:t>
            </a:r>
            <a:r>
              <a:rPr lang="en-US" altLang="zh-CN"/>
              <a:t>873 </a:t>
            </a:r>
            <a:r>
              <a:rPr lang="zh-CN" altLang="en-US"/>
              <a:t>端口</a:t>
            </a:r>
          </a:p>
          <a:p>
            <a:pPr lvl="1"/>
            <a:r>
              <a:rPr lang="zh-CN" altLang="en-US"/>
              <a:t>用户验证由 </a:t>
            </a:r>
            <a:r>
              <a:rPr lang="en-US" altLang="zh-CN"/>
              <a:t>rsync </a:t>
            </a:r>
            <a:r>
              <a:rPr lang="zh-CN" altLang="en-US"/>
              <a:t>服务器负责</a:t>
            </a:r>
            <a:endParaRPr lang="en-US" altLang="zh-CN"/>
          </a:p>
          <a:p>
            <a:pPr lvl="2"/>
            <a:r>
              <a:rPr lang="en-US" altLang="zh-CN"/>
              <a:t>rsync </a:t>
            </a:r>
            <a:r>
              <a:rPr lang="zh-CN" altLang="en-US"/>
              <a:t>服务器也可配置为匿名访问</a:t>
            </a:r>
          </a:p>
          <a:p>
            <a:pPr lvl="1"/>
            <a:r>
              <a:rPr lang="zh-CN" altLang="en-US"/>
              <a:t>访问</a:t>
            </a:r>
            <a:r>
              <a:rPr lang="en-US" altLang="zh-CN"/>
              <a:t>rsync</a:t>
            </a:r>
            <a:r>
              <a:rPr lang="zh-CN" altLang="en-US"/>
              <a:t>服务器时可使用</a:t>
            </a:r>
            <a:r>
              <a:rPr lang="en-US" altLang="zh-CN"/>
              <a:t>URL</a:t>
            </a:r>
            <a:r>
              <a:rPr lang="zh-CN" altLang="en-US"/>
              <a:t>（</a:t>
            </a:r>
            <a:r>
              <a:rPr lang="en-US" altLang="zh-CN"/>
              <a:t>rsync://host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3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的网络接口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支持众多类型的网络接口</a:t>
            </a:r>
          </a:p>
          <a:p>
            <a:pPr lvl="1"/>
            <a:r>
              <a:rPr lang="zh-CN" altLang="en-US"/>
              <a:t>每一个网络接口设备在</a:t>
            </a:r>
            <a:r>
              <a:rPr lang="en-US" altLang="zh-CN"/>
              <a:t>Linux</a:t>
            </a:r>
            <a:r>
              <a:rPr lang="zh-CN" altLang="en-US"/>
              <a:t>的内核中都有相应的设备名称</a:t>
            </a:r>
          </a:p>
          <a:p>
            <a:r>
              <a:rPr lang="zh-CN" altLang="en-US"/>
              <a:t>每一种网络接口设备（网络适配器）都需要相应的设备驱动程序</a:t>
            </a:r>
          </a:p>
          <a:p>
            <a:pPr lvl="1"/>
            <a:r>
              <a:rPr lang="zh-CN" altLang="en-US"/>
              <a:t>网络接口设备的驱动程序被编译在系统内核中</a:t>
            </a:r>
          </a:p>
          <a:p>
            <a:pPr lvl="1"/>
            <a:r>
              <a:rPr lang="zh-CN" altLang="en-US"/>
              <a:t>或者被编译为系统内核模块以便让系统内核进行调用</a:t>
            </a:r>
          </a:p>
          <a:p>
            <a:r>
              <a:rPr lang="en-US" altLang="zh-CN"/>
              <a:t>RHEL/CentOS</a:t>
            </a:r>
            <a:r>
              <a:rPr lang="zh-CN" altLang="en-US"/>
              <a:t>默认是采用内核模块（</a:t>
            </a:r>
            <a:r>
              <a:rPr lang="en-US" altLang="zh-CN"/>
              <a:t>Module</a:t>
            </a:r>
            <a:r>
              <a:rPr lang="zh-CN" altLang="en-US"/>
              <a:t>）的方式在系统引导时驱动网络接口的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/lib/modules/$(uname -r)/kernel/drivers/net</a:t>
            </a:r>
            <a:r>
              <a:rPr lang="zh-CN" altLang="en-US"/>
              <a:t>目录下可以找到可加载的驱动</a:t>
            </a:r>
          </a:p>
          <a:p>
            <a:pPr lvl="1"/>
            <a:r>
              <a:rPr lang="zh-CN" altLang="en-US"/>
              <a:t>可以从系统内核模块配置文件</a:t>
            </a:r>
            <a:r>
              <a:rPr lang="en-US" altLang="zh-CN"/>
              <a:t>/etc/modprobe.conf</a:t>
            </a:r>
            <a:r>
              <a:rPr lang="zh-CN" altLang="en-US"/>
              <a:t>中查看系统加载的网卡驱动模块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944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zh-CN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同步本地文件或目录</a:t>
            </a:r>
          </a:p>
          <a:p>
            <a:pPr lvl="1"/>
            <a:r>
              <a:rPr lang="en-US" altLang="zh-CN"/>
              <a:t>rsync [OPTION...] SRC... [DEST]</a:t>
            </a:r>
          </a:p>
          <a:p>
            <a:r>
              <a:rPr lang="zh-CN" altLang="en-US"/>
              <a:t>将远程文件或目录同步到本地（拉）</a:t>
            </a:r>
          </a:p>
          <a:p>
            <a:pPr lvl="1"/>
            <a:r>
              <a:rPr lang="en-US" altLang="zh-CN"/>
              <a:t>rsync [OPTION...] [USER@]HOST:SRC... [DEST]</a:t>
            </a:r>
          </a:p>
          <a:p>
            <a:r>
              <a:rPr lang="zh-CN" altLang="en-US"/>
              <a:t>将本地文件或目录同步到远程（推）</a:t>
            </a:r>
          </a:p>
          <a:p>
            <a:pPr lvl="1"/>
            <a:r>
              <a:rPr lang="en-US" altLang="zh-CN"/>
              <a:t>rsync [OPTION...] SRC... [USER@]HOST:DEST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308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命令的常用选项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96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选项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-a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--archive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归档模式，等价于 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rlptgoD</a:t>
                      </a:r>
                      <a:r>
                        <a:rPr lang="zh-CN" altLang="en-US" sz="2400" dirty="0"/>
                        <a:t>（不包括</a:t>
                      </a:r>
                      <a:r>
                        <a:rPr lang="en-US" altLang="zh-CN" sz="2400" dirty="0"/>
                        <a:t>-H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-r</a:t>
                      </a:r>
                      <a:r>
                        <a:rPr lang="zh-CN" altLang="en-US" sz="2400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--recursive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对子目录以递归模式处理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-l</a:t>
                      </a:r>
                      <a:r>
                        <a:rPr lang="zh-CN" altLang="en-US" sz="2400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--links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保持符号链接文件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-H</a:t>
                      </a:r>
                      <a:r>
                        <a:rPr lang="zh-CN" altLang="en-US" sz="2400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--hard-links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保持硬链接文件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-p</a:t>
                      </a:r>
                      <a:r>
                        <a:rPr lang="zh-CN" altLang="en-US" sz="2400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--perms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保持文件权限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-t</a:t>
                      </a:r>
                      <a:r>
                        <a:rPr lang="zh-CN" altLang="en-US" sz="2400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--times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保持文件时间信息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-g</a:t>
                      </a:r>
                      <a:r>
                        <a:rPr lang="zh-CN" altLang="en-US" sz="2400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--group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保持文件属组信息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-o</a:t>
                      </a:r>
                      <a:r>
                        <a:rPr lang="zh-CN" altLang="en-US" sz="2400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--owner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保持文件属主信息（仅 </a:t>
                      </a:r>
                      <a:r>
                        <a:rPr lang="en-US" altLang="zh-CN" sz="2400" dirty="0"/>
                        <a:t>root </a:t>
                      </a:r>
                      <a:r>
                        <a:rPr lang="zh-CN" altLang="en-US" sz="2400" dirty="0"/>
                        <a:t>可用）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2060"/>
                          </a:solidFill>
                        </a:rPr>
                        <a:t>-D</a:t>
                      </a:r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保持设备文件和特殊文件（仅 </a:t>
                      </a:r>
                      <a:r>
                        <a:rPr lang="en-US" altLang="zh-CN" sz="2400" dirty="0"/>
                        <a:t>root </a:t>
                      </a:r>
                      <a:r>
                        <a:rPr lang="zh-CN" altLang="en-US" sz="2400" dirty="0"/>
                        <a:t>可用）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43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命令的常用选项续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9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-e</a:t>
                      </a:r>
                      <a:r>
                        <a:rPr lang="zh-CN" altLang="en-US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--</a:t>
                      </a:r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rsh</a:t>
                      </a: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=COMMAND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指定远程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程序，</a:t>
                      </a:r>
                      <a:r>
                        <a:rPr lang="en-US" altLang="zh-CN" dirty="0"/>
                        <a:t>RHEL/</a:t>
                      </a:r>
                      <a:r>
                        <a:rPr lang="en-US" altLang="zh-CN" dirty="0" err="1"/>
                        <a:t>CentOS</a:t>
                      </a:r>
                      <a:r>
                        <a:rPr lang="zh-CN" altLang="en-US" dirty="0"/>
                        <a:t>默认为</a:t>
                      </a:r>
                      <a:r>
                        <a:rPr lang="en-US" altLang="zh-CN" dirty="0" err="1"/>
                        <a:t>ssh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-z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--compress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在传输文件时进行压缩处理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--delete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删除那些接收端还保留而发送端已经不存在的文件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--delete-after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接收者在传输之后才进行删除操作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--exclude=</a:t>
                      </a:r>
                      <a:r>
                        <a:rPr lang="en-US" altLang="zh-CN" b="1" i="1" dirty="0">
                          <a:solidFill>
                            <a:srgbClr val="FF0000"/>
                          </a:solidFill>
                        </a:rPr>
                        <a:t>PATTERN</a:t>
                      </a:r>
                      <a:endParaRPr lang="zh-CN" alt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指定排除不需要传输的文件匹配模式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--include=</a:t>
                      </a:r>
                      <a:r>
                        <a:rPr lang="en-US" altLang="zh-CN" b="1" i="1" dirty="0">
                          <a:solidFill>
                            <a:srgbClr val="FF0000"/>
                          </a:solidFill>
                        </a:rPr>
                        <a:t>PATTERN</a:t>
                      </a:r>
                      <a:endParaRPr lang="zh-CN" alt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指定需要传输的文件匹配模式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-P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等价于</a:t>
                      </a:r>
                      <a:r>
                        <a:rPr lang="en-US" altLang="zh-CN" dirty="0"/>
                        <a:t>--partial --progress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--partial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保留因故没有完全传输的文件，以加快随后的再次传输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--progress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在传输时显示传输过程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-v</a:t>
                      </a:r>
                      <a:r>
                        <a:rPr lang="zh-CN" altLang="en-US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--verbose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详细输出模式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-q</a:t>
                      </a:r>
                      <a:r>
                        <a:rPr lang="zh-CN" altLang="en-US" b="1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--quiet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精简输出模式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75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命令应用举例（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将整个 </a:t>
            </a:r>
            <a:r>
              <a:rPr lang="en-US" altLang="zh-CN"/>
              <a:t>/home </a:t>
            </a:r>
            <a:r>
              <a:rPr lang="zh-CN" altLang="en-US"/>
              <a:t>目录及其子目录同步到  </a:t>
            </a:r>
            <a:r>
              <a:rPr lang="en-US" altLang="zh-CN"/>
              <a:t>/backups</a:t>
            </a:r>
          </a:p>
          <a:p>
            <a:pPr lvl="1"/>
            <a:r>
              <a:rPr lang="en-US" altLang="zh-CN"/>
              <a:t># rsync -a --delete /home /backups</a:t>
            </a:r>
          </a:p>
          <a:p>
            <a:r>
              <a:rPr lang="zh-CN" altLang="en-US"/>
              <a:t>将 </a:t>
            </a:r>
            <a:r>
              <a:rPr lang="en-US" altLang="zh-CN"/>
              <a:t>/home </a:t>
            </a:r>
            <a:r>
              <a:rPr lang="zh-CN" altLang="en-US"/>
              <a:t>目录下的所有内容同步到  </a:t>
            </a:r>
            <a:r>
              <a:rPr lang="en-US" altLang="zh-CN"/>
              <a:t>/backups/home.0</a:t>
            </a:r>
          </a:p>
          <a:p>
            <a:pPr lvl="1"/>
            <a:r>
              <a:rPr lang="en-US" altLang="zh-CN"/>
              <a:t># rsync -a --delete /home/ /backups/home.0</a:t>
            </a:r>
          </a:p>
          <a:p>
            <a:r>
              <a:rPr lang="zh-CN" altLang="en-US"/>
              <a:t>执行“推”复制同步</a:t>
            </a:r>
          </a:p>
          <a:p>
            <a:pPr lvl="1"/>
            <a:r>
              <a:rPr lang="en-US" altLang="zh-CN"/>
              <a:t>[root@soho ~]# rsync /etc/hosts centos5:/etc/hosts</a:t>
            </a:r>
          </a:p>
          <a:p>
            <a:r>
              <a:rPr lang="zh-CN" altLang="en-US"/>
              <a:t>执行“拉”复制同步</a:t>
            </a:r>
          </a:p>
          <a:p>
            <a:pPr lvl="1"/>
            <a:r>
              <a:rPr lang="en-US" altLang="zh-CN"/>
              <a:t>[root@centos5 ~]# rsync soho:/etc/hosts /etc/hosts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01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命令应用举例（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执行“推”复制同步用户的环境文件</a:t>
            </a:r>
          </a:p>
          <a:p>
            <a:pPr lvl="1"/>
            <a:r>
              <a:rPr lang="en-US" altLang="zh-CN"/>
              <a:t>[osmond@soho ~]$ rsync ~/.bash* centos5:</a:t>
            </a:r>
          </a:p>
          <a:p>
            <a:r>
              <a:rPr lang="zh-CN" altLang="en-US"/>
              <a:t>执行“拉”复制同步用户的环境文件</a:t>
            </a:r>
          </a:p>
          <a:p>
            <a:pPr lvl="1"/>
            <a:r>
              <a:rPr lang="en-US" altLang="zh-CN"/>
              <a:t>[osmond@cnetos5 ~]$ rsync soho:~/.bash* .</a:t>
            </a:r>
          </a:p>
          <a:p>
            <a:r>
              <a:rPr lang="zh-CN" altLang="en-US"/>
              <a:t>执行“推”复制同步站点根目录</a:t>
            </a:r>
          </a:p>
          <a:p>
            <a:pPr lvl="1"/>
            <a:r>
              <a:rPr lang="en-US" altLang="zh-CN"/>
              <a:t>[osmond@soho ~]$ rsync -avz --delete /var/www          root@192.168.0.101:/var/www</a:t>
            </a:r>
          </a:p>
          <a:p>
            <a:r>
              <a:rPr lang="zh-CN" altLang="en-US"/>
              <a:t>执行“拉”复制同步站点根目录</a:t>
            </a:r>
          </a:p>
          <a:p>
            <a:pPr lvl="1"/>
            <a:r>
              <a:rPr lang="en-US" altLang="zh-CN"/>
              <a:t>[osmond@cnetos5 ~]$ rsync -avz --delete       root@192.168.0.55:/var/www /var/www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466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 </a:t>
            </a:r>
            <a:r>
              <a:rPr lang="zh-CN" altLang="en-US"/>
              <a:t>命令应用举例（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从匿名 </a:t>
            </a:r>
            <a:r>
              <a:rPr lang="en-US" altLang="zh-CN"/>
              <a:t>rsync </a:t>
            </a:r>
            <a:r>
              <a:rPr lang="zh-CN" altLang="en-US"/>
              <a:t>服务器同步 </a:t>
            </a:r>
            <a:r>
              <a:rPr lang="en-US" altLang="zh-CN"/>
              <a:t>CentOS </a:t>
            </a:r>
            <a:r>
              <a:rPr lang="zh-CN" altLang="en-US"/>
              <a:t>的 </a:t>
            </a:r>
            <a:r>
              <a:rPr lang="en-US" altLang="zh-CN"/>
              <a:t>yum </a:t>
            </a:r>
            <a:r>
              <a:rPr lang="zh-CN" altLang="en-US"/>
              <a:t>仓库</a:t>
            </a:r>
            <a:endParaRPr lang="en-US" altLang="zh-CN"/>
          </a:p>
          <a:p>
            <a:pPr lvl="1"/>
            <a:r>
              <a:rPr lang="zh-CN" altLang="en-US"/>
              <a:t>同步到本地 </a:t>
            </a:r>
            <a:r>
              <a:rPr lang="en-US" altLang="zh-CN"/>
              <a:t>/var/ftp/yum/distr/centos/ </a:t>
            </a:r>
            <a:r>
              <a:rPr lang="zh-CN" altLang="en-US"/>
              <a:t>目录</a:t>
            </a:r>
          </a:p>
          <a:p>
            <a:pPr lvl="1"/>
            <a:r>
              <a:rPr lang="zh-CN" altLang="en-US"/>
              <a:t>不同步</a:t>
            </a:r>
            <a:r>
              <a:rPr lang="en-US" altLang="zh-CN"/>
              <a:t>SRPMS</a:t>
            </a:r>
            <a:r>
              <a:rPr lang="zh-CN" altLang="en-US"/>
              <a:t>、</a:t>
            </a:r>
            <a:r>
              <a:rPr lang="en-US" altLang="zh-CN"/>
              <a:t>x86_64</a:t>
            </a:r>
            <a:r>
              <a:rPr lang="zh-CN" altLang="en-US"/>
              <a:t>和</a:t>
            </a:r>
            <a:r>
              <a:rPr lang="en-US" altLang="zh-CN"/>
              <a:t>isos 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# rsync -aqzH --delete --delay-updates \</a:t>
            </a:r>
          </a:p>
          <a:p>
            <a:r>
              <a:rPr lang="en-US" altLang="zh-CN"/>
              <a:t>   --exclude=SRPMS/  --exclude=x86_64/ \</a:t>
            </a:r>
          </a:p>
          <a:p>
            <a:r>
              <a:rPr lang="en-US" altLang="zh-CN"/>
              <a:t>   --exclude=isos/ \</a:t>
            </a:r>
          </a:p>
          <a:p>
            <a:r>
              <a:rPr lang="en-US" altLang="zh-CN"/>
              <a:t>   rsync://mirror.centos.net.cn/centos/5.5  \</a:t>
            </a:r>
          </a:p>
          <a:p>
            <a:r>
              <a:rPr lang="en-US" altLang="zh-CN"/>
              <a:t>   /var/ftp/yum/distr/centos/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262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ssh </a:t>
            </a:r>
            <a:r>
              <a:rPr lang="zh-CN" altLang="en-US"/>
              <a:t>用于替代 </a:t>
            </a:r>
            <a:r>
              <a:rPr lang="en-US" altLang="zh-CN"/>
              <a:t>telnet/rlogin</a:t>
            </a:r>
          </a:p>
          <a:p>
            <a:r>
              <a:rPr lang="zh-CN" altLang="en-US"/>
              <a:t>格式</a:t>
            </a:r>
            <a:endParaRPr lang="en-US" altLang="zh-CN"/>
          </a:p>
          <a:p>
            <a:pPr lvl="1"/>
            <a:r>
              <a:rPr lang="en-US" altLang="zh-CN"/>
              <a:t>ssh [user@]hostname </a:t>
            </a:r>
          </a:p>
          <a:p>
            <a:pPr lvl="1"/>
            <a:r>
              <a:rPr lang="en-US" altLang="zh-CN"/>
              <a:t>ssh [user@]hostname command </a:t>
            </a:r>
          </a:p>
          <a:p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en-US" altLang="zh-CN"/>
              <a:t>$ ssh -l osmond 192.168.0.100</a:t>
            </a:r>
          </a:p>
          <a:p>
            <a:pPr lvl="1"/>
            <a:r>
              <a:rPr lang="en-US" altLang="zh-CN"/>
              <a:t>$ ssh osmond@192.168.0.100</a:t>
            </a:r>
          </a:p>
          <a:p>
            <a:pPr lvl="1"/>
            <a:r>
              <a:rPr lang="en-US" altLang="zh-CN"/>
              <a:t>$ ssh osmond@192.168.0.100 “ls ~”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05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scp </a:t>
            </a:r>
            <a:r>
              <a:rPr lang="zh-CN" altLang="en-US"/>
              <a:t>用于替代 </a:t>
            </a:r>
            <a:r>
              <a:rPr lang="en-US" altLang="zh-CN"/>
              <a:t>rcp</a:t>
            </a:r>
          </a:p>
          <a:p>
            <a:r>
              <a:rPr lang="zh-CN" altLang="en-US"/>
              <a:t>格式：</a:t>
            </a:r>
            <a:r>
              <a:rPr lang="fr-FR" altLang="zh-CN"/>
              <a:t>scp </a:t>
            </a:r>
            <a:r>
              <a:rPr lang="en-US" altLang="zh-CN"/>
              <a:t>[option] &lt;</a:t>
            </a:r>
            <a:r>
              <a:rPr lang="fr-FR" altLang="zh-CN"/>
              <a:t>source&gt; &lt;destination&gt;</a:t>
            </a:r>
          </a:p>
          <a:p>
            <a:pPr lvl="1"/>
            <a:r>
              <a:rPr lang="zh-CN" altLang="fr-FR"/>
              <a:t>远程文件的指定方式是：</a:t>
            </a:r>
          </a:p>
          <a:p>
            <a:pPr lvl="2"/>
            <a:r>
              <a:rPr lang="fr-FR" altLang="zh-CN"/>
              <a:t>[user@]host:/path/to/file</a:t>
            </a:r>
          </a:p>
          <a:p>
            <a:pPr lvl="1"/>
            <a:r>
              <a:rPr lang="zh-CN" altLang="en-US"/>
              <a:t>选项：</a:t>
            </a:r>
          </a:p>
          <a:p>
            <a:pPr lvl="2"/>
            <a:r>
              <a:rPr lang="en-US" altLang="zh-CN"/>
              <a:t>-r</a:t>
            </a:r>
            <a:r>
              <a:rPr lang="zh-CN" altLang="en-US"/>
              <a:t>：用于递归复制子目录</a:t>
            </a:r>
          </a:p>
          <a:p>
            <a:pPr lvl="2"/>
            <a:r>
              <a:rPr lang="en-US" altLang="zh-CN"/>
              <a:t>-p</a:t>
            </a:r>
            <a:r>
              <a:rPr lang="zh-CN" altLang="en-US"/>
              <a:t>：用于保留被复制文件的时间戳和权限</a:t>
            </a:r>
          </a:p>
          <a:p>
            <a:pPr lvl="2"/>
            <a:r>
              <a:rPr lang="en-US" altLang="zh-CN"/>
              <a:t>-C</a:t>
            </a:r>
            <a:r>
              <a:rPr lang="zh-CN" altLang="en-US"/>
              <a:t>：用于压缩数据流</a:t>
            </a:r>
            <a:endParaRPr lang="en-US" altLang="zh-CN"/>
          </a:p>
          <a:p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en-US" altLang="zh-CN"/>
              <a:t>$ scp osmond@192.168.0.101:remotefile  localfile</a:t>
            </a:r>
            <a:endParaRPr lang="zh-CN" altLang="zh-CN"/>
          </a:p>
          <a:p>
            <a:pPr lvl="1"/>
            <a:r>
              <a:rPr lang="en-US" altLang="zh-CN"/>
              <a:t>$ scp -rpC osmond@backup.ls-al.me:/data 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274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sftp</a:t>
            </a:r>
            <a:r>
              <a:rPr lang="zh-CN" altLang="en-US"/>
              <a:t>命令是基于</a:t>
            </a:r>
            <a:r>
              <a:rPr lang="en-US" altLang="zh-CN"/>
              <a:t>SSH</a:t>
            </a:r>
            <a:r>
              <a:rPr lang="zh-CN" altLang="en-US"/>
              <a:t>协议的 </a:t>
            </a:r>
            <a:r>
              <a:rPr lang="en-US" altLang="zh-CN"/>
              <a:t>ftp </a:t>
            </a:r>
            <a:r>
              <a:rPr lang="zh-CN" altLang="en-US"/>
              <a:t>的客户端</a:t>
            </a:r>
          </a:p>
          <a:p>
            <a:r>
              <a:rPr lang="zh-CN" altLang="en-US"/>
              <a:t>与 </a:t>
            </a:r>
            <a:r>
              <a:rPr lang="en-US" altLang="zh-CN"/>
              <a:t>ftp </a:t>
            </a:r>
            <a:r>
              <a:rPr lang="zh-CN" altLang="en-US"/>
              <a:t>类似</a:t>
            </a:r>
            <a:r>
              <a:rPr lang="en-US" altLang="zh-CN"/>
              <a:t>, </a:t>
            </a:r>
            <a:r>
              <a:rPr lang="zh-CN" altLang="en-US"/>
              <a:t>但它进行加密传输，比</a:t>
            </a:r>
            <a:r>
              <a:rPr lang="en-US" altLang="zh-CN"/>
              <a:t>FTP</a:t>
            </a:r>
            <a:r>
              <a:rPr lang="zh-CN" altLang="en-US"/>
              <a:t>有更高的安全性</a:t>
            </a:r>
            <a:endParaRPr lang="en-US" altLang="zh-CN"/>
          </a:p>
          <a:p>
            <a:r>
              <a:rPr lang="zh-CN" altLang="zh-CN"/>
              <a:t>格式</a:t>
            </a:r>
            <a:endParaRPr lang="en-US" altLang="zh-CN"/>
          </a:p>
          <a:p>
            <a:pPr lvl="1"/>
            <a:r>
              <a:rPr lang="en-US" altLang="zh-CN"/>
              <a:t>sftp [user@]hostname</a:t>
            </a:r>
            <a:endParaRPr lang="zh-CN" altLang="zh-CN"/>
          </a:p>
          <a:p>
            <a:r>
              <a:rPr lang="zh-CN" altLang="en-US"/>
              <a:t>举例：</a:t>
            </a:r>
          </a:p>
          <a:p>
            <a:pPr lvl="1"/>
            <a:r>
              <a:rPr lang="en-US" altLang="zh-CN"/>
              <a:t>$ sftp osmond@192.168.0.101</a:t>
            </a:r>
          </a:p>
          <a:p>
            <a:r>
              <a:rPr lang="zh-CN" altLang="en-US"/>
              <a:t>进入 </a:t>
            </a:r>
            <a:r>
              <a:rPr lang="en-US" altLang="zh-CN"/>
              <a:t>sftp </a:t>
            </a:r>
            <a:r>
              <a:rPr lang="zh-CN" altLang="en-US"/>
              <a:t>会话之后就可以使用 </a:t>
            </a:r>
            <a:r>
              <a:rPr lang="en-US" altLang="zh-CN"/>
              <a:t>ftp </a:t>
            </a:r>
            <a:r>
              <a:rPr lang="zh-CN" altLang="en-US"/>
              <a:t>子命令上传和下载文件了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37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3422069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9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下常见的网络接口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255106"/>
              </p:ext>
            </p:extLst>
          </p:nvPr>
        </p:nvGraphicFramePr>
        <p:xfrm>
          <a:off x="527380" y="1648837"/>
          <a:ext cx="11256968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6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接口类型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接口名称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以太网接口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eth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是最常用的网络接口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令牌环接口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tr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只出现在少数纯</a:t>
                      </a:r>
                      <a:r>
                        <a:rPr lang="en-US" altLang="zh-CN" sz="2000" dirty="0"/>
                        <a:t>IBM</a:t>
                      </a:r>
                      <a:r>
                        <a:rPr lang="zh-CN" altLang="en-US" sz="2000" dirty="0"/>
                        <a:t>环境的网络中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光纤分布式数据接口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fddi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FDDI</a:t>
                      </a:r>
                      <a:r>
                        <a:rPr lang="zh-CN" altLang="en-US" sz="2000" dirty="0"/>
                        <a:t>接口设备昂贵，通常用于核心网或高速网络中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点对点协议接口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ppp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用于</a:t>
                      </a:r>
                      <a:r>
                        <a:rPr lang="en-US" altLang="zh-CN" sz="2000" dirty="0"/>
                        <a:t>Modem/ADSL</a:t>
                      </a:r>
                      <a:r>
                        <a:rPr lang="zh-CN" altLang="en-US" sz="2000" dirty="0"/>
                        <a:t>拨号网络或基于</a:t>
                      </a:r>
                      <a:r>
                        <a:rPr lang="en-US" altLang="zh-CN" sz="2000" dirty="0"/>
                        <a:t>PPTP</a:t>
                      </a:r>
                      <a:r>
                        <a:rPr lang="zh-CN" altLang="en-US" sz="2000" dirty="0"/>
                        <a:t>协议的</a:t>
                      </a:r>
                      <a:r>
                        <a:rPr lang="en-US" altLang="zh-CN" sz="2000" dirty="0"/>
                        <a:t>VPN</a:t>
                      </a:r>
                      <a:r>
                        <a:rPr lang="zh-CN" altLang="en-US" sz="2000" dirty="0"/>
                        <a:t>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本地回环接口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lo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用于支持</a:t>
                      </a:r>
                      <a:r>
                        <a:rPr lang="en-US" altLang="zh-CN" sz="2000" dirty="0"/>
                        <a:t>UNIX Domain Socket</a:t>
                      </a:r>
                      <a:r>
                        <a:rPr lang="zh-CN" altLang="en-US" sz="2000" dirty="0"/>
                        <a:t>技术的进程相互通信（</a:t>
                      </a:r>
                      <a:r>
                        <a:rPr lang="en-US" altLang="zh-CN" sz="2000" dirty="0"/>
                        <a:t>IPC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83632" y="5229200"/>
            <a:ext cx="648072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X</a:t>
            </a:r>
            <a:r>
              <a:rPr lang="zh-CN" altLang="en-US" sz="2000" dirty="0"/>
              <a:t>是从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开始的整数。如：</a:t>
            </a:r>
            <a:r>
              <a:rPr lang="en-US" altLang="zh-CN" sz="2000" dirty="0"/>
              <a:t>eth0</a:t>
            </a:r>
            <a:r>
              <a:rPr lang="zh-CN" altLang="en-US" sz="2000" dirty="0"/>
              <a:t>代表第一块以太网卡，</a:t>
            </a:r>
            <a:r>
              <a:rPr lang="en-US" altLang="zh-CN" sz="2000" dirty="0"/>
              <a:t>eth1</a:t>
            </a:r>
            <a:r>
              <a:rPr lang="zh-CN" altLang="en-US" sz="2000" dirty="0"/>
              <a:t>代表第二块以太网卡等。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54223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简述</a:t>
            </a:r>
            <a:r>
              <a:rPr lang="en-US" altLang="zh-CN" sz="2800" dirty="0"/>
              <a:t>TCP/IP</a:t>
            </a:r>
            <a:r>
              <a:rPr lang="zh-CN" altLang="en-US" sz="2800" dirty="0"/>
              <a:t>模型及协议栈。</a:t>
            </a:r>
          </a:p>
          <a:p>
            <a:r>
              <a:rPr lang="zh-CN" altLang="en-US" sz="2800" dirty="0"/>
              <a:t>如何使用命令配置以太网接口？ </a:t>
            </a:r>
          </a:p>
          <a:p>
            <a:r>
              <a:rPr lang="zh-CN" altLang="en-US" sz="2800" dirty="0"/>
              <a:t>简述路由类型？ </a:t>
            </a:r>
          </a:p>
          <a:p>
            <a:r>
              <a:rPr lang="zh-CN" altLang="en-US" sz="2800" dirty="0"/>
              <a:t>简述</a:t>
            </a:r>
            <a:r>
              <a:rPr lang="en-US" altLang="zh-CN" sz="2800" dirty="0"/>
              <a:t>RHEL/CentOS</a:t>
            </a:r>
            <a:r>
              <a:rPr lang="zh-CN" altLang="en-US" sz="2800" dirty="0"/>
              <a:t>下的</a:t>
            </a:r>
            <a:r>
              <a:rPr lang="en-US" altLang="zh-CN" sz="2800" dirty="0"/>
              <a:t>TCP/IP</a:t>
            </a:r>
            <a:r>
              <a:rPr lang="zh-CN" altLang="en-US" sz="2800" dirty="0"/>
              <a:t>配置文件族。</a:t>
            </a:r>
          </a:p>
          <a:p>
            <a:r>
              <a:rPr lang="zh-CN" altLang="en-US" sz="2800" dirty="0"/>
              <a:t>简述</a:t>
            </a:r>
            <a:r>
              <a:rPr lang="en-US" altLang="zh-CN" sz="2800" dirty="0"/>
              <a:t>Linux</a:t>
            </a:r>
            <a:r>
              <a:rPr lang="zh-CN" altLang="en-US" sz="2800" dirty="0"/>
              <a:t>下常用的网络服务和网络客户端。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29106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学会使用</a:t>
            </a:r>
            <a:r>
              <a:rPr lang="en-US" altLang="zh-CN" sz="2800" dirty="0" err="1"/>
              <a:t>ifconfig</a:t>
            </a:r>
            <a:r>
              <a:rPr lang="zh-CN" altLang="en-US" sz="2800" dirty="0"/>
              <a:t>命令配置以太网接口。</a:t>
            </a:r>
          </a:p>
          <a:p>
            <a:r>
              <a:rPr lang="zh-CN" altLang="en-US" sz="2800" dirty="0"/>
              <a:t>学会使用</a:t>
            </a:r>
            <a:r>
              <a:rPr lang="en-US" altLang="zh-CN" sz="2800" dirty="0"/>
              <a:t>route</a:t>
            </a:r>
            <a:r>
              <a:rPr lang="zh-CN" altLang="en-US" sz="2800" dirty="0"/>
              <a:t>命令设置静态路由。</a:t>
            </a:r>
          </a:p>
          <a:p>
            <a:r>
              <a:rPr lang="zh-CN" altLang="en-US" sz="2800" dirty="0"/>
              <a:t>学会通过修改配置文件的方法配置网络参数。</a:t>
            </a:r>
          </a:p>
          <a:p>
            <a:r>
              <a:rPr lang="zh-CN" altLang="en-US" sz="2800" dirty="0"/>
              <a:t>学会使用</a:t>
            </a:r>
            <a:r>
              <a:rPr lang="en-US" altLang="zh-CN" sz="2800" dirty="0"/>
              <a:t>system-config-network-</a:t>
            </a:r>
            <a:r>
              <a:rPr lang="en-US" altLang="zh-CN" sz="2800" dirty="0" err="1"/>
              <a:t>tui</a:t>
            </a:r>
            <a:r>
              <a:rPr lang="zh-CN" altLang="en-US" sz="2800" dirty="0"/>
              <a:t>配置网络。</a:t>
            </a:r>
          </a:p>
          <a:p>
            <a:r>
              <a:rPr lang="zh-CN" altLang="en-US" sz="2800" dirty="0"/>
              <a:t>学会使用常用的网络测试工具。</a:t>
            </a:r>
          </a:p>
          <a:p>
            <a:r>
              <a:rPr lang="zh-CN" altLang="en-US" sz="2800" dirty="0"/>
              <a:t>学会使用</a:t>
            </a:r>
            <a:r>
              <a:rPr lang="en-US" altLang="zh-CN" sz="2800" dirty="0" err="1"/>
              <a:t>lftp</a:t>
            </a:r>
            <a:r>
              <a:rPr lang="zh-CN" altLang="en-US" sz="2800" dirty="0"/>
              <a:t>命令、</a:t>
            </a:r>
            <a:r>
              <a:rPr lang="en-US" altLang="zh-CN" sz="2800" dirty="0" err="1"/>
              <a:t>wget</a:t>
            </a:r>
            <a:r>
              <a:rPr lang="zh-CN" altLang="en-US" sz="2800" dirty="0"/>
              <a:t>命令和</a:t>
            </a:r>
            <a:r>
              <a:rPr lang="en-US" altLang="zh-CN" sz="2800" dirty="0"/>
              <a:t>links/w3m</a:t>
            </a:r>
            <a:r>
              <a:rPr lang="zh-CN" altLang="en-US" sz="2800" dirty="0"/>
              <a:t>命令。</a:t>
            </a:r>
            <a:endParaRPr lang="en-US" altLang="zh-CN" sz="2800" dirty="0"/>
          </a:p>
          <a:p>
            <a:r>
              <a:rPr lang="zh-CN" altLang="en-US" sz="2800" dirty="0"/>
              <a:t>学会使用 </a:t>
            </a:r>
            <a:r>
              <a:rPr lang="en-US" altLang="zh-CN" sz="2800" dirty="0" err="1"/>
              <a:t>rsync</a:t>
            </a:r>
            <a:r>
              <a:rPr lang="en-US" altLang="zh-CN" sz="2800" dirty="0"/>
              <a:t> </a:t>
            </a:r>
            <a:r>
              <a:rPr lang="zh-CN" altLang="en-US" sz="2800" dirty="0"/>
              <a:t>命令同步文件或目录。</a:t>
            </a:r>
          </a:p>
          <a:p>
            <a:r>
              <a:rPr lang="zh-CN" altLang="en-US" sz="2800" dirty="0"/>
              <a:t>学会使用安全的网络客户工具</a:t>
            </a:r>
            <a:r>
              <a:rPr lang="en-US" altLang="zh-CN" sz="2800" dirty="0" err="1"/>
              <a:t>ssh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scp</a:t>
            </a:r>
            <a:r>
              <a:rPr lang="zh-CN" altLang="en-US" sz="2800" dirty="0"/>
              <a:t>和</a:t>
            </a:r>
            <a:r>
              <a:rPr lang="en-US" altLang="zh-CN" sz="2800" dirty="0"/>
              <a:t>sftp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7780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一致的网络设备命名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Consistent Network Device Naming</a:t>
            </a:r>
          </a:p>
          <a:p>
            <a:pPr lvl="1"/>
            <a:r>
              <a:rPr lang="zh-CN" altLang="zh-CN"/>
              <a:t>基于固件</a:t>
            </a:r>
            <a:r>
              <a:rPr lang="en-US" altLang="zh-CN"/>
              <a:t>/</a:t>
            </a:r>
            <a:r>
              <a:rPr lang="zh-CN" altLang="zh-CN"/>
              <a:t>硬件拓扑和设备位置信息分配的固定名称</a:t>
            </a:r>
            <a:endParaRPr lang="en-US" altLang="zh-CN"/>
          </a:p>
          <a:p>
            <a:r>
              <a:rPr lang="zh-CN" altLang="zh-CN"/>
              <a:t>一致的网络设备名以双字符前缀开始：</a:t>
            </a:r>
          </a:p>
          <a:p>
            <a:pPr lvl="1"/>
            <a:r>
              <a:rPr lang="en-US" altLang="zh-CN"/>
              <a:t>en</a:t>
            </a:r>
            <a:r>
              <a:rPr lang="zh-CN" altLang="zh-CN"/>
              <a:t>：表示以太网设备（</a:t>
            </a:r>
            <a:r>
              <a:rPr lang="en-US" altLang="zh-CN"/>
              <a:t>EtherNet</a:t>
            </a:r>
            <a:r>
              <a:rPr lang="zh-CN" altLang="zh-CN"/>
              <a:t>）</a:t>
            </a:r>
          </a:p>
          <a:p>
            <a:pPr lvl="1"/>
            <a:r>
              <a:rPr lang="en-US" altLang="zh-CN"/>
              <a:t>wl</a:t>
            </a:r>
            <a:r>
              <a:rPr lang="zh-CN" altLang="zh-CN"/>
              <a:t>：表示无线局域网设备（</a:t>
            </a:r>
            <a:r>
              <a:rPr lang="en-US" altLang="zh-CN"/>
              <a:t>Wireless LAN</a:t>
            </a:r>
            <a:r>
              <a:rPr lang="zh-CN" altLang="zh-CN"/>
              <a:t>）</a:t>
            </a:r>
          </a:p>
          <a:p>
            <a:pPr lvl="1"/>
            <a:r>
              <a:rPr lang="en-US" altLang="zh-CN"/>
              <a:t>ww</a:t>
            </a:r>
            <a:r>
              <a:rPr lang="zh-CN" altLang="zh-CN"/>
              <a:t>：表示无线广域网设备（</a:t>
            </a:r>
            <a:r>
              <a:rPr lang="en-US" altLang="zh-CN"/>
              <a:t>Wireless WAN</a:t>
            </a:r>
            <a:r>
              <a:rPr lang="zh-CN" altLang="zh-CN"/>
              <a:t>）</a:t>
            </a:r>
          </a:p>
          <a:p>
            <a:r>
              <a:rPr lang="zh-CN" altLang="zh-CN"/>
              <a:t>随后的第三个字符用于区分不同的硬件类型：</a:t>
            </a:r>
          </a:p>
          <a:p>
            <a:pPr lvl="1"/>
            <a:r>
              <a:rPr lang="en-US" altLang="zh-CN"/>
              <a:t>o</a:t>
            </a:r>
            <a:r>
              <a:rPr lang="zh-CN" altLang="zh-CN"/>
              <a:t>：表示主板板载设备（</a:t>
            </a:r>
            <a:r>
              <a:rPr lang="en-US" altLang="zh-CN"/>
              <a:t>Onboard device</a:t>
            </a:r>
            <a:r>
              <a:rPr lang="zh-CN" altLang="zh-CN"/>
              <a:t>）</a:t>
            </a:r>
          </a:p>
          <a:p>
            <a:pPr lvl="1"/>
            <a:r>
              <a:rPr lang="en-US" altLang="zh-CN"/>
              <a:t>s</a:t>
            </a:r>
            <a:r>
              <a:rPr lang="zh-CN" altLang="zh-CN"/>
              <a:t>：表示热插拔插槽上的设备（</a:t>
            </a:r>
            <a:r>
              <a:rPr lang="en-US" altLang="zh-CN"/>
              <a:t>hot-plug Slot</a:t>
            </a:r>
            <a:r>
              <a:rPr lang="zh-CN" altLang="zh-CN"/>
              <a:t>）</a:t>
            </a:r>
          </a:p>
          <a:p>
            <a:pPr lvl="1"/>
            <a:r>
              <a:rPr lang="en-US" altLang="zh-CN"/>
              <a:t>p</a:t>
            </a:r>
            <a:r>
              <a:rPr lang="zh-CN" altLang="zh-CN"/>
              <a:t>：表示</a:t>
            </a:r>
            <a:r>
              <a:rPr lang="en-US" altLang="zh-CN"/>
              <a:t>PCI</a:t>
            </a:r>
            <a:r>
              <a:rPr lang="zh-CN" altLang="zh-CN"/>
              <a:t>总线或</a:t>
            </a:r>
            <a:r>
              <a:rPr lang="en-US" altLang="zh-CN"/>
              <a:t>USB</a:t>
            </a:r>
            <a:r>
              <a:rPr lang="zh-CN" altLang="zh-CN"/>
              <a:t>接口上的设备（</a:t>
            </a:r>
            <a:r>
              <a:rPr lang="en-US" altLang="zh-CN"/>
              <a:t>PCI device</a:t>
            </a:r>
            <a:r>
              <a:rPr lang="zh-CN" altLang="zh-CN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6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一致的网络设备名</a:t>
            </a:r>
            <a:r>
              <a:rPr lang="zh-CN" altLang="en-US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eno16777736</a:t>
            </a:r>
          </a:p>
          <a:p>
            <a:pPr lvl="1"/>
            <a:r>
              <a:rPr lang="zh-CN" altLang="zh-CN"/>
              <a:t>板载的以太网设备（设备索引编号为</a:t>
            </a:r>
            <a:r>
              <a:rPr lang="en-US" altLang="zh-CN"/>
              <a:t>16777736</a:t>
            </a:r>
            <a:r>
              <a:rPr lang="zh-CN" altLang="zh-CN"/>
              <a:t>）</a:t>
            </a:r>
          </a:p>
          <a:p>
            <a:pPr lvl="0"/>
            <a:r>
              <a:rPr lang="en-US" altLang="zh-CN"/>
              <a:t>enp0s8</a:t>
            </a:r>
          </a:p>
          <a:p>
            <a:pPr lvl="1"/>
            <a:r>
              <a:rPr lang="en-US" altLang="zh-CN"/>
              <a:t>PCI</a:t>
            </a:r>
            <a:r>
              <a:rPr lang="zh-CN" altLang="zh-CN"/>
              <a:t>接口的以太网设备（</a:t>
            </a:r>
            <a:r>
              <a:rPr lang="en-US" altLang="zh-CN"/>
              <a:t>PCI</a:t>
            </a:r>
            <a:r>
              <a:rPr lang="zh-CN" altLang="zh-CN"/>
              <a:t>总线地址</a:t>
            </a:r>
            <a:r>
              <a:rPr lang="en-US" altLang="zh-CN"/>
              <a:t>0</a:t>
            </a:r>
            <a:r>
              <a:rPr lang="zh-CN" altLang="zh-CN"/>
              <a:t>，插槽编号为</a:t>
            </a:r>
            <a:r>
              <a:rPr lang="en-US" altLang="zh-CN"/>
              <a:t>8</a:t>
            </a:r>
            <a:r>
              <a:rPr lang="zh-CN" altLang="zh-CN"/>
              <a:t>）</a:t>
            </a:r>
          </a:p>
          <a:p>
            <a:r>
              <a:rPr lang="en-US" altLang="zh-CN"/>
              <a:t>wlp12s0</a:t>
            </a:r>
          </a:p>
          <a:p>
            <a:pPr lvl="1"/>
            <a:r>
              <a:rPr lang="en-US" altLang="zh-CN"/>
              <a:t>PCI</a:t>
            </a:r>
            <a:r>
              <a:rPr lang="zh-CN" altLang="zh-CN"/>
              <a:t>接口的无线以太网设备（</a:t>
            </a:r>
            <a:r>
              <a:rPr lang="en-US" altLang="zh-CN"/>
              <a:t>PCI</a:t>
            </a:r>
            <a:r>
              <a:rPr lang="zh-CN" altLang="zh-CN"/>
              <a:t>总线地址</a:t>
            </a:r>
            <a:r>
              <a:rPr lang="en-US" altLang="zh-CN"/>
              <a:t>12</a:t>
            </a:r>
            <a:r>
              <a:rPr lang="zh-CN" altLang="zh-CN"/>
              <a:t>，插槽编号为</a:t>
            </a:r>
            <a:r>
              <a:rPr lang="en-US" altLang="zh-CN"/>
              <a:t>0</a:t>
            </a:r>
            <a:r>
              <a:rPr lang="zh-CN" altLang="zh-CN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2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禁用一致的网络设备名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473276" cy="4929411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ln -s  /dev/null 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udev</a:t>
            </a:r>
            <a:r>
              <a:rPr lang="en-US" altLang="zh-CN" dirty="0"/>
              <a:t>/</a:t>
            </a:r>
            <a:r>
              <a:rPr lang="en-US" altLang="zh-CN" dirty="0" err="1"/>
              <a:t>rules.d</a:t>
            </a:r>
            <a:r>
              <a:rPr lang="en-US" altLang="zh-CN" dirty="0"/>
              <a:t>/80-net-name-slot.rules</a:t>
            </a:r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grubby --update-kernel=ALL --</a:t>
            </a:r>
            <a:r>
              <a:rPr lang="en-US" altLang="zh-CN" dirty="0" err="1"/>
              <a:t>args</a:t>
            </a:r>
            <a:r>
              <a:rPr lang="en-US" altLang="zh-CN" dirty="0"/>
              <a:t>=</a:t>
            </a:r>
            <a:r>
              <a:rPr lang="en-US" altLang="zh-CN" dirty="0" err="1"/>
              <a:t>net.ifnames</a:t>
            </a:r>
            <a:r>
              <a:rPr lang="en-US" altLang="zh-CN" dirty="0"/>
              <a:t>=0</a:t>
            </a:r>
          </a:p>
          <a:p>
            <a:r>
              <a:rPr lang="zh-CN" altLang="zh-CN" dirty="0"/>
              <a:t>无论使用哪种方法</a:t>
            </a:r>
            <a:r>
              <a:rPr lang="en-US" altLang="zh-CN" dirty="0"/>
              <a:t>,</a:t>
            </a:r>
            <a:r>
              <a:rPr lang="zh-CN" altLang="zh-CN" dirty="0"/>
              <a:t>执行上面的命令之后需要重新启动系统。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2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25368</TotalTime>
  <Words>4415</Words>
  <Application>Microsoft Office PowerPoint</Application>
  <PresentationFormat>宽屏</PresentationFormat>
  <Paragraphs>668</Paragraphs>
  <Slides>62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第08章 网络设置</vt:lpstr>
      <vt:lpstr>课程目标</vt:lpstr>
      <vt:lpstr>课程内容</vt:lpstr>
      <vt:lpstr>Linux对网络协议的支持</vt:lpstr>
      <vt:lpstr>Linux的网络接口</vt:lpstr>
      <vt:lpstr>Linux下常见的网络接口</vt:lpstr>
      <vt:lpstr>一致的网络设备命名</vt:lpstr>
      <vt:lpstr>一致的网络设备名举例</vt:lpstr>
      <vt:lpstr>禁用一致的网络设备名</vt:lpstr>
      <vt:lpstr>Linux的网络服务应用</vt:lpstr>
      <vt:lpstr>配置网络参数的方法</vt:lpstr>
      <vt:lpstr>课程内容</vt:lpstr>
      <vt:lpstr>临时性配置网络参数</vt:lpstr>
      <vt:lpstr>使用ip命令显示网络参数</vt:lpstr>
      <vt:lpstr>使用ip命令显示网络参数续</vt:lpstr>
      <vt:lpstr>使用ip命令更改IP网络地址</vt:lpstr>
      <vt:lpstr>使用ip命令设置静态路由</vt:lpstr>
      <vt:lpstr>设置包转发</vt:lpstr>
      <vt:lpstr>永久性配置网络参数</vt:lpstr>
      <vt:lpstr>CentOS中的TCP/IP配置文件</vt:lpstr>
      <vt:lpstr>网络接口配置文件</vt:lpstr>
      <vt:lpstr>网络接口配置文件举例——静态配置</vt:lpstr>
      <vt:lpstr>为网络接口绑定多个IP地址</vt:lpstr>
      <vt:lpstr>网络接口配置文件举例——动态配置</vt:lpstr>
      <vt:lpstr>网络接口的静态路由配置文件</vt:lpstr>
      <vt:lpstr>本地域名解析配置文件</vt:lpstr>
      <vt:lpstr>配置远程域名解析器</vt:lpstr>
      <vt:lpstr>配置域名解析顺序</vt:lpstr>
      <vt:lpstr>设置包转发</vt:lpstr>
      <vt:lpstr>课程内容</vt:lpstr>
      <vt:lpstr>网络检测的常用工具</vt:lpstr>
      <vt:lpstr>ping和traceroute</vt:lpstr>
      <vt:lpstr>查看网络端口的使用情况</vt:lpstr>
      <vt:lpstr>查看套接字统计信息</vt:lpstr>
      <vt:lpstr>dig命令</vt:lpstr>
      <vt:lpstr>网络客户工具</vt:lpstr>
      <vt:lpstr>图形界面网络客户工具</vt:lpstr>
      <vt:lpstr>字符界面网络工具</vt:lpstr>
      <vt:lpstr>wget简介</vt:lpstr>
      <vt:lpstr>wget命令</vt:lpstr>
      <vt:lpstr>wget命令——常用下载选项</vt:lpstr>
      <vt:lpstr>wget命令——常用筛选选项</vt:lpstr>
      <vt:lpstr>wget命令举例</vt:lpstr>
      <vt:lpstr>wget命令举例（续）</vt:lpstr>
      <vt:lpstr>字符界面浏览器—— links/w3m</vt:lpstr>
      <vt:lpstr>邮件客户——mutt</vt:lpstr>
      <vt:lpstr>文件同步——rsync（remote synchronize）</vt:lpstr>
      <vt:lpstr>rsync 的基本特性</vt:lpstr>
      <vt:lpstr>rsync 使用的两种方式</vt:lpstr>
      <vt:lpstr>rsync 命令</vt:lpstr>
      <vt:lpstr>rsync 命令的常用选项</vt:lpstr>
      <vt:lpstr>rsync 命令的常用选项续</vt:lpstr>
      <vt:lpstr>rsync 命令应用举例（1）</vt:lpstr>
      <vt:lpstr>rsync 命令应用举例（2）</vt:lpstr>
      <vt:lpstr>rsync 命令应用举例（3）</vt:lpstr>
      <vt:lpstr>ssh</vt:lpstr>
      <vt:lpstr>scp</vt:lpstr>
      <vt:lpstr>sftp</vt:lpstr>
      <vt:lpstr>课程总结</vt:lpstr>
      <vt:lpstr>本章思考题</vt:lpstr>
      <vt:lpstr>本章实验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home</cp:lastModifiedBy>
  <cp:revision>941</cp:revision>
  <dcterms:created xsi:type="dcterms:W3CDTF">2010-12-10T07:47:22Z</dcterms:created>
  <dcterms:modified xsi:type="dcterms:W3CDTF">2017-09-05T13:23:09Z</dcterms:modified>
</cp:coreProperties>
</file>