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6" r:id="rId2"/>
    <p:sldId id="299" r:id="rId3"/>
    <p:sldId id="498" r:id="rId4"/>
    <p:sldId id="464" r:id="rId5"/>
    <p:sldId id="465" r:id="rId6"/>
    <p:sldId id="466" r:id="rId7"/>
    <p:sldId id="467" r:id="rId8"/>
    <p:sldId id="468" r:id="rId9"/>
    <p:sldId id="509" r:id="rId10"/>
    <p:sldId id="510" r:id="rId11"/>
    <p:sldId id="511" r:id="rId12"/>
    <p:sldId id="469" r:id="rId13"/>
    <p:sldId id="508" r:id="rId14"/>
    <p:sldId id="507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97" r:id="rId27"/>
    <p:sldId id="484" r:id="rId28"/>
    <p:sldId id="485" r:id="rId29"/>
    <p:sldId id="486" r:id="rId30"/>
    <p:sldId id="487" r:id="rId31"/>
    <p:sldId id="499" r:id="rId32"/>
    <p:sldId id="490" r:id="rId33"/>
    <p:sldId id="488" r:id="rId34"/>
    <p:sldId id="489" r:id="rId35"/>
    <p:sldId id="491" r:id="rId36"/>
    <p:sldId id="492" r:id="rId37"/>
    <p:sldId id="460" r:id="rId38"/>
    <p:sldId id="501" r:id="rId39"/>
    <p:sldId id="500" r:id="rId40"/>
    <p:sldId id="502" r:id="rId41"/>
    <p:sldId id="503" r:id="rId42"/>
    <p:sldId id="504" r:id="rId43"/>
    <p:sldId id="495" r:id="rId44"/>
    <p:sldId id="483" r:id="rId45"/>
    <p:sldId id="461" r:id="rId46"/>
    <p:sldId id="505" r:id="rId47"/>
    <p:sldId id="506" r:id="rId48"/>
    <p:sldId id="496" r:id="rId49"/>
    <p:sldId id="493" r:id="rId50"/>
    <p:sldId id="343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1F"/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0983" autoAdjust="0"/>
  </p:normalViewPr>
  <p:slideViewPr>
    <p:cSldViewPr>
      <p:cViewPr varScale="1">
        <p:scale>
          <a:sx n="63" d="100"/>
          <a:sy n="63" d="100"/>
        </p:scale>
        <p:origin x="72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6" d="100"/>
          <a:sy n="66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29AE71-8D2E-40A1-BBB2-E4F336B690E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339E3D9-F3E2-4BC7-B2B3-72D27A64484E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gm:t>
    </dgm:pt>
    <dgm:pt modelId="{824964FE-FB24-44E1-AC96-4B830B1029F1}" type="par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491BBC99-86E6-4A4E-BC35-444D4D70DD0F}" type="sibTrans" cxnId="{12CFDB08-CB22-4DCB-93A6-45D2801771E4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7C8014B0-77AB-4B70-B42E-FACEBD636757}">
      <dgm:prSet phldrT="[文本]"/>
      <dgm:spPr/>
      <dgm:t>
        <a:bodyPr/>
        <a:lstStyle/>
        <a:p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gm:t>
    </dgm:pt>
    <dgm:pt modelId="{17A1A8E1-5ACB-4452-8F21-6ADAC79429B9}" type="par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1F5F5C8-DC5B-404F-9356-8C8786002127}" type="sibTrans" cxnId="{F0B5F9FB-B3B4-4C2A-A46A-6F22F01EE55F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142A33FE-3ECE-4114-82BF-AACB48817288}">
      <dgm:prSet phldrT="[文本]"/>
      <dgm:spPr/>
      <dgm:t>
        <a:bodyPr/>
        <a:lstStyle/>
        <a:p>
          <a:r>
            <a:rPr lang="zh-CN" altLang="en-US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gm:t>
    </dgm:pt>
    <dgm:pt modelId="{0BE9DFFD-55FA-44E0-A999-FA9E2C0FCC44}" type="par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BAA82EBD-91CF-47D6-9BD1-AE2A43746A4A}" type="sibTrans" cxnId="{29B78A4A-8F59-40CF-9C18-43488534BD23}">
      <dgm:prSet/>
      <dgm:spPr/>
      <dgm:t>
        <a:bodyPr/>
        <a:lstStyle/>
        <a:p>
          <a:endParaRPr lang="zh-CN" altLang="en-US" baseline="0"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A3998393-74FD-43F8-8B29-A50541912235}" type="pres">
      <dgm:prSet presAssocID="{1029AE71-8D2E-40A1-BBB2-E4F336B690E4}" presName="Name0" presStyleCnt="0">
        <dgm:presLayoutVars>
          <dgm:chMax val="7"/>
          <dgm:chPref val="7"/>
          <dgm:dir/>
        </dgm:presLayoutVars>
      </dgm:prSet>
      <dgm:spPr/>
    </dgm:pt>
    <dgm:pt modelId="{CEF86C6C-86C7-4CE3-B746-4069BFC6CED4}" type="pres">
      <dgm:prSet presAssocID="{1029AE71-8D2E-40A1-BBB2-E4F336B690E4}" presName="Name1" presStyleCnt="0"/>
      <dgm:spPr/>
    </dgm:pt>
    <dgm:pt modelId="{5DBEC619-D510-4921-897E-DC5C74E1B3EA}" type="pres">
      <dgm:prSet presAssocID="{1029AE71-8D2E-40A1-BBB2-E4F336B690E4}" presName="cycle" presStyleCnt="0"/>
      <dgm:spPr/>
    </dgm:pt>
    <dgm:pt modelId="{33F16302-8A3A-4C72-9853-6EA968267042}" type="pres">
      <dgm:prSet presAssocID="{1029AE71-8D2E-40A1-BBB2-E4F336B690E4}" presName="srcNode" presStyleLbl="node1" presStyleIdx="0" presStyleCnt="3"/>
      <dgm:spPr/>
    </dgm:pt>
    <dgm:pt modelId="{9BC4CB50-0B2D-48C7-9572-9487724D0AC9}" type="pres">
      <dgm:prSet presAssocID="{1029AE71-8D2E-40A1-BBB2-E4F336B690E4}" presName="conn" presStyleLbl="parChTrans1D2" presStyleIdx="0" presStyleCnt="1"/>
      <dgm:spPr/>
    </dgm:pt>
    <dgm:pt modelId="{FD2EA9F8-57E7-40FB-A93E-44D127AAE376}" type="pres">
      <dgm:prSet presAssocID="{1029AE71-8D2E-40A1-BBB2-E4F336B690E4}" presName="extraNode" presStyleLbl="node1" presStyleIdx="0" presStyleCnt="3"/>
      <dgm:spPr/>
    </dgm:pt>
    <dgm:pt modelId="{450C6E42-FBA3-4387-A0D0-39D5EDC54031}" type="pres">
      <dgm:prSet presAssocID="{1029AE71-8D2E-40A1-BBB2-E4F336B690E4}" presName="dstNode" presStyleLbl="node1" presStyleIdx="0" presStyleCnt="3"/>
      <dgm:spPr/>
    </dgm:pt>
    <dgm:pt modelId="{C450CAB5-F314-4908-96BF-569671E0F09E}" type="pres">
      <dgm:prSet presAssocID="{A339E3D9-F3E2-4BC7-B2B3-72D27A64484E}" presName="text_1" presStyleLbl="node1" presStyleIdx="0" presStyleCnt="3">
        <dgm:presLayoutVars>
          <dgm:bulletEnabled val="1"/>
        </dgm:presLayoutVars>
      </dgm:prSet>
      <dgm:spPr/>
    </dgm:pt>
    <dgm:pt modelId="{8C7F9F24-0DE9-468B-8EC9-C6A97D01AF0B}" type="pres">
      <dgm:prSet presAssocID="{A339E3D9-F3E2-4BC7-B2B3-72D27A64484E}" presName="accent_1" presStyleCnt="0"/>
      <dgm:spPr/>
    </dgm:pt>
    <dgm:pt modelId="{41F649D8-D21F-4E81-907B-6AADF7C83176}" type="pres">
      <dgm:prSet presAssocID="{A339E3D9-F3E2-4BC7-B2B3-72D27A64484E}" presName="accentRepeatNode" presStyleLbl="solidFgAcc1" presStyleIdx="0" presStyleCnt="3"/>
      <dgm:spPr/>
    </dgm:pt>
    <dgm:pt modelId="{A3973496-E81D-4E80-8382-1B017DB9955E}" type="pres">
      <dgm:prSet presAssocID="{7C8014B0-77AB-4B70-B42E-FACEBD636757}" presName="text_2" presStyleLbl="node1" presStyleIdx="1" presStyleCnt="3">
        <dgm:presLayoutVars>
          <dgm:bulletEnabled val="1"/>
        </dgm:presLayoutVars>
      </dgm:prSet>
      <dgm:spPr/>
    </dgm:pt>
    <dgm:pt modelId="{5491C602-B248-47E1-ACD7-83C779307515}" type="pres">
      <dgm:prSet presAssocID="{7C8014B0-77AB-4B70-B42E-FACEBD636757}" presName="accent_2" presStyleCnt="0"/>
      <dgm:spPr/>
    </dgm:pt>
    <dgm:pt modelId="{4CB70E1F-7020-4494-93F8-4B43520C4BED}" type="pres">
      <dgm:prSet presAssocID="{7C8014B0-77AB-4B70-B42E-FACEBD636757}" presName="accentRepeatNode" presStyleLbl="solidFgAcc1" presStyleIdx="1" presStyleCnt="3"/>
      <dgm:spPr/>
    </dgm:pt>
    <dgm:pt modelId="{CD57EF55-F560-4D34-A8BB-EC01240E31F2}" type="pres">
      <dgm:prSet presAssocID="{142A33FE-3ECE-4114-82BF-AACB48817288}" presName="text_3" presStyleLbl="node1" presStyleIdx="2" presStyleCnt="3">
        <dgm:presLayoutVars>
          <dgm:bulletEnabled val="1"/>
        </dgm:presLayoutVars>
      </dgm:prSet>
      <dgm:spPr/>
    </dgm:pt>
    <dgm:pt modelId="{62C10B12-1B18-4230-BA68-7F0A3330E20A}" type="pres">
      <dgm:prSet presAssocID="{142A33FE-3ECE-4114-82BF-AACB48817288}" presName="accent_3" presStyleCnt="0"/>
      <dgm:spPr/>
    </dgm:pt>
    <dgm:pt modelId="{BE52803F-789D-4E7D-8889-3AF749BD5C15}" type="pres">
      <dgm:prSet presAssocID="{142A33FE-3ECE-4114-82BF-AACB48817288}" presName="accentRepeatNode" presStyleLbl="solidFgAcc1" presStyleIdx="2" presStyleCnt="3"/>
      <dgm:spPr/>
    </dgm:pt>
  </dgm:ptLst>
  <dgm:cxnLst>
    <dgm:cxn modelId="{12CFDB08-CB22-4DCB-93A6-45D2801771E4}" srcId="{1029AE71-8D2E-40A1-BBB2-E4F336B690E4}" destId="{A339E3D9-F3E2-4BC7-B2B3-72D27A64484E}" srcOrd="0" destOrd="0" parTransId="{824964FE-FB24-44E1-AC96-4B830B1029F1}" sibTransId="{491BBC99-86E6-4A4E-BC35-444D4D70DD0F}"/>
    <dgm:cxn modelId="{29B78A4A-8F59-40CF-9C18-43488534BD23}" srcId="{1029AE71-8D2E-40A1-BBB2-E4F336B690E4}" destId="{142A33FE-3ECE-4114-82BF-AACB48817288}" srcOrd="2" destOrd="0" parTransId="{0BE9DFFD-55FA-44E0-A999-FA9E2C0FCC44}" sibTransId="{BAA82EBD-91CF-47D6-9BD1-AE2A43746A4A}"/>
    <dgm:cxn modelId="{BB55E49A-DE5A-4CC2-885C-771F210D419F}" type="presOf" srcId="{7C8014B0-77AB-4B70-B42E-FACEBD636757}" destId="{A3973496-E81D-4E80-8382-1B017DB9955E}" srcOrd="0" destOrd="0" presId="urn:microsoft.com/office/officeart/2008/layout/VerticalCurvedList"/>
    <dgm:cxn modelId="{2FB80DD6-3FEE-4DE0-8D94-5ADCA99BC210}" type="presOf" srcId="{142A33FE-3ECE-4114-82BF-AACB48817288}" destId="{CD57EF55-F560-4D34-A8BB-EC01240E31F2}" srcOrd="0" destOrd="0" presId="urn:microsoft.com/office/officeart/2008/layout/VerticalCurvedList"/>
    <dgm:cxn modelId="{227256D8-58B0-4B52-A5DE-E67A4AA1B2C4}" type="presOf" srcId="{A339E3D9-F3E2-4BC7-B2B3-72D27A64484E}" destId="{C450CAB5-F314-4908-96BF-569671E0F09E}" srcOrd="0" destOrd="0" presId="urn:microsoft.com/office/officeart/2008/layout/VerticalCurvedList"/>
    <dgm:cxn modelId="{CDA1F1F1-A361-4CC1-8385-1575C1E9983B}" type="presOf" srcId="{1029AE71-8D2E-40A1-BBB2-E4F336B690E4}" destId="{A3998393-74FD-43F8-8B29-A50541912235}" srcOrd="0" destOrd="0" presId="urn:microsoft.com/office/officeart/2008/layout/VerticalCurvedList"/>
    <dgm:cxn modelId="{7817BDF9-8B6E-4222-A071-45D50CD53B3F}" type="presOf" srcId="{491BBC99-86E6-4A4E-BC35-444D4D70DD0F}" destId="{9BC4CB50-0B2D-48C7-9572-9487724D0AC9}" srcOrd="0" destOrd="0" presId="urn:microsoft.com/office/officeart/2008/layout/VerticalCurvedList"/>
    <dgm:cxn modelId="{F0B5F9FB-B3B4-4C2A-A46A-6F22F01EE55F}" srcId="{1029AE71-8D2E-40A1-BBB2-E4F336B690E4}" destId="{7C8014B0-77AB-4B70-B42E-FACEBD636757}" srcOrd="1" destOrd="0" parTransId="{17A1A8E1-5ACB-4452-8F21-6ADAC79429B9}" sibTransId="{A1F5F5C8-DC5B-404F-9356-8C8786002127}"/>
    <dgm:cxn modelId="{DB5A9F4D-70FA-43B1-926B-6D8508083EF2}" type="presParOf" srcId="{A3998393-74FD-43F8-8B29-A50541912235}" destId="{CEF86C6C-86C7-4CE3-B746-4069BFC6CED4}" srcOrd="0" destOrd="0" presId="urn:microsoft.com/office/officeart/2008/layout/VerticalCurvedList"/>
    <dgm:cxn modelId="{2FE36149-F3E9-4F3B-A66B-8B9F34A1B406}" type="presParOf" srcId="{CEF86C6C-86C7-4CE3-B746-4069BFC6CED4}" destId="{5DBEC619-D510-4921-897E-DC5C74E1B3EA}" srcOrd="0" destOrd="0" presId="urn:microsoft.com/office/officeart/2008/layout/VerticalCurvedList"/>
    <dgm:cxn modelId="{528CC4FF-984D-448F-B43E-A4B3BB1BE1B0}" type="presParOf" srcId="{5DBEC619-D510-4921-897E-DC5C74E1B3EA}" destId="{33F16302-8A3A-4C72-9853-6EA968267042}" srcOrd="0" destOrd="0" presId="urn:microsoft.com/office/officeart/2008/layout/VerticalCurvedList"/>
    <dgm:cxn modelId="{AE438C61-B7A5-4347-AC78-7BA17026EC50}" type="presParOf" srcId="{5DBEC619-D510-4921-897E-DC5C74E1B3EA}" destId="{9BC4CB50-0B2D-48C7-9572-9487724D0AC9}" srcOrd="1" destOrd="0" presId="urn:microsoft.com/office/officeart/2008/layout/VerticalCurvedList"/>
    <dgm:cxn modelId="{7F868001-5D2F-4725-9AD1-8FEBC6893B8B}" type="presParOf" srcId="{5DBEC619-D510-4921-897E-DC5C74E1B3EA}" destId="{FD2EA9F8-57E7-40FB-A93E-44D127AAE376}" srcOrd="2" destOrd="0" presId="urn:microsoft.com/office/officeart/2008/layout/VerticalCurvedList"/>
    <dgm:cxn modelId="{35D18F6D-0596-4650-A992-66332F99CFBE}" type="presParOf" srcId="{5DBEC619-D510-4921-897E-DC5C74E1B3EA}" destId="{450C6E42-FBA3-4387-A0D0-39D5EDC54031}" srcOrd="3" destOrd="0" presId="urn:microsoft.com/office/officeart/2008/layout/VerticalCurvedList"/>
    <dgm:cxn modelId="{734368FA-7C20-4855-9E09-B849E682FDDD}" type="presParOf" srcId="{CEF86C6C-86C7-4CE3-B746-4069BFC6CED4}" destId="{C450CAB5-F314-4908-96BF-569671E0F09E}" srcOrd="1" destOrd="0" presId="urn:microsoft.com/office/officeart/2008/layout/VerticalCurvedList"/>
    <dgm:cxn modelId="{BF46923D-F61A-4D87-A59A-0FFDCE903B71}" type="presParOf" srcId="{CEF86C6C-86C7-4CE3-B746-4069BFC6CED4}" destId="{8C7F9F24-0DE9-468B-8EC9-C6A97D01AF0B}" srcOrd="2" destOrd="0" presId="urn:microsoft.com/office/officeart/2008/layout/VerticalCurvedList"/>
    <dgm:cxn modelId="{3CC55F11-87A1-4488-9AA1-271E3E0CD126}" type="presParOf" srcId="{8C7F9F24-0DE9-468B-8EC9-C6A97D01AF0B}" destId="{41F649D8-D21F-4E81-907B-6AADF7C83176}" srcOrd="0" destOrd="0" presId="urn:microsoft.com/office/officeart/2008/layout/VerticalCurvedList"/>
    <dgm:cxn modelId="{AB82EFC2-E1BA-40C0-9D81-45D40544FDF6}" type="presParOf" srcId="{CEF86C6C-86C7-4CE3-B746-4069BFC6CED4}" destId="{A3973496-E81D-4E80-8382-1B017DB9955E}" srcOrd="3" destOrd="0" presId="urn:microsoft.com/office/officeart/2008/layout/VerticalCurvedList"/>
    <dgm:cxn modelId="{B742D69B-FBFA-4F95-AF46-8E5B1C010E23}" type="presParOf" srcId="{CEF86C6C-86C7-4CE3-B746-4069BFC6CED4}" destId="{5491C602-B248-47E1-ACD7-83C779307515}" srcOrd="4" destOrd="0" presId="urn:microsoft.com/office/officeart/2008/layout/VerticalCurvedList"/>
    <dgm:cxn modelId="{AA9A43EC-AACA-419A-AA26-D588D7EC4ED9}" type="presParOf" srcId="{5491C602-B248-47E1-ACD7-83C779307515}" destId="{4CB70E1F-7020-4494-93F8-4B43520C4BED}" srcOrd="0" destOrd="0" presId="urn:microsoft.com/office/officeart/2008/layout/VerticalCurvedList"/>
    <dgm:cxn modelId="{8EEF6BDF-7ECE-4FAB-B260-60CFC13E6ADF}" type="presParOf" srcId="{CEF86C6C-86C7-4CE3-B746-4069BFC6CED4}" destId="{CD57EF55-F560-4D34-A8BB-EC01240E31F2}" srcOrd="5" destOrd="0" presId="urn:microsoft.com/office/officeart/2008/layout/VerticalCurvedList"/>
    <dgm:cxn modelId="{0B928FAD-CF0A-4647-A7D3-85F3C95AF104}" type="presParOf" srcId="{CEF86C6C-86C7-4CE3-B746-4069BFC6CED4}" destId="{62C10B12-1B18-4230-BA68-7F0A3330E20A}" srcOrd="6" destOrd="0" presId="urn:microsoft.com/office/officeart/2008/layout/VerticalCurvedList"/>
    <dgm:cxn modelId="{6AF796AB-9745-4DDC-943A-B5CBEB3A8745}" type="presParOf" srcId="{62C10B12-1B18-4230-BA68-7F0A3330E20A}" destId="{BE52803F-789D-4E7D-8889-3AF749BD5C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CB50-0B2D-48C7-9572-9487724D0AC9}">
      <dsp:nvSpPr>
        <dsp:cNvPr id="0" name=""/>
        <dsp:cNvSpPr/>
      </dsp:nvSpPr>
      <dsp:spPr>
        <a:xfrm>
          <a:off x="-5572365" y="-853220"/>
          <a:ext cx="6635628" cy="6635628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0CAB5-F314-4908-96BF-569671E0F09E}">
      <dsp:nvSpPr>
        <dsp:cNvPr id="0" name=""/>
        <dsp:cNvSpPr/>
      </dsp:nvSpPr>
      <dsp:spPr>
        <a:xfrm>
          <a:off x="684171" y="492918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CentOS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文本文件操作</a:t>
          </a:r>
        </a:p>
      </dsp:txBody>
      <dsp:txXfrm>
        <a:off x="684171" y="492918"/>
        <a:ext cx="7888567" cy="985837"/>
      </dsp:txXfrm>
    </dsp:sp>
    <dsp:sp modelId="{41F649D8-D21F-4E81-907B-6AADF7C83176}">
      <dsp:nvSpPr>
        <dsp:cNvPr id="0" name=""/>
        <dsp:cNvSpPr/>
      </dsp:nvSpPr>
      <dsp:spPr>
        <a:xfrm>
          <a:off x="68022" y="369689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3496-E81D-4E80-8382-1B017DB9955E}">
      <dsp:nvSpPr>
        <dsp:cNvPr id="0" name=""/>
        <dsp:cNvSpPr/>
      </dsp:nvSpPr>
      <dsp:spPr>
        <a:xfrm>
          <a:off x="1042523" y="1971675"/>
          <a:ext cx="7530215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及</a:t>
          </a:r>
          <a:r>
            <a:rPr lang="en-US" altLang="zh-CN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Vim</a:t>
          </a: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文本编辑器</a:t>
          </a:r>
        </a:p>
      </dsp:txBody>
      <dsp:txXfrm>
        <a:off x="1042523" y="1971675"/>
        <a:ext cx="7530215" cy="985837"/>
      </dsp:txXfrm>
    </dsp:sp>
    <dsp:sp modelId="{4CB70E1F-7020-4494-93F8-4B43520C4BED}">
      <dsp:nvSpPr>
        <dsp:cNvPr id="0" name=""/>
        <dsp:cNvSpPr/>
      </dsp:nvSpPr>
      <dsp:spPr>
        <a:xfrm>
          <a:off x="426374" y="1848445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EF55-F560-4D34-A8BB-EC01240E31F2}">
      <dsp:nvSpPr>
        <dsp:cNvPr id="0" name=""/>
        <dsp:cNvSpPr/>
      </dsp:nvSpPr>
      <dsp:spPr>
        <a:xfrm>
          <a:off x="684171" y="3450431"/>
          <a:ext cx="7888567" cy="9858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5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baseline="0" dirty="0">
              <a:latin typeface="Times New Roman" panose="02020603050405020304" pitchFamily="18" charset="0"/>
              <a:ea typeface="微软雅黑 Light" panose="020B0502040204020203" pitchFamily="34" charset="-122"/>
            </a:rPr>
            <a:t>其他常用文本编辑器</a:t>
          </a:r>
        </a:p>
      </dsp:txBody>
      <dsp:txXfrm>
        <a:off x="684171" y="3450431"/>
        <a:ext cx="7888567" cy="985837"/>
      </dsp:txXfrm>
    </dsp:sp>
    <dsp:sp modelId="{BE52803F-789D-4E7D-8889-3AF749BD5C15}">
      <dsp:nvSpPr>
        <dsp:cNvPr id="0" name=""/>
        <dsp:cNvSpPr/>
      </dsp:nvSpPr>
      <dsp:spPr>
        <a:xfrm>
          <a:off x="68022" y="3327201"/>
          <a:ext cx="1232297" cy="12322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734A67-2A34-4DD7-8BC6-98B47E88B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2161E7-2B02-459C-AF37-934AEBC31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857375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1FB900E-E493-495E-96E1-66296206E866}" type="datetimeFigureOut">
              <a:rPr lang="zh-CN" altLang="en-US"/>
              <a:pPr>
                <a:defRPr/>
              </a:pPr>
              <a:t>2017/9/6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A2020-CA4E-4936-8473-09278B79E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45C2A-CE3A-4228-876F-38B8DE941A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02E413-5867-4031-8BB9-1DB444FFE7A0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B6F7471-72D3-4E39-BDC3-E909205C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92B61-8C13-46B3-8D54-52761E1EA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BCF2-0FF5-48A0-A2EE-D503107DA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FE333A-1F7C-4A4F-9935-1A78D7544D1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页眉占位符 7">
            <a:extLst>
              <a:ext uri="{FF2B5EF4-FFF2-40B4-BE49-F238E27FC236}">
                <a16:creationId xmlns:a16="http://schemas.microsoft.com/office/drawing/2014/main" id="{40284CDE-9C93-4B7F-89FD-78DE13E50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幻灯片图像占位符 10">
            <a:extLst>
              <a:ext uri="{FF2B5EF4-FFF2-40B4-BE49-F238E27FC236}">
                <a16:creationId xmlns:a16="http://schemas.microsoft.com/office/drawing/2014/main" id="{4F9093EF-DF1E-466B-89EE-50A6B4F8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r>
              <a:rPr lang="zh-CN" altLang="en-US" sz="1600" b="1" dirty="0"/>
              <a:t>编辑操作相关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、光标后插入</a:t>
            </a:r>
            <a:r>
              <a:rPr lang="en-US" altLang="zh-CN" dirty="0"/>
              <a:t>a, </a:t>
            </a:r>
            <a:r>
              <a:rPr lang="zh-CN" altLang="en-US" dirty="0"/>
              <a:t>行尾插入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、后插一行插入</a:t>
            </a:r>
            <a:r>
              <a:rPr lang="en-US" altLang="zh-CN" dirty="0"/>
              <a:t>o</a:t>
            </a:r>
            <a:r>
              <a:rPr lang="zh-CN" altLang="en-US" dirty="0"/>
              <a:t>，前插一行插入</a:t>
            </a:r>
            <a:r>
              <a:rPr lang="en-US" altLang="zh-CN" dirty="0"/>
              <a:t>O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、删除字符插入</a:t>
            </a:r>
            <a:r>
              <a:rPr lang="en-US" altLang="zh-CN" dirty="0"/>
              <a:t>s</a:t>
            </a:r>
            <a:r>
              <a:rPr lang="zh-CN" altLang="en-US" dirty="0"/>
              <a:t>， 删除正行插入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、光标前插入</a:t>
            </a:r>
            <a:r>
              <a:rPr lang="en-US" altLang="zh-CN" dirty="0" err="1"/>
              <a:t>i</a:t>
            </a:r>
            <a:r>
              <a:rPr lang="zh-CN" altLang="en-US" dirty="0"/>
              <a:t>，行首插入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、删除一行</a:t>
            </a:r>
            <a:r>
              <a:rPr lang="en-US" altLang="zh-CN" dirty="0" err="1"/>
              <a:t>dd</a:t>
            </a:r>
            <a:r>
              <a:rPr lang="zh-CN" altLang="en-US" dirty="0"/>
              <a:t>，删除后进入插入模式</a:t>
            </a:r>
            <a:r>
              <a:rPr lang="en-US" altLang="zh-CN" dirty="0"/>
              <a:t>cc</a:t>
            </a:r>
            <a:r>
              <a:rPr lang="zh-CN" altLang="en-US" dirty="0"/>
              <a:t>或者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、删除一个单词</a:t>
            </a:r>
            <a:r>
              <a:rPr lang="en-US" altLang="zh-CN" dirty="0" err="1"/>
              <a:t>dw</a:t>
            </a:r>
            <a:r>
              <a:rPr lang="zh-CN" altLang="en-US" dirty="0"/>
              <a:t>，删除一个单词进入插入模式</a:t>
            </a:r>
            <a:r>
              <a:rPr lang="en-US" altLang="zh-CN" dirty="0" err="1"/>
              <a:t>cw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、删除一个字符</a:t>
            </a:r>
            <a:r>
              <a:rPr lang="en-US" altLang="zh-CN" dirty="0"/>
              <a:t>x</a:t>
            </a:r>
            <a:r>
              <a:rPr lang="zh-CN" altLang="en-US" dirty="0"/>
              <a:t>或者</a:t>
            </a:r>
            <a:r>
              <a:rPr lang="en-US" altLang="zh-CN" dirty="0"/>
              <a:t>dl</a:t>
            </a:r>
            <a:r>
              <a:rPr lang="zh-CN" altLang="en-US" dirty="0"/>
              <a:t>，删除一个字符进入插入模式</a:t>
            </a:r>
            <a:r>
              <a:rPr lang="en-US" altLang="zh-CN" dirty="0"/>
              <a:t>s</a:t>
            </a:r>
            <a:r>
              <a:rPr lang="zh-CN" altLang="en-US" dirty="0"/>
              <a:t>或者</a:t>
            </a:r>
            <a:r>
              <a:rPr lang="en-US" altLang="zh-CN" dirty="0"/>
              <a:t>cl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、粘贴</a:t>
            </a:r>
            <a:r>
              <a:rPr lang="en-US" altLang="zh-CN" dirty="0"/>
              <a:t>p</a:t>
            </a:r>
            <a:r>
              <a:rPr lang="zh-CN" altLang="en-US" dirty="0"/>
              <a:t>，交换两个字符</a:t>
            </a:r>
            <a:r>
              <a:rPr lang="en-US" altLang="zh-CN" dirty="0" err="1"/>
              <a:t>xp</a:t>
            </a:r>
            <a:r>
              <a:rPr lang="zh-CN" altLang="en-US" dirty="0"/>
              <a:t>，交换两行</a:t>
            </a:r>
            <a:r>
              <a:rPr lang="en-US" altLang="zh-CN" dirty="0" err="1"/>
              <a:t>ddp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、复制</a:t>
            </a:r>
            <a:r>
              <a:rPr lang="en-US" altLang="zh-CN" dirty="0"/>
              <a:t>y</a:t>
            </a:r>
            <a:r>
              <a:rPr lang="zh-CN" altLang="en-US" dirty="0"/>
              <a:t>，复制一行</a:t>
            </a:r>
            <a:r>
              <a:rPr lang="en-US" altLang="zh-CN" dirty="0" err="1"/>
              <a:t>yy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、撤销</a:t>
            </a:r>
            <a:r>
              <a:rPr lang="en-US" altLang="zh-CN" dirty="0"/>
              <a:t>u</a:t>
            </a:r>
            <a:r>
              <a:rPr lang="zh-CN" altLang="en-US" dirty="0"/>
              <a:t>，重做</a:t>
            </a:r>
            <a:r>
              <a:rPr lang="en-US" altLang="zh-CN" dirty="0"/>
              <a:t>ctrl + r</a:t>
            </a:r>
            <a:r>
              <a:rPr lang="zh-CN" altLang="en-US" dirty="0"/>
              <a:t>，重复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、智能提示 </a:t>
            </a:r>
            <a:r>
              <a:rPr lang="en-US" altLang="zh-CN" dirty="0"/>
              <a:t>ctrl + n </a:t>
            </a:r>
            <a:r>
              <a:rPr lang="zh-CN" altLang="en-US" dirty="0"/>
              <a:t>或者 </a:t>
            </a:r>
            <a:r>
              <a:rPr lang="en-US" altLang="zh-CN" dirty="0"/>
              <a:t>ctrl + p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跨过的字符，删除并进入插入模式 </a:t>
            </a:r>
            <a:r>
              <a:rPr lang="en-US" altLang="zh-CN" dirty="0"/>
              <a:t>c{motion}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、删除到下一个字符跨过的字符，删除并进入插入模式，不包括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ctx</a:t>
            </a:r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、删除当前字符到下一个字符处的所有字符，并进入插入模式，包括</a:t>
            </a:r>
            <a:r>
              <a:rPr lang="en-US" altLang="zh-CN" dirty="0"/>
              <a:t>x</a:t>
            </a:r>
            <a:r>
              <a:rPr lang="zh-CN" altLang="en-US" dirty="0"/>
              <a:t>字符，</a:t>
            </a:r>
            <a:r>
              <a:rPr lang="en-US" altLang="zh-CN" dirty="0" err="1"/>
              <a:t>cfx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跨过的字符，删除但不进入插入模式 </a:t>
            </a:r>
            <a:r>
              <a:rPr lang="en-US" altLang="zh-CN" dirty="0"/>
              <a:t>d{motion}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跨过的字符，删除但不进入插入模式，不包括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dtx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、删除当前字符到下一个字符处的所有字符，包括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dfx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、如果只是复制的情况时，将</a:t>
            </a:r>
            <a:r>
              <a:rPr lang="en-US" altLang="zh-CN" dirty="0"/>
              <a:t>12-17</a:t>
            </a:r>
            <a:r>
              <a:rPr lang="zh-CN" altLang="en-US" dirty="0"/>
              <a:t>条中的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改为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19</a:t>
            </a:r>
            <a:r>
              <a:rPr lang="zh-CN" altLang="en-US" dirty="0"/>
              <a:t>、删除到行尾可以使用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20</a:t>
            </a:r>
            <a:r>
              <a:rPr lang="zh-CN" altLang="en-US" dirty="0"/>
              <a:t>、拷贝当前行 </a:t>
            </a:r>
            <a:r>
              <a:rPr lang="en-US" altLang="zh-CN" dirty="0" err="1"/>
              <a:t>yy</a:t>
            </a:r>
            <a:r>
              <a:rPr lang="zh-CN" altLang="en-US" dirty="0"/>
              <a:t>或者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21</a:t>
            </a:r>
            <a:r>
              <a:rPr lang="zh-CN" altLang="en-US" dirty="0"/>
              <a:t>、删除当前字符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22</a:t>
            </a:r>
            <a:r>
              <a:rPr lang="zh-CN" altLang="en-US" dirty="0"/>
              <a:t>、粘贴 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23</a:t>
            </a:r>
            <a:r>
              <a:rPr lang="zh-CN" altLang="en-US" dirty="0"/>
              <a:t>、可以使用多重剪切板，查看状态使用</a:t>
            </a:r>
            <a:r>
              <a:rPr lang="en-US" altLang="zh-CN" dirty="0"/>
              <a:t>:</a:t>
            </a:r>
            <a:r>
              <a:rPr lang="en-US" altLang="zh-CN" dirty="0" err="1"/>
              <a:t>reg</a:t>
            </a:r>
            <a:r>
              <a:rPr lang="zh-CN" altLang="en-US" dirty="0"/>
              <a:t>，使用剪切板使用”，例如复制到</a:t>
            </a:r>
            <a:r>
              <a:rPr lang="en-US" altLang="zh-CN" dirty="0"/>
              <a:t>w</a:t>
            </a:r>
            <a:r>
              <a:rPr lang="zh-CN" altLang="en-US" dirty="0"/>
              <a:t>寄存器，”</a:t>
            </a:r>
            <a:r>
              <a:rPr lang="en-US" altLang="zh-CN" dirty="0" err="1"/>
              <a:t>wyy</a:t>
            </a:r>
            <a:r>
              <a:rPr lang="zh-CN" altLang="en-US" dirty="0"/>
              <a:t>，或者使用可视模式</a:t>
            </a:r>
            <a:r>
              <a:rPr lang="en-US" altLang="zh-CN" dirty="0" err="1"/>
              <a:t>v”wy</a:t>
            </a:r>
            <a:endParaRPr lang="en-US" altLang="zh-CN" dirty="0"/>
          </a:p>
          <a:p>
            <a:r>
              <a:rPr lang="en-US" altLang="zh-CN" dirty="0"/>
              <a:t>24</a:t>
            </a:r>
            <a:r>
              <a:rPr lang="zh-CN" altLang="en-US" dirty="0"/>
              <a:t>、重复执行上一个作用使用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25</a:t>
            </a:r>
            <a:r>
              <a:rPr lang="zh-CN" altLang="en-US" dirty="0"/>
              <a:t>、使用数字可以跨过</a:t>
            </a:r>
            <a:r>
              <a:rPr lang="en-US" altLang="zh-CN" dirty="0"/>
              <a:t>n</a:t>
            </a:r>
            <a:r>
              <a:rPr lang="zh-CN" altLang="en-US" dirty="0"/>
              <a:t>个区域，如</a:t>
            </a:r>
            <a:r>
              <a:rPr lang="en-US" altLang="zh-CN" dirty="0"/>
              <a:t>y3x</a:t>
            </a:r>
            <a:r>
              <a:rPr lang="zh-CN" altLang="en-US" dirty="0"/>
              <a:t>，会拷贝光标到第三个</a:t>
            </a:r>
            <a:r>
              <a:rPr lang="en-US" altLang="zh-CN" dirty="0"/>
              <a:t>x</a:t>
            </a:r>
            <a:r>
              <a:rPr lang="zh-CN" altLang="en-US" dirty="0"/>
              <a:t>之间的区域，</a:t>
            </a:r>
            <a:r>
              <a:rPr lang="en-US" altLang="zh-CN" dirty="0"/>
              <a:t>3j</a:t>
            </a:r>
            <a:r>
              <a:rPr lang="zh-CN" altLang="en-US" dirty="0"/>
              <a:t>向下移动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  <a:p>
            <a:r>
              <a:rPr lang="en-US" altLang="zh-CN" dirty="0"/>
              <a:t>26</a:t>
            </a:r>
            <a:r>
              <a:rPr lang="zh-CN" altLang="en-US" dirty="0"/>
              <a:t>、在编写代码的时候可以使用</a:t>
            </a:r>
            <a:r>
              <a:rPr lang="en-US" altLang="zh-CN" dirty="0"/>
              <a:t>]p</a:t>
            </a:r>
            <a:r>
              <a:rPr lang="zh-CN" altLang="en-US" dirty="0"/>
              <a:t>粘贴，这样可以自动进行代码缩进</a:t>
            </a:r>
          </a:p>
          <a:p>
            <a:r>
              <a:rPr lang="en-US" altLang="zh-CN" dirty="0"/>
              <a:t>27</a:t>
            </a:r>
            <a:r>
              <a:rPr lang="zh-CN" altLang="en-US" dirty="0"/>
              <a:t>、 </a:t>
            </a:r>
            <a:r>
              <a:rPr lang="en-US" altLang="zh-CN" dirty="0"/>
              <a:t>&gt;&gt; </a:t>
            </a:r>
            <a:r>
              <a:rPr lang="zh-CN" altLang="en-US" dirty="0"/>
              <a:t>缩进所有选择的代码</a:t>
            </a:r>
          </a:p>
          <a:p>
            <a:r>
              <a:rPr lang="en-US" altLang="zh-CN" dirty="0"/>
              <a:t>28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反缩进所有选择的代码</a:t>
            </a:r>
          </a:p>
          <a:p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en-US" altLang="zh-CN" dirty="0" err="1"/>
              <a:t>gd</a:t>
            </a:r>
            <a:r>
              <a:rPr lang="en-US" altLang="zh-CN" dirty="0"/>
              <a:t> </a:t>
            </a:r>
            <a:r>
              <a:rPr lang="zh-CN" altLang="en-US" dirty="0"/>
              <a:t>移动到光标所处的函数或变量的定义处</a:t>
            </a:r>
          </a:p>
          <a:p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en-US" altLang="zh-CN" dirty="0"/>
              <a:t>K </a:t>
            </a:r>
            <a:r>
              <a:rPr lang="zh-CN" altLang="en-US" dirty="0"/>
              <a:t>在</a:t>
            </a:r>
            <a:r>
              <a:rPr lang="en-US" altLang="zh-CN" dirty="0"/>
              <a:t>man</a:t>
            </a:r>
            <a:r>
              <a:rPr lang="zh-CN" altLang="en-US" dirty="0"/>
              <a:t>里搜索光标所在的词</a:t>
            </a:r>
          </a:p>
          <a:p>
            <a:r>
              <a:rPr lang="en-US" altLang="zh-CN" dirty="0"/>
              <a:t>31</a:t>
            </a:r>
            <a:r>
              <a:rPr lang="zh-CN" altLang="en-US" dirty="0"/>
              <a:t>、合并两行 </a:t>
            </a:r>
            <a:r>
              <a:rPr lang="en-US" altLang="zh-CN" dirty="0"/>
              <a:t>J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、若不想保存文件，而重新打开 </a:t>
            </a:r>
            <a:r>
              <a:rPr lang="en-US" altLang="zh-CN" dirty="0"/>
              <a:t>:e!</a:t>
            </a:r>
          </a:p>
          <a:p>
            <a:r>
              <a:rPr lang="en-US" altLang="zh-CN" dirty="0"/>
              <a:t>33</a:t>
            </a:r>
            <a:r>
              <a:rPr lang="zh-CN" altLang="en-US" dirty="0"/>
              <a:t>、若想打开新文件 </a:t>
            </a:r>
            <a:r>
              <a:rPr lang="en-US" altLang="zh-CN" dirty="0"/>
              <a:t>:e filename</a:t>
            </a:r>
            <a:r>
              <a:rPr lang="zh-CN" altLang="en-US" dirty="0"/>
              <a:t>，然后使用</a:t>
            </a:r>
            <a:r>
              <a:rPr lang="en-US" altLang="zh-CN" dirty="0"/>
              <a:t>ctrl + ^</a:t>
            </a:r>
            <a:r>
              <a:rPr lang="zh-CN" altLang="en-US" dirty="0"/>
              <a:t>进行文件切换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7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90644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7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-h, -? –help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显示此讯息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 从所指列数与行数开始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smarthome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开启智慧型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按键功能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 –backup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储存既有文件的备份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backupdir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用以储存独一备份文件的目录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boldtext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用粗体替代颜色反转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tabstospaces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将已输入的跳格符号转换为空白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multibuffer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开启多重文件缓冲区功能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historylog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记录与读取 搜索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置换 的历史字串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ignorercfiles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不要参考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rebindkeypad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修正数字键区按键混淆问题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nonewlines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不要将换行加到文件末端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noconvert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DOS/Mac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格式转换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morespace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编辑时多使用一行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-Q 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–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引用代表字串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 –restricted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限制模式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–smooth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平滑式卷动画面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5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2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211778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3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11711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1A274C-0D1D-435C-B88B-825A12BFD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96E04-9A1E-4774-9E24-8E5DF7E73794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35796-09A2-48BF-8682-E89E51970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971C441-DB4D-41EC-AF06-486A6E0A9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/>
              <a:t>介绍本课程的主要目标</a:t>
            </a:r>
          </a:p>
        </p:txBody>
      </p:sp>
    </p:spTree>
    <p:extLst>
      <p:ext uri="{BB962C8B-B14F-4D97-AF65-F5344CB8AC3E}">
        <p14:creationId xmlns:p14="http://schemas.microsoft.com/office/powerpoint/2010/main" val="282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Command </a:t>
            </a:r>
            <a:r>
              <a:rPr lang="zh-CN" altLang="en-US" dirty="0"/>
              <a:t>模式中所有的命令都必须按 </a:t>
            </a:r>
            <a:r>
              <a:rPr lang="en-US" altLang="zh-CN" dirty="0"/>
              <a:t>&lt;</a:t>
            </a:r>
            <a:r>
              <a:rPr lang="zh-CN" altLang="en-US" dirty="0"/>
              <a:t>回车</a:t>
            </a:r>
            <a:r>
              <a:rPr lang="en-US" altLang="zh-CN" dirty="0"/>
              <a:t>&gt;</a:t>
            </a:r>
            <a:r>
              <a:rPr lang="zh-CN" altLang="en-US" dirty="0"/>
              <a:t>后执行，命令执行完后，</a:t>
            </a:r>
            <a:r>
              <a:rPr lang="en-US" altLang="zh-CN" dirty="0"/>
              <a:t>vim </a:t>
            </a:r>
            <a:r>
              <a:rPr lang="zh-CN" altLang="en-US" dirty="0"/>
              <a:t>自动回到 </a:t>
            </a:r>
            <a:r>
              <a:rPr lang="en-US" altLang="zh-CN" dirty="0"/>
              <a:t>Normal </a:t>
            </a:r>
            <a:r>
              <a:rPr lang="zh-CN" altLang="en-US" dirty="0"/>
              <a:t>模式。</a:t>
            </a:r>
          </a:p>
          <a:p>
            <a:r>
              <a:rPr lang="zh-CN" altLang="en-US" dirty="0"/>
              <a:t>若在 </a:t>
            </a:r>
            <a:r>
              <a:rPr lang="en-US" altLang="zh-CN" dirty="0"/>
              <a:t>Command </a:t>
            </a:r>
            <a:r>
              <a:rPr lang="zh-CN" altLang="en-US" dirty="0"/>
              <a:t>模式下输入命令过程中改变了主意，可按 </a:t>
            </a:r>
            <a:r>
              <a:rPr lang="en-US" altLang="zh-CN" dirty="0"/>
              <a:t>Esc</a:t>
            </a:r>
            <a:r>
              <a:rPr lang="zh-CN" altLang="en-US" dirty="0"/>
              <a:t>键，或用退格键将输入的命令全部删除之后，再按一下退格键，即可使 </a:t>
            </a:r>
            <a:r>
              <a:rPr lang="en-US" altLang="zh-CN" dirty="0"/>
              <a:t>vi </a:t>
            </a:r>
            <a:r>
              <a:rPr lang="zh-CN" altLang="en-US" dirty="0"/>
              <a:t>回到 </a:t>
            </a:r>
            <a:r>
              <a:rPr lang="en-US" altLang="zh-CN" dirty="0"/>
              <a:t>Normal </a:t>
            </a:r>
            <a:r>
              <a:rPr lang="zh-CN" altLang="en-US" dirty="0"/>
              <a:t>模式下。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E333A-1F7C-4A4F-9935-1A78D7544D1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5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9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4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r>
              <a:rPr lang="zh-CN" altLang="en-US" sz="1600" b="1" dirty="0"/>
              <a:t>编辑操作相关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、光标后插入</a:t>
            </a:r>
            <a:r>
              <a:rPr lang="en-US" altLang="zh-CN" dirty="0"/>
              <a:t>a, </a:t>
            </a:r>
            <a:r>
              <a:rPr lang="zh-CN" altLang="en-US" dirty="0"/>
              <a:t>行尾插入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、后插一行插入</a:t>
            </a:r>
            <a:r>
              <a:rPr lang="en-US" altLang="zh-CN" dirty="0"/>
              <a:t>o</a:t>
            </a:r>
            <a:r>
              <a:rPr lang="zh-CN" altLang="en-US" dirty="0"/>
              <a:t>，前插一行插入</a:t>
            </a:r>
            <a:r>
              <a:rPr lang="en-US" altLang="zh-CN" dirty="0"/>
              <a:t>O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、删除字符插入</a:t>
            </a:r>
            <a:r>
              <a:rPr lang="en-US" altLang="zh-CN" dirty="0"/>
              <a:t>s</a:t>
            </a:r>
            <a:r>
              <a:rPr lang="zh-CN" altLang="en-US" dirty="0"/>
              <a:t>， 删除正行插入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、光标前插入</a:t>
            </a:r>
            <a:r>
              <a:rPr lang="en-US" altLang="zh-CN" dirty="0" err="1"/>
              <a:t>i</a:t>
            </a:r>
            <a:r>
              <a:rPr lang="zh-CN" altLang="en-US" dirty="0"/>
              <a:t>，行首插入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、删除一行</a:t>
            </a:r>
            <a:r>
              <a:rPr lang="en-US" altLang="zh-CN" dirty="0" err="1"/>
              <a:t>dd</a:t>
            </a:r>
            <a:r>
              <a:rPr lang="zh-CN" altLang="en-US" dirty="0"/>
              <a:t>，删除后进入插入模式</a:t>
            </a:r>
            <a:r>
              <a:rPr lang="en-US" altLang="zh-CN" dirty="0"/>
              <a:t>cc</a:t>
            </a:r>
            <a:r>
              <a:rPr lang="zh-CN" altLang="en-US" dirty="0"/>
              <a:t>或者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、删除一个单词</a:t>
            </a:r>
            <a:r>
              <a:rPr lang="en-US" altLang="zh-CN" dirty="0" err="1"/>
              <a:t>dw</a:t>
            </a:r>
            <a:r>
              <a:rPr lang="zh-CN" altLang="en-US" dirty="0"/>
              <a:t>，删除一个单词进入插入模式</a:t>
            </a:r>
            <a:r>
              <a:rPr lang="en-US" altLang="zh-CN" dirty="0" err="1"/>
              <a:t>cw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、删除一个字符</a:t>
            </a:r>
            <a:r>
              <a:rPr lang="en-US" altLang="zh-CN" dirty="0"/>
              <a:t>x</a:t>
            </a:r>
            <a:r>
              <a:rPr lang="zh-CN" altLang="en-US" dirty="0"/>
              <a:t>或者</a:t>
            </a:r>
            <a:r>
              <a:rPr lang="en-US" altLang="zh-CN" dirty="0"/>
              <a:t>dl</a:t>
            </a:r>
            <a:r>
              <a:rPr lang="zh-CN" altLang="en-US" dirty="0"/>
              <a:t>，删除一个字符进入插入模式</a:t>
            </a:r>
            <a:r>
              <a:rPr lang="en-US" altLang="zh-CN" dirty="0"/>
              <a:t>s</a:t>
            </a:r>
            <a:r>
              <a:rPr lang="zh-CN" altLang="en-US" dirty="0"/>
              <a:t>或者</a:t>
            </a:r>
            <a:r>
              <a:rPr lang="en-US" altLang="zh-CN" dirty="0"/>
              <a:t>cl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、粘贴</a:t>
            </a:r>
            <a:r>
              <a:rPr lang="en-US" altLang="zh-CN" dirty="0"/>
              <a:t>p</a:t>
            </a:r>
            <a:r>
              <a:rPr lang="zh-CN" altLang="en-US" dirty="0"/>
              <a:t>，交换两个字符</a:t>
            </a:r>
            <a:r>
              <a:rPr lang="en-US" altLang="zh-CN" dirty="0" err="1"/>
              <a:t>xp</a:t>
            </a:r>
            <a:r>
              <a:rPr lang="zh-CN" altLang="en-US" dirty="0"/>
              <a:t>，交换两行</a:t>
            </a:r>
            <a:r>
              <a:rPr lang="en-US" altLang="zh-CN" dirty="0" err="1"/>
              <a:t>ddp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、复制</a:t>
            </a:r>
            <a:r>
              <a:rPr lang="en-US" altLang="zh-CN" dirty="0"/>
              <a:t>y</a:t>
            </a:r>
            <a:r>
              <a:rPr lang="zh-CN" altLang="en-US" dirty="0"/>
              <a:t>，复制一行</a:t>
            </a:r>
            <a:r>
              <a:rPr lang="en-US" altLang="zh-CN" dirty="0" err="1"/>
              <a:t>yy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、撤销</a:t>
            </a:r>
            <a:r>
              <a:rPr lang="en-US" altLang="zh-CN" dirty="0"/>
              <a:t>u</a:t>
            </a:r>
            <a:r>
              <a:rPr lang="zh-CN" altLang="en-US" dirty="0"/>
              <a:t>，重做</a:t>
            </a:r>
            <a:r>
              <a:rPr lang="en-US" altLang="zh-CN" dirty="0"/>
              <a:t>ctrl + r</a:t>
            </a:r>
            <a:r>
              <a:rPr lang="zh-CN" altLang="en-US" dirty="0"/>
              <a:t>，重复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、智能提示 </a:t>
            </a:r>
            <a:r>
              <a:rPr lang="en-US" altLang="zh-CN" dirty="0"/>
              <a:t>ctrl + n </a:t>
            </a:r>
            <a:r>
              <a:rPr lang="zh-CN" altLang="en-US" dirty="0"/>
              <a:t>或者 </a:t>
            </a:r>
            <a:r>
              <a:rPr lang="en-US" altLang="zh-CN" dirty="0"/>
              <a:t>ctrl + p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跨过的字符，删除并进入插入模式 </a:t>
            </a:r>
            <a:r>
              <a:rPr lang="en-US" altLang="zh-CN" dirty="0"/>
              <a:t>c{motion}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、删除到下一个字符跨过的字符，删除并进入插入模式，不包括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ctx</a:t>
            </a:r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、删除当前字符到下一个字符处的所有字符，并进入插入模式，包括</a:t>
            </a:r>
            <a:r>
              <a:rPr lang="en-US" altLang="zh-CN" dirty="0"/>
              <a:t>x</a:t>
            </a:r>
            <a:r>
              <a:rPr lang="zh-CN" altLang="en-US" dirty="0"/>
              <a:t>字符，</a:t>
            </a:r>
            <a:r>
              <a:rPr lang="en-US" altLang="zh-CN" dirty="0" err="1"/>
              <a:t>cfx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跨过的字符，删除但不进入插入模式 </a:t>
            </a:r>
            <a:r>
              <a:rPr lang="en-US" altLang="zh-CN" dirty="0"/>
              <a:t>d{motion}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、删除</a:t>
            </a:r>
            <a:r>
              <a:rPr lang="en-US" altLang="zh-CN" dirty="0"/>
              <a:t>motion</a:t>
            </a:r>
            <a:r>
              <a:rPr lang="zh-CN" altLang="en-US" dirty="0"/>
              <a:t>跨过的字符，删除但不进入插入模式，不包括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dtx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、删除当前字符到下一个字符处的所有字符，包括</a:t>
            </a:r>
            <a:r>
              <a:rPr lang="en-US" altLang="zh-CN" dirty="0"/>
              <a:t>x</a:t>
            </a:r>
            <a:r>
              <a:rPr lang="zh-CN" altLang="en-US" dirty="0"/>
              <a:t>字符 </a:t>
            </a:r>
            <a:r>
              <a:rPr lang="en-US" altLang="zh-CN" dirty="0" err="1"/>
              <a:t>dfx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、如果只是复制的情况时，将</a:t>
            </a:r>
            <a:r>
              <a:rPr lang="en-US" altLang="zh-CN" dirty="0"/>
              <a:t>12-17</a:t>
            </a:r>
            <a:r>
              <a:rPr lang="zh-CN" altLang="en-US" dirty="0"/>
              <a:t>条中的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改为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19</a:t>
            </a:r>
            <a:r>
              <a:rPr lang="zh-CN" altLang="en-US" dirty="0"/>
              <a:t>、删除到行尾可以使用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20</a:t>
            </a:r>
            <a:r>
              <a:rPr lang="zh-CN" altLang="en-US" dirty="0"/>
              <a:t>、拷贝当前行 </a:t>
            </a:r>
            <a:r>
              <a:rPr lang="en-US" altLang="zh-CN" dirty="0" err="1"/>
              <a:t>yy</a:t>
            </a:r>
            <a:r>
              <a:rPr lang="zh-CN" altLang="en-US" dirty="0"/>
              <a:t>或者</a:t>
            </a:r>
            <a:r>
              <a:rPr lang="en-US" altLang="zh-CN" dirty="0"/>
              <a:t>Y</a:t>
            </a:r>
          </a:p>
          <a:p>
            <a:r>
              <a:rPr lang="en-US" altLang="zh-CN" dirty="0"/>
              <a:t>21</a:t>
            </a:r>
            <a:r>
              <a:rPr lang="zh-CN" altLang="en-US" dirty="0"/>
              <a:t>、删除当前字符 </a:t>
            </a:r>
            <a:r>
              <a:rPr lang="en-US" altLang="zh-CN" dirty="0"/>
              <a:t>x</a:t>
            </a:r>
          </a:p>
          <a:p>
            <a:r>
              <a:rPr lang="en-US" altLang="zh-CN" dirty="0"/>
              <a:t>22</a:t>
            </a:r>
            <a:r>
              <a:rPr lang="zh-CN" altLang="en-US" dirty="0"/>
              <a:t>、粘贴 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23</a:t>
            </a:r>
            <a:r>
              <a:rPr lang="zh-CN" altLang="en-US" dirty="0"/>
              <a:t>、可以使用多重剪切板，查看状态使用</a:t>
            </a:r>
            <a:r>
              <a:rPr lang="en-US" altLang="zh-CN" dirty="0"/>
              <a:t>:</a:t>
            </a:r>
            <a:r>
              <a:rPr lang="en-US" altLang="zh-CN" dirty="0" err="1"/>
              <a:t>reg</a:t>
            </a:r>
            <a:r>
              <a:rPr lang="zh-CN" altLang="en-US" dirty="0"/>
              <a:t>，使用剪切板使用”，例如复制到</a:t>
            </a:r>
            <a:r>
              <a:rPr lang="en-US" altLang="zh-CN" dirty="0"/>
              <a:t>w</a:t>
            </a:r>
            <a:r>
              <a:rPr lang="zh-CN" altLang="en-US" dirty="0"/>
              <a:t>寄存器，”</a:t>
            </a:r>
            <a:r>
              <a:rPr lang="en-US" altLang="zh-CN" dirty="0" err="1"/>
              <a:t>wyy</a:t>
            </a:r>
            <a:r>
              <a:rPr lang="zh-CN" altLang="en-US" dirty="0"/>
              <a:t>，或者使用可视模式</a:t>
            </a:r>
            <a:r>
              <a:rPr lang="en-US" altLang="zh-CN" dirty="0" err="1"/>
              <a:t>v”wy</a:t>
            </a:r>
            <a:endParaRPr lang="en-US" altLang="zh-CN" dirty="0"/>
          </a:p>
          <a:p>
            <a:r>
              <a:rPr lang="en-US" altLang="zh-CN" dirty="0"/>
              <a:t>24</a:t>
            </a:r>
            <a:r>
              <a:rPr lang="zh-CN" altLang="en-US" dirty="0"/>
              <a:t>、重复执行上一个作用使用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25</a:t>
            </a:r>
            <a:r>
              <a:rPr lang="zh-CN" altLang="en-US" dirty="0"/>
              <a:t>、使用数字可以跨过</a:t>
            </a:r>
            <a:r>
              <a:rPr lang="en-US" altLang="zh-CN" dirty="0"/>
              <a:t>n</a:t>
            </a:r>
            <a:r>
              <a:rPr lang="zh-CN" altLang="en-US" dirty="0"/>
              <a:t>个区域，如</a:t>
            </a:r>
            <a:r>
              <a:rPr lang="en-US" altLang="zh-CN" dirty="0"/>
              <a:t>y3x</a:t>
            </a:r>
            <a:r>
              <a:rPr lang="zh-CN" altLang="en-US" dirty="0"/>
              <a:t>，会拷贝光标到第三个</a:t>
            </a:r>
            <a:r>
              <a:rPr lang="en-US" altLang="zh-CN" dirty="0"/>
              <a:t>x</a:t>
            </a:r>
            <a:r>
              <a:rPr lang="zh-CN" altLang="en-US" dirty="0"/>
              <a:t>之间的区域，</a:t>
            </a:r>
            <a:r>
              <a:rPr lang="en-US" altLang="zh-CN" dirty="0"/>
              <a:t>3j</a:t>
            </a:r>
            <a:r>
              <a:rPr lang="zh-CN" altLang="en-US" dirty="0"/>
              <a:t>向下移动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</a:p>
          <a:p>
            <a:r>
              <a:rPr lang="en-US" altLang="zh-CN" dirty="0"/>
              <a:t>26</a:t>
            </a:r>
            <a:r>
              <a:rPr lang="zh-CN" altLang="en-US" dirty="0"/>
              <a:t>、在编写代码的时候可以使用</a:t>
            </a:r>
            <a:r>
              <a:rPr lang="en-US" altLang="zh-CN" dirty="0"/>
              <a:t>]p</a:t>
            </a:r>
            <a:r>
              <a:rPr lang="zh-CN" altLang="en-US" dirty="0"/>
              <a:t>粘贴，这样可以自动进行代码缩进</a:t>
            </a:r>
          </a:p>
          <a:p>
            <a:r>
              <a:rPr lang="en-US" altLang="zh-CN" dirty="0"/>
              <a:t>27</a:t>
            </a:r>
            <a:r>
              <a:rPr lang="zh-CN" altLang="en-US" dirty="0"/>
              <a:t>、 </a:t>
            </a:r>
            <a:r>
              <a:rPr lang="en-US" altLang="zh-CN" dirty="0"/>
              <a:t>&gt;&gt; </a:t>
            </a:r>
            <a:r>
              <a:rPr lang="zh-CN" altLang="en-US" dirty="0"/>
              <a:t>缩进所有选择的代码</a:t>
            </a:r>
          </a:p>
          <a:p>
            <a:r>
              <a:rPr lang="en-US" altLang="zh-CN" dirty="0"/>
              <a:t>28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反缩进所有选择的代码</a:t>
            </a:r>
          </a:p>
          <a:p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en-US" altLang="zh-CN" dirty="0" err="1"/>
              <a:t>gd</a:t>
            </a:r>
            <a:r>
              <a:rPr lang="en-US" altLang="zh-CN" dirty="0"/>
              <a:t> </a:t>
            </a:r>
            <a:r>
              <a:rPr lang="zh-CN" altLang="en-US" dirty="0"/>
              <a:t>移动到光标所处的函数或变量的定义处</a:t>
            </a:r>
          </a:p>
          <a:p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en-US" altLang="zh-CN" dirty="0"/>
              <a:t>K </a:t>
            </a:r>
            <a:r>
              <a:rPr lang="zh-CN" altLang="en-US" dirty="0"/>
              <a:t>在</a:t>
            </a:r>
            <a:r>
              <a:rPr lang="en-US" altLang="zh-CN" dirty="0"/>
              <a:t>man</a:t>
            </a:r>
            <a:r>
              <a:rPr lang="zh-CN" altLang="en-US" dirty="0"/>
              <a:t>里搜索光标所在的词</a:t>
            </a:r>
          </a:p>
          <a:p>
            <a:r>
              <a:rPr lang="en-US" altLang="zh-CN" dirty="0"/>
              <a:t>31</a:t>
            </a:r>
            <a:r>
              <a:rPr lang="zh-CN" altLang="en-US" dirty="0"/>
              <a:t>、合并两行 </a:t>
            </a:r>
            <a:r>
              <a:rPr lang="en-US" altLang="zh-CN" dirty="0"/>
              <a:t>J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、若不想保存文件，而重新打开 </a:t>
            </a:r>
            <a:r>
              <a:rPr lang="en-US" altLang="zh-CN" dirty="0"/>
              <a:t>:e!</a:t>
            </a:r>
          </a:p>
          <a:p>
            <a:r>
              <a:rPr lang="en-US" altLang="zh-CN" dirty="0"/>
              <a:t>33</a:t>
            </a:r>
            <a:r>
              <a:rPr lang="zh-CN" altLang="en-US" dirty="0"/>
              <a:t>、若想打开新文件 </a:t>
            </a:r>
            <a:r>
              <a:rPr lang="en-US" altLang="zh-CN" dirty="0"/>
              <a:t>:e filename</a:t>
            </a:r>
            <a:r>
              <a:rPr lang="zh-CN" altLang="en-US" dirty="0"/>
              <a:t>，然后使用</a:t>
            </a:r>
            <a:r>
              <a:rPr lang="en-US" altLang="zh-CN" dirty="0"/>
              <a:t>ctrl + ^</a:t>
            </a:r>
            <a:r>
              <a:rPr lang="zh-CN" altLang="en-US" dirty="0"/>
              <a:t>进行文件切换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5E0CA5-4544-47B5-A0A8-305C384D2ACF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0262-FCE2-490B-A85C-218963C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A8669-0D00-41B9-847B-8524D1C67BCE}" type="datetime2">
              <a:rPr lang="zh-CN" altLang="en-US" smtClean="0"/>
              <a:t>2017年9月6日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F11C2-A77E-43D7-9250-5A5DC0B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D8245-4B00-48A6-BCD9-859F15CB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61B797-D157-444C-8DED-2250CCDAAF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0" y="116632"/>
            <a:ext cx="11257251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ü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A4B6D9B-51CD-4570-82FD-02AAFB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0" y="116632"/>
            <a:ext cx="11329259" cy="63408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6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7200" y="980728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62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2031B7-2D81-4AEC-855C-A95212C7FE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9200" y="116632"/>
            <a:ext cx="11327440" cy="6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D558EF5-6D12-432A-879D-F9019D7A3E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29200" y="907200"/>
            <a:ext cx="11327440" cy="514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52" r:id="rId2"/>
    <p:sldLayoutId id="2147484546" r:id="rId3"/>
    <p:sldLayoutId id="2147484553" r:id="rId4"/>
    <p:sldLayoutId id="2147484554" r:id="rId5"/>
    <p:sldLayoutId id="2147484555" r:id="rId6"/>
    <p:sldLayoutId id="2147484556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4400" b="1" kern="1200" baseline="0" dirty="0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7" descr="http://img0.imgtn.bdimg.com/it/u=3574515207,415213359&amp;fm=23&amp;gp=0.jpg">
            <a:extLst>
              <a:ext uri="{FF2B5EF4-FFF2-40B4-BE49-F238E27FC236}">
                <a16:creationId xmlns:a16="http://schemas.microsoft.com/office/drawing/2014/main" id="{2B05D986-C427-45B7-B1D8-310E82279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D85856-32D1-4291-9138-ED8A68948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章 文本编辑器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709D3-DC6B-4B9A-97EB-C0CAD7592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讲师：武永亮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正则表达式元数据（续）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257545"/>
              </p:ext>
            </p:extLst>
          </p:nvPr>
        </p:nvGraphicFramePr>
        <p:xfrm>
          <a:off x="479376" y="1340768"/>
          <a:ext cx="11256966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元数据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意义和范例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[n1-n2]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匹配一个字符范围中的一个字符。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‘[0-9]’ regular.txt             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匹配单个数字字符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[^list]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匹配字符集以外的字符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‘[^o]‘ regular.txt             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匹配非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\{n1,n2\}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前面的字符重复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‘go\{2,3\}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  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gooogle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\&lt;word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单词是的开头。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‘\&lt;g’ regular.txt  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开头的单词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word\&gt;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匹配单词结尾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tion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\&gt;’ regular.txt 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匹配以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tion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结尾的单词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85290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3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扩展正则表达式（补）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709881"/>
              </p:ext>
            </p:extLst>
          </p:nvPr>
        </p:nvGraphicFramePr>
        <p:xfrm>
          <a:off x="527665" y="1484784"/>
          <a:ext cx="11256966" cy="353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元数据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意义和范例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重复前面字符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到多次。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’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go+d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  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god，good，goood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等等字符串。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次前面的字符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go?d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   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gd，god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或（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or）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的方式匹配多个字串  </a:t>
                      </a:r>
                      <a:b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god|good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    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god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匹配整个括号内的字符串，原来都是匹配单个字符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‘g(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oo|la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)’ regular.txt     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搜寻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glad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2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中查找包含字符串 </a:t>
            </a:r>
            <a:r>
              <a:rPr lang="en-US" altLang="zh-CN" dirty="0" err="1"/>
              <a:t>mystr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/>
            <a:r>
              <a:rPr lang="en-US" altLang="zh-CN" dirty="0"/>
              <a:t>$ grep </a:t>
            </a:r>
            <a:r>
              <a:rPr lang="en-US" altLang="zh-CN" dirty="0" err="1"/>
              <a:t>mystr</a:t>
            </a:r>
            <a:r>
              <a:rPr lang="en-US" altLang="zh-CN" dirty="0"/>
              <a:t> 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zh-CN" altLang="en-US" dirty="0"/>
              <a:t>显示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中第一个字符为字母的所有行</a:t>
            </a:r>
          </a:p>
          <a:p>
            <a:pPr lvl="1"/>
            <a:r>
              <a:rPr lang="en-US" altLang="zh-CN" dirty="0"/>
              <a:t>$ grep  '^[a-</a:t>
            </a:r>
            <a:r>
              <a:rPr lang="en-US" altLang="zh-CN" dirty="0" err="1"/>
              <a:t>zA</a:t>
            </a:r>
            <a:r>
              <a:rPr lang="en-US" altLang="zh-CN" dirty="0"/>
              <a:t>-Z]'  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zh-CN" altLang="en-US" dirty="0"/>
              <a:t>在文件 </a:t>
            </a:r>
            <a:r>
              <a:rPr lang="en-US" altLang="zh-CN" dirty="0" err="1"/>
              <a:t>myfile</a:t>
            </a:r>
            <a:r>
              <a:rPr lang="en-US" altLang="zh-CN" dirty="0"/>
              <a:t> </a:t>
            </a:r>
            <a:r>
              <a:rPr lang="zh-CN" altLang="en-US" dirty="0"/>
              <a:t>中查找首字符不是 </a:t>
            </a:r>
            <a:r>
              <a:rPr lang="en-US" altLang="zh-CN" dirty="0"/>
              <a:t># </a:t>
            </a:r>
            <a:r>
              <a:rPr lang="zh-CN" altLang="en-US" dirty="0"/>
              <a:t>的行（即过滤掉注释行）</a:t>
            </a:r>
          </a:p>
          <a:p>
            <a:pPr lvl="1"/>
            <a:r>
              <a:rPr lang="en-US" altLang="zh-CN" dirty="0"/>
              <a:t>$ grep -v '^#' </a:t>
            </a:r>
            <a:r>
              <a:rPr lang="en-US" altLang="zh-CN" dirty="0" err="1"/>
              <a:t>myfile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63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搜索日志，查询有多少条</a:t>
            </a:r>
            <a:r>
              <a:rPr lang="en-US" altLang="zh-CN" dirty="0"/>
              <a:t>503</a:t>
            </a:r>
            <a:r>
              <a:rPr lang="zh-CN" altLang="en-US" dirty="0"/>
              <a:t>错误</a:t>
            </a:r>
            <a:endParaRPr lang="en-US" altLang="zh-CN" dirty="0"/>
          </a:p>
          <a:p>
            <a:pPr lvl="1"/>
            <a:r>
              <a:rPr lang="en-US" altLang="zh-CN" dirty="0"/>
              <a:t>grep -c '503' 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httpd</a:t>
            </a:r>
            <a:r>
              <a:rPr lang="en-US" altLang="zh-CN" dirty="0"/>
              <a:t>/error_log-20141116</a:t>
            </a:r>
          </a:p>
          <a:p>
            <a:r>
              <a:rPr lang="zh-CN" altLang="en-US" dirty="0"/>
              <a:t>搜索含有 </a:t>
            </a:r>
            <a:r>
              <a:rPr lang="en-US" altLang="zh-CN" dirty="0"/>
              <a:t>error </a:t>
            </a:r>
            <a:r>
              <a:rPr lang="zh-CN" altLang="en-US" dirty="0"/>
              <a:t>字样的行，并且输出行号</a:t>
            </a:r>
            <a:endParaRPr lang="en-US" altLang="zh-CN" dirty="0"/>
          </a:p>
          <a:p>
            <a:pPr lvl="1"/>
            <a:r>
              <a:rPr lang="pt-BR" altLang="zh-CN" dirty="0"/>
              <a:t>grep -n 'error' /var/log/httpd/error_log-20141116</a:t>
            </a:r>
          </a:p>
          <a:p>
            <a:r>
              <a:rPr lang="zh-CN" altLang="en-US"/>
              <a:t>搜索</a:t>
            </a:r>
            <a:r>
              <a:rPr lang="zh-CN" altLang="en-US" dirty="0"/>
              <a:t>没有 </a:t>
            </a:r>
            <a:r>
              <a:rPr lang="en-US" altLang="zh-CN" dirty="0"/>
              <a:t>error </a:t>
            </a:r>
            <a:r>
              <a:rPr lang="zh-CN" altLang="en-US" dirty="0"/>
              <a:t>字样的行，并且输出行号</a:t>
            </a:r>
          </a:p>
          <a:p>
            <a:pPr lvl="1"/>
            <a:r>
              <a:rPr lang="en-US" altLang="zh-CN" dirty="0"/>
              <a:t>grep -</a:t>
            </a:r>
            <a:r>
              <a:rPr lang="en-US" altLang="zh-CN" dirty="0" err="1"/>
              <a:t>nv</a:t>
            </a:r>
            <a:r>
              <a:rPr lang="en-US" altLang="zh-CN" dirty="0"/>
              <a:t> 'error' 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httpd</a:t>
            </a:r>
            <a:r>
              <a:rPr lang="en-US" altLang="zh-CN" dirty="0"/>
              <a:t>/error_log-20141116</a:t>
            </a:r>
          </a:p>
          <a:p>
            <a:r>
              <a:rPr lang="zh-CN" altLang="en-US" dirty="0"/>
              <a:t>过滤配置文件的注释符号</a:t>
            </a:r>
            <a:r>
              <a:rPr lang="en-US" altLang="zh-CN" dirty="0"/>
              <a:t>#</a:t>
            </a:r>
          </a:p>
          <a:p>
            <a:pPr lvl="1"/>
            <a:r>
              <a:rPr lang="en-US" altLang="zh-CN" dirty="0"/>
              <a:t>grep -v '#'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httpd.conf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22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F6BA7-911A-44D1-83FA-CF455B8D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E2E70-09AE-4BCD-A595-7295DDE5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常用的文本文件分析命令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581742"/>
              </p:ext>
            </p:extLst>
          </p:nvPr>
        </p:nvGraphicFramePr>
        <p:xfrm>
          <a:off x="535547" y="1340768"/>
          <a:ext cx="11257236" cy="436459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0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统计文本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sort</a:t>
                      </a: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以行为单位对文本文件排序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uniq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删除文本文件中连续的重复的行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</a:t>
                      </a: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比较两个文本文件的差异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diff3</a:t>
                      </a: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比较三个文本文件的差异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patch</a:t>
                      </a: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为文本文件打补丁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aspell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6345" marR="12634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为文本文件做拼写检查（西文）</a:t>
                      </a:r>
                    </a:p>
                  </a:txBody>
                  <a:tcPr marL="126345" marR="12634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wc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功能</a:t>
            </a:r>
            <a:r>
              <a:rPr lang="zh-CN" altLang="en-US"/>
              <a:t>：</a:t>
            </a:r>
            <a:r>
              <a:rPr lang="zh-CN" altLang="zh-CN"/>
              <a:t>统计文本文件的行数、字数、字符数</a:t>
            </a:r>
            <a:endParaRPr lang="en-US" altLang="zh-CN"/>
          </a:p>
          <a:p>
            <a:r>
              <a:rPr lang="zh-CN" altLang="zh-CN"/>
              <a:t>格式：</a:t>
            </a:r>
            <a:r>
              <a:rPr lang="en-US" altLang="zh-CN"/>
              <a:t>wc [</a:t>
            </a:r>
            <a:r>
              <a:rPr lang="zh-CN" altLang="en-US"/>
              <a:t>选项</a:t>
            </a:r>
            <a:r>
              <a:rPr lang="en-US" altLang="zh-CN"/>
              <a:t>] [&lt;</a:t>
            </a:r>
            <a:r>
              <a:rPr lang="zh-CN" altLang="zh-CN"/>
              <a:t>文件</a:t>
            </a:r>
            <a:r>
              <a:rPr lang="en-US" altLang="zh-CN"/>
              <a:t>&gt; </a:t>
            </a:r>
            <a:r>
              <a:rPr lang="zh-CN" altLang="zh-CN"/>
              <a:t>…</a:t>
            </a:r>
            <a:r>
              <a:rPr lang="en-US" altLang="zh-CN"/>
              <a:t>]</a:t>
            </a:r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pl-PL" altLang="zh-CN"/>
              <a:t>$ wc file</a:t>
            </a:r>
          </a:p>
          <a:p>
            <a:pPr lvl="1"/>
            <a:r>
              <a:rPr lang="pl-PL" altLang="zh-CN"/>
              <a:t>$ wc -l file</a:t>
            </a:r>
            <a:r>
              <a:rPr lang="en-US" altLang="zh-CN"/>
              <a:t>            # </a:t>
            </a:r>
            <a:r>
              <a:rPr lang="zh-CN" altLang="zh-CN"/>
              <a:t>统计行数</a:t>
            </a:r>
            <a:endParaRPr lang="pl-PL" altLang="zh-CN"/>
          </a:p>
          <a:p>
            <a:pPr lvl="1"/>
            <a:r>
              <a:rPr lang="pl-PL" altLang="zh-CN"/>
              <a:t>$ wc -w file</a:t>
            </a:r>
            <a:r>
              <a:rPr lang="en-US" altLang="zh-CN"/>
              <a:t>          # </a:t>
            </a:r>
            <a:r>
              <a:rPr lang="zh-CN" altLang="zh-CN"/>
              <a:t>统计</a:t>
            </a:r>
            <a:r>
              <a:rPr lang="zh-CN" altLang="en-US"/>
              <a:t>字</a:t>
            </a:r>
            <a:r>
              <a:rPr lang="zh-CN" altLang="zh-CN"/>
              <a:t>数</a:t>
            </a:r>
            <a:endParaRPr lang="pl-PL" altLang="zh-CN"/>
          </a:p>
          <a:p>
            <a:pPr lvl="1"/>
            <a:r>
              <a:rPr lang="pl-PL" altLang="zh-CN"/>
              <a:t>$ wc -c file</a:t>
            </a:r>
            <a:r>
              <a:rPr lang="en-US" altLang="zh-CN"/>
              <a:t>           # </a:t>
            </a:r>
            <a:r>
              <a:rPr lang="zh-CN" altLang="zh-CN"/>
              <a:t>统计字符数</a:t>
            </a:r>
            <a:endParaRPr lang="pl-PL" altLang="zh-CN"/>
          </a:p>
          <a:p>
            <a:pPr lvl="1"/>
            <a:r>
              <a:rPr lang="pl-PL" altLang="zh-CN"/>
              <a:t>$ wc -L file</a:t>
            </a:r>
            <a:r>
              <a:rPr lang="en-US" altLang="zh-CN"/>
              <a:t>           # </a:t>
            </a:r>
            <a:r>
              <a:rPr lang="zh-CN" altLang="zh-CN"/>
              <a:t>统计最长一行的长度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5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</a:t>
            </a:r>
            <a:r>
              <a:rPr lang="zh-CN" altLang="zh-CN"/>
              <a:t>以行为单位对文件进行排序</a:t>
            </a:r>
            <a:endParaRPr lang="en-US" altLang="zh-CN"/>
          </a:p>
          <a:p>
            <a:r>
              <a:rPr lang="zh-CN" altLang="en-US"/>
              <a:t>格式：</a:t>
            </a:r>
            <a:r>
              <a:rPr lang="en-US" altLang="zh-CN"/>
              <a:t>sort [</a:t>
            </a:r>
            <a:r>
              <a:rPr lang="zh-CN" altLang="en-US"/>
              <a:t>选项</a:t>
            </a:r>
            <a:r>
              <a:rPr lang="en-US" altLang="zh-CN"/>
              <a:t>] [&lt;</a:t>
            </a:r>
            <a:r>
              <a:rPr lang="zh-CN" altLang="zh-CN"/>
              <a:t>文件</a:t>
            </a:r>
            <a:r>
              <a:rPr lang="en-US" altLang="zh-CN"/>
              <a:t>&gt; </a:t>
            </a:r>
            <a:r>
              <a:rPr lang="zh-CN" altLang="zh-CN"/>
              <a:t>…</a:t>
            </a:r>
            <a:r>
              <a:rPr lang="en-US" altLang="zh-CN"/>
              <a:t>]</a:t>
            </a:r>
          </a:p>
          <a:p>
            <a:r>
              <a:rPr lang="zh-CN" altLang="en-US"/>
              <a:t>选项</a:t>
            </a:r>
            <a:endParaRPr lang="en-US" altLang="zh-CN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58414"/>
              </p:ext>
            </p:extLst>
          </p:nvPr>
        </p:nvGraphicFramePr>
        <p:xfrm>
          <a:off x="2855640" y="3039577"/>
          <a:ext cx="6768752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逆向排序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-f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忽略字母的大小写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根据字符串的数值进行排序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对相同的行只输出一行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选项使用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做为列的间隔符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忽略前导的空格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只考虑可打印字符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-k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列进行排序（默认以空格或制表符作为列的间隔符）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sort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/>
              <a:t>$ sort file</a:t>
            </a:r>
          </a:p>
          <a:p>
            <a:r>
              <a:rPr lang="fr-FR" altLang="zh-CN"/>
              <a:t>$ sort -n file</a:t>
            </a:r>
          </a:p>
          <a:p>
            <a:r>
              <a:rPr lang="fr-FR" altLang="zh-CN"/>
              <a:t>$ sort -</a:t>
            </a:r>
            <a:r>
              <a:rPr lang="en-US" altLang="zh-CN"/>
              <a:t>f</a:t>
            </a:r>
            <a:r>
              <a:rPr lang="fr-FR" altLang="zh-CN"/>
              <a:t>r file</a:t>
            </a:r>
          </a:p>
          <a:p>
            <a:r>
              <a:rPr lang="fr-FR" altLang="zh-CN"/>
              <a:t>$ sort -u file</a:t>
            </a:r>
          </a:p>
          <a:p>
            <a:r>
              <a:rPr lang="fr-FR" altLang="zh-CN"/>
              <a:t>$ sort file1 file2</a:t>
            </a:r>
          </a:p>
          <a:p>
            <a:r>
              <a:rPr lang="fr-FR" altLang="zh-CN"/>
              <a:t>$ sort -br file1 file2 </a:t>
            </a:r>
          </a:p>
          <a:p>
            <a:r>
              <a:rPr lang="fr-FR" altLang="zh-CN"/>
              <a:t>$ sort -n -k 3 -t ':'  /etc/passwd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51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常用的文本文件处理命令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22277"/>
              </p:ext>
            </p:extLst>
          </p:nvPr>
        </p:nvGraphicFramePr>
        <p:xfrm>
          <a:off x="527380" y="1268760"/>
          <a:ext cx="11259071" cy="47218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0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命令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字符替换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流编辑器，常用于字符串替换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paste</a:t>
                      </a: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纵向合并多个文本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expand</a:t>
                      </a: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将文件中的制表符转换为空格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unexpand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将文件中的空格转换为制表符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dos2unix</a:t>
                      </a: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unix2dos</a:t>
                      </a: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格式的文本转换成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DOS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格式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iconv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125416" marR="12541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将文本从一种编码转换成另一种编码</a:t>
                      </a:r>
                    </a:p>
                  </a:txBody>
                  <a:tcPr marL="125416" marR="12541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43844DB-9217-4645-A228-8809EA74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CentOS</a:t>
            </a:r>
            <a:r>
              <a:rPr lang="zh-CN" altLang="en-US" dirty="0"/>
              <a:t>的基本文本命令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Vi</a:t>
            </a:r>
            <a:r>
              <a:rPr lang="zh-CN" altLang="en-US" dirty="0"/>
              <a:t>及</a:t>
            </a:r>
            <a:r>
              <a:rPr lang="en-US" altLang="zh-CN" dirty="0"/>
              <a:t>Vim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 err="1"/>
              <a:t>neno</a:t>
            </a:r>
            <a:r>
              <a:rPr lang="zh-CN" altLang="en-US" dirty="0"/>
              <a:t>的基本操作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0" y="908720"/>
            <a:ext cx="11473276" cy="4929411"/>
          </a:xfrm>
        </p:spPr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是一个流编辑器（</a:t>
            </a:r>
            <a:r>
              <a:rPr lang="en-US" altLang="zh-CN" dirty="0"/>
              <a:t>stream editor</a:t>
            </a:r>
            <a:r>
              <a:rPr lang="zh-CN" altLang="en-US" dirty="0"/>
              <a:t>）。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是一个非交互式的行编辑器，它在命令行中输入编辑命令、指定被处理的输入文件，然后在屏幕上查看输出。输入文件可以是指定的文件名，也可以来自一个管道的 输出。</a:t>
            </a:r>
          </a:p>
          <a:p>
            <a:r>
              <a:rPr lang="zh-CN" altLang="en-US" dirty="0"/>
              <a:t>与 </a:t>
            </a:r>
            <a:r>
              <a:rPr lang="en-US" altLang="zh-CN" dirty="0"/>
              <a:t>vi </a:t>
            </a:r>
            <a:r>
              <a:rPr lang="zh-CN" altLang="en-US" dirty="0"/>
              <a:t>不同的是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能够过滤来自管道的输入。在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编辑器运行的时候不必人工干涉，所以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常常被称作批编辑器 。 </a:t>
            </a:r>
          </a:p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默认不改变输入文件的内容，且总是将处理结果输出到标准输出，可以使用输出重定向将 </a:t>
            </a:r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的输出保存到文件中。 </a:t>
            </a:r>
          </a:p>
        </p:txBody>
      </p:sp>
    </p:spTree>
    <p:extLst>
      <p:ext uri="{BB962C8B-B14F-4D97-AF65-F5344CB8AC3E}">
        <p14:creationId xmlns:p14="http://schemas.microsoft.com/office/powerpoint/2010/main" val="111903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 </a:t>
            </a:r>
            <a:r>
              <a:rPr lang="zh-CN" altLang="en-US"/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 </a:t>
            </a:r>
            <a:r>
              <a:rPr lang="zh-CN" altLang="en-US"/>
              <a:t>以按顺序逐行的方式工作，过程为： </a:t>
            </a:r>
          </a:p>
          <a:p>
            <a:pPr lvl="1"/>
            <a:r>
              <a:rPr lang="zh-CN" altLang="en-US"/>
              <a:t>从输入读取一行数据存入临时缓冲区，此缓冲区称为模式空间（</a:t>
            </a:r>
            <a:r>
              <a:rPr lang="en-US" altLang="zh-CN"/>
              <a:t>pattern space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按指定的 </a:t>
            </a:r>
            <a:r>
              <a:rPr lang="en-US" altLang="zh-CN"/>
              <a:t>sed </a:t>
            </a:r>
            <a:r>
              <a:rPr lang="zh-CN" altLang="en-US"/>
              <a:t>编辑命令处理缓冲区中的内容</a:t>
            </a:r>
          </a:p>
          <a:p>
            <a:pPr lvl="1"/>
            <a:r>
              <a:rPr lang="zh-CN" altLang="en-US"/>
              <a:t>把模式空间的内容送往屏幕并将这行内容从模式空间中删除</a:t>
            </a:r>
          </a:p>
          <a:p>
            <a:pPr lvl="1"/>
            <a:r>
              <a:rPr lang="zh-CN" altLang="en-US"/>
              <a:t>读取下面一行。重复上面的过程直到全部处理结束。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15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格式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sed</a:t>
            </a:r>
            <a:r>
              <a:rPr lang="en-US" altLang="zh-CN" sz="2400" dirty="0"/>
              <a:t>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[-e] cmd1 [[-e cmd2] ... [-e </a:t>
            </a:r>
            <a:r>
              <a:rPr lang="en-US" altLang="zh-CN" sz="2400" dirty="0" err="1"/>
              <a:t>cmdn</a:t>
            </a:r>
            <a:r>
              <a:rPr lang="en-US" altLang="zh-CN" sz="2400" dirty="0"/>
              <a:t>]] [input-file]...</a:t>
            </a:r>
          </a:p>
          <a:p>
            <a:r>
              <a:rPr lang="zh-CN" altLang="en-US" sz="2800" dirty="0"/>
              <a:t>说明</a:t>
            </a:r>
            <a:endParaRPr lang="en-US" altLang="zh-CN" sz="2800" dirty="0"/>
          </a:p>
          <a:p>
            <a:pPr lvl="1"/>
            <a:r>
              <a:rPr lang="zh-CN" altLang="en-US" sz="2400" dirty="0"/>
              <a:t>在命令行上执行</a:t>
            </a:r>
            <a:r>
              <a:rPr lang="en-US" altLang="zh-CN" sz="2400" dirty="0" err="1"/>
              <a:t>sed</a:t>
            </a:r>
            <a:r>
              <a:rPr lang="zh-CN" altLang="en-US" sz="2400" dirty="0"/>
              <a:t>编辑命令。可以指定多个编辑命令，每个编辑命令前都要使用 </a:t>
            </a:r>
            <a:r>
              <a:rPr lang="en-US" altLang="zh-CN" sz="2400" dirty="0"/>
              <a:t>-e </a:t>
            </a:r>
            <a:r>
              <a:rPr lang="zh-CN" altLang="en-US" sz="2400" dirty="0"/>
              <a:t>参数，</a:t>
            </a:r>
            <a:r>
              <a:rPr lang="en-US" altLang="zh-CN" sz="2400" dirty="0" err="1"/>
              <a:t>sed</a:t>
            </a:r>
            <a:r>
              <a:rPr lang="en-US" altLang="zh-CN" sz="2400" dirty="0"/>
              <a:t> </a:t>
            </a:r>
            <a:r>
              <a:rPr lang="zh-CN" altLang="en-US" sz="2400" dirty="0"/>
              <a:t>将对这些编辑命令依次进行处理。若只有一个编辑命令时，</a:t>
            </a:r>
            <a:r>
              <a:rPr lang="en-US" altLang="zh-CN" sz="2400" dirty="0"/>
              <a:t>-e </a:t>
            </a:r>
            <a:r>
              <a:rPr lang="zh-CN" altLang="en-US" sz="2400" dirty="0"/>
              <a:t>可以省略。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</a:t>
            </a:r>
            <a:r>
              <a:rPr lang="en-US" altLang="zh-CN" sz="2400" dirty="0" err="1"/>
              <a:t>sed</a:t>
            </a:r>
            <a:r>
              <a:rPr lang="zh-CN" altLang="en-US" sz="2400" dirty="0"/>
              <a:t>的编辑命令</a:t>
            </a:r>
            <a:r>
              <a:rPr lang="en-US" altLang="zh-CN" sz="2400" dirty="0" err="1"/>
              <a:t>cmdX</a:t>
            </a:r>
            <a:r>
              <a:rPr lang="zh-CN" altLang="en-US" sz="2400" dirty="0"/>
              <a:t>均应使用单引号括起来。</a:t>
            </a:r>
            <a:endParaRPr lang="en-US" altLang="zh-CN" sz="2400" dirty="0"/>
          </a:p>
          <a:p>
            <a:pPr lvl="1"/>
            <a:r>
              <a:rPr lang="en-US" altLang="zh-CN" sz="2400" dirty="0"/>
              <a:t>input-file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sed</a:t>
            </a:r>
            <a:r>
              <a:rPr lang="en-US" altLang="zh-CN" sz="2400" dirty="0"/>
              <a:t> </a:t>
            </a:r>
            <a:r>
              <a:rPr lang="zh-CN" altLang="en-US" sz="2400" dirty="0"/>
              <a:t>处理的文件列表，若省略，</a:t>
            </a:r>
            <a:r>
              <a:rPr lang="en-US" altLang="zh-CN" sz="2400" dirty="0" err="1"/>
              <a:t>sed</a:t>
            </a:r>
            <a:r>
              <a:rPr lang="en-US" altLang="zh-CN" sz="2400" dirty="0"/>
              <a:t> </a:t>
            </a:r>
            <a:r>
              <a:rPr lang="zh-CN" altLang="en-US" sz="2400" dirty="0"/>
              <a:t>将从标准输入中读取输入，也可以从输入重定向或管道获得输入。</a:t>
            </a:r>
            <a:endParaRPr lang="en-US" altLang="zh-CN" sz="2400" dirty="0"/>
          </a:p>
          <a:p>
            <a:r>
              <a:rPr lang="zh-CN" altLang="en-US" sz="2800" dirty="0"/>
              <a:t>选项</a:t>
            </a:r>
            <a:endParaRPr lang="en-US" altLang="zh-CN" sz="2800" dirty="0"/>
          </a:p>
          <a:p>
            <a:pPr lvl="1"/>
            <a:r>
              <a:rPr lang="en-US" altLang="zh-CN" sz="2400" dirty="0"/>
              <a:t>-r</a:t>
            </a:r>
            <a:r>
              <a:rPr lang="zh-CN" altLang="en-US" sz="2400" dirty="0"/>
              <a:t>：使用扩展正则表达式进行模式匹配</a:t>
            </a:r>
            <a:endParaRPr lang="en-US" altLang="zh-CN" sz="2400" dirty="0"/>
          </a:p>
          <a:p>
            <a:pPr lvl="1"/>
            <a:r>
              <a:rPr lang="en-US" altLang="zh-CN" sz="2400" dirty="0"/>
              <a:t>-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：直接对输入文件进行</a:t>
            </a:r>
            <a:r>
              <a:rPr lang="en-US" altLang="zh-CN" sz="2400" dirty="0" err="1"/>
              <a:t>sed</a:t>
            </a:r>
            <a:r>
              <a:rPr lang="zh-CN" altLang="en-US" sz="2400" dirty="0"/>
              <a:t>的命令操作</a:t>
            </a:r>
          </a:p>
        </p:txBody>
      </p:sp>
    </p:spTree>
    <p:extLst>
      <p:ext uri="{BB962C8B-B14F-4D97-AF65-F5344CB8AC3E}">
        <p14:creationId xmlns:p14="http://schemas.microsoft.com/office/powerpoint/2010/main" val="45562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029825"/>
              </p:ext>
            </p:extLst>
          </p:nvPr>
        </p:nvGraphicFramePr>
        <p:xfrm>
          <a:off x="479376" y="1340768"/>
          <a:ext cx="11256968" cy="404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sed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's/Windows/Linux/g‘ </a:t>
                      </a:r>
                      <a:r>
                        <a:rPr lang="en-US" altLang="zh-CN" dirty="0" err="1"/>
                        <a:t>myfile</a:t>
                      </a:r>
                      <a:endParaRPr lang="zh-CN" altLang="en-US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中的所有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替换成</a:t>
                      </a:r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's/Windows/Linux/g' 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功能同上，但不对输入文件本身进行替换，仅在屏幕输出结果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's/cc*/c/g'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中所有连续出现的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都压缩成单个的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，仅在屏幕输出结果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's/^[ \t]*//'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中每一行前导的连续“空白字符”（空格，制表符），仅在屏幕输出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 *$//'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myfile</a:t>
                      </a:r>
                      <a:r>
                        <a:rPr lang="zh-CN" altLang="en-US" dirty="0"/>
                        <a:t>中每行结尾的所有空格，仅在屏幕输出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's/^$//'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删除所有空白行，仅在屏幕输出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's/^/&gt; 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在每一行开头加上一个尖括号和空格（引用信息），仅在屏幕输出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sed</a:t>
                      </a:r>
                      <a:r>
                        <a:rPr lang="en-US" altLang="zh-CN" b="1" dirty="0"/>
                        <a:t> 's/.*\///' </a:t>
                      </a:r>
                      <a:r>
                        <a:rPr lang="en-US" altLang="zh-CN" b="1" dirty="0" err="1"/>
                        <a:t>myfile</a:t>
                      </a:r>
                      <a:endParaRPr lang="zh-CN" altLang="en-US" b="1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删除路径前缀，仅在屏幕输出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iconv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</a:t>
            </a:r>
            <a:r>
              <a:rPr lang="zh-CN" altLang="zh-CN"/>
              <a:t>将文件从一种编码转换成另一种编码</a:t>
            </a:r>
            <a:endParaRPr lang="en-US" altLang="zh-CN"/>
          </a:p>
          <a:p>
            <a:r>
              <a:rPr lang="zh-CN" altLang="zh-CN"/>
              <a:t>格式：</a:t>
            </a:r>
            <a:r>
              <a:rPr lang="en-US" altLang="zh-CN"/>
              <a:t>iconv [</a:t>
            </a:r>
            <a:r>
              <a:rPr lang="zh-CN" altLang="en-US"/>
              <a:t>选项</a:t>
            </a:r>
            <a:r>
              <a:rPr lang="en-US" altLang="zh-CN"/>
              <a:t>] &lt;</a:t>
            </a:r>
            <a:r>
              <a:rPr lang="zh-CN" altLang="zh-CN"/>
              <a:t>输入文件</a:t>
            </a:r>
            <a:r>
              <a:rPr lang="en-US" altLang="zh-CN"/>
              <a:t>&gt;</a:t>
            </a:r>
          </a:p>
          <a:p>
            <a:r>
              <a:rPr lang="zh-CN" altLang="en-US"/>
              <a:t>选项</a:t>
            </a:r>
            <a:endParaRPr lang="en-US" altLang="zh-CN"/>
          </a:p>
          <a:p>
            <a:pPr lvl="1"/>
            <a:r>
              <a:rPr lang="en-US" altLang="zh-CN"/>
              <a:t>-f &lt;encoding&gt; : </a:t>
            </a:r>
            <a:r>
              <a:rPr lang="zh-CN" altLang="en-US"/>
              <a:t>指定原始文本编码。</a:t>
            </a:r>
          </a:p>
          <a:p>
            <a:pPr lvl="1"/>
            <a:r>
              <a:rPr lang="en-US" altLang="zh-CN"/>
              <a:t>-t &lt;encoding&gt; : </a:t>
            </a:r>
            <a:r>
              <a:rPr lang="zh-CN" altLang="en-US"/>
              <a:t>指定要转换的编码。</a:t>
            </a:r>
          </a:p>
          <a:p>
            <a:pPr lvl="1"/>
            <a:r>
              <a:rPr lang="en-US" altLang="zh-CN"/>
              <a:t>-o &lt;output file&gt; : </a:t>
            </a:r>
            <a:r>
              <a:rPr lang="zh-CN" altLang="en-US"/>
              <a:t>指定输出文件，而不是在标准输出上显示。</a:t>
            </a:r>
          </a:p>
          <a:p>
            <a:pPr lvl="1"/>
            <a:r>
              <a:rPr lang="en-US" altLang="zh-CN"/>
              <a:t>-l : </a:t>
            </a:r>
            <a:r>
              <a:rPr lang="zh-CN" altLang="en-US"/>
              <a:t>列出所有已知编码字符集。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59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iconv</a:t>
            </a:r>
            <a:r>
              <a:rPr lang="zh-CN" altLang="en-US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将编码为</a:t>
            </a:r>
            <a:r>
              <a:rPr lang="en-US" altLang="zh-CN"/>
              <a:t>GB2312</a:t>
            </a:r>
            <a:r>
              <a:rPr lang="zh-CN" altLang="zh-CN"/>
              <a:t>的</a:t>
            </a:r>
            <a:r>
              <a:rPr lang="en-US" altLang="zh-CN"/>
              <a:t>inputfile</a:t>
            </a:r>
            <a:r>
              <a:rPr lang="zh-CN" altLang="zh-CN"/>
              <a:t>文件转化为</a:t>
            </a:r>
            <a:r>
              <a:rPr lang="en-US" altLang="zh-CN"/>
              <a:t>UTF-8</a:t>
            </a:r>
            <a:r>
              <a:rPr lang="zh-CN" altLang="zh-CN"/>
              <a:t>编码的</a:t>
            </a:r>
            <a:r>
              <a:rPr lang="en-US" altLang="zh-CN"/>
              <a:t>outputfile</a:t>
            </a:r>
          </a:p>
          <a:p>
            <a:pPr lvl="1"/>
            <a:r>
              <a:rPr lang="en-US" altLang="zh-CN"/>
              <a:t>$ iconv -f GB2312 -t UTF-8 -o outputfile inputfile</a:t>
            </a:r>
          </a:p>
          <a:p>
            <a:r>
              <a:rPr lang="zh-CN" altLang="en-US"/>
              <a:t>又如</a:t>
            </a:r>
            <a:endParaRPr lang="en-US" altLang="zh-CN"/>
          </a:p>
          <a:p>
            <a:pPr lvl="1"/>
            <a:r>
              <a:rPr lang="en-US" altLang="zh-CN"/>
              <a:t>$ iconv -l</a:t>
            </a:r>
          </a:p>
          <a:p>
            <a:pPr lvl="1"/>
            <a:r>
              <a:rPr lang="en-US" altLang="zh-CN"/>
              <a:t>$ iconv -f ISO-8859-1 -t UTF-8 -o outputfile inputfile</a:t>
            </a:r>
          </a:p>
          <a:p>
            <a:pPr lvl="1"/>
            <a:r>
              <a:rPr lang="en-US" altLang="zh-CN"/>
              <a:t>$ iconv -f GBK -t UTF-8 -o outputfile inputfile</a:t>
            </a:r>
          </a:p>
          <a:p>
            <a:pPr lvl="1"/>
            <a:r>
              <a:rPr lang="en-US" altLang="zh-CN"/>
              <a:t>$ iconv -f BIG5 -t UTF-8 -o outputfile inputfile</a:t>
            </a:r>
          </a:p>
          <a:p>
            <a:pPr lvl="1"/>
            <a:r>
              <a:rPr lang="en-US" altLang="zh-CN"/>
              <a:t>$ iconv -f UTF-8 -t GB2312 -o outputfile inputfile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1997186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88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是“</a:t>
            </a:r>
            <a:r>
              <a:rPr lang="en-US" altLang="zh-CN" dirty="0"/>
              <a:t>Visual interface” </a:t>
            </a:r>
            <a:r>
              <a:rPr lang="zh-CN" altLang="en-US" dirty="0"/>
              <a:t>的简称，它可以执行输出、删除、查找、替换、块操作等文本操作，而且用户可以根据用户的需要对其进行定制。 </a:t>
            </a:r>
          </a:p>
          <a:p>
            <a:r>
              <a:rPr lang="en-US" altLang="zh-CN" dirty="0"/>
              <a:t>Vi </a:t>
            </a:r>
            <a:r>
              <a:rPr lang="zh-CN" altLang="en-US" dirty="0"/>
              <a:t>不是一个排版程序，它不像 </a:t>
            </a:r>
            <a:r>
              <a:rPr lang="en-US" altLang="zh-CN" dirty="0"/>
              <a:t>MS Word </a:t>
            </a:r>
            <a:r>
              <a:rPr lang="zh-CN" altLang="en-US" dirty="0"/>
              <a:t>或 </a:t>
            </a:r>
            <a:r>
              <a:rPr lang="en-US" altLang="zh-CN" dirty="0"/>
              <a:t>WPS </a:t>
            </a:r>
            <a:r>
              <a:rPr lang="zh-CN" altLang="en-US" dirty="0"/>
              <a:t>那样可以对字体、格式、段落等其他属性进行编排，它只是一个文本编辑程序。 </a:t>
            </a:r>
          </a:p>
          <a:p>
            <a:r>
              <a:rPr lang="en-US" altLang="zh-CN" dirty="0"/>
              <a:t>Vi </a:t>
            </a:r>
            <a:r>
              <a:rPr lang="zh-CN" altLang="en-US" dirty="0"/>
              <a:t>是全屏幕文本编辑器，它没有菜单，只有命令。 </a:t>
            </a:r>
          </a:p>
          <a:p>
            <a:r>
              <a:rPr lang="en-US" altLang="zh-CN" dirty="0"/>
              <a:t>V</a:t>
            </a:r>
            <a:r>
              <a:rPr lang="zh-CN" altLang="zh-CN" dirty="0"/>
              <a:t>im 即 Vi IMproved，</a:t>
            </a:r>
            <a:r>
              <a:rPr lang="en-US" altLang="zh-CN" dirty="0"/>
              <a:t>V</a:t>
            </a:r>
            <a:r>
              <a:rPr lang="zh-CN" altLang="zh-CN" dirty="0"/>
              <a:t>i 克隆版本之一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46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Vi</a:t>
            </a:r>
            <a:r>
              <a:rPr lang="zh-CN" altLang="en-US" dirty="0"/>
              <a:t>模式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010033"/>
              </p:ext>
            </p:extLst>
          </p:nvPr>
        </p:nvGraphicFramePr>
        <p:xfrm>
          <a:off x="518558" y="1916832"/>
          <a:ext cx="11256962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命令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直接进入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打开或新建文件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，并将光标置于第一行首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+n 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行首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 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，并将光标置于最后一行首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+/pattern 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打开文件</a:t>
                      </a:r>
                      <a:r>
                        <a:rPr lang="en-US" altLang="zh-CN" sz="2000" dirty="0"/>
                        <a:t>filename</a:t>
                      </a:r>
                      <a:r>
                        <a:rPr lang="zh-CN" altLang="en-US" sz="2000" dirty="0"/>
                        <a:t>，并将光标置于第一个与</a:t>
                      </a:r>
                      <a:r>
                        <a:rPr lang="en-US" altLang="zh-CN" sz="2000" dirty="0"/>
                        <a:t>pattern</a:t>
                      </a:r>
                      <a:r>
                        <a:rPr lang="zh-CN" altLang="en-US" sz="2000" dirty="0"/>
                        <a:t>匹配的串处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 -r 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打开上次用</a:t>
                      </a:r>
                      <a:r>
                        <a:rPr lang="en-US" altLang="zh-CN" sz="2000" dirty="0"/>
                        <a:t>vi</a:t>
                      </a:r>
                      <a:r>
                        <a:rPr lang="zh-CN" altLang="en-US" sz="2000" dirty="0"/>
                        <a:t>编辑时发生系统崩溃，恢复</a:t>
                      </a:r>
                      <a:r>
                        <a:rPr lang="en-US" altLang="zh-CN" sz="2000" dirty="0"/>
                        <a:t>filename</a:t>
                      </a:r>
                      <a:endParaRPr lang="zh-CN" altLang="en-US" sz="2000" dirty="0"/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5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 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种运行模式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/>
              <a:t>(Normal)</a:t>
            </a:r>
            <a:r>
              <a:rPr lang="zh-CN" altLang="en-US" dirty="0"/>
              <a:t>模式</a:t>
            </a:r>
          </a:p>
          <a:p>
            <a:r>
              <a:rPr lang="zh-CN" altLang="en-US" dirty="0"/>
              <a:t>插入</a:t>
            </a:r>
            <a:r>
              <a:rPr lang="en-US" altLang="zh-CN" dirty="0"/>
              <a:t>(Insert)</a:t>
            </a:r>
            <a:r>
              <a:rPr lang="zh-CN" altLang="en-US" dirty="0"/>
              <a:t>模式</a:t>
            </a:r>
          </a:p>
          <a:p>
            <a:r>
              <a:rPr lang="zh-CN" altLang="en-US" dirty="0"/>
              <a:t>命令行</a:t>
            </a:r>
            <a:r>
              <a:rPr lang="en-US" altLang="zh-CN" dirty="0"/>
              <a:t>(</a:t>
            </a:r>
            <a:r>
              <a:rPr lang="en-US" altLang="zh-CN" dirty="0" err="1"/>
              <a:t>Cmdline</a:t>
            </a:r>
            <a:r>
              <a:rPr lang="en-US" altLang="zh-CN" dirty="0"/>
              <a:t>)</a:t>
            </a:r>
            <a:r>
              <a:rPr lang="zh-CN" altLang="en-US" dirty="0"/>
              <a:t>模式</a:t>
            </a:r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872" y="2060848"/>
            <a:ext cx="6747286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41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5897859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0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/>
              <a:t>Normal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中输入</a:t>
            </a:r>
            <a:r>
              <a:rPr lang="en-US" altLang="zh-CN" dirty="0"/>
              <a:t>Vi</a:t>
            </a:r>
            <a:r>
              <a:rPr lang="zh-CN" altLang="en-US" dirty="0"/>
              <a:t>启动编辑器时，即进入该模式。</a:t>
            </a:r>
          </a:p>
          <a:p>
            <a:pPr lvl="1"/>
            <a:r>
              <a:rPr lang="zh-CN" altLang="en-US" dirty="0"/>
              <a:t>不管用户处于何种模式，只要按一下</a:t>
            </a:r>
            <a:r>
              <a:rPr lang="en-US" altLang="zh-CN" dirty="0"/>
              <a:t>Esc </a:t>
            </a:r>
            <a:r>
              <a:rPr lang="zh-CN" altLang="en-US" dirty="0"/>
              <a:t>键，即可使 </a:t>
            </a:r>
            <a:r>
              <a:rPr lang="en-US" altLang="zh-CN" dirty="0"/>
              <a:t>Vi </a:t>
            </a:r>
            <a:r>
              <a:rPr lang="zh-CN" altLang="en-US" dirty="0"/>
              <a:t>进入 </a:t>
            </a:r>
            <a:r>
              <a:rPr lang="en-US" altLang="zh-CN" dirty="0"/>
              <a:t>Normal </a:t>
            </a:r>
            <a:r>
              <a:rPr lang="zh-CN" altLang="en-US" dirty="0"/>
              <a:t>模式</a:t>
            </a:r>
          </a:p>
          <a:p>
            <a:r>
              <a:rPr lang="zh-CN" altLang="en-US" dirty="0"/>
              <a:t>在该模式下，用户可以通过</a:t>
            </a:r>
            <a:r>
              <a:rPr lang="en-US" altLang="zh-CN" dirty="0"/>
              <a:t>Vi</a:t>
            </a:r>
            <a:r>
              <a:rPr lang="zh-CN" altLang="en-US" dirty="0"/>
              <a:t>命令，用于管理自己的文档。此时从键盘上输入的任何字符都被当做编辑命令来解释。</a:t>
            </a:r>
          </a:p>
          <a:p>
            <a:r>
              <a:rPr lang="zh-CN" altLang="en-US" dirty="0"/>
              <a:t>若输入的字符是合法的 </a:t>
            </a:r>
            <a:r>
              <a:rPr lang="en-US" altLang="zh-CN" dirty="0"/>
              <a:t>Vi</a:t>
            </a:r>
            <a:r>
              <a:rPr lang="zh-CN" altLang="en-US" dirty="0"/>
              <a:t>命令，则 </a:t>
            </a:r>
            <a:r>
              <a:rPr lang="en-US" altLang="zh-CN" dirty="0"/>
              <a:t>Vi</a:t>
            </a:r>
            <a:r>
              <a:rPr lang="zh-CN" altLang="en-US" dirty="0"/>
              <a:t>在接受用户命令之后完成相应的动作。但需注意的是，所输入的命令并不在屏幕上显示出来。若输入的字符不是 </a:t>
            </a:r>
            <a:r>
              <a:rPr lang="en-US" altLang="zh-CN" dirty="0"/>
              <a:t>Vi</a:t>
            </a:r>
            <a:r>
              <a:rPr lang="zh-CN" altLang="en-US" dirty="0"/>
              <a:t>的合法命令，</a:t>
            </a:r>
            <a:r>
              <a:rPr lang="en-US" altLang="zh-CN" dirty="0"/>
              <a:t>Vi</a:t>
            </a:r>
            <a:r>
              <a:rPr lang="zh-CN" altLang="en-US" dirty="0"/>
              <a:t>会响铃报警。</a:t>
            </a:r>
          </a:p>
        </p:txBody>
      </p:sp>
    </p:spTree>
    <p:extLst>
      <p:ext uri="{BB962C8B-B14F-4D97-AF65-F5344CB8AC3E}">
        <p14:creationId xmlns:p14="http://schemas.microsoft.com/office/powerpoint/2010/main" val="391425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r>
              <a:rPr lang="zh-CN" altLang="en-GB" dirty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 </a:t>
            </a:r>
            <a:r>
              <a:rPr lang="zh-CN" altLang="en-US" dirty="0"/>
              <a:t>在当前光标位置的右边添加文本 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  </a:t>
            </a:r>
            <a:r>
              <a:rPr lang="zh-CN" altLang="en-US" dirty="0"/>
              <a:t>在当前光标位置的左边添加文本 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在当前行的末尾位置添加文本 </a:t>
            </a:r>
          </a:p>
          <a:p>
            <a:r>
              <a:rPr lang="en-US" altLang="zh-CN" dirty="0"/>
              <a:t>I   </a:t>
            </a:r>
            <a:r>
              <a:rPr lang="zh-CN" altLang="en-US" dirty="0"/>
              <a:t>在当前行的开始处添加文本</a:t>
            </a:r>
            <a:r>
              <a:rPr lang="en-US" altLang="zh-CN" dirty="0"/>
              <a:t>(</a:t>
            </a:r>
            <a:r>
              <a:rPr lang="zh-CN" altLang="en-US" dirty="0"/>
              <a:t>非空字符的行首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O  </a:t>
            </a:r>
            <a:r>
              <a:rPr lang="zh-CN" altLang="en-US" dirty="0"/>
              <a:t>在当前行的上面新建一行 </a:t>
            </a:r>
          </a:p>
          <a:p>
            <a:r>
              <a:rPr lang="en-US" altLang="zh-CN" dirty="0"/>
              <a:t>o  </a:t>
            </a:r>
            <a:r>
              <a:rPr lang="zh-CN" altLang="en-US" dirty="0"/>
              <a:t>在当前行的下面新建一行 </a:t>
            </a:r>
          </a:p>
          <a:p>
            <a:r>
              <a:rPr lang="en-US" altLang="zh-CN" dirty="0"/>
              <a:t>R  </a:t>
            </a:r>
            <a:r>
              <a:rPr lang="zh-CN" altLang="en-US" dirty="0"/>
              <a:t>替换</a:t>
            </a:r>
            <a:r>
              <a:rPr lang="en-US" altLang="zh-CN" dirty="0"/>
              <a:t>(</a:t>
            </a:r>
            <a:r>
              <a:rPr lang="zh-CN" altLang="en-US" dirty="0"/>
              <a:t>覆盖</a:t>
            </a:r>
            <a:r>
              <a:rPr lang="en-US" altLang="zh-CN" dirty="0"/>
              <a:t>)</a:t>
            </a:r>
            <a:r>
              <a:rPr lang="zh-CN" altLang="en-US" dirty="0"/>
              <a:t>当前光标位置及后面的若干文本 </a:t>
            </a:r>
          </a:p>
          <a:p>
            <a:r>
              <a:rPr lang="en-US" altLang="zh-CN" dirty="0"/>
              <a:t>J   </a:t>
            </a:r>
            <a:r>
              <a:rPr lang="zh-CN" altLang="en-US" dirty="0"/>
              <a:t>合并光标所在行及下一行为一行</a:t>
            </a:r>
            <a:r>
              <a:rPr lang="en-US" altLang="zh-CN" dirty="0"/>
              <a:t>(</a:t>
            </a:r>
            <a:r>
              <a:rPr lang="zh-CN" altLang="en-US" dirty="0"/>
              <a:t>依然在命令模式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39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Normal</a:t>
            </a:r>
            <a:r>
              <a:rPr lang="zh-CN" altLang="en-GB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 </a:t>
            </a:r>
            <a:r>
              <a:rPr lang="zh-CN" altLang="en-US" dirty="0"/>
              <a:t>用于直接跳转到文件尾</a:t>
            </a:r>
          </a:p>
          <a:p>
            <a:r>
              <a:rPr lang="en-US" altLang="zh-CN" dirty="0"/>
              <a:t>x </a:t>
            </a:r>
            <a:r>
              <a:rPr lang="zh-CN" altLang="en-US" dirty="0"/>
              <a:t>删除光标所在的字符</a:t>
            </a:r>
          </a:p>
          <a:p>
            <a:r>
              <a:rPr lang="en-US" altLang="zh-CN" dirty="0"/>
              <a:t>r </a:t>
            </a:r>
            <a:r>
              <a:rPr lang="zh-CN" altLang="en-US" dirty="0"/>
              <a:t>替换光标所在的字符</a:t>
            </a:r>
          </a:p>
          <a:p>
            <a:r>
              <a:rPr lang="en-US" altLang="zh-CN" dirty="0"/>
              <a:t>~ </a:t>
            </a:r>
            <a:r>
              <a:rPr lang="zh-CN" altLang="en-US" dirty="0"/>
              <a:t>切换光标所在字母的大小写</a:t>
            </a:r>
          </a:p>
          <a:p>
            <a:r>
              <a:rPr lang="en-US" altLang="zh-CN" dirty="0" err="1"/>
              <a:t>dd</a:t>
            </a:r>
            <a:r>
              <a:rPr lang="zh-CN" altLang="en-US" dirty="0"/>
              <a:t>、</a:t>
            </a:r>
            <a:r>
              <a:rPr lang="en-US" altLang="zh-CN" dirty="0"/>
              <a:t>YY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分别用于剪切、复制和粘贴一行文本</a:t>
            </a:r>
          </a:p>
          <a:p>
            <a:r>
              <a:rPr lang="en-US" altLang="zh-CN" dirty="0"/>
              <a:t>u </a:t>
            </a:r>
            <a:r>
              <a:rPr lang="zh-CN" altLang="en-US" dirty="0"/>
              <a:t>取消上一次编辑操作（</a:t>
            </a:r>
            <a:r>
              <a:rPr lang="en-US" altLang="zh-CN" dirty="0"/>
              <a:t>undo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. </a:t>
            </a:r>
            <a:r>
              <a:rPr lang="zh-CN" altLang="en-US" dirty="0"/>
              <a:t>重复上一次编辑操作（</a:t>
            </a:r>
            <a:r>
              <a:rPr lang="en-US" altLang="zh-CN" dirty="0"/>
              <a:t>redo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ZZ </a:t>
            </a:r>
            <a:r>
              <a:rPr lang="zh-CN" altLang="en-US" dirty="0"/>
              <a:t>用于存盘退出</a:t>
            </a:r>
            <a:r>
              <a:rPr lang="en-US" altLang="zh-CN" dirty="0"/>
              <a:t>Vi</a:t>
            </a:r>
          </a:p>
          <a:p>
            <a:r>
              <a:rPr lang="en-US" altLang="zh-CN" dirty="0"/>
              <a:t>ZQ</a:t>
            </a:r>
            <a:r>
              <a:rPr lang="zh-CN" altLang="en-US" dirty="0"/>
              <a:t>用于不存盘退出</a:t>
            </a:r>
            <a:r>
              <a:rPr lang="en-US" altLang="zh-CN" dirty="0"/>
              <a:t>Vi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50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 </a:t>
            </a:r>
            <a:r>
              <a:rPr lang="zh-CN" altLang="en-US"/>
              <a:t>的 </a:t>
            </a:r>
            <a:r>
              <a:rPr lang="en-US" altLang="zh-CN"/>
              <a:t>Insert </a:t>
            </a:r>
            <a:r>
              <a:rPr lang="zh-CN" altLang="en-US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 </a:t>
            </a:r>
            <a:r>
              <a:rPr lang="zh-CN" altLang="en-US" dirty="0"/>
              <a:t>模式下输入插入命令 </a:t>
            </a:r>
            <a:r>
              <a:rPr lang="en-US" altLang="zh-CN" dirty="0" err="1"/>
              <a:t>i</a:t>
            </a:r>
            <a:r>
              <a:rPr lang="zh-CN" altLang="en-US" dirty="0"/>
              <a:t>、附加命令 </a:t>
            </a:r>
            <a:r>
              <a:rPr lang="en-US" altLang="zh-CN" dirty="0"/>
              <a:t>a </a:t>
            </a:r>
            <a:r>
              <a:rPr lang="zh-CN" altLang="en-US" dirty="0"/>
              <a:t>、打开命令 </a:t>
            </a:r>
            <a:r>
              <a:rPr lang="en-US" altLang="zh-CN" dirty="0"/>
              <a:t>o</a:t>
            </a:r>
            <a:r>
              <a:rPr lang="zh-CN" altLang="en-US" dirty="0"/>
              <a:t>、修改命令 </a:t>
            </a:r>
            <a:r>
              <a:rPr lang="en-US" altLang="zh-CN" dirty="0"/>
              <a:t>c</a:t>
            </a:r>
            <a:r>
              <a:rPr lang="zh-CN" altLang="en-US" dirty="0"/>
              <a:t>、取代命令 </a:t>
            </a:r>
            <a:r>
              <a:rPr lang="en-US" altLang="zh-CN" dirty="0"/>
              <a:t>r </a:t>
            </a:r>
            <a:r>
              <a:rPr lang="zh-CN" altLang="en-US" dirty="0"/>
              <a:t>或替换命令 </a:t>
            </a:r>
            <a:r>
              <a:rPr lang="en-US" altLang="zh-CN" dirty="0"/>
              <a:t>s </a:t>
            </a:r>
            <a:r>
              <a:rPr lang="zh-CN" altLang="en-US" dirty="0"/>
              <a:t>等都可以进入 </a:t>
            </a:r>
            <a:r>
              <a:rPr lang="en-US" altLang="zh-CN" dirty="0"/>
              <a:t>Insert </a:t>
            </a:r>
            <a:r>
              <a:rPr lang="zh-CN" altLang="en-US" dirty="0"/>
              <a:t>模式。</a:t>
            </a:r>
          </a:p>
          <a:p>
            <a:r>
              <a:rPr lang="zh-CN" altLang="en-US" dirty="0"/>
              <a:t>在该模式下，输入的字符都被</a:t>
            </a:r>
            <a:r>
              <a:rPr lang="en-US" altLang="zh-CN" dirty="0"/>
              <a:t>Vi</a:t>
            </a:r>
            <a:r>
              <a:rPr lang="zh-CN" altLang="en-US" dirty="0"/>
              <a:t>当做文件内容保存起来，并将其显示在屏幕上。在文本输入过程中，若想回到</a:t>
            </a:r>
            <a:r>
              <a:rPr lang="en-US" altLang="zh-CN" dirty="0"/>
              <a:t>Normal</a:t>
            </a:r>
            <a:r>
              <a:rPr lang="zh-CN" altLang="en-US" dirty="0"/>
              <a:t>模式下，按 </a:t>
            </a:r>
            <a:r>
              <a:rPr lang="en-US" altLang="zh-CN" dirty="0"/>
              <a:t>Esc </a:t>
            </a:r>
            <a:r>
              <a:rPr lang="zh-CN" altLang="en-US" dirty="0"/>
              <a:t>键即可。</a:t>
            </a:r>
          </a:p>
        </p:txBody>
      </p:sp>
    </p:spTree>
    <p:extLst>
      <p:ext uri="{BB962C8B-B14F-4D97-AF65-F5344CB8AC3E}">
        <p14:creationId xmlns:p14="http://schemas.microsoft.com/office/powerpoint/2010/main" val="331713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 </a:t>
            </a:r>
            <a:r>
              <a:rPr lang="zh-CN" altLang="en-US"/>
              <a:t>的 </a:t>
            </a:r>
            <a:r>
              <a:rPr lang="en-US" altLang="zh-CN"/>
              <a:t>Command </a:t>
            </a:r>
            <a:r>
              <a:rPr lang="zh-CN" altLang="en-US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</a:t>
            </a:r>
            <a:r>
              <a:rPr lang="zh-CN" altLang="en-US" dirty="0"/>
              <a:t>模式下，按冒号“</a:t>
            </a:r>
            <a:r>
              <a:rPr lang="en-US" altLang="zh-CN" dirty="0"/>
              <a:t>:</a:t>
            </a:r>
            <a:r>
              <a:rPr lang="zh-CN" altLang="en-US" dirty="0"/>
              <a:t>”，进入 </a:t>
            </a:r>
            <a:r>
              <a:rPr lang="en-US" altLang="zh-CN" dirty="0"/>
              <a:t>Command </a:t>
            </a:r>
            <a:r>
              <a:rPr lang="zh-CN" altLang="en-US" dirty="0"/>
              <a:t>模式，此时 </a:t>
            </a:r>
            <a:r>
              <a:rPr lang="en-US" altLang="zh-CN" dirty="0"/>
              <a:t>Vi</a:t>
            </a:r>
            <a:r>
              <a:rPr lang="zh-CN" altLang="en-US" dirty="0"/>
              <a:t>会在显示窗口的最后一行 </a:t>
            </a:r>
            <a:r>
              <a:rPr lang="en-US" altLang="zh-CN" dirty="0"/>
              <a:t>(</a:t>
            </a:r>
            <a:r>
              <a:rPr lang="zh-CN" altLang="en-US" dirty="0"/>
              <a:t>屏幕的最后一行</a:t>
            </a:r>
            <a:r>
              <a:rPr lang="en-US" altLang="zh-CN" dirty="0"/>
              <a:t>) </a:t>
            </a:r>
            <a:r>
              <a:rPr lang="zh-CN" altLang="en-US" dirty="0"/>
              <a:t>显示一个 “</a:t>
            </a:r>
            <a:r>
              <a:rPr lang="en-US" altLang="zh-CN" dirty="0"/>
              <a:t>:” </a:t>
            </a:r>
            <a:r>
              <a:rPr lang="zh-CN" altLang="en-US" dirty="0"/>
              <a:t>作为 </a:t>
            </a:r>
            <a:r>
              <a:rPr lang="en-US" altLang="zh-CN" dirty="0"/>
              <a:t>Command </a:t>
            </a:r>
            <a:r>
              <a:rPr lang="zh-CN" altLang="en-US" dirty="0"/>
              <a:t>模式的提示符，等待输入命令。</a:t>
            </a:r>
          </a:p>
          <a:p>
            <a:r>
              <a:rPr lang="zh-CN" altLang="en-US" dirty="0"/>
              <a:t>常用命令如下：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556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</a:t>
            </a:r>
            <a:r>
              <a:rPr lang="zh-CN" altLang="en-GB" dirty="0"/>
              <a:t>模式下的基本操作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:w   </a:t>
            </a:r>
            <a:r>
              <a:rPr lang="zh-CN" altLang="en-US" dirty="0"/>
              <a:t>保存当前编辑文件，但并不退出</a:t>
            </a:r>
          </a:p>
          <a:p>
            <a:r>
              <a:rPr lang="en-US" altLang="zh-CN" dirty="0"/>
              <a:t>:w </a:t>
            </a:r>
            <a:r>
              <a:rPr lang="en-US" altLang="zh-CN" dirty="0" err="1"/>
              <a:t>newfile</a:t>
            </a:r>
            <a:r>
              <a:rPr lang="en-US" altLang="zh-CN" dirty="0"/>
              <a:t>  </a:t>
            </a:r>
            <a:r>
              <a:rPr lang="zh-CN" altLang="en-US" dirty="0"/>
              <a:t>存为另外一个名为 “</a:t>
            </a:r>
            <a:r>
              <a:rPr lang="en-US" altLang="zh-CN" dirty="0" err="1"/>
              <a:t>newfile</a:t>
            </a:r>
            <a:r>
              <a:rPr lang="en-US" altLang="zh-CN" dirty="0"/>
              <a:t>” </a:t>
            </a:r>
            <a:r>
              <a:rPr lang="zh-CN" altLang="en-US" dirty="0"/>
              <a:t>的文件</a:t>
            </a:r>
          </a:p>
          <a:p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</a:t>
            </a:r>
            <a:r>
              <a:rPr lang="zh-CN" altLang="en-US" dirty="0"/>
              <a:t>用于存盘退出</a:t>
            </a:r>
            <a:r>
              <a:rPr lang="en-US" altLang="zh-CN" dirty="0"/>
              <a:t>Vi</a:t>
            </a:r>
          </a:p>
          <a:p>
            <a:r>
              <a:rPr lang="en-US" altLang="zh-CN" dirty="0"/>
              <a:t>:q!	</a:t>
            </a:r>
            <a:r>
              <a:rPr lang="zh-CN" altLang="en-US" dirty="0"/>
              <a:t>用于不存盘退出</a:t>
            </a:r>
            <a:r>
              <a:rPr lang="en-US" altLang="zh-CN" dirty="0"/>
              <a:t>Vi </a:t>
            </a:r>
          </a:p>
          <a:p>
            <a:r>
              <a:rPr lang="en-US" altLang="zh-CN" dirty="0"/>
              <a:t>:q	</a:t>
            </a:r>
            <a:r>
              <a:rPr lang="zh-CN" altLang="en-US" dirty="0"/>
              <a:t>用于直接退出</a:t>
            </a:r>
            <a:r>
              <a:rPr lang="en-US" altLang="zh-CN" dirty="0"/>
              <a:t>Vi </a:t>
            </a:r>
            <a:r>
              <a:rPr lang="zh-CN" altLang="en-US" dirty="0"/>
              <a:t>（未做修改）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zh-CN" altLang="en-US" dirty="0"/>
              <a:t>和？用于查找字符串，查找过程中通过</a:t>
            </a:r>
            <a:r>
              <a:rPr lang="en-US" altLang="zh-CN" dirty="0"/>
              <a:t>n</a:t>
            </a:r>
            <a:r>
              <a:rPr lang="zh-CN" altLang="en-US" dirty="0"/>
              <a:t>查找下一处</a:t>
            </a:r>
          </a:p>
        </p:txBody>
      </p:sp>
    </p:spTree>
    <p:extLst>
      <p:ext uri="{BB962C8B-B14F-4D97-AF65-F5344CB8AC3E}">
        <p14:creationId xmlns:p14="http://schemas.microsoft.com/office/powerpoint/2010/main" val="1980219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 </a:t>
            </a:r>
            <a:r>
              <a:rPr lang="zh-CN" altLang="en-GB" dirty="0"/>
              <a:t>模式</a:t>
            </a:r>
            <a:r>
              <a:rPr lang="en-GB" altLang="zh-CN" dirty="0"/>
              <a:t>——</a:t>
            </a:r>
            <a:r>
              <a:rPr lang="zh-CN" altLang="en-US" dirty="0"/>
              <a:t>设置 </a:t>
            </a:r>
            <a:r>
              <a:rPr lang="en-US" altLang="zh-CN" dirty="0"/>
              <a:t>Vi 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:set autoindent  </a:t>
            </a:r>
            <a:r>
              <a:rPr lang="zh-CN" altLang="en-US"/>
              <a:t>缩进</a:t>
            </a:r>
            <a:r>
              <a:rPr lang="en-US" altLang="zh-CN"/>
              <a:t>,</a:t>
            </a:r>
            <a:r>
              <a:rPr lang="zh-CN" altLang="en-US"/>
              <a:t>常用于程序的编写</a:t>
            </a:r>
          </a:p>
          <a:p>
            <a:r>
              <a:rPr lang="en-US" altLang="zh-CN"/>
              <a:t>:set noautoindent </a:t>
            </a:r>
            <a:r>
              <a:rPr lang="zh-CN" altLang="en-US"/>
              <a:t>取消缩进</a:t>
            </a:r>
          </a:p>
          <a:p>
            <a:r>
              <a:rPr lang="en-US" altLang="zh-CN"/>
              <a:t>:set number </a:t>
            </a:r>
            <a:r>
              <a:rPr lang="zh-CN" altLang="en-US"/>
              <a:t>在编辑文件时显示行号</a:t>
            </a:r>
          </a:p>
          <a:p>
            <a:r>
              <a:rPr lang="en-US" altLang="zh-CN"/>
              <a:t>:set nonumber </a:t>
            </a:r>
            <a:r>
              <a:rPr lang="zh-CN" altLang="en-US"/>
              <a:t>不显示行号</a:t>
            </a:r>
          </a:p>
          <a:p>
            <a:r>
              <a:rPr lang="en-US" altLang="zh-CN"/>
              <a:t>:set tabstop=value </a:t>
            </a:r>
            <a:r>
              <a:rPr lang="zh-CN" altLang="en-US"/>
              <a:t>设置显示制表符的空格字符个数</a:t>
            </a:r>
          </a:p>
          <a:p>
            <a:r>
              <a:rPr lang="en-US" altLang="zh-CN"/>
              <a:t>:set </a:t>
            </a:r>
            <a:r>
              <a:rPr lang="zh-CN" altLang="en-US"/>
              <a:t>显示设置的所有选项</a:t>
            </a:r>
          </a:p>
          <a:p>
            <a:r>
              <a:rPr lang="en-US" altLang="zh-CN"/>
              <a:t>:set all </a:t>
            </a:r>
            <a:r>
              <a:rPr lang="zh-CN" altLang="en-US"/>
              <a:t>显示所有可以设置的选项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13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06EFFA-665F-4276-BCB6-9C72A6E1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是一个基于</a:t>
            </a:r>
            <a:r>
              <a:rPr lang="en-US" altLang="zh-CN" dirty="0"/>
              <a:t>Vi</a:t>
            </a:r>
            <a:r>
              <a:rPr lang="zh-CN" altLang="en-US" dirty="0"/>
              <a:t>的功能强大、高度可定制的文本编辑器，在</a:t>
            </a:r>
            <a:r>
              <a:rPr lang="en-US" altLang="zh-CN" dirty="0"/>
              <a:t>Vi</a:t>
            </a:r>
            <a:r>
              <a:rPr lang="zh-CN" altLang="en-US" dirty="0"/>
              <a:t>的基础上改进和增加了很多特性。</a:t>
            </a:r>
            <a:r>
              <a:rPr lang="en-US" altLang="zh-CN" dirty="0"/>
              <a:t>Vim</a:t>
            </a:r>
            <a:r>
              <a:rPr lang="zh-CN" altLang="en-US" dirty="0"/>
              <a:t>是自由软件。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普遍被推崇为类</a:t>
            </a:r>
            <a:r>
              <a:rPr lang="en-US" altLang="zh-CN" dirty="0"/>
              <a:t>Vi</a:t>
            </a:r>
            <a:r>
              <a:rPr lang="zh-CN" altLang="en-US" dirty="0"/>
              <a:t>编辑器中最好的一个。</a:t>
            </a:r>
            <a:r>
              <a:rPr lang="en-US" altLang="zh-CN" dirty="0"/>
              <a:t>1999 </a:t>
            </a:r>
            <a:r>
              <a:rPr lang="zh-CN" altLang="en-US" dirty="0"/>
              <a:t>年</a:t>
            </a:r>
            <a:r>
              <a:rPr lang="en-US" altLang="zh-CN" dirty="0"/>
              <a:t>Emacs</a:t>
            </a:r>
            <a:r>
              <a:rPr lang="zh-CN" altLang="en-US" dirty="0"/>
              <a:t>被选为</a:t>
            </a:r>
            <a:r>
              <a:rPr lang="en-US" altLang="zh-CN" dirty="0" err="1"/>
              <a:t>Linuxworld</a:t>
            </a:r>
            <a:r>
              <a:rPr lang="zh-CN" altLang="en-US" dirty="0"/>
              <a:t>文本编辑分类的优胜者，</a:t>
            </a:r>
            <a:r>
              <a:rPr lang="en-US" altLang="zh-CN" dirty="0"/>
              <a:t>Vim</a:t>
            </a:r>
            <a:r>
              <a:rPr lang="zh-CN" altLang="en-US" dirty="0"/>
              <a:t>屈居第二。但在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Vim</a:t>
            </a:r>
            <a:r>
              <a:rPr lang="zh-CN" altLang="en-US" dirty="0"/>
              <a:t>赢得了</a:t>
            </a:r>
            <a:r>
              <a:rPr lang="en-US" altLang="zh-CN" dirty="0"/>
              <a:t>Slashdot Beanie</a:t>
            </a:r>
            <a:r>
              <a:rPr lang="zh-CN" altLang="en-US" dirty="0"/>
              <a:t>的最佳开放源代码文本编辑器大奖，又将</a:t>
            </a:r>
            <a:r>
              <a:rPr lang="en-US" altLang="zh-CN" dirty="0"/>
              <a:t>Emacs</a:t>
            </a:r>
            <a:r>
              <a:rPr lang="zh-CN" altLang="en-US" dirty="0"/>
              <a:t>推至二线， 总的来看， </a:t>
            </a:r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/>
              <a:t>Emacs</a:t>
            </a:r>
            <a:r>
              <a:rPr lang="zh-CN" altLang="en-US" dirty="0"/>
              <a:t>在文本编辑方面都是非常优秀的。</a:t>
            </a:r>
          </a:p>
        </p:txBody>
      </p:sp>
    </p:spTree>
    <p:extLst>
      <p:ext uri="{BB962C8B-B14F-4D97-AF65-F5344CB8AC3E}">
        <p14:creationId xmlns:p14="http://schemas.microsoft.com/office/powerpoint/2010/main" val="224719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06EFFA-665F-4276-BCB6-9C72A6E1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新特征：</a:t>
            </a:r>
            <a:endParaRPr lang="en-US" altLang="zh-CN" dirty="0"/>
          </a:p>
          <a:p>
            <a:pPr lvl="1"/>
            <a:r>
              <a:rPr lang="zh-CN" altLang="en-US" dirty="0"/>
              <a:t>多级撤消：</a:t>
            </a:r>
            <a:r>
              <a:rPr lang="en-US" altLang="zh-CN" dirty="0"/>
              <a:t>Vi</a:t>
            </a:r>
            <a:r>
              <a:rPr lang="zh-CN" altLang="en-US" dirty="0"/>
              <a:t>中按 </a:t>
            </a:r>
            <a:r>
              <a:rPr lang="en-US" altLang="zh-CN" dirty="0"/>
              <a:t>u</a:t>
            </a:r>
            <a:r>
              <a:rPr lang="zh-CN" altLang="en-US" dirty="0"/>
              <a:t>只能撤消上次命令，</a:t>
            </a:r>
            <a:r>
              <a:rPr lang="en-US" altLang="zh-CN" dirty="0"/>
              <a:t>vim</a:t>
            </a:r>
            <a:r>
              <a:rPr lang="zh-CN" altLang="en-US" dirty="0"/>
              <a:t>里可以无限撤消。</a:t>
            </a:r>
          </a:p>
          <a:p>
            <a:pPr lvl="1"/>
            <a:r>
              <a:rPr lang="zh-CN" altLang="en-US" dirty="0"/>
              <a:t>易用性：</a:t>
            </a:r>
            <a:r>
              <a:rPr lang="en-US" altLang="zh-CN" dirty="0"/>
              <a:t>Vi</a:t>
            </a:r>
            <a:r>
              <a:rPr lang="zh-CN" altLang="en-US" dirty="0"/>
              <a:t>只能运行于</a:t>
            </a:r>
            <a:r>
              <a:rPr lang="en-US" altLang="zh-CN" dirty="0"/>
              <a:t>Unix</a:t>
            </a:r>
            <a:r>
              <a:rPr lang="zh-CN" altLang="en-US" dirty="0"/>
              <a:t>中</a:t>
            </a:r>
            <a:r>
              <a:rPr lang="en-US" altLang="zh-CN" dirty="0"/>
              <a:t>, Vim</a:t>
            </a:r>
            <a:r>
              <a:rPr lang="zh-CN" altLang="en-US" dirty="0"/>
              <a:t>可以运行于</a:t>
            </a:r>
            <a:r>
              <a:rPr lang="en-US" altLang="zh-CN" dirty="0" err="1"/>
              <a:t>Unix,Windows</a:t>
            </a:r>
            <a:r>
              <a:rPr lang="en-US" altLang="zh-CN" dirty="0"/>
              <a:t> ,Mac</a:t>
            </a:r>
            <a:r>
              <a:rPr lang="zh-CN" altLang="en-US" dirty="0"/>
              <a:t>等多操作平台。</a:t>
            </a:r>
          </a:p>
          <a:p>
            <a:pPr lvl="1"/>
            <a:r>
              <a:rPr lang="zh-CN" altLang="en-US" dirty="0"/>
              <a:t>语法加亮</a:t>
            </a:r>
            <a:r>
              <a:rPr lang="en-US" altLang="zh-CN" dirty="0"/>
              <a:t>:Vim</a:t>
            </a:r>
            <a:r>
              <a:rPr lang="zh-CN" altLang="en-US" dirty="0"/>
              <a:t>可以用不同的颜色来加亮你的代码。</a:t>
            </a:r>
          </a:p>
          <a:p>
            <a:pPr lvl="1"/>
            <a:r>
              <a:rPr lang="zh-CN" altLang="en-US" dirty="0"/>
              <a:t>可视化操作</a:t>
            </a:r>
            <a:r>
              <a:rPr lang="en-US" altLang="zh-CN" dirty="0"/>
              <a:t>:</a:t>
            </a:r>
            <a:r>
              <a:rPr lang="zh-CN" altLang="en-US" dirty="0"/>
              <a:t>就是说</a:t>
            </a:r>
            <a:r>
              <a:rPr lang="en-US" altLang="zh-CN" dirty="0"/>
              <a:t>Vim</a:t>
            </a:r>
            <a:r>
              <a:rPr lang="zh-CN" altLang="en-US" dirty="0"/>
              <a:t>不仅可以在终端运行，也可以运行于</a:t>
            </a:r>
            <a:r>
              <a:rPr lang="en-US" altLang="zh-CN" dirty="0"/>
              <a:t>x Window</a:t>
            </a:r>
            <a:r>
              <a:rPr lang="zh-CN" altLang="en-US" dirty="0"/>
              <a:t>、 </a:t>
            </a:r>
            <a:r>
              <a:rPr lang="en-US" altLang="zh-CN" dirty="0"/>
              <a:t>Mac </a:t>
            </a:r>
            <a:r>
              <a:rPr lang="en-US" altLang="zh-CN" dirty="0" err="1"/>
              <a:t>os</a:t>
            </a:r>
            <a:r>
              <a:rPr lang="zh-CN" altLang="en-US" dirty="0"/>
              <a:t>、 </a:t>
            </a:r>
            <a:r>
              <a:rPr lang="en-US" altLang="zh-CN" dirty="0"/>
              <a:t>Windows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vi</a:t>
            </a:r>
            <a:r>
              <a:rPr lang="zh-CN" altLang="en-US" dirty="0"/>
              <a:t>的完全兼容：一般把</a:t>
            </a:r>
            <a:r>
              <a:rPr lang="en-US" altLang="zh-CN" dirty="0"/>
              <a:t>Vim</a:t>
            </a:r>
            <a:r>
              <a:rPr lang="zh-CN" altLang="en-US" dirty="0"/>
              <a:t>当成</a:t>
            </a:r>
            <a:r>
              <a:rPr lang="en-US" altLang="zh-CN" dirty="0"/>
              <a:t>Vi</a:t>
            </a:r>
            <a:r>
              <a:rPr lang="zh-CN" altLang="en-US" dirty="0"/>
              <a:t>来使用。</a:t>
            </a:r>
          </a:p>
        </p:txBody>
      </p:sp>
    </p:spTree>
    <p:extLst>
      <p:ext uri="{BB962C8B-B14F-4D97-AF65-F5344CB8AC3E}">
        <p14:creationId xmlns:p14="http://schemas.microsoft.com/office/powerpoint/2010/main" val="1132195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06EFFA-665F-4276-BCB6-9C72A6E1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的安装</a:t>
            </a:r>
            <a:endParaRPr lang="en-US" altLang="zh-CN" dirty="0"/>
          </a:p>
          <a:p>
            <a:pPr lvl="1"/>
            <a:r>
              <a:rPr lang="en-US" altLang="zh-CN" dirty="0"/>
              <a:t>yum -y install vim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快捷方式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3BD717-E160-4014-85A0-24CAA3FAF49D}"/>
              </a:ext>
            </a:extLst>
          </p:cNvPr>
          <p:cNvSpPr/>
          <p:nvPr/>
        </p:nvSpPr>
        <p:spPr>
          <a:xfrm>
            <a:off x="3863752" y="2025819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移动光标相关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、左移</a:t>
            </a:r>
            <a:r>
              <a:rPr lang="en-US" altLang="zh-CN" sz="2000" dirty="0"/>
              <a:t>h</a:t>
            </a:r>
            <a:r>
              <a:rPr lang="zh-CN" altLang="en-US" sz="2000" dirty="0"/>
              <a:t>、右移</a:t>
            </a:r>
            <a:r>
              <a:rPr lang="en-US" altLang="zh-CN" sz="2000" dirty="0"/>
              <a:t>l</a:t>
            </a:r>
            <a:r>
              <a:rPr lang="zh-CN" altLang="en-US" sz="2000" dirty="0"/>
              <a:t>、下移</a:t>
            </a:r>
            <a:r>
              <a:rPr lang="en-US" altLang="zh-CN" sz="2000" dirty="0"/>
              <a:t>j</a:t>
            </a:r>
            <a:r>
              <a:rPr lang="zh-CN" altLang="en-US" sz="2000" dirty="0"/>
              <a:t>、上移</a:t>
            </a:r>
            <a:r>
              <a:rPr lang="en-US" altLang="zh-CN" sz="2000" dirty="0"/>
              <a:t>k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、向下翻页</a:t>
            </a:r>
            <a:r>
              <a:rPr lang="en-US" altLang="zh-CN" sz="2000" dirty="0"/>
              <a:t>ctrl + f</a:t>
            </a:r>
            <a:r>
              <a:rPr lang="zh-CN" altLang="en-US" sz="2000" dirty="0"/>
              <a:t>，向上翻页</a:t>
            </a:r>
            <a:r>
              <a:rPr lang="en-US" altLang="zh-CN" sz="2000" dirty="0"/>
              <a:t>ctrl + b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、向下翻半页</a:t>
            </a:r>
            <a:r>
              <a:rPr lang="en-US" altLang="zh-CN" sz="2000" dirty="0"/>
              <a:t>ctrl + d</a:t>
            </a:r>
            <a:r>
              <a:rPr lang="zh-CN" altLang="en-US" sz="2000" dirty="0"/>
              <a:t>，向上翻半页</a:t>
            </a:r>
            <a:r>
              <a:rPr lang="en-US" altLang="zh-CN" sz="2000" dirty="0"/>
              <a:t>ctrl + u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、移动到行尾</a:t>
            </a:r>
            <a:r>
              <a:rPr lang="en-US" altLang="zh-CN" sz="2000" dirty="0"/>
              <a:t>$</a:t>
            </a:r>
            <a:r>
              <a:rPr lang="zh-CN" altLang="en-US" sz="2000" dirty="0"/>
              <a:t>，移动到行首</a:t>
            </a:r>
            <a:r>
              <a:rPr lang="en-US" altLang="zh-CN" sz="2000" dirty="0"/>
              <a:t>0</a:t>
            </a:r>
            <a:r>
              <a:rPr lang="zh-CN" altLang="en-US" sz="2000" dirty="0"/>
              <a:t>（数字），移动到行首第一个字符处</a:t>
            </a:r>
            <a:r>
              <a:rPr lang="en-US" altLang="zh-CN" sz="2000" dirty="0"/>
              <a:t>^</a:t>
            </a:r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、移动光标到下一个句子 ），移动光标到上一个句子（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、移动到段首</a:t>
            </a:r>
            <a:r>
              <a:rPr lang="en-US" altLang="zh-CN" sz="2000" dirty="0"/>
              <a:t>{</a:t>
            </a:r>
            <a:r>
              <a:rPr lang="zh-CN" altLang="en-US" sz="2000" dirty="0"/>
              <a:t>，移动到段尾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、移动到下一个词</a:t>
            </a:r>
            <a:r>
              <a:rPr lang="en-US" altLang="zh-CN" sz="2000" dirty="0"/>
              <a:t>w</a:t>
            </a:r>
            <a:r>
              <a:rPr lang="zh-CN" altLang="en-US" sz="2000" dirty="0"/>
              <a:t>，移动到上一个词</a:t>
            </a:r>
            <a:r>
              <a:rPr lang="en-US" altLang="zh-CN" sz="2000" dirty="0"/>
              <a:t>b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、移动到文档开始</a:t>
            </a:r>
            <a:r>
              <a:rPr lang="en-US" altLang="zh-CN" sz="2000" dirty="0"/>
              <a:t>gg</a:t>
            </a:r>
            <a:r>
              <a:rPr lang="zh-CN" altLang="en-US" sz="2000" dirty="0"/>
              <a:t>，移动到文档结束</a:t>
            </a:r>
            <a:r>
              <a:rPr lang="en-US" altLang="zh-CN" sz="2000" dirty="0"/>
              <a:t>G</a:t>
            </a:r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、移动到匹配的</a:t>
            </a:r>
            <a:r>
              <a:rPr lang="en-US" altLang="zh-CN" sz="2000" dirty="0"/>
              <a:t>{}.().[]</a:t>
            </a:r>
            <a:r>
              <a:rPr lang="zh-CN" altLang="en-US" sz="2000" dirty="0"/>
              <a:t>处</a:t>
            </a:r>
            <a:r>
              <a:rPr lang="en-US" altLang="zh-CN" sz="2000" dirty="0"/>
              <a:t>%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、跳到第</a:t>
            </a:r>
            <a:r>
              <a:rPr lang="en-US" altLang="zh-CN" sz="2000" dirty="0"/>
              <a:t>n</a:t>
            </a:r>
            <a:r>
              <a:rPr lang="zh-CN" altLang="en-US" sz="2000" dirty="0"/>
              <a:t>行 </a:t>
            </a:r>
            <a:r>
              <a:rPr lang="en-US" altLang="zh-CN" sz="2000" dirty="0" err="1"/>
              <a:t>ngg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nG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/>
              <a:t>:n</a:t>
            </a:r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、移动光标到屏幕顶端</a:t>
            </a:r>
            <a:r>
              <a:rPr lang="en-US" altLang="zh-CN" sz="2000" dirty="0"/>
              <a:t>H</a:t>
            </a:r>
            <a:r>
              <a:rPr lang="zh-CN" altLang="en-US" sz="2000" dirty="0"/>
              <a:t>，移动到屏幕中间</a:t>
            </a:r>
            <a:r>
              <a:rPr lang="en-US" altLang="zh-CN" sz="2000" dirty="0"/>
              <a:t>M</a:t>
            </a:r>
            <a:r>
              <a:rPr lang="zh-CN" altLang="en-US" sz="2000" dirty="0"/>
              <a:t>，移动到底部</a:t>
            </a:r>
            <a:r>
              <a:rPr lang="en-US" altLang="zh-CN" sz="2000" dirty="0"/>
              <a:t>L</a:t>
            </a:r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、读取当前字符，并移动到本屏幕内下一次出现的地方 *</a:t>
            </a:r>
          </a:p>
          <a:p>
            <a:r>
              <a:rPr lang="en-US" altLang="zh-CN" sz="2000" dirty="0"/>
              <a:t>13</a:t>
            </a:r>
            <a:r>
              <a:rPr lang="zh-CN" altLang="en-US" sz="2000" dirty="0"/>
              <a:t>、读取当前字符，并移动到本屏幕内上一次出现的地方 </a:t>
            </a:r>
            <a:r>
              <a:rPr lang="en-US" altLang="zh-CN" sz="2000" dirty="0"/>
              <a:t>#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1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常用的文本文件提取命令</a:t>
            </a: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1BF27FBF-0E93-4058-A67F-D3D59E67D7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29536"/>
              </p:ext>
            </p:extLst>
          </p:nvPr>
        </p:nvGraphicFramePr>
        <p:xfrm>
          <a:off x="1055437" y="1700808"/>
          <a:ext cx="10201135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命令 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zh-CN" alt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tac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滚屏显示文本文件内容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分屏显示文本文件内容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显示文本文件的前或后若干行（横向截取文本文件内容）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</a:t>
                      </a: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纵向切割出文本指定的部分（纵向截取文本文件内容）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018" marR="122018"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在文本文件中查找指定的字符串（按关键字提取文本文件中匹配的行）</a:t>
                      </a:r>
                    </a:p>
                  </a:txBody>
                  <a:tcPr marL="122018" marR="12201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49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E2E96F-6B9C-4028-A1E3-8D2C197DDAC1}"/>
              </a:ext>
            </a:extLst>
          </p:cNvPr>
          <p:cNvSpPr/>
          <p:nvPr/>
        </p:nvSpPr>
        <p:spPr>
          <a:xfrm>
            <a:off x="3863752" y="2025819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</a:rPr>
              <a:t>查找替换相关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、光标向后查找关键字 </a:t>
            </a:r>
            <a:r>
              <a:rPr lang="en-US" altLang="zh-CN" sz="2000" dirty="0">
                <a:solidFill>
                  <a:prstClr val="black"/>
                </a:solidFill>
              </a:rPr>
              <a:t>#</a:t>
            </a:r>
            <a:r>
              <a:rPr lang="zh-CN" altLang="en-US" sz="2000" dirty="0">
                <a:solidFill>
                  <a:prstClr val="black"/>
                </a:solidFill>
              </a:rPr>
              <a:t>或者</a:t>
            </a:r>
            <a:r>
              <a:rPr lang="en-US" altLang="zh-CN" sz="2000" dirty="0">
                <a:solidFill>
                  <a:prstClr val="black"/>
                </a:solidFill>
              </a:rPr>
              <a:t>g#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、光标向前查找关键字 *或者</a:t>
            </a:r>
            <a:r>
              <a:rPr lang="en-US" altLang="zh-CN" sz="2000" dirty="0">
                <a:solidFill>
                  <a:prstClr val="black"/>
                </a:solidFill>
              </a:rPr>
              <a:t>g*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、当前行查找字符 </a:t>
            </a:r>
            <a:r>
              <a:rPr lang="en-US" altLang="zh-CN" sz="2000" dirty="0" err="1">
                <a:solidFill>
                  <a:prstClr val="black"/>
                </a:solidFill>
              </a:rPr>
              <a:t>fx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</a:rPr>
              <a:t>Fx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</a:rPr>
              <a:t>tx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</a:rPr>
              <a:t>Tx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、基本替换 </a:t>
            </a:r>
            <a:r>
              <a:rPr lang="en-US" altLang="zh-CN" sz="2000" dirty="0">
                <a:solidFill>
                  <a:prstClr val="black"/>
                </a:solidFill>
              </a:rPr>
              <a:t>:s/s1/s2 </a:t>
            </a:r>
            <a:r>
              <a:rPr lang="zh-CN" altLang="en-US" sz="2000" dirty="0">
                <a:solidFill>
                  <a:prstClr val="black"/>
                </a:solidFill>
              </a:rPr>
              <a:t>（将下一个</a:t>
            </a:r>
            <a:r>
              <a:rPr lang="en-US" altLang="zh-CN" sz="2000" dirty="0">
                <a:solidFill>
                  <a:prstClr val="black"/>
                </a:solidFill>
              </a:rPr>
              <a:t>s1</a:t>
            </a:r>
            <a:r>
              <a:rPr lang="zh-CN" altLang="en-US" sz="2000" dirty="0">
                <a:solidFill>
                  <a:prstClr val="black"/>
                </a:solidFill>
              </a:rPr>
              <a:t>替换为</a:t>
            </a:r>
            <a:r>
              <a:rPr lang="en-US" altLang="zh-CN" sz="2000" dirty="0">
                <a:solidFill>
                  <a:prstClr val="black"/>
                </a:solidFill>
              </a:rPr>
              <a:t>s2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、全部替换 </a:t>
            </a:r>
            <a:r>
              <a:rPr lang="en-US" altLang="zh-CN" sz="2000" dirty="0">
                <a:solidFill>
                  <a:prstClr val="black"/>
                </a:solidFill>
              </a:rPr>
              <a:t>:%s/s1/s2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6</a:t>
            </a:r>
            <a:r>
              <a:rPr lang="zh-CN" altLang="en-US" sz="2000" dirty="0">
                <a:solidFill>
                  <a:prstClr val="black"/>
                </a:solidFill>
              </a:rPr>
              <a:t>、只替换当前行 </a:t>
            </a:r>
            <a:r>
              <a:rPr lang="en-US" altLang="zh-CN" sz="2000" dirty="0">
                <a:solidFill>
                  <a:prstClr val="black"/>
                </a:solidFill>
              </a:rPr>
              <a:t>:s/s1/s2/g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7</a:t>
            </a:r>
            <a:r>
              <a:rPr lang="zh-CN" altLang="en-US" sz="2000" dirty="0">
                <a:solidFill>
                  <a:prstClr val="black"/>
                </a:solidFill>
              </a:rPr>
              <a:t>、替换某些行 </a:t>
            </a:r>
            <a:r>
              <a:rPr lang="en-US" altLang="zh-CN" sz="2000" dirty="0">
                <a:solidFill>
                  <a:prstClr val="black"/>
                </a:solidFill>
              </a:rPr>
              <a:t>:n1,n2 s/s1/s2/g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8</a:t>
            </a:r>
            <a:r>
              <a:rPr lang="zh-CN" altLang="en-US" sz="2000" dirty="0">
                <a:solidFill>
                  <a:prstClr val="black"/>
                </a:solidFill>
              </a:rPr>
              <a:t>、搜索模式为 </a:t>
            </a:r>
            <a:r>
              <a:rPr lang="en-US" altLang="zh-CN" sz="2000" dirty="0">
                <a:solidFill>
                  <a:prstClr val="black"/>
                </a:solidFill>
              </a:rPr>
              <a:t>/string</a:t>
            </a:r>
            <a:r>
              <a:rPr lang="zh-CN" altLang="en-US" sz="2000" dirty="0">
                <a:solidFill>
                  <a:prstClr val="black"/>
                </a:solidFill>
              </a:rPr>
              <a:t>，搜索下一处为</a:t>
            </a:r>
            <a:r>
              <a:rPr lang="en-US" altLang="zh-CN" sz="2000" dirty="0">
                <a:solidFill>
                  <a:prstClr val="black"/>
                </a:solidFill>
              </a:rPr>
              <a:t>n</a:t>
            </a:r>
            <a:r>
              <a:rPr lang="zh-CN" altLang="en-US" sz="2000" dirty="0">
                <a:solidFill>
                  <a:prstClr val="black"/>
                </a:solidFill>
              </a:rPr>
              <a:t>，搜索上一处为</a:t>
            </a:r>
            <a:r>
              <a:rPr lang="en-US" altLang="zh-CN" sz="2000" dirty="0">
                <a:solidFill>
                  <a:prstClr val="black"/>
                </a:solidFill>
              </a:rPr>
              <a:t>N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9</a:t>
            </a:r>
            <a:r>
              <a:rPr lang="zh-CN" altLang="en-US" sz="2000" dirty="0">
                <a:solidFill>
                  <a:prstClr val="black"/>
                </a:solidFill>
              </a:rPr>
              <a:t>、制定书签 </a:t>
            </a:r>
            <a:r>
              <a:rPr lang="en-US" altLang="zh-CN" sz="2000" dirty="0">
                <a:solidFill>
                  <a:prstClr val="black"/>
                </a:solidFill>
              </a:rPr>
              <a:t>mx, </a:t>
            </a:r>
            <a:r>
              <a:rPr lang="zh-CN" altLang="en-US" sz="2000" dirty="0">
                <a:solidFill>
                  <a:prstClr val="black"/>
                </a:solidFill>
              </a:rPr>
              <a:t>但是看不到书签标记，而且只能用小写字母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zh-CN" altLang="en-US" sz="2000" dirty="0">
                <a:solidFill>
                  <a:prstClr val="black"/>
                </a:solidFill>
              </a:rPr>
              <a:t>、移动到某标签处 </a:t>
            </a:r>
            <a:r>
              <a:rPr lang="en-US" altLang="zh-CN" sz="2000" dirty="0">
                <a:solidFill>
                  <a:prstClr val="black"/>
                </a:solidFill>
              </a:rPr>
              <a:t>`x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旁边的键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11</a:t>
            </a:r>
            <a:r>
              <a:rPr lang="zh-CN" altLang="en-US" sz="2000" dirty="0">
                <a:solidFill>
                  <a:prstClr val="black"/>
                </a:solidFill>
              </a:rPr>
              <a:t>、移动到上次编辑文件的位置 </a:t>
            </a:r>
            <a:r>
              <a:rPr lang="en-US" altLang="zh-CN" sz="2000" dirty="0">
                <a:solidFill>
                  <a:prstClr val="black"/>
                </a:solidFill>
              </a:rPr>
              <a:t>`.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PS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</a:rPr>
              <a:t>.</a:t>
            </a:r>
            <a:r>
              <a:rPr lang="zh-CN" altLang="en-US" sz="2000" dirty="0">
                <a:solidFill>
                  <a:prstClr val="black"/>
                </a:solidFill>
              </a:rPr>
              <a:t>代表一个任意字符 *代表一个或多个字符的重复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         正则表达式的内容将会在后续文章中整理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3C1698B6-81EE-41B1-8120-C96761818EAB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3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CN" altLang="en-US" sz="28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的安装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yum -y install vim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快捷方式</a:t>
            </a:r>
          </a:p>
        </p:txBody>
      </p:sp>
    </p:spTree>
    <p:extLst>
      <p:ext uri="{BB962C8B-B14F-4D97-AF65-F5344CB8AC3E}">
        <p14:creationId xmlns:p14="http://schemas.microsoft.com/office/powerpoint/2010/main" val="3386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C4EF2-C63E-4D49-BAC5-B19081E25D24}"/>
              </a:ext>
            </a:extLst>
          </p:cNvPr>
          <p:cNvSpPr/>
          <p:nvPr/>
        </p:nvSpPr>
        <p:spPr>
          <a:xfrm>
            <a:off x="3863752" y="2025819"/>
            <a:ext cx="813690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prstClr val="black"/>
                </a:solidFill>
              </a:rPr>
              <a:t>编辑操作相关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、光标后插入</a:t>
            </a:r>
            <a:r>
              <a:rPr lang="en-US" altLang="zh-CN" sz="2000" dirty="0">
                <a:solidFill>
                  <a:prstClr val="black"/>
                </a:solidFill>
              </a:rPr>
              <a:t>a, </a:t>
            </a:r>
            <a:r>
              <a:rPr lang="zh-CN" altLang="en-US" sz="2000" dirty="0">
                <a:solidFill>
                  <a:prstClr val="black"/>
                </a:solidFill>
              </a:rPr>
              <a:t>行尾插入</a:t>
            </a:r>
            <a:r>
              <a:rPr lang="en-US" altLang="zh-CN" sz="2000" dirty="0">
                <a:solidFill>
                  <a:prstClr val="black"/>
                </a:solidFill>
              </a:rPr>
              <a:t>A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、后插一行插入</a:t>
            </a:r>
            <a:r>
              <a:rPr lang="en-US" altLang="zh-CN" sz="2000" dirty="0">
                <a:solidFill>
                  <a:prstClr val="black"/>
                </a:solidFill>
              </a:rPr>
              <a:t>o</a:t>
            </a:r>
            <a:r>
              <a:rPr lang="zh-CN" altLang="en-US" sz="2000" dirty="0">
                <a:solidFill>
                  <a:prstClr val="black"/>
                </a:solidFill>
              </a:rPr>
              <a:t>，前插一行插入</a:t>
            </a:r>
            <a:r>
              <a:rPr lang="en-US" altLang="zh-CN" sz="2000" dirty="0">
                <a:solidFill>
                  <a:prstClr val="black"/>
                </a:solidFill>
              </a:rPr>
              <a:t>O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、删除字符插入</a:t>
            </a:r>
            <a:r>
              <a:rPr lang="en-US" altLang="zh-CN" sz="2000" dirty="0">
                <a:solidFill>
                  <a:prstClr val="black"/>
                </a:solidFill>
              </a:rPr>
              <a:t>s</a:t>
            </a:r>
            <a:r>
              <a:rPr lang="zh-CN" altLang="en-US" sz="2000" dirty="0">
                <a:solidFill>
                  <a:prstClr val="black"/>
                </a:solidFill>
              </a:rPr>
              <a:t>， 删除正行插入</a:t>
            </a:r>
            <a:r>
              <a:rPr lang="en-US" altLang="zh-CN" sz="2000" dirty="0">
                <a:solidFill>
                  <a:prstClr val="black"/>
                </a:solidFill>
              </a:rPr>
              <a:t>S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、光标前插入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zh-CN" altLang="en-US" sz="2000" dirty="0">
                <a:solidFill>
                  <a:prstClr val="black"/>
                </a:solidFill>
              </a:rPr>
              <a:t>，行首插入</a:t>
            </a:r>
            <a:r>
              <a:rPr lang="en-US" altLang="zh-CN" sz="2000" dirty="0">
                <a:solidFill>
                  <a:prstClr val="black"/>
                </a:solidFill>
              </a:rPr>
              <a:t>I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、删除一行</a:t>
            </a:r>
            <a:r>
              <a:rPr lang="en-US" altLang="zh-CN" sz="2000" dirty="0" err="1">
                <a:solidFill>
                  <a:prstClr val="black"/>
                </a:solidFill>
              </a:rPr>
              <a:t>dd</a:t>
            </a:r>
            <a:r>
              <a:rPr lang="zh-CN" altLang="en-US" sz="2000" dirty="0">
                <a:solidFill>
                  <a:prstClr val="black"/>
                </a:solidFill>
              </a:rPr>
              <a:t>，删除后进入插入模式</a:t>
            </a:r>
            <a:r>
              <a:rPr lang="en-US" altLang="zh-CN" sz="2000" dirty="0">
                <a:solidFill>
                  <a:prstClr val="black"/>
                </a:solidFill>
              </a:rPr>
              <a:t>cc</a:t>
            </a:r>
            <a:r>
              <a:rPr lang="zh-CN" altLang="en-US" sz="2000" dirty="0">
                <a:solidFill>
                  <a:prstClr val="black"/>
                </a:solidFill>
              </a:rPr>
              <a:t>或者</a:t>
            </a:r>
            <a:r>
              <a:rPr lang="en-US" altLang="zh-CN" sz="2000" dirty="0">
                <a:solidFill>
                  <a:prstClr val="black"/>
                </a:solidFill>
              </a:rPr>
              <a:t>S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6</a:t>
            </a:r>
            <a:r>
              <a:rPr lang="zh-CN" altLang="en-US" sz="2000" dirty="0">
                <a:solidFill>
                  <a:prstClr val="black"/>
                </a:solidFill>
              </a:rPr>
              <a:t>、删除一个单词</a:t>
            </a:r>
            <a:r>
              <a:rPr lang="en-US" altLang="zh-CN" sz="2000" dirty="0" err="1">
                <a:solidFill>
                  <a:prstClr val="black"/>
                </a:solidFill>
              </a:rPr>
              <a:t>dw</a:t>
            </a:r>
            <a:r>
              <a:rPr lang="zh-CN" altLang="en-US" sz="2000" dirty="0">
                <a:solidFill>
                  <a:prstClr val="black"/>
                </a:solidFill>
              </a:rPr>
              <a:t>，删除一个单词进入插入模式</a:t>
            </a:r>
            <a:r>
              <a:rPr lang="en-US" altLang="zh-CN" sz="2000" dirty="0" err="1">
                <a:solidFill>
                  <a:prstClr val="black"/>
                </a:solidFill>
              </a:rPr>
              <a:t>cw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7</a:t>
            </a:r>
            <a:r>
              <a:rPr lang="zh-CN" altLang="en-US" sz="2000" dirty="0">
                <a:solidFill>
                  <a:prstClr val="black"/>
                </a:solidFill>
              </a:rPr>
              <a:t>、删除一个字符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zh-CN" altLang="en-US" sz="2000" dirty="0">
                <a:solidFill>
                  <a:prstClr val="black"/>
                </a:solidFill>
              </a:rPr>
              <a:t>或者</a:t>
            </a:r>
            <a:r>
              <a:rPr lang="en-US" altLang="zh-CN" sz="2000" dirty="0">
                <a:solidFill>
                  <a:prstClr val="black"/>
                </a:solidFill>
              </a:rPr>
              <a:t>dl</a:t>
            </a:r>
            <a:r>
              <a:rPr lang="zh-CN" altLang="en-US" sz="2000" dirty="0">
                <a:solidFill>
                  <a:prstClr val="black"/>
                </a:solidFill>
              </a:rPr>
              <a:t>，删除一个字符进入插入模式</a:t>
            </a:r>
            <a:r>
              <a:rPr lang="en-US" altLang="zh-CN" sz="2000" dirty="0">
                <a:solidFill>
                  <a:prstClr val="black"/>
                </a:solidFill>
              </a:rPr>
              <a:t>s</a:t>
            </a:r>
            <a:r>
              <a:rPr lang="zh-CN" altLang="en-US" sz="2000" dirty="0">
                <a:solidFill>
                  <a:prstClr val="black"/>
                </a:solidFill>
              </a:rPr>
              <a:t>或者</a:t>
            </a:r>
            <a:r>
              <a:rPr lang="en-US" altLang="zh-CN" sz="2000" dirty="0">
                <a:solidFill>
                  <a:prstClr val="black"/>
                </a:solidFill>
              </a:rPr>
              <a:t>cl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8</a:t>
            </a:r>
            <a:r>
              <a:rPr lang="zh-CN" altLang="en-US" sz="2000" dirty="0">
                <a:solidFill>
                  <a:prstClr val="black"/>
                </a:solidFill>
              </a:rPr>
              <a:t>、粘贴</a:t>
            </a:r>
            <a:r>
              <a:rPr lang="en-US" altLang="zh-CN" sz="2000" dirty="0">
                <a:solidFill>
                  <a:prstClr val="black"/>
                </a:solidFill>
              </a:rPr>
              <a:t>p</a:t>
            </a:r>
            <a:r>
              <a:rPr lang="zh-CN" altLang="en-US" sz="2000" dirty="0">
                <a:solidFill>
                  <a:prstClr val="black"/>
                </a:solidFill>
              </a:rPr>
              <a:t>，交换两个字符</a:t>
            </a:r>
            <a:r>
              <a:rPr lang="en-US" altLang="zh-CN" sz="2000" dirty="0" err="1">
                <a:solidFill>
                  <a:prstClr val="black"/>
                </a:solidFill>
              </a:rPr>
              <a:t>xp</a:t>
            </a:r>
            <a:r>
              <a:rPr lang="zh-CN" altLang="en-US" sz="2000" dirty="0">
                <a:solidFill>
                  <a:prstClr val="black"/>
                </a:solidFill>
              </a:rPr>
              <a:t>，交换两行</a:t>
            </a:r>
            <a:r>
              <a:rPr lang="en-US" altLang="zh-CN" sz="2000" dirty="0" err="1">
                <a:solidFill>
                  <a:prstClr val="black"/>
                </a:solidFill>
              </a:rPr>
              <a:t>ddp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9</a:t>
            </a:r>
            <a:r>
              <a:rPr lang="zh-CN" altLang="en-US" sz="2000" dirty="0">
                <a:solidFill>
                  <a:prstClr val="black"/>
                </a:solidFill>
              </a:rPr>
              <a:t>、复制</a:t>
            </a:r>
            <a:r>
              <a:rPr lang="en-US" altLang="zh-CN" sz="2000" dirty="0">
                <a:solidFill>
                  <a:prstClr val="black"/>
                </a:solidFill>
              </a:rPr>
              <a:t>y</a:t>
            </a:r>
            <a:r>
              <a:rPr lang="zh-CN" altLang="en-US" sz="2000" dirty="0">
                <a:solidFill>
                  <a:prstClr val="black"/>
                </a:solidFill>
              </a:rPr>
              <a:t>，复制一行</a:t>
            </a:r>
            <a:r>
              <a:rPr lang="en-US" altLang="zh-CN" sz="2000" dirty="0" err="1">
                <a:solidFill>
                  <a:prstClr val="black"/>
                </a:solidFill>
              </a:rPr>
              <a:t>yy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zh-CN" altLang="en-US" sz="2000" dirty="0">
                <a:solidFill>
                  <a:prstClr val="black"/>
                </a:solidFill>
              </a:rPr>
              <a:t>、撤销</a:t>
            </a:r>
            <a:r>
              <a:rPr lang="en-US" altLang="zh-CN" sz="2000" dirty="0">
                <a:solidFill>
                  <a:prstClr val="black"/>
                </a:solidFill>
              </a:rPr>
              <a:t>u</a:t>
            </a:r>
            <a:r>
              <a:rPr lang="zh-CN" altLang="en-US" sz="2000" dirty="0">
                <a:solidFill>
                  <a:prstClr val="black"/>
                </a:solidFill>
              </a:rPr>
              <a:t>，重做</a:t>
            </a:r>
            <a:r>
              <a:rPr lang="en-US" altLang="zh-CN" sz="2000" dirty="0">
                <a:solidFill>
                  <a:prstClr val="black"/>
                </a:solidFill>
              </a:rPr>
              <a:t>ctrl + r</a:t>
            </a:r>
            <a:r>
              <a:rPr lang="zh-CN" altLang="en-US" sz="2000" dirty="0">
                <a:solidFill>
                  <a:prstClr val="black"/>
                </a:solidFill>
              </a:rPr>
              <a:t>，重复</a:t>
            </a:r>
            <a:r>
              <a:rPr lang="en-US" altLang="zh-CN" sz="20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11</a:t>
            </a:r>
            <a:r>
              <a:rPr lang="zh-CN" altLang="en-US" sz="2000" dirty="0">
                <a:solidFill>
                  <a:prstClr val="black"/>
                </a:solidFill>
              </a:rPr>
              <a:t>、智能提示 </a:t>
            </a:r>
            <a:r>
              <a:rPr lang="en-US" altLang="zh-CN" sz="2000" dirty="0">
                <a:solidFill>
                  <a:prstClr val="black"/>
                </a:solidFill>
              </a:rPr>
              <a:t>ctrl + n </a:t>
            </a:r>
            <a:r>
              <a:rPr lang="zh-CN" altLang="en-US" sz="2000" dirty="0">
                <a:solidFill>
                  <a:prstClr val="black"/>
                </a:solidFill>
              </a:rPr>
              <a:t>或者 </a:t>
            </a:r>
            <a:r>
              <a:rPr lang="en-US" altLang="zh-CN" sz="2000" dirty="0">
                <a:solidFill>
                  <a:prstClr val="black"/>
                </a:solidFill>
              </a:rPr>
              <a:t>ctrl + p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4681B62F-9CB6-40CB-8850-00F51EAC4252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3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CN" altLang="en-US" sz="28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的安装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yum -y install vim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快捷方式</a:t>
            </a:r>
          </a:p>
        </p:txBody>
      </p:sp>
    </p:spTree>
    <p:extLst>
      <p:ext uri="{BB962C8B-B14F-4D97-AF65-F5344CB8AC3E}">
        <p14:creationId xmlns:p14="http://schemas.microsoft.com/office/powerpoint/2010/main" val="12454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411504-7CE7-4A90-B612-3F2D680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3BD717-E160-4014-85A0-24CAA3FAF49D}"/>
              </a:ext>
            </a:extLst>
          </p:cNvPr>
          <p:cNvSpPr/>
          <p:nvPr/>
        </p:nvSpPr>
        <p:spPr>
          <a:xfrm>
            <a:off x="4367808" y="1960146"/>
            <a:ext cx="65527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窗口操作相关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、分隔一个窗口</a:t>
            </a:r>
            <a:r>
              <a:rPr lang="en-US" altLang="zh-CN" sz="2000" dirty="0"/>
              <a:t>:split</a:t>
            </a:r>
            <a:r>
              <a:rPr lang="zh-CN" altLang="en-US" sz="2000" dirty="0"/>
              <a:t>或者</a:t>
            </a:r>
            <a:r>
              <a:rPr lang="en-US" altLang="zh-CN" sz="2000" dirty="0"/>
              <a:t>:</a:t>
            </a:r>
            <a:r>
              <a:rPr lang="en-US" altLang="zh-CN" sz="2000" dirty="0" err="1"/>
              <a:t>vsplit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、创建一个窗口</a:t>
            </a:r>
            <a:r>
              <a:rPr lang="en-US" altLang="zh-CN" sz="2000" dirty="0"/>
              <a:t>:new</a:t>
            </a:r>
            <a:r>
              <a:rPr lang="zh-CN" altLang="en-US" sz="2000" dirty="0"/>
              <a:t>或者</a:t>
            </a:r>
            <a:r>
              <a:rPr lang="en-US" altLang="zh-CN" sz="2000" dirty="0"/>
              <a:t>:</a:t>
            </a:r>
            <a:r>
              <a:rPr lang="en-US" altLang="zh-CN" sz="2000" dirty="0" err="1"/>
              <a:t>vnew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、在新窗口打开文件</a:t>
            </a:r>
            <a:r>
              <a:rPr lang="en-US" altLang="zh-CN" sz="2000" dirty="0"/>
              <a:t>:sf {filename}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、关闭当前窗口</a:t>
            </a:r>
            <a:r>
              <a:rPr lang="en-US" altLang="zh-CN" sz="2000" dirty="0"/>
              <a:t>:close</a:t>
            </a:r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、仅保留当前窗口</a:t>
            </a:r>
            <a:r>
              <a:rPr lang="en-US" altLang="zh-CN" sz="2000" dirty="0"/>
              <a:t>:only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、到左边窗口 </a:t>
            </a:r>
            <a:r>
              <a:rPr lang="en-US" altLang="zh-CN" sz="2000" dirty="0"/>
              <a:t>ctrl + w, h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、到右边窗口 </a:t>
            </a:r>
            <a:r>
              <a:rPr lang="en-US" altLang="zh-CN" sz="2000" dirty="0"/>
              <a:t>ctrl + w, l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、到上边窗口 </a:t>
            </a:r>
            <a:r>
              <a:rPr lang="en-US" altLang="zh-CN" sz="2000" dirty="0"/>
              <a:t>ctrl + w, k</a:t>
            </a:r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、到下边窗口 </a:t>
            </a:r>
            <a:r>
              <a:rPr lang="en-US" altLang="zh-CN" sz="2000" dirty="0"/>
              <a:t>ctrl + w, j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、到顶部窗口 </a:t>
            </a:r>
            <a:r>
              <a:rPr lang="en-US" altLang="zh-CN" sz="2000" dirty="0"/>
              <a:t>ctrl + w, t</a:t>
            </a:r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、到底部窗口 </a:t>
            </a:r>
            <a:r>
              <a:rPr lang="en-US" altLang="zh-CN" sz="2000" dirty="0"/>
              <a:t>ctrl + w, b…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47580DE-03EB-42AE-B173-6E4653FFE745}"/>
              </a:ext>
            </a:extLst>
          </p:cNvPr>
          <p:cNvSpPr txBox="1">
            <a:spLocks/>
          </p:cNvSpPr>
          <p:nvPr/>
        </p:nvSpPr>
        <p:spPr>
          <a:xfrm>
            <a:off x="527380" y="908720"/>
            <a:ext cx="11257251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3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CN" altLang="en-US" sz="28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的安装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prstClr val="black"/>
                </a:solidFill>
              </a:rPr>
              <a:t>yum -y install vim</a:t>
            </a:r>
          </a:p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prstClr val="black"/>
                </a:solidFill>
              </a:rPr>
              <a:t>Vim</a:t>
            </a:r>
            <a:r>
              <a:rPr lang="zh-CN" altLang="en-US" dirty="0">
                <a:solidFill>
                  <a:prstClr val="black"/>
                </a:solidFill>
              </a:rPr>
              <a:t>快捷方式</a:t>
            </a:r>
          </a:p>
        </p:txBody>
      </p:sp>
    </p:spTree>
    <p:extLst>
      <p:ext uri="{BB962C8B-B14F-4D97-AF65-F5344CB8AC3E}">
        <p14:creationId xmlns:p14="http://schemas.microsoft.com/office/powerpoint/2010/main" val="34434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68828293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0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常用的文本编辑器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：</a:t>
            </a:r>
            <a:r>
              <a:rPr lang="en-US" altLang="zh-CN" dirty="0"/>
              <a:t>Vi</a:t>
            </a:r>
            <a:r>
              <a:rPr lang="zh-CN" altLang="en-US" dirty="0"/>
              <a:t>编辑器的扩展，大部分</a:t>
            </a:r>
            <a:r>
              <a:rPr lang="en-US" altLang="zh-CN" dirty="0"/>
              <a:t>Linux</a:t>
            </a:r>
            <a:r>
              <a:rPr lang="zh-CN" altLang="en-US" dirty="0"/>
              <a:t>的都支持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nano</a:t>
            </a:r>
            <a:r>
              <a:rPr lang="zh-CN" altLang="en-US" dirty="0">
                <a:solidFill>
                  <a:srgbClr val="FF0000"/>
                </a:solidFill>
              </a:rPr>
              <a:t>：更简单的文本编辑器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Emacs</a:t>
            </a:r>
            <a:r>
              <a:rPr lang="zh-CN" altLang="en-US" dirty="0"/>
              <a:t>：</a:t>
            </a:r>
            <a:r>
              <a:rPr lang="en-US" altLang="zh-CN" dirty="0"/>
              <a:t>Emacs</a:t>
            </a:r>
            <a:r>
              <a:rPr lang="zh-CN" altLang="en-US" dirty="0"/>
              <a:t>，著名的集成开发环境和文本编辑器</a:t>
            </a:r>
          </a:p>
          <a:p>
            <a:r>
              <a:rPr lang="en-US" altLang="zh-CN" dirty="0" err="1"/>
              <a:t>gedit:gedit</a:t>
            </a:r>
            <a:r>
              <a:rPr lang="zh-CN" altLang="en-US" dirty="0"/>
              <a:t>是一个</a:t>
            </a:r>
            <a:r>
              <a:rPr lang="en-US" altLang="zh-CN" dirty="0"/>
              <a:t>GNOME</a:t>
            </a:r>
            <a:r>
              <a:rPr lang="zh-CN" altLang="en-US" dirty="0"/>
              <a:t>桌面环境下兼容</a:t>
            </a:r>
            <a:r>
              <a:rPr lang="en-US" altLang="zh-CN" dirty="0"/>
              <a:t>UTF-8</a:t>
            </a:r>
            <a:r>
              <a:rPr lang="zh-CN" altLang="en-US" dirty="0"/>
              <a:t>的文本编辑器。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8737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7E1BB6-5AE1-42B2-BFD4-372979B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3365A3-3DA9-4E62-87AA-03FAB07E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nano</a:t>
            </a:r>
            <a:r>
              <a:rPr lang="zh-CN" altLang="en-US" dirty="0"/>
              <a:t>是一个字符终端的文本编辑器，比</a:t>
            </a:r>
            <a:r>
              <a:rPr lang="en-US" altLang="zh-CN" dirty="0"/>
              <a:t>vi/vim</a:t>
            </a:r>
            <a:r>
              <a:rPr lang="zh-CN" altLang="en-US" dirty="0"/>
              <a:t>要简单得多，比较适合</a:t>
            </a:r>
            <a:r>
              <a:rPr lang="en-US" altLang="zh-CN" dirty="0"/>
              <a:t>Linux</a:t>
            </a:r>
            <a:r>
              <a:rPr lang="zh-CN" altLang="en-US" dirty="0"/>
              <a:t>初学者使用。某些</a:t>
            </a:r>
            <a:r>
              <a:rPr lang="en-US" altLang="zh-CN" dirty="0"/>
              <a:t>Linux</a:t>
            </a:r>
            <a:r>
              <a:rPr lang="zh-CN" altLang="en-US" dirty="0"/>
              <a:t>发行版的默认编辑器就是</a:t>
            </a:r>
            <a:r>
              <a:rPr lang="en-US" altLang="zh-CN" dirty="0"/>
              <a:t>nano</a:t>
            </a:r>
            <a:r>
              <a:rPr lang="zh-CN" altLang="en-US" dirty="0"/>
              <a:t>。 </a:t>
            </a:r>
            <a:r>
              <a:rPr lang="en-US" altLang="zh-CN" dirty="0"/>
              <a:t>nano</a:t>
            </a:r>
            <a:r>
              <a:rPr lang="zh-CN" altLang="en-US" dirty="0"/>
              <a:t>命令可以打开指定文件进行编辑，默认情况下它会自动断行。</a:t>
            </a:r>
          </a:p>
        </p:txBody>
      </p:sp>
    </p:spTree>
    <p:extLst>
      <p:ext uri="{BB962C8B-B14F-4D97-AF65-F5344CB8AC3E}">
        <p14:creationId xmlns:p14="http://schemas.microsoft.com/office/powerpoint/2010/main" val="3959313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7E1BB6-5AE1-42B2-BFD4-372979B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3365A3-3DA9-4E62-87AA-03FAB07E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在线安装：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yum -y install nano</a:t>
            </a:r>
          </a:p>
          <a:p>
            <a:r>
              <a:rPr lang="zh-CN" altLang="en-US" dirty="0"/>
              <a:t>语法 </a:t>
            </a:r>
            <a:endParaRPr lang="en-US" altLang="zh-CN" dirty="0"/>
          </a:p>
          <a:p>
            <a:pPr lvl="1"/>
            <a:r>
              <a:rPr lang="en-US" altLang="zh-CN" dirty="0"/>
              <a:t>nano [</a:t>
            </a:r>
            <a:r>
              <a:rPr lang="zh-CN" altLang="en-US" dirty="0"/>
              <a:t>选项</a:t>
            </a:r>
            <a:r>
              <a:rPr lang="en-US" altLang="zh-CN" dirty="0"/>
              <a:t>] [[+</a:t>
            </a:r>
            <a:r>
              <a:rPr lang="zh-CN" altLang="en-US" dirty="0"/>
              <a:t>行</a:t>
            </a:r>
            <a:r>
              <a:rPr lang="en-US" altLang="zh-CN" dirty="0"/>
              <a:t>,</a:t>
            </a:r>
            <a:r>
              <a:rPr lang="zh-CN" altLang="en-US" dirty="0"/>
              <a:t>列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  <a:r>
              <a:rPr lang="en-US" altLang="zh-CN" dirty="0"/>
              <a:t>]...</a:t>
            </a:r>
          </a:p>
          <a:p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-A –</a:t>
            </a:r>
            <a:r>
              <a:rPr lang="en-US" altLang="zh-CN" dirty="0" err="1"/>
              <a:t>smarthome</a:t>
            </a:r>
            <a:r>
              <a:rPr lang="en-US" altLang="zh-CN" dirty="0"/>
              <a:t> </a:t>
            </a:r>
            <a:r>
              <a:rPr lang="zh-CN" altLang="en-US" dirty="0"/>
              <a:t>开启智慧型 </a:t>
            </a:r>
            <a:r>
              <a:rPr lang="en-US" altLang="zh-CN" dirty="0"/>
              <a:t>HOME </a:t>
            </a:r>
            <a:r>
              <a:rPr lang="zh-CN" altLang="en-US" dirty="0"/>
              <a:t>按键功能</a:t>
            </a:r>
          </a:p>
          <a:p>
            <a:pPr lvl="1"/>
            <a:r>
              <a:rPr lang="en-US" altLang="zh-CN" dirty="0"/>
              <a:t>-B –backup </a:t>
            </a:r>
            <a:r>
              <a:rPr lang="zh-CN" altLang="en-US" dirty="0"/>
              <a:t>储存既有文件的备份</a:t>
            </a:r>
          </a:p>
          <a:p>
            <a:pPr lvl="1"/>
            <a:r>
              <a:rPr lang="en-US" altLang="zh-CN" dirty="0"/>
              <a:t>-C &lt;</a:t>
            </a:r>
            <a:r>
              <a:rPr lang="zh-CN" altLang="en-US" dirty="0"/>
              <a:t>目录</a:t>
            </a:r>
            <a:r>
              <a:rPr lang="en-US" altLang="zh-CN" dirty="0"/>
              <a:t>&gt; –</a:t>
            </a:r>
            <a:r>
              <a:rPr lang="en-US" altLang="zh-CN" dirty="0" err="1"/>
              <a:t>backupdir</a:t>
            </a:r>
            <a:r>
              <a:rPr lang="en-US" altLang="zh-CN" dirty="0"/>
              <a:t>=&lt;</a:t>
            </a:r>
            <a:r>
              <a:rPr lang="zh-CN" altLang="en-US" dirty="0"/>
              <a:t>目录</a:t>
            </a:r>
            <a:r>
              <a:rPr lang="en-US" altLang="zh-CN" dirty="0"/>
              <a:t>&gt; </a:t>
            </a:r>
            <a:r>
              <a:rPr lang="zh-CN" altLang="en-US" dirty="0"/>
              <a:t>用以储存独一备份文件的目录</a:t>
            </a:r>
          </a:p>
          <a:p>
            <a:pPr lvl="1"/>
            <a:r>
              <a:rPr lang="en-US" altLang="zh-CN" dirty="0"/>
              <a:t>-D –</a:t>
            </a:r>
            <a:r>
              <a:rPr lang="en-US" altLang="zh-CN" dirty="0" err="1"/>
              <a:t>boldtext</a:t>
            </a:r>
            <a:r>
              <a:rPr lang="en-US" altLang="zh-CN" dirty="0"/>
              <a:t> </a:t>
            </a:r>
            <a:r>
              <a:rPr lang="zh-CN" altLang="en-US" dirty="0"/>
              <a:t>用粗体替代颜色反转</a:t>
            </a:r>
          </a:p>
        </p:txBody>
      </p:sp>
    </p:spTree>
    <p:extLst>
      <p:ext uri="{BB962C8B-B14F-4D97-AF65-F5344CB8AC3E}">
        <p14:creationId xmlns:p14="http://schemas.microsoft.com/office/powerpoint/2010/main" val="1429678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7E1BB6-5AE1-42B2-BFD4-372979B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nano</a:t>
            </a:r>
            <a:r>
              <a:rPr lang="zh-CN" altLang="en-US" dirty="0"/>
              <a:t>的用法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3365A3-3DA9-4E62-87AA-03FAB07E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光标控制</a:t>
            </a:r>
            <a:endParaRPr lang="en-US" altLang="zh-CN" dirty="0"/>
          </a:p>
          <a:p>
            <a:pPr lvl="1"/>
            <a:r>
              <a:rPr lang="zh-CN" altLang="en-US" dirty="0"/>
              <a:t>移动光标：使用用方向键移动。 </a:t>
            </a:r>
            <a:endParaRPr lang="en-US" altLang="zh-CN" dirty="0"/>
          </a:p>
          <a:p>
            <a:pPr lvl="1"/>
            <a:r>
              <a:rPr lang="zh-CN" altLang="en-US" dirty="0"/>
              <a:t>选择文字：按住鼠标左键拖到。</a:t>
            </a:r>
            <a:endParaRPr lang="en-US" altLang="zh-CN" dirty="0"/>
          </a:p>
          <a:p>
            <a:r>
              <a:rPr lang="zh-CN" altLang="en-US" dirty="0"/>
              <a:t> 快捷键</a:t>
            </a:r>
            <a:endParaRPr lang="en-US" altLang="zh-CN" dirty="0"/>
          </a:p>
          <a:p>
            <a:pPr lvl="1"/>
            <a:r>
              <a:rPr lang="zh-CN" altLang="en-US" dirty="0"/>
              <a:t>复制一整行：</a:t>
            </a:r>
            <a:r>
              <a:rPr lang="en-US" altLang="zh-CN" dirty="0"/>
              <a:t>Alt+6</a:t>
            </a:r>
          </a:p>
          <a:p>
            <a:pPr lvl="1"/>
            <a:r>
              <a:rPr lang="zh-CN" altLang="en-US" dirty="0"/>
              <a:t>剪贴一整行：</a:t>
            </a:r>
            <a:r>
              <a:rPr lang="en-US" altLang="zh-CN" dirty="0" err="1"/>
              <a:t>Ctrl+K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粘贴：</a:t>
            </a:r>
            <a:r>
              <a:rPr lang="en-US" altLang="zh-CN" dirty="0" err="1"/>
              <a:t>Ctrl+U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搜索：按</a:t>
            </a:r>
            <a:r>
              <a:rPr lang="en-US" altLang="zh-CN" dirty="0" err="1"/>
              <a:t>Ctrl+W</a:t>
            </a:r>
            <a:endParaRPr lang="en-US" altLang="zh-CN" dirty="0"/>
          </a:p>
          <a:p>
            <a:pPr lvl="1"/>
            <a:r>
              <a:rPr lang="zh-CN" altLang="en-US" dirty="0"/>
              <a:t>翻页：</a:t>
            </a:r>
            <a:r>
              <a:rPr lang="en-US" altLang="zh-CN" dirty="0" err="1"/>
              <a:t>Ctrl+Y</a:t>
            </a:r>
            <a:r>
              <a:rPr lang="zh-CN" altLang="en-US" dirty="0"/>
              <a:t>到上一页，</a:t>
            </a:r>
            <a:r>
              <a:rPr lang="en-US" altLang="zh-CN" dirty="0" err="1"/>
              <a:t>Ctrl+V</a:t>
            </a:r>
            <a:r>
              <a:rPr lang="zh-CN" altLang="en-US" dirty="0"/>
              <a:t>到下一页 </a:t>
            </a:r>
            <a:endParaRPr lang="en-US" altLang="zh-CN" dirty="0"/>
          </a:p>
          <a:p>
            <a:pPr lvl="1"/>
            <a:r>
              <a:rPr lang="zh-CN" altLang="en-US" dirty="0"/>
              <a:t>保存：使用</a:t>
            </a:r>
            <a:r>
              <a:rPr lang="en-US" altLang="zh-CN" dirty="0" err="1"/>
              <a:t>Ctrl+O</a:t>
            </a:r>
            <a:r>
              <a:rPr lang="zh-CN" altLang="en-US" dirty="0"/>
              <a:t>来保存所做的修改 </a:t>
            </a:r>
            <a:endParaRPr lang="en-US" altLang="zh-CN" dirty="0"/>
          </a:p>
          <a:p>
            <a:pPr lvl="1"/>
            <a:r>
              <a:rPr lang="zh-CN" altLang="en-US" dirty="0"/>
              <a:t>退出：按</a:t>
            </a:r>
            <a:r>
              <a:rPr lang="en-US" altLang="zh-CN" dirty="0" err="1"/>
              <a:t>Ctrl+X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532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D70037F-1F0A-4A4B-B8E2-11D0CC051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47484B-BE37-4F19-8E74-0BD5D55F1A6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7804835"/>
              </p:ext>
            </p:extLst>
          </p:nvPr>
        </p:nvGraphicFramePr>
        <p:xfrm>
          <a:off x="1991544" y="1052736"/>
          <a:ext cx="8640762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411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Vi</a:t>
            </a:r>
            <a:r>
              <a:rPr lang="zh-CN" altLang="en-US" sz="2800" dirty="0"/>
              <a:t>的</a:t>
            </a:r>
            <a:r>
              <a:rPr lang="en-US" altLang="zh-CN" sz="2800" dirty="0"/>
              <a:t>3</a:t>
            </a:r>
            <a:r>
              <a:rPr lang="zh-CN" altLang="en-US" sz="2800" dirty="0"/>
              <a:t>种运行模式是什么？如何切换？</a:t>
            </a:r>
            <a:endParaRPr lang="en-US" altLang="zh-CN" sz="2800" dirty="0"/>
          </a:p>
          <a:p>
            <a:r>
              <a:rPr lang="en-US" altLang="zh-CN" sz="2800" dirty="0"/>
              <a:t>Vim</a:t>
            </a:r>
            <a:r>
              <a:rPr lang="zh-CN" altLang="en-US" sz="2800" dirty="0"/>
              <a:t>的基本用法及操作快捷键？</a:t>
            </a:r>
            <a:endParaRPr lang="en-US" altLang="zh-CN" sz="2800" dirty="0"/>
          </a:p>
          <a:p>
            <a:r>
              <a:rPr lang="en-US" altLang="zh-CN" sz="2800" dirty="0" err="1"/>
              <a:t>neno</a:t>
            </a:r>
            <a:r>
              <a:rPr lang="zh-CN" altLang="en-US" sz="2800" dirty="0"/>
              <a:t>文本编辑器的基本用法及操作快捷键</a:t>
            </a:r>
          </a:p>
        </p:txBody>
      </p:sp>
    </p:spTree>
    <p:extLst>
      <p:ext uri="{BB962C8B-B14F-4D97-AF65-F5344CB8AC3E}">
        <p14:creationId xmlns:p14="http://schemas.microsoft.com/office/powerpoint/2010/main" val="31633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文本显示命令举例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92823"/>
              </p:ext>
            </p:extLst>
          </p:nvPr>
        </p:nvGraphicFramePr>
        <p:xfrm>
          <a:off x="527667" y="1484784"/>
          <a:ext cx="11256964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0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命令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举例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cat /etc/</a:t>
                      </a:r>
                      <a:r>
                        <a:rPr lang="en-US" altLang="zh-CN" sz="2000" dirty="0" err="1"/>
                        <a:t>passwd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滚屏显示文件</a:t>
                      </a:r>
                      <a:r>
                        <a:rPr lang="en-US" altLang="zh-CN" sz="2000" dirty="0"/>
                        <a:t>/etc/</a:t>
                      </a:r>
                      <a:r>
                        <a:rPr lang="en-US" altLang="zh-CN" sz="2000" dirty="0" err="1"/>
                        <a:t>passwd</a:t>
                      </a:r>
                      <a:r>
                        <a:rPr lang="zh-CN" altLang="en-US" sz="2000" dirty="0"/>
                        <a:t>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cat -n /etc/</a:t>
                      </a:r>
                      <a:r>
                        <a:rPr lang="en-US" altLang="zh-CN" sz="2000" dirty="0" err="1"/>
                        <a:t>passwd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滚屏显示文件</a:t>
                      </a:r>
                      <a:r>
                        <a:rPr lang="en-US" altLang="zh-CN" sz="2000" dirty="0"/>
                        <a:t>/etc/</a:t>
                      </a:r>
                      <a:r>
                        <a:rPr lang="en-US" altLang="zh-CN" sz="2000" dirty="0" err="1"/>
                        <a:t>passwd</a:t>
                      </a:r>
                      <a:r>
                        <a:rPr lang="zh-CN" altLang="en-US" sz="2000" dirty="0"/>
                        <a:t>的内容，并显示行号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more /etc/</a:t>
                      </a:r>
                      <a:r>
                        <a:rPr lang="en-US" altLang="zh-CN" sz="2000" dirty="0" err="1"/>
                        <a:t>passwd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分屏显示文件</a:t>
                      </a:r>
                      <a:r>
                        <a:rPr lang="en-US" altLang="zh-CN" sz="2000" dirty="0"/>
                        <a:t>/etc/</a:t>
                      </a:r>
                      <a:r>
                        <a:rPr lang="en-US" altLang="zh-CN" sz="2000" dirty="0" err="1"/>
                        <a:t>passwd</a:t>
                      </a:r>
                      <a:r>
                        <a:rPr lang="zh-CN" altLang="en-US" sz="2000" dirty="0"/>
                        <a:t>的内容（注意空格键、回车键和</a:t>
                      </a:r>
                      <a:r>
                        <a:rPr lang="en-US" altLang="zh-CN" sz="2000" dirty="0"/>
                        <a:t>q</a:t>
                      </a:r>
                      <a:r>
                        <a:rPr lang="zh-CN" altLang="en-US" sz="2000" dirty="0"/>
                        <a:t>的使用）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more +10 /etc/</a:t>
                      </a:r>
                      <a:r>
                        <a:rPr lang="en-US" altLang="zh-CN" sz="2000" dirty="0" err="1"/>
                        <a:t>passwd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从第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行分屏显示文件</a:t>
                      </a:r>
                      <a:r>
                        <a:rPr lang="en-US" altLang="zh-CN" sz="2000" dirty="0"/>
                        <a:t>/etc/</a:t>
                      </a:r>
                      <a:r>
                        <a:rPr lang="en-US" altLang="zh-CN" sz="2000" dirty="0" err="1"/>
                        <a:t>passwd</a:t>
                      </a:r>
                      <a:r>
                        <a:rPr lang="zh-CN" altLang="en-US" sz="2000" dirty="0"/>
                        <a:t>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less /etc/</a:t>
                      </a:r>
                      <a:r>
                        <a:rPr lang="en-US" altLang="zh-CN" sz="2000" dirty="0" err="1"/>
                        <a:t>passwd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分屏显示文件</a:t>
                      </a:r>
                      <a:r>
                        <a:rPr lang="en-US" altLang="zh-CN" sz="2000" dirty="0"/>
                        <a:t>/etc/</a:t>
                      </a:r>
                      <a:r>
                        <a:rPr lang="en-US" altLang="zh-CN" sz="2000" dirty="0" err="1"/>
                        <a:t>passwd</a:t>
                      </a:r>
                      <a:r>
                        <a:rPr lang="zh-CN" altLang="en-US" sz="2000" dirty="0"/>
                        <a:t>的内容（注意空格键、回车键、</a:t>
                      </a:r>
                      <a:r>
                        <a:rPr lang="en-US" altLang="zh-CN" sz="2000" dirty="0" err="1"/>
                        <a:t>PgDn</a:t>
                      </a:r>
                      <a:r>
                        <a:rPr lang="zh-CN" altLang="en-US" sz="2000" dirty="0"/>
                        <a:t>键、</a:t>
                      </a:r>
                      <a:r>
                        <a:rPr lang="en-US" altLang="zh-CN" sz="2000" dirty="0" err="1"/>
                        <a:t>PgUp</a:t>
                      </a:r>
                      <a:r>
                        <a:rPr lang="zh-CN" altLang="en-US" sz="2000" dirty="0"/>
                        <a:t>键和</a:t>
                      </a:r>
                      <a:r>
                        <a:rPr lang="en-US" altLang="zh-CN" sz="2000" dirty="0"/>
                        <a:t>q</a:t>
                      </a:r>
                      <a:r>
                        <a:rPr lang="zh-CN" altLang="en-US" sz="2000" dirty="0"/>
                        <a:t>的使用）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head –n 4 </a:t>
                      </a:r>
                      <a:r>
                        <a:rPr lang="en-US" altLang="zh-CN" sz="2000" dirty="0" err="1"/>
                        <a:t>myalllist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显示文件</a:t>
                      </a:r>
                      <a:r>
                        <a:rPr lang="en-US" altLang="zh-CN" sz="2000" dirty="0" err="1"/>
                        <a:t>myalllist</a:t>
                      </a:r>
                      <a:r>
                        <a:rPr lang="zh-CN" altLang="en-US" sz="2000" dirty="0"/>
                        <a:t>前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行的内容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tail –n 4 </a:t>
                      </a:r>
                      <a:r>
                        <a:rPr lang="en-US" altLang="zh-CN" sz="2000" dirty="0" err="1"/>
                        <a:t>myalllist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显示文件</a:t>
                      </a:r>
                      <a:r>
                        <a:rPr lang="en-US" altLang="zh-CN" sz="2000" dirty="0" err="1"/>
                        <a:t>myalllist</a:t>
                      </a:r>
                      <a:r>
                        <a:rPr lang="zh-CN" altLang="en-US" sz="2000" dirty="0"/>
                        <a:t>后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行的内容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tail –n +10 </a:t>
                      </a:r>
                      <a:r>
                        <a:rPr lang="en-US" altLang="zh-CN" sz="2000" dirty="0" err="1"/>
                        <a:t>myalllist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显示文件</a:t>
                      </a:r>
                      <a:r>
                        <a:rPr lang="en-US" altLang="zh-CN" sz="2000" dirty="0" err="1"/>
                        <a:t>myalllist</a:t>
                      </a:r>
                      <a:r>
                        <a:rPr lang="zh-CN" altLang="en-US" sz="2000" dirty="0"/>
                        <a:t>从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 dirty="0"/>
                        <a:t>行开始到文件尾的内容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tail -f /</a:t>
                      </a:r>
                      <a:r>
                        <a:rPr lang="en-US" altLang="zh-CN" sz="2000" dirty="0" err="1"/>
                        <a:t>var</a:t>
                      </a:r>
                      <a:r>
                        <a:rPr lang="en-US" altLang="zh-CN" sz="2000" dirty="0"/>
                        <a:t>/log/messages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跟踪显示不断增长的文件结尾内容（通常用于显示日志文件）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46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1EEA3A6-BAC4-4F12-9BE4-A40002D84172}"/>
              </a:ext>
            </a:extLst>
          </p:cNvPr>
          <p:cNvSpPr/>
          <p:nvPr/>
        </p:nvSpPr>
        <p:spPr>
          <a:xfrm>
            <a:off x="2927648" y="2276872"/>
            <a:ext cx="611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YOU!</a:t>
            </a:r>
            <a:endParaRPr lang="zh-CN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34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-4.44444E-6 L 4.37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 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（</a:t>
            </a:r>
            <a:r>
              <a:rPr lang="en-US" altLang="zh-CN" dirty="0"/>
              <a:t>global search regular expression</a:t>
            </a:r>
            <a:r>
              <a:rPr lang="zh-CN" altLang="en-US" dirty="0"/>
              <a:t>）是一个强大的文本搜索工具。</a:t>
            </a:r>
            <a:r>
              <a:rPr lang="en-US" altLang="zh-CN" dirty="0"/>
              <a:t>grep </a:t>
            </a:r>
            <a:r>
              <a:rPr lang="zh-CN" altLang="en-US" dirty="0"/>
              <a:t>使用正则表达式搜索文本，并把匹配的行打印出来。</a:t>
            </a:r>
          </a:p>
          <a:p>
            <a:r>
              <a:rPr lang="en-US" altLang="zh-CN" dirty="0"/>
              <a:t>UNIX </a:t>
            </a:r>
            <a:r>
              <a:rPr lang="zh-CN" altLang="en-US" dirty="0"/>
              <a:t>的 </a:t>
            </a:r>
            <a:r>
              <a:rPr lang="en-US" altLang="zh-CN" dirty="0"/>
              <a:t>grep </a:t>
            </a:r>
            <a:r>
              <a:rPr lang="zh-CN" altLang="en-US" dirty="0"/>
              <a:t>家族包括 </a:t>
            </a:r>
            <a:r>
              <a:rPr lang="en-US" altLang="zh-CN" dirty="0"/>
              <a:t>grep</a:t>
            </a:r>
            <a:r>
              <a:rPr lang="zh-CN" altLang="en-US" dirty="0"/>
              <a:t>、</a:t>
            </a:r>
            <a:r>
              <a:rPr lang="en-US" altLang="zh-CN" dirty="0" err="1"/>
              <a:t>egrep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fgrep</a:t>
            </a:r>
            <a:r>
              <a:rPr lang="zh-CN" altLang="en-US" dirty="0"/>
              <a:t>： </a:t>
            </a:r>
          </a:p>
          <a:p>
            <a:pPr lvl="1"/>
            <a:r>
              <a:rPr lang="en-US" altLang="zh-CN" dirty="0"/>
              <a:t>grep </a:t>
            </a:r>
            <a:r>
              <a:rPr lang="zh-CN" altLang="en-US" dirty="0"/>
              <a:t>使用 </a:t>
            </a:r>
            <a:r>
              <a:rPr lang="en-US" altLang="zh-CN" dirty="0"/>
              <a:t>Basic regular expression (BRE) </a:t>
            </a:r>
            <a:r>
              <a:rPr lang="zh-CN" altLang="en-US" dirty="0"/>
              <a:t>书写匹配模式，等效于 </a:t>
            </a:r>
            <a:r>
              <a:rPr lang="en-US" altLang="zh-CN" dirty="0"/>
              <a:t>grep -G</a:t>
            </a:r>
            <a:endParaRPr lang="zh-CN" altLang="en-US" dirty="0"/>
          </a:p>
          <a:p>
            <a:pPr lvl="1"/>
            <a:r>
              <a:rPr lang="en-US" altLang="zh-CN" dirty="0" err="1"/>
              <a:t>egrep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Extended regular expression (ERE) </a:t>
            </a:r>
            <a:r>
              <a:rPr lang="zh-CN" altLang="en-US" dirty="0"/>
              <a:t>书写匹配模式，等效于 </a:t>
            </a:r>
            <a:r>
              <a:rPr lang="en-US" altLang="zh-CN" dirty="0"/>
              <a:t>grep -E</a:t>
            </a:r>
          </a:p>
          <a:p>
            <a:pPr lvl="1"/>
            <a:r>
              <a:rPr lang="en-US" altLang="zh-CN" dirty="0" err="1"/>
              <a:t>fgrep</a:t>
            </a:r>
            <a:r>
              <a:rPr lang="en-US" altLang="zh-CN" dirty="0"/>
              <a:t> </a:t>
            </a:r>
            <a:r>
              <a:rPr lang="zh-CN" altLang="en-US" dirty="0"/>
              <a:t>不使用任何正则表达式书写匹配模式</a:t>
            </a:r>
            <a:r>
              <a:rPr lang="en-US" altLang="zh-CN" dirty="0"/>
              <a:t>(</a:t>
            </a:r>
            <a:r>
              <a:rPr lang="zh-CN" altLang="en-US" dirty="0"/>
              <a:t>以固定字符串对待</a:t>
            </a:r>
            <a:r>
              <a:rPr lang="en-US" altLang="zh-CN" dirty="0"/>
              <a:t>)</a:t>
            </a:r>
            <a:r>
              <a:rPr lang="zh-CN" altLang="en-US" dirty="0"/>
              <a:t>，执行快速搜索，等效于 </a:t>
            </a:r>
            <a:r>
              <a:rPr lang="en-US" altLang="zh-CN" dirty="0"/>
              <a:t>grep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 </a:t>
            </a:r>
            <a:r>
              <a:rPr lang="zh-CN" altLang="en-US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格式</a:t>
            </a:r>
            <a:endParaRPr lang="en-US" altLang="zh-CN"/>
          </a:p>
          <a:p>
            <a:pPr lvl="1"/>
            <a:r>
              <a:rPr lang="en-US" altLang="zh-CN"/>
              <a:t>grep [options] PATTERN [FILE...]</a:t>
            </a:r>
          </a:p>
          <a:p>
            <a:r>
              <a:rPr lang="zh-CN" altLang="en-US"/>
              <a:t>说明</a:t>
            </a:r>
            <a:endParaRPr lang="en-US" altLang="zh-CN"/>
          </a:p>
          <a:p>
            <a:pPr lvl="1"/>
            <a:r>
              <a:rPr lang="en-US" altLang="zh-CN"/>
              <a:t>PATTERN </a:t>
            </a:r>
            <a:r>
              <a:rPr lang="zh-CN" altLang="en-US"/>
              <a:t>是查找条件</a:t>
            </a:r>
            <a:endParaRPr lang="en-US" altLang="zh-CN"/>
          </a:p>
          <a:p>
            <a:pPr lvl="2"/>
            <a:r>
              <a:rPr lang="zh-CN" altLang="en-US"/>
              <a:t>可以是普通字符串</a:t>
            </a:r>
            <a:endParaRPr lang="en-US" altLang="zh-CN"/>
          </a:p>
          <a:p>
            <a:pPr lvl="2"/>
            <a:r>
              <a:rPr lang="zh-CN" altLang="en-US"/>
              <a:t>可以是正则表达式，</a:t>
            </a:r>
            <a:r>
              <a:rPr lang="zh-CN" altLang="zh-CN"/>
              <a:t>通常用单引号将</a:t>
            </a:r>
            <a:r>
              <a:rPr lang="en-US" altLang="zh-CN"/>
              <a:t>RE</a:t>
            </a:r>
            <a:r>
              <a:rPr lang="zh-CN" altLang="zh-CN"/>
              <a:t>括起来。</a:t>
            </a:r>
            <a:endParaRPr lang="zh-CN" altLang="en-US"/>
          </a:p>
          <a:p>
            <a:pPr lvl="1"/>
            <a:r>
              <a:rPr lang="en-US" altLang="zh-CN"/>
              <a:t>FILE </a:t>
            </a:r>
            <a:r>
              <a:rPr lang="zh-CN" altLang="en-US"/>
              <a:t>是要查找的文件，可以是用空格间隔的多个文件，也</a:t>
            </a:r>
            <a:r>
              <a:rPr lang="zh-CN" altLang="zh-CN"/>
              <a:t>可是使用</a:t>
            </a:r>
            <a:r>
              <a:rPr lang="en-US" altLang="zh-CN"/>
              <a:t>Shell</a:t>
            </a:r>
            <a:r>
              <a:rPr lang="zh-CN" altLang="zh-CN"/>
              <a:t>的通配符在多个文件中查找</a:t>
            </a:r>
            <a:r>
              <a:rPr lang="en-US" altLang="zh-CN"/>
              <a:t>PATTERN</a:t>
            </a:r>
            <a:r>
              <a:rPr lang="zh-CN" altLang="en-US"/>
              <a:t>，省略时表示在标准输入中查找。</a:t>
            </a:r>
            <a:endParaRPr lang="en-US" altLang="zh-CN"/>
          </a:p>
          <a:p>
            <a:pPr lvl="1"/>
            <a:r>
              <a:rPr lang="en-US" altLang="zh-CN"/>
              <a:t>grep</a:t>
            </a:r>
            <a:r>
              <a:rPr lang="zh-CN" altLang="zh-CN"/>
              <a:t>命令不会对输入文件进行任何修改或影响，可以使用输出重定向将结果存为文件。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10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grep</a:t>
            </a:r>
            <a:r>
              <a:rPr lang="zh-CN" altLang="en-US"/>
              <a:t>命令选项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36992"/>
              </p:ext>
            </p:extLst>
          </p:nvPr>
        </p:nvGraphicFramePr>
        <p:xfrm>
          <a:off x="1703512" y="1340768"/>
          <a:ext cx="8593740" cy="435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-c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只显示匹配行的次数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</a:t>
                      </a:r>
                      <a:r>
                        <a:rPr lang="en-US" altLang="zh-CN" sz="2000" dirty="0" err="1"/>
                        <a:t>i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搜索时不区分大小写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-n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输出匹配行的行号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-v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输出不匹配的行（反向选择）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-r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对目录（子目录）的所有文件递归地进行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-l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列出匹配</a:t>
                      </a:r>
                      <a:r>
                        <a:rPr lang="en-US" altLang="zh-CN" sz="2000" dirty="0"/>
                        <a:t>PATTERN</a:t>
                      </a:r>
                      <a:r>
                        <a:rPr lang="zh-CN" altLang="en-US" sz="2000" dirty="0"/>
                        <a:t>的文件名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--color=auto 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对匹配内容高亮显示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-A NUM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同时输出匹配行的后 </a:t>
                      </a:r>
                      <a:r>
                        <a:rPr lang="en-US" altLang="zh-CN" sz="2000" dirty="0"/>
                        <a:t>NUM </a:t>
                      </a:r>
                      <a:r>
                        <a:rPr lang="zh-CN" altLang="en-US" sz="2000" dirty="0"/>
                        <a:t>行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-B NUM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同时输出匹配行的前 </a:t>
                      </a:r>
                      <a:r>
                        <a:rPr lang="en-US" altLang="zh-CN" sz="2000" dirty="0"/>
                        <a:t>NUM </a:t>
                      </a:r>
                      <a:r>
                        <a:rPr lang="zh-CN" altLang="en-US" sz="2000" dirty="0"/>
                        <a:t>行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-C NUM</a:t>
                      </a:r>
                      <a:endParaRPr lang="zh-CN" altLang="en-US" sz="2000" dirty="0"/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同时输出匹配行的前、后各 </a:t>
                      </a:r>
                      <a:r>
                        <a:rPr lang="en-US" altLang="zh-CN" sz="2000" dirty="0"/>
                        <a:t>NUM </a:t>
                      </a:r>
                      <a:r>
                        <a:rPr lang="zh-CN" altLang="en-US" sz="2000" dirty="0"/>
                        <a:t>行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1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正则表达式元数据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06437"/>
              </p:ext>
            </p:extLst>
          </p:nvPr>
        </p:nvGraphicFramePr>
        <p:xfrm>
          <a:off x="555461" y="1052736"/>
          <a:ext cx="11256966" cy="490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元数据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意义和范例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^word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搜寻以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开头的行。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‘^#’ regular.txt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搜寻以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开头的脚本注释行   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word$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搜寻以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结束的行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‘.$’ regular.txt 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搜寻以‘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.’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结束的行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匹配任意一个字符。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之间有任意一个字符，匹配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，但是不匹配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转义字符。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‘\’’ regular.txt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搜索单引号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前面的字符重复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到多次。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:grep –n ‘go*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 regular.txt 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gooogle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等等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[list]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077" marR="12507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匹配一系列字符中的一个。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例如：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grep –n ‘g[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]’ regular.txt    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可匹配</a:t>
                      </a:r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gf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125077" marR="12507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54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25722</TotalTime>
  <Words>5423</Words>
  <Application>Microsoft Office PowerPoint</Application>
  <PresentationFormat>宽屏</PresentationFormat>
  <Paragraphs>581</Paragraphs>
  <Slides>50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第09章 文本编辑器</vt:lpstr>
      <vt:lpstr>课程目标</vt:lpstr>
      <vt:lpstr>课程内容</vt:lpstr>
      <vt:lpstr>常用的文本文件提取命令</vt:lpstr>
      <vt:lpstr>文本显示命令举例</vt:lpstr>
      <vt:lpstr>grep 简介</vt:lpstr>
      <vt:lpstr>grep 命令</vt:lpstr>
      <vt:lpstr>grep命令选项</vt:lpstr>
      <vt:lpstr>grep正则表达式元数据</vt:lpstr>
      <vt:lpstr>grep正则表达式元数据（续）</vt:lpstr>
      <vt:lpstr>grep扩展正则表达式（补）</vt:lpstr>
      <vt:lpstr>grep命令举例</vt:lpstr>
      <vt:lpstr>grep命令举例</vt:lpstr>
      <vt:lpstr>PowerPoint 演示文稿</vt:lpstr>
      <vt:lpstr>常用的文本文件分析命令</vt:lpstr>
      <vt:lpstr>wc命令</vt:lpstr>
      <vt:lpstr>sort命令</vt:lpstr>
      <vt:lpstr>sort命令举例</vt:lpstr>
      <vt:lpstr>常用的文本文件处理命令</vt:lpstr>
      <vt:lpstr>sed 简介</vt:lpstr>
      <vt:lpstr>sed 的工作方式</vt:lpstr>
      <vt:lpstr>sed命令</vt:lpstr>
      <vt:lpstr>sed命令举例</vt:lpstr>
      <vt:lpstr>iconv命令</vt:lpstr>
      <vt:lpstr>iconv命令举例</vt:lpstr>
      <vt:lpstr>课程内容</vt:lpstr>
      <vt:lpstr>Vi简介</vt:lpstr>
      <vt:lpstr>进入Vi模式 </vt:lpstr>
      <vt:lpstr>Vi 的3种运行模式</vt:lpstr>
      <vt:lpstr>Vi 的 Normal 模式</vt:lpstr>
      <vt:lpstr>Normal模式下的基本操作</vt:lpstr>
      <vt:lpstr>Normal模式下的基本操作</vt:lpstr>
      <vt:lpstr>Vi 的 Insert 模式</vt:lpstr>
      <vt:lpstr>Vi 的 Command 模式</vt:lpstr>
      <vt:lpstr>Command 模式下的基本操作</vt:lpstr>
      <vt:lpstr>Command 模式——设置 Vi 环境</vt:lpstr>
      <vt:lpstr>Vim</vt:lpstr>
      <vt:lpstr>Vim</vt:lpstr>
      <vt:lpstr>Vim</vt:lpstr>
      <vt:lpstr>Vim</vt:lpstr>
      <vt:lpstr>Vim</vt:lpstr>
      <vt:lpstr>Vim</vt:lpstr>
      <vt:lpstr>课程内容</vt:lpstr>
      <vt:lpstr>常用的文本编辑器</vt:lpstr>
      <vt:lpstr>nano</vt:lpstr>
      <vt:lpstr>nano</vt:lpstr>
      <vt:lpstr>nano的用法</vt:lpstr>
      <vt:lpstr>课程总结</vt:lpstr>
      <vt:lpstr>本章思考题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武永亮</cp:lastModifiedBy>
  <cp:revision>1011</cp:revision>
  <dcterms:created xsi:type="dcterms:W3CDTF">2010-12-10T07:47:22Z</dcterms:created>
  <dcterms:modified xsi:type="dcterms:W3CDTF">2017-09-06T08:26:26Z</dcterms:modified>
</cp:coreProperties>
</file>