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86" r:id="rId2"/>
    <p:sldId id="299" r:id="rId3"/>
    <p:sldId id="483" r:id="rId4"/>
    <p:sldId id="462" r:id="rId5"/>
    <p:sldId id="463" r:id="rId6"/>
    <p:sldId id="464" r:id="rId7"/>
    <p:sldId id="465" r:id="rId8"/>
    <p:sldId id="466" r:id="rId9"/>
    <p:sldId id="468" r:id="rId10"/>
    <p:sldId id="469" r:id="rId11"/>
    <p:sldId id="481" r:id="rId12"/>
    <p:sldId id="471" r:id="rId13"/>
    <p:sldId id="472" r:id="rId14"/>
    <p:sldId id="473" r:id="rId15"/>
    <p:sldId id="474" r:id="rId16"/>
    <p:sldId id="484" r:id="rId17"/>
    <p:sldId id="475" r:id="rId18"/>
    <p:sldId id="476" r:id="rId19"/>
    <p:sldId id="477" r:id="rId20"/>
    <p:sldId id="478" r:id="rId21"/>
    <p:sldId id="479" r:id="rId22"/>
    <p:sldId id="480" r:id="rId23"/>
    <p:sldId id="482" r:id="rId24"/>
    <p:sldId id="343"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2090" autoAdjust="0"/>
  </p:normalViewPr>
  <p:slideViewPr>
    <p:cSldViewPr>
      <p:cViewPr varScale="1">
        <p:scale>
          <a:sx n="63" d="100"/>
          <a:sy n="63" d="100"/>
        </p:scale>
        <p:origin x="72" y="9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Linux</a:t>
          </a:r>
          <a:r>
            <a:rPr lang="zh-CN" altLang="en-US" baseline="0" dirty="0">
              <a:solidFill>
                <a:srgbClr val="FF0000"/>
              </a:solidFill>
              <a:latin typeface="Times New Roman" panose="02020603050405020304" pitchFamily="18" charset="0"/>
              <a:ea typeface="微软雅黑 Light" panose="020B0502040204020203" pitchFamily="34" charset="-122"/>
            </a:rPr>
            <a:t>命令格式</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的系统信息命令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的命令技巧</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Linux</a:t>
          </a:r>
          <a:r>
            <a:rPr lang="zh-CN" altLang="en-US" baseline="0" dirty="0">
              <a:latin typeface="Times New Roman" panose="02020603050405020304" pitchFamily="18" charset="0"/>
              <a:ea typeface="微软雅黑 Light" panose="020B0502040204020203" pitchFamily="34" charset="-122"/>
            </a:rPr>
            <a:t>命令格式</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的系统信息命令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的命令技巧</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Linux</a:t>
          </a:r>
          <a:r>
            <a:rPr lang="zh-CN" altLang="en-US" baseline="0" dirty="0">
              <a:latin typeface="Times New Roman" panose="02020603050405020304" pitchFamily="18" charset="0"/>
              <a:ea typeface="微软雅黑 Light" panose="020B0502040204020203" pitchFamily="34" charset="-122"/>
            </a:rPr>
            <a:t>命令格式</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custT="1"/>
      <dgm:spPr/>
      <dgm:t>
        <a:bodyPr/>
        <a:lstStyle/>
        <a:p>
          <a:r>
            <a:rPr lang="en-US" altLang="zh-CN" sz="4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CentOS</a:t>
          </a:r>
          <a:r>
            <a:rPr lang="zh-CN" altLang="en-US" sz="4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的系统信息命令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的命令技巧</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Linux</a:t>
          </a:r>
          <a:r>
            <a:rPr lang="zh-CN" altLang="en-US" baseline="0" dirty="0">
              <a:latin typeface="Times New Roman" panose="02020603050405020304" pitchFamily="18" charset="0"/>
              <a:ea typeface="微软雅黑 Light" panose="020B0502040204020203" pitchFamily="34" charset="-122"/>
            </a:rPr>
            <a:t>命令格式</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的系统信息命令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的命令技巧</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Linux</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命令格式</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的系统信息命令</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的命令技巧</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Linux</a:t>
          </a:r>
          <a:r>
            <a:rPr lang="zh-CN" altLang="en-US" sz="4000" kern="1200" baseline="0" dirty="0">
              <a:latin typeface="Times New Roman" panose="02020603050405020304" pitchFamily="18" charset="0"/>
              <a:ea typeface="微软雅黑 Light" panose="020B0502040204020203" pitchFamily="34" charset="-122"/>
            </a:rPr>
            <a:t>命令格式</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的系统信息命令</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的命令技巧</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Linux</a:t>
          </a:r>
          <a:r>
            <a:rPr lang="zh-CN" altLang="en-US" sz="4000" kern="1200" baseline="0" dirty="0">
              <a:latin typeface="Times New Roman" panose="02020603050405020304" pitchFamily="18" charset="0"/>
              <a:ea typeface="微软雅黑 Light" panose="020B0502040204020203" pitchFamily="34" charset="-122"/>
            </a:rPr>
            <a:t>命令格式</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CentOS</a:t>
          </a:r>
          <a:r>
            <a:rPr lang="zh-CN" altLang="en-US" sz="4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的系统信息命令</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的命令技巧</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Linux</a:t>
          </a:r>
          <a:r>
            <a:rPr lang="zh-CN" altLang="en-US" sz="4000" kern="1200" baseline="0" dirty="0">
              <a:latin typeface="Times New Roman" panose="02020603050405020304" pitchFamily="18" charset="0"/>
              <a:ea typeface="微软雅黑 Light" panose="020B0502040204020203" pitchFamily="34" charset="-122"/>
            </a:rPr>
            <a:t>命令格式</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的系统信息命令</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的命令技巧</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734A67-2A34-4DD7-8BC6-98B47E88B0F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F2161E7-2B02-459C-AF37-934AEBC313D0}"/>
              </a:ext>
            </a:extLst>
          </p:cNvPr>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1FB900E-E493-495E-96E1-66296206E866}" type="datetimeFigureOut">
              <a:rPr lang="zh-CN" altLang="en-US"/>
              <a:pPr>
                <a:defRPr/>
              </a:pPr>
              <a:t>2017/9/6</a:t>
            </a:fld>
            <a:endParaRPr lang="zh-CN" altLang="en-US" dirty="0"/>
          </a:p>
        </p:txBody>
      </p:sp>
      <p:sp>
        <p:nvSpPr>
          <p:cNvPr id="4" name="页脚占位符 3">
            <a:extLst>
              <a:ext uri="{FF2B5EF4-FFF2-40B4-BE49-F238E27FC236}">
                <a16:creationId xmlns:a16="http://schemas.microsoft.com/office/drawing/2014/main" id="{A0CA2020-CA4E-4936-8473-09278B79ED9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6745C2A-CE3A-4228-876F-38B8DE941A9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102E413-5867-4031-8BB9-1DB444FFE7A0}" type="datetimeFigureOut">
              <a:rPr lang="zh-CN" altLang="en-US"/>
              <a:pPr>
                <a:defRPr/>
              </a:pPr>
              <a:t>2017/9/6</a:t>
            </a:fld>
            <a:endParaRPr lang="zh-CN" altLang="en-US"/>
          </a:p>
        </p:txBody>
      </p:sp>
      <p:sp>
        <p:nvSpPr>
          <p:cNvPr id="5" name="备注占位符 4">
            <a:extLst>
              <a:ext uri="{FF2B5EF4-FFF2-40B4-BE49-F238E27FC236}">
                <a16:creationId xmlns:a16="http://schemas.microsoft.com/office/drawing/2014/main" id="{DB6F7471-72D3-4E39-BDC3-E909205C33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7C92B61-8C13-46B3-8D54-52761E1EA08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C12BCF2-0FF5-48A0-A2EE-D503107DA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FE333A-1F7C-4A4F-9935-1A78D7544D1B}" type="slidenum">
              <a:rPr lang="zh-CN" altLang="en-US"/>
              <a:pPr/>
              <a:t>‹#›</a:t>
            </a:fld>
            <a:endParaRPr lang="zh-CN" altLang="en-US"/>
          </a:p>
        </p:txBody>
      </p:sp>
      <p:sp>
        <p:nvSpPr>
          <p:cNvPr id="8" name="页眉占位符 7">
            <a:extLst>
              <a:ext uri="{FF2B5EF4-FFF2-40B4-BE49-F238E27FC236}">
                <a16:creationId xmlns:a16="http://schemas.microsoft.com/office/drawing/2014/main" id="{40284CDE-9C93-4B7F-89FD-78DE13E5063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a:extLst>
              <a:ext uri="{FF2B5EF4-FFF2-40B4-BE49-F238E27FC236}">
                <a16:creationId xmlns:a16="http://schemas.microsoft.com/office/drawing/2014/main" id="{4F9093EF-DF1E-466B-89EE-50A6B4F823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dirty="0"/>
              <a:t>介绍本课程的主要目标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688839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ls   </a:t>
            </a:r>
            <a:r>
              <a:rPr lang="zh-CN" altLang="en-US" dirty="0"/>
              <a:t>目录文件列表</a:t>
            </a:r>
            <a:endParaRPr lang="en-US" altLang="zh-CN" dirty="0"/>
          </a:p>
          <a:p>
            <a:r>
              <a:rPr lang="en-US" altLang="zh-CN" dirty="0"/>
              <a:t>ls –l  </a:t>
            </a:r>
            <a:r>
              <a:rPr lang="zh-CN" altLang="en-US" dirty="0"/>
              <a:t>长格式的目录文件列表</a:t>
            </a:r>
            <a:endParaRPr lang="en-US" altLang="zh-CN" dirty="0"/>
          </a:p>
          <a:p>
            <a:r>
              <a:rPr lang="en-US" altLang="zh-CN" dirty="0"/>
              <a:t>ls –</a:t>
            </a:r>
            <a:r>
              <a:rPr lang="en-US" altLang="zh-CN" dirty="0" err="1"/>
              <a:t>lr</a:t>
            </a:r>
            <a:r>
              <a:rPr lang="en-US" altLang="zh-CN" dirty="0"/>
              <a:t> </a:t>
            </a:r>
            <a:r>
              <a:rPr lang="zh-CN" altLang="en-US" dirty="0"/>
              <a:t>长格式的目录文件列表，倒序</a:t>
            </a:r>
            <a:endParaRPr lang="en-US" altLang="zh-CN" dirty="0"/>
          </a:p>
          <a:p>
            <a:endParaRPr lang="en-US" altLang="zh-CN" dirty="0"/>
          </a:p>
          <a:p>
            <a:r>
              <a:rPr lang="en-US" altLang="zh-CN" dirty="0"/>
              <a:t>touch a.txt</a:t>
            </a:r>
          </a:p>
          <a:p>
            <a:r>
              <a:rPr lang="en-US" altLang="zh-CN" dirty="0"/>
              <a:t>echo  hello &gt;a.txt</a:t>
            </a:r>
          </a:p>
          <a:p>
            <a:r>
              <a:rPr lang="en-US" altLang="zh-CN" dirty="0" err="1"/>
              <a:t>Cp</a:t>
            </a:r>
            <a:r>
              <a:rPr lang="en-US" altLang="zh-CN" dirty="0"/>
              <a:t> a.txt b.txt</a:t>
            </a:r>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6</a:t>
            </a:fld>
            <a:endParaRPr lang="zh-CN" altLang="en-US"/>
          </a:p>
        </p:txBody>
      </p:sp>
    </p:spTree>
    <p:extLst>
      <p:ext uri="{BB962C8B-B14F-4D97-AF65-F5344CB8AC3E}">
        <p14:creationId xmlns:p14="http://schemas.microsoft.com/office/powerpoint/2010/main" val="185173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8</a:t>
            </a:fld>
            <a:endParaRPr lang="zh-CN" altLang="en-US"/>
          </a:p>
        </p:txBody>
      </p:sp>
    </p:spTree>
    <p:extLst>
      <p:ext uri="{BB962C8B-B14F-4D97-AF65-F5344CB8AC3E}">
        <p14:creationId xmlns:p14="http://schemas.microsoft.com/office/powerpoint/2010/main" val="115477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A1.txt</a:t>
            </a:r>
          </a:p>
          <a:p>
            <a:r>
              <a:rPr lang="en-US" altLang="zh-CN" dirty="0"/>
              <a:t>A2.txt</a:t>
            </a:r>
          </a:p>
          <a:p>
            <a:r>
              <a:rPr lang="en-US" altLang="zh-CN" dirty="0"/>
              <a:t>A3.txt</a:t>
            </a:r>
          </a:p>
          <a:p>
            <a:r>
              <a:rPr lang="en-US" altLang="zh-CN" dirty="0"/>
              <a:t>A4.txt</a:t>
            </a:r>
          </a:p>
          <a:p>
            <a:r>
              <a:rPr lang="en-US" altLang="zh-CN" dirty="0"/>
              <a:t>A5.txt</a:t>
            </a:r>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9</a:t>
            </a:fld>
            <a:endParaRPr lang="zh-CN" altLang="en-US"/>
          </a:p>
        </p:txBody>
      </p:sp>
    </p:spTree>
    <p:extLst>
      <p:ext uri="{BB962C8B-B14F-4D97-AF65-F5344CB8AC3E}">
        <p14:creationId xmlns:p14="http://schemas.microsoft.com/office/powerpoint/2010/main" val="418488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11</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3954944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16</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3210463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22043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b="1" baseline="0">
                <a:solidFill>
                  <a:schemeClr val="tx1"/>
                </a:solidFill>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4CF0262-FCE2-490B-A85C-218963C5EB25}"/>
              </a:ext>
            </a:extLst>
          </p:cNvPr>
          <p:cNvSpPr>
            <a:spLocks noGrp="1"/>
          </p:cNvSpPr>
          <p:nvPr>
            <p:ph type="dt" sz="half" idx="10"/>
          </p:nvPr>
        </p:nvSpPr>
        <p:spPr>
          <a:xfrm>
            <a:off x="609600" y="6356351"/>
            <a:ext cx="2844800" cy="365125"/>
          </a:xfrm>
          <a:prstGeom prst="rect">
            <a:avLst/>
          </a:prstGeom>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AB5F11C2-A77E-43D7-9250-5A5DC0B0F9A2}"/>
              </a:ext>
            </a:extLst>
          </p:cNvPr>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0D8245-4B00-48A6-BCD9-859F15CBA484}"/>
              </a:ext>
            </a:extLst>
          </p:cNvPr>
          <p:cNvSpPr>
            <a:spLocks noGrp="1"/>
          </p:cNvSpPr>
          <p:nvPr>
            <p:ph type="sldNum" sz="quarter" idx="12"/>
          </p:nvPr>
        </p:nvSpPr>
        <p:spPr>
          <a:xfrm>
            <a:off x="8737600" y="6356351"/>
            <a:ext cx="2844800" cy="365125"/>
          </a:xfrm>
          <a:prstGeom prst="rect">
            <a:avLst/>
          </a:prstGeom>
        </p:spPr>
        <p:txBody>
          <a:bodyPr/>
          <a:lstStyle>
            <a:lvl1pPr>
              <a:defRPr/>
            </a:lvl1pPr>
          </a:lstStyle>
          <a:p>
            <a:fld id="{4A61B797-D157-444C-8DED-2250CCDAAF0F}" type="slidenum">
              <a:rPr lang="zh-CN" altLang="en-US"/>
              <a:pPr/>
              <a:t>‹#›</a:t>
            </a:fld>
            <a:endParaRPr lang="zh-CN" altLang="en-US"/>
          </a:p>
        </p:txBody>
      </p:sp>
    </p:spTree>
    <p:extLst>
      <p:ext uri="{BB962C8B-B14F-4D97-AF65-F5344CB8AC3E}">
        <p14:creationId xmlns:p14="http://schemas.microsoft.com/office/powerpoint/2010/main" val="15826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527380" y="116632"/>
            <a:ext cx="11257251" cy="634082"/>
          </a:xfrm>
          <a:prstGeom prst="rect">
            <a:avLst/>
          </a:prstGeom>
        </p:spPr>
        <p:txBody>
          <a:bodyPr/>
          <a:lstStyle>
            <a:lvl1pPr>
              <a:defRPr b="1">
                <a:solidFill>
                  <a:schemeClr val="bg1"/>
                </a:solidFill>
              </a:defRPr>
            </a:lvl1pPr>
          </a:lstStyle>
          <a:p>
            <a:r>
              <a:rPr lang="zh-CN" altLang="en-US" dirty="0"/>
              <a:t>单击此处编辑母版标题样式</a:t>
            </a:r>
          </a:p>
        </p:txBody>
      </p:sp>
      <p:sp>
        <p:nvSpPr>
          <p:cNvPr id="6" name="内容占位符 2"/>
          <p:cNvSpPr>
            <a:spLocks noGrp="1"/>
          </p:cNvSpPr>
          <p:nvPr>
            <p:ph idx="1"/>
          </p:nvPr>
        </p:nvSpPr>
        <p:spPr>
          <a:xfrm>
            <a:off x="527380" y="908720"/>
            <a:ext cx="11257251" cy="4929411"/>
          </a:xfrm>
          <a:prstGeom prst="rect">
            <a:avLst/>
          </a:prstGeom>
        </p:spPr>
        <p:txBody>
          <a:bodyPr/>
          <a:lstStyle>
            <a:lvl1pPr marL="457200" indent="-457200">
              <a:buFont typeface="Wingdings" panose="05000000000000000000" pitchFamily="2" charset="2"/>
              <a:buChar char="l"/>
              <a:defRPr/>
            </a:lvl1pPr>
            <a:lvl2pPr marL="742950" indent="-285750">
              <a:buFont typeface="Wingdings" panose="05000000000000000000" pitchFamily="2" charset="2"/>
              <a:buChar char="ü"/>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7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A4B6D9B-51CD-4570-82FD-02AAFB7645FD}"/>
              </a:ext>
            </a:extLst>
          </p:cNvPr>
          <p:cNvSpPr>
            <a:spLocks noGrp="1"/>
          </p:cNvSpPr>
          <p:nvPr>
            <p:ph type="title"/>
          </p:nvPr>
        </p:nvSpPr>
        <p:spPr>
          <a:xfrm>
            <a:off x="527380" y="116632"/>
            <a:ext cx="11329259" cy="634082"/>
          </a:xfrm>
          <a:prstGeom prst="rect">
            <a:avLst/>
          </a:prstGeom>
        </p:spPr>
        <p:txBody>
          <a:bodyPr/>
          <a:lstStyle>
            <a:lvl1pP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130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2031B7-2D81-4AEC-855C-A95212C7FEEF}"/>
              </a:ext>
            </a:extLst>
          </p:cNvPr>
          <p:cNvSpPr>
            <a:spLocks noGrp="1"/>
          </p:cNvSpPr>
          <p:nvPr>
            <p:ph type="title"/>
          </p:nvPr>
        </p:nvSpPr>
        <p:spPr bwMode="auto">
          <a:xfrm>
            <a:off x="529200" y="116632"/>
            <a:ext cx="11327440"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a:extLst>
              <a:ext uri="{FF2B5EF4-FFF2-40B4-BE49-F238E27FC236}">
                <a16:creationId xmlns:a16="http://schemas.microsoft.com/office/drawing/2014/main" id="{BD558EF5-6D12-432A-879D-F9019D7A3E7D}"/>
              </a:ext>
            </a:extLst>
          </p:cNvPr>
          <p:cNvSpPr>
            <a:spLocks noGrp="1"/>
          </p:cNvSpPr>
          <p:nvPr>
            <p:ph type="body" idx="1"/>
          </p:nvPr>
        </p:nvSpPr>
        <p:spPr bwMode="auto">
          <a:xfrm>
            <a:off x="529200" y="907200"/>
            <a:ext cx="11327440" cy="51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lgn="l" rtl="0" eaLnBrk="0" fontAlgn="base" hangingPunct="0">
              <a:spcBef>
                <a:spcPct val="20000"/>
              </a:spcBef>
              <a:spcAft>
                <a:spcPct val="0"/>
              </a:spcAft>
              <a:buFont typeface="Wingdings" panose="05000000000000000000" pitchFamily="2" charset="2"/>
              <a:buChar char="l"/>
            </a:pPr>
            <a:r>
              <a:rPr lang="zh-CN" altLang="en-US" dirty="0"/>
              <a:t>单击此处编辑母版文本样式</a:t>
            </a:r>
          </a:p>
          <a:p>
            <a:pPr marL="742950" lvl="1" indent="-285750" algn="l" rtl="0" eaLnBrk="0" fontAlgn="base" hangingPunct="0">
              <a:spcBef>
                <a:spcPct val="20000"/>
              </a:spcBef>
              <a:spcAft>
                <a:spcPct val="0"/>
              </a:spcAft>
              <a:buFont typeface="Wingdings" panose="05000000000000000000" pitchFamily="2" charset="2"/>
              <a:buChar char="ü"/>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4540" r:id="rId1"/>
    <p:sldLayoutId id="2147484552" r:id="rId2"/>
    <p:sldLayoutId id="2147484546" r:id="rId3"/>
    <p:sldLayoutId id="2147484553" r:id="rId4"/>
  </p:sldLayoutIdLst>
  <p:hf sldNum="0" hdr="0" ftr="0" dt="0"/>
  <p:txStyles>
    <p:titleStyle>
      <a:lvl1pPr algn="ctr" rtl="0" eaLnBrk="0" fontAlgn="base" hangingPunct="0">
        <a:spcBef>
          <a:spcPct val="0"/>
        </a:spcBef>
        <a:spcAft>
          <a:spcPct val="0"/>
        </a:spcAft>
        <a:defRPr lang="zh-CN" altLang="en-US" sz="4400" b="1" kern="1200" baseline="0" dirty="0">
          <a:solidFill>
            <a:schemeClr val="bg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3200" kern="1200" baseline="0" dirty="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800" kern="1200" baseline="0" dirty="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7" descr="http://img0.imgtn.bdimg.com/it/u=3574515207,415213359&amp;fm=23&amp;gp=0.jpg">
            <a:extLst>
              <a:ext uri="{FF2B5EF4-FFF2-40B4-BE49-F238E27FC236}">
                <a16:creationId xmlns:a16="http://schemas.microsoft.com/office/drawing/2014/main" id="{2B05D986-C427-45B7-B1D8-310E822798CE}"/>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a:extLst>
              <a:ext uri="{FF2B5EF4-FFF2-40B4-BE49-F238E27FC236}">
                <a16:creationId xmlns:a16="http://schemas.microsoft.com/office/drawing/2014/main" id="{BDD85856-32D1-4291-9138-ED8A68948CC7}"/>
              </a:ext>
            </a:extLst>
          </p:cNvPr>
          <p:cNvSpPr>
            <a:spLocks noGrp="1"/>
          </p:cNvSpPr>
          <p:nvPr>
            <p:ph type="ctrTitle"/>
          </p:nvPr>
        </p:nvSpPr>
        <p:spPr/>
        <p:txBody>
          <a:bodyPr/>
          <a:lstStyle/>
          <a:p>
            <a:r>
              <a:rPr lang="zh-CN" altLang="en-US" dirty="0"/>
              <a:t>第</a:t>
            </a:r>
            <a:r>
              <a:rPr lang="en-US" altLang="zh-CN" dirty="0"/>
              <a:t>02</a:t>
            </a:r>
            <a:r>
              <a:rPr lang="zh-CN" altLang="en-US" dirty="0"/>
              <a:t>章 </a:t>
            </a:r>
            <a:r>
              <a:rPr lang="en-US" altLang="zh-CN" dirty="0"/>
              <a:t>Linux</a:t>
            </a:r>
            <a:r>
              <a:rPr lang="zh-CN" altLang="en-US"/>
              <a:t>常用命令</a:t>
            </a:r>
            <a:endParaRPr lang="zh-CN" altLang="en-US" dirty="0"/>
          </a:p>
        </p:txBody>
      </p:sp>
      <p:sp>
        <p:nvSpPr>
          <p:cNvPr id="3" name="副标题 2">
            <a:extLst>
              <a:ext uri="{FF2B5EF4-FFF2-40B4-BE49-F238E27FC236}">
                <a16:creationId xmlns:a16="http://schemas.microsoft.com/office/drawing/2014/main" id="{23C709D3-DC6B-4B9A-97EB-C0CAD759215A}"/>
              </a:ext>
            </a:extLst>
          </p:cNvPr>
          <p:cNvSpPr>
            <a:spLocks noGrp="1"/>
          </p:cNvSpPr>
          <p:nvPr>
            <p:ph type="subTitle" idx="1"/>
          </p:nvPr>
        </p:nvSpPr>
        <p:spPr/>
        <p:txBody>
          <a:bodyPr/>
          <a:lstStyle/>
          <a:p>
            <a:r>
              <a:rPr lang="zh-CN" altLang="en-US" dirty="0"/>
              <a:t>讲师：武永亮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通配符使用举例</a:t>
            </a:r>
            <a:endParaRPr lang="zh-CN" altLang="en-US" dirty="0"/>
          </a:p>
        </p:txBody>
      </p:sp>
      <p:sp>
        <p:nvSpPr>
          <p:cNvPr id="3" name="内容占位符 2"/>
          <p:cNvSpPr>
            <a:spLocks noGrp="1"/>
          </p:cNvSpPr>
          <p:nvPr>
            <p:ph idx="1"/>
          </p:nvPr>
        </p:nvSpPr>
        <p:spPr>
          <a:xfrm>
            <a:off x="527380" y="908720"/>
            <a:ext cx="11257251" cy="5760640"/>
          </a:xfrm>
        </p:spPr>
        <p:txBody>
          <a:bodyPr/>
          <a:lstStyle/>
          <a:p>
            <a:pPr>
              <a:lnSpc>
                <a:spcPct val="80000"/>
              </a:lnSpc>
            </a:pPr>
            <a:r>
              <a:rPr lang="en-US" altLang="zh-CN" sz="2800" dirty="0"/>
              <a:t>ls *.c </a:t>
            </a:r>
          </a:p>
          <a:p>
            <a:pPr lvl="1">
              <a:lnSpc>
                <a:spcPct val="80000"/>
              </a:lnSpc>
            </a:pPr>
            <a:r>
              <a:rPr lang="zh-CN" altLang="en-US" sz="2400" dirty="0"/>
              <a:t>列出当前目录下的所有</a:t>
            </a:r>
            <a:r>
              <a:rPr lang="en-US" altLang="zh-CN" sz="2400" dirty="0"/>
              <a:t>C</a:t>
            </a:r>
            <a:r>
              <a:rPr lang="zh-CN" altLang="en-US" sz="2400" dirty="0"/>
              <a:t>语言源文件</a:t>
            </a:r>
          </a:p>
          <a:p>
            <a:pPr>
              <a:lnSpc>
                <a:spcPct val="80000"/>
              </a:lnSpc>
            </a:pPr>
            <a:r>
              <a:rPr lang="en-US" altLang="zh-CN" sz="2800" dirty="0"/>
              <a:t>ls /home/*/*.c </a:t>
            </a:r>
          </a:p>
          <a:p>
            <a:pPr lvl="1">
              <a:lnSpc>
                <a:spcPct val="80000"/>
              </a:lnSpc>
            </a:pPr>
            <a:r>
              <a:rPr lang="zh-CN" altLang="en-US" sz="2400" dirty="0"/>
              <a:t>列出</a:t>
            </a:r>
            <a:r>
              <a:rPr lang="en-US" altLang="zh-CN" sz="2400" dirty="0"/>
              <a:t>/home</a:t>
            </a:r>
            <a:r>
              <a:rPr lang="zh-CN" altLang="en-US" sz="2400" dirty="0"/>
              <a:t>目录下所有子目录中的所有</a:t>
            </a:r>
            <a:r>
              <a:rPr lang="en-US" altLang="zh-CN" sz="2400" dirty="0"/>
              <a:t>C</a:t>
            </a:r>
            <a:r>
              <a:rPr lang="zh-CN" altLang="en-US" sz="2400" dirty="0"/>
              <a:t>语言源文件 </a:t>
            </a:r>
          </a:p>
          <a:p>
            <a:pPr>
              <a:lnSpc>
                <a:spcPct val="80000"/>
              </a:lnSpc>
            </a:pPr>
            <a:r>
              <a:rPr lang="en-US" altLang="zh-CN" sz="2800" dirty="0"/>
              <a:t>ls n*.</a:t>
            </a:r>
            <a:r>
              <a:rPr lang="en-US" altLang="zh-CN" sz="2800" dirty="0" err="1"/>
              <a:t>conf</a:t>
            </a:r>
            <a:r>
              <a:rPr lang="en-US" altLang="zh-CN" sz="2800" dirty="0"/>
              <a:t> </a:t>
            </a:r>
          </a:p>
          <a:p>
            <a:pPr lvl="1">
              <a:lnSpc>
                <a:spcPct val="80000"/>
              </a:lnSpc>
            </a:pPr>
            <a:r>
              <a:rPr lang="zh-CN" altLang="en-US" sz="2400" dirty="0"/>
              <a:t>列出当前目录下的所有以字母</a:t>
            </a:r>
            <a:r>
              <a:rPr lang="en-US" altLang="zh-CN" sz="2400" dirty="0"/>
              <a:t>n</a:t>
            </a:r>
            <a:r>
              <a:rPr lang="zh-CN" altLang="en-US" sz="2400" dirty="0"/>
              <a:t>开始的</a:t>
            </a:r>
            <a:r>
              <a:rPr lang="en-US" altLang="zh-CN" sz="2400" dirty="0" err="1"/>
              <a:t>conf</a:t>
            </a:r>
            <a:r>
              <a:rPr lang="zh-CN" altLang="en-US" sz="2400" dirty="0"/>
              <a:t>文件 </a:t>
            </a:r>
          </a:p>
          <a:p>
            <a:pPr>
              <a:lnSpc>
                <a:spcPct val="80000"/>
              </a:lnSpc>
            </a:pPr>
            <a:r>
              <a:rPr lang="en-US" altLang="zh-CN" sz="2800" dirty="0"/>
              <a:t>ls test?.</a:t>
            </a:r>
            <a:r>
              <a:rPr lang="en-US" altLang="zh-CN" sz="2800" dirty="0" err="1"/>
              <a:t>dat</a:t>
            </a:r>
            <a:r>
              <a:rPr lang="en-US" altLang="zh-CN" sz="2800" dirty="0"/>
              <a:t> </a:t>
            </a:r>
          </a:p>
          <a:p>
            <a:pPr lvl="1">
              <a:lnSpc>
                <a:spcPct val="80000"/>
              </a:lnSpc>
            </a:pPr>
            <a:r>
              <a:rPr lang="zh-CN" altLang="en-US" sz="2400" dirty="0"/>
              <a:t>列出当前目录下的以</a:t>
            </a:r>
            <a:r>
              <a:rPr lang="en-US" altLang="zh-CN" sz="2400" dirty="0"/>
              <a:t>test</a:t>
            </a:r>
            <a:r>
              <a:rPr lang="zh-CN" altLang="en-US" sz="2400" dirty="0"/>
              <a:t>开始的，随后一个字符是任意的</a:t>
            </a:r>
            <a:r>
              <a:rPr lang="en-US" altLang="zh-CN" sz="2400" dirty="0"/>
              <a:t>.</a:t>
            </a:r>
            <a:r>
              <a:rPr lang="en-US" altLang="zh-CN" sz="2400" dirty="0" err="1"/>
              <a:t>dat</a:t>
            </a:r>
            <a:r>
              <a:rPr lang="zh-CN" altLang="en-US" sz="2400" dirty="0"/>
              <a:t>文件 </a:t>
            </a:r>
          </a:p>
          <a:p>
            <a:pPr>
              <a:lnSpc>
                <a:spcPct val="80000"/>
              </a:lnSpc>
            </a:pPr>
            <a:r>
              <a:rPr lang="en-US" altLang="zh-CN" sz="2800" dirty="0"/>
              <a:t>ls [</a:t>
            </a:r>
            <a:r>
              <a:rPr lang="en-US" altLang="zh-CN" sz="2800" dirty="0" err="1"/>
              <a:t>abc</a:t>
            </a:r>
            <a:r>
              <a:rPr lang="en-US" altLang="zh-CN" sz="2800" dirty="0"/>
              <a:t>]* </a:t>
            </a:r>
          </a:p>
          <a:p>
            <a:pPr lvl="1">
              <a:lnSpc>
                <a:spcPct val="80000"/>
              </a:lnSpc>
            </a:pPr>
            <a:r>
              <a:rPr lang="zh-CN" altLang="en-US" sz="2400" dirty="0"/>
              <a:t>列出当前目录下的首字符是</a:t>
            </a:r>
            <a:r>
              <a:rPr lang="en-US" altLang="zh-CN" sz="2400" dirty="0"/>
              <a:t>a</a:t>
            </a:r>
            <a:r>
              <a:rPr lang="zh-CN" altLang="en-US" sz="2400" dirty="0"/>
              <a:t>或</a:t>
            </a:r>
            <a:r>
              <a:rPr lang="en-US" altLang="zh-CN" sz="2400" dirty="0"/>
              <a:t>b</a:t>
            </a:r>
            <a:r>
              <a:rPr lang="zh-CN" altLang="en-US" sz="2400" dirty="0"/>
              <a:t>或</a:t>
            </a:r>
            <a:r>
              <a:rPr lang="en-US" altLang="zh-CN" sz="2400" dirty="0"/>
              <a:t>c</a:t>
            </a:r>
            <a:r>
              <a:rPr lang="zh-CN" altLang="en-US" sz="2400" dirty="0"/>
              <a:t>的所有文件 </a:t>
            </a:r>
          </a:p>
          <a:p>
            <a:pPr>
              <a:lnSpc>
                <a:spcPct val="80000"/>
              </a:lnSpc>
            </a:pPr>
            <a:r>
              <a:rPr lang="en-US" altLang="zh-CN" sz="2800" dirty="0"/>
              <a:t>ls [!</a:t>
            </a:r>
            <a:r>
              <a:rPr lang="en-US" altLang="zh-CN" sz="2800" dirty="0" err="1"/>
              <a:t>abc</a:t>
            </a:r>
            <a:r>
              <a:rPr lang="en-US" altLang="zh-CN" sz="2800" dirty="0"/>
              <a:t>]* </a:t>
            </a:r>
          </a:p>
          <a:p>
            <a:pPr lvl="1">
              <a:lnSpc>
                <a:spcPct val="80000"/>
              </a:lnSpc>
            </a:pPr>
            <a:r>
              <a:rPr lang="zh-CN" altLang="en-US" sz="2400" dirty="0"/>
              <a:t>列出当前目录下的首字符不是</a:t>
            </a:r>
            <a:r>
              <a:rPr lang="en-US" altLang="zh-CN" sz="2400" dirty="0"/>
              <a:t>a</a:t>
            </a:r>
            <a:r>
              <a:rPr lang="zh-CN" altLang="en-US" sz="2400" dirty="0"/>
              <a:t>或</a:t>
            </a:r>
            <a:r>
              <a:rPr lang="en-US" altLang="zh-CN" sz="2400" dirty="0"/>
              <a:t>b</a:t>
            </a:r>
            <a:r>
              <a:rPr lang="zh-CN" altLang="en-US" sz="2400" dirty="0"/>
              <a:t>或</a:t>
            </a:r>
            <a:r>
              <a:rPr lang="en-US" altLang="zh-CN" sz="2400" dirty="0"/>
              <a:t>c</a:t>
            </a:r>
            <a:r>
              <a:rPr lang="zh-CN" altLang="en-US" sz="2400" dirty="0"/>
              <a:t>的所有文件 </a:t>
            </a:r>
          </a:p>
          <a:p>
            <a:pPr>
              <a:lnSpc>
                <a:spcPct val="80000"/>
              </a:lnSpc>
            </a:pPr>
            <a:r>
              <a:rPr lang="en-US" altLang="zh-CN" sz="2800" dirty="0"/>
              <a:t>ls [a-</a:t>
            </a:r>
            <a:r>
              <a:rPr lang="en-US" altLang="zh-CN" sz="2800" dirty="0" err="1"/>
              <a:t>zA</a:t>
            </a:r>
            <a:r>
              <a:rPr lang="en-US" altLang="zh-CN" sz="2800" dirty="0"/>
              <a:t>-Z]* </a:t>
            </a:r>
          </a:p>
          <a:p>
            <a:pPr lvl="1">
              <a:lnSpc>
                <a:spcPct val="80000"/>
              </a:lnSpc>
            </a:pPr>
            <a:r>
              <a:rPr lang="zh-CN" altLang="en-US" sz="2400" dirty="0"/>
              <a:t>列出当前目录下的首字符是字母的所有文件 </a:t>
            </a:r>
          </a:p>
          <a:p>
            <a:endParaRPr lang="zh-CN" altLang="en-US" sz="4000" dirty="0"/>
          </a:p>
        </p:txBody>
      </p:sp>
    </p:spTree>
    <p:extLst>
      <p:ext uri="{BB962C8B-B14F-4D97-AF65-F5344CB8AC3E}">
        <p14:creationId xmlns:p14="http://schemas.microsoft.com/office/powerpoint/2010/main" val="114180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1708828901"/>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433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常用的系统信息显示命令</a:t>
            </a:r>
          </a:p>
        </p:txBody>
      </p:sp>
      <p:graphicFrame>
        <p:nvGraphicFramePr>
          <p:cNvPr id="7" name="内容占位符 6"/>
          <p:cNvGraphicFramePr>
            <a:graphicFrameLocks noGrp="1"/>
          </p:cNvGraphicFramePr>
          <p:nvPr>
            <p:ph idx="1"/>
          </p:nvPr>
        </p:nvGraphicFramePr>
        <p:xfrm>
          <a:off x="527050" y="908050"/>
          <a:ext cx="11256036" cy="4754880"/>
        </p:xfrm>
        <a:graphic>
          <a:graphicData uri="http://schemas.openxmlformats.org/drawingml/2006/table">
            <a:tbl>
              <a:tblPr>
                <a:tableStyleId>{35758FB7-9AC5-4552-8A53-C91805E547FA}</a:tableStyleId>
              </a:tblPr>
              <a:tblGrid>
                <a:gridCol w="4227848">
                  <a:extLst>
                    <a:ext uri="{9D8B030D-6E8A-4147-A177-3AD203B41FA5}">
                      <a16:colId xmlns:a16="http://schemas.microsoft.com/office/drawing/2014/main" val="20000"/>
                    </a:ext>
                  </a:extLst>
                </a:gridCol>
                <a:gridCol w="7028188">
                  <a:extLst>
                    <a:ext uri="{9D8B030D-6E8A-4147-A177-3AD203B41FA5}">
                      <a16:colId xmlns:a16="http://schemas.microsoft.com/office/drawing/2014/main" val="20001"/>
                    </a:ext>
                  </a:extLst>
                </a:gridCol>
              </a:tblGrid>
              <a:tr h="350804">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dirty="0">
                          <a:ln>
                            <a:noFill/>
                          </a:ln>
                          <a:effectLst/>
                        </a:rPr>
                        <a:t>命令 </a:t>
                      </a:r>
                      <a:endParaRPr kumimoji="0" lang="zh-CN" altLang="en-US" sz="2000" b="0" i="0" u="none" strike="noStrike" cap="none" normalizeH="0" baseline="0" dirty="0">
                        <a:ln>
                          <a:noFill/>
                        </a:ln>
                        <a:solidFill>
                          <a:schemeClr val="tx1"/>
                        </a:solidFill>
                        <a:effectLst/>
                        <a:latin typeface="Arial" charset="0"/>
                        <a:ea typeface="宋体" charset="-122"/>
                      </a:endParaRPr>
                    </a:p>
                  </a:txBody>
                  <a:tcPr marL="122018" marR="122018"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dirty="0">
                          <a:ln>
                            <a:noFill/>
                          </a:ln>
                          <a:effectLst/>
                        </a:rPr>
                        <a:t>功能</a:t>
                      </a:r>
                      <a:endParaRPr kumimoji="0" lang="zh-CN" altLang="en-US" sz="2000" b="0" i="0" u="none" strike="noStrike" cap="none" normalizeH="0" baseline="0" dirty="0">
                        <a:ln>
                          <a:noFill/>
                        </a:ln>
                        <a:solidFill>
                          <a:schemeClr val="tx1"/>
                        </a:solidFill>
                        <a:effectLst/>
                        <a:latin typeface="Arial" charset="0"/>
                        <a:ea typeface="宋体" charset="-122"/>
                      </a:endParaRPr>
                    </a:p>
                  </a:txBody>
                  <a:tcPr marL="122018" marR="122018" horzOverflow="overflow"/>
                </a:tc>
                <a:extLst>
                  <a:ext uri="{0D108BD9-81ED-4DB2-BD59-A6C34878D82A}">
                    <a16:rowId xmlns:a16="http://schemas.microsoft.com/office/drawing/2014/main" val="10000"/>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hostname</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显示主机名称</a:t>
                      </a:r>
                    </a:p>
                  </a:txBody>
                  <a:tcPr marL="122018" marR="122018" horzOverflow="overflow"/>
                </a:tc>
                <a:extLst>
                  <a:ext uri="{0D108BD9-81ED-4DB2-BD59-A6C34878D82A}">
                    <a16:rowId xmlns:a16="http://schemas.microsoft.com/office/drawing/2014/main" val="10001"/>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uname</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显示操作系统信息</a:t>
                      </a:r>
                    </a:p>
                  </a:txBody>
                  <a:tcPr marL="122018" marR="122018" horzOverflow="overflow"/>
                </a:tc>
                <a:extLst>
                  <a:ext uri="{0D108BD9-81ED-4DB2-BD59-A6C34878D82A}">
                    <a16:rowId xmlns:a16="http://schemas.microsoft.com/office/drawing/2014/main" val="10002"/>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dmesg</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显示系统启动信息</a:t>
                      </a:r>
                    </a:p>
                  </a:txBody>
                  <a:tcPr marL="122018" marR="122018" horzOverflow="overflow"/>
                </a:tc>
                <a:extLst>
                  <a:ext uri="{0D108BD9-81ED-4DB2-BD59-A6C34878D82A}">
                    <a16:rowId xmlns:a16="http://schemas.microsoft.com/office/drawing/2014/main" val="10003"/>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lsmod</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显示系统加载的内核模块</a:t>
                      </a:r>
                    </a:p>
                  </a:txBody>
                  <a:tcPr marL="122018" marR="122018" horzOverflow="overflow"/>
                </a:tc>
                <a:extLst>
                  <a:ext uri="{0D108BD9-81ED-4DB2-BD59-A6C34878D82A}">
                    <a16:rowId xmlns:a16="http://schemas.microsoft.com/office/drawing/2014/main" val="10004"/>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date</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显示系统时间（</a:t>
                      </a:r>
                      <a:r>
                        <a:rPr kumimoji="0" lang="en-US" altLang="zh-CN" sz="2000" b="0" i="0" u="none" strike="noStrike" cap="none" normalizeH="0" baseline="0" dirty="0">
                          <a:ln>
                            <a:noFill/>
                          </a:ln>
                          <a:solidFill>
                            <a:schemeClr val="tx1"/>
                          </a:solidFill>
                          <a:effectLst/>
                          <a:latin typeface="Arial" charset="0"/>
                          <a:ea typeface="宋体" charset="-122"/>
                        </a:rPr>
                        <a:t>cal </a:t>
                      </a:r>
                      <a:r>
                        <a:rPr kumimoji="0" lang="zh-CN" altLang="en-US" sz="2000" b="0" i="0" u="none" strike="noStrike" cap="none" normalizeH="0" baseline="0" dirty="0">
                          <a:ln>
                            <a:noFill/>
                          </a:ln>
                          <a:solidFill>
                            <a:schemeClr val="tx1"/>
                          </a:solidFill>
                          <a:effectLst/>
                          <a:latin typeface="Arial" charset="0"/>
                          <a:ea typeface="宋体" charset="-122"/>
                        </a:rPr>
                        <a:t>可以显示系统时间的日历）</a:t>
                      </a:r>
                    </a:p>
                  </a:txBody>
                  <a:tcPr marL="122018" marR="122018" horzOverflow="overflow"/>
                </a:tc>
                <a:extLst>
                  <a:ext uri="{0D108BD9-81ED-4DB2-BD59-A6C34878D82A}">
                    <a16:rowId xmlns:a16="http://schemas.microsoft.com/office/drawing/2014/main" val="10005"/>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env</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显示系统环境变量</a:t>
                      </a:r>
                    </a:p>
                  </a:txBody>
                  <a:tcPr marL="122018" marR="122018" horzOverflow="overflow"/>
                </a:tc>
                <a:extLst>
                  <a:ext uri="{0D108BD9-81ED-4DB2-BD59-A6C34878D82A}">
                    <a16:rowId xmlns:a16="http://schemas.microsoft.com/office/drawing/2014/main" val="10006"/>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locale</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显示当前语言环境（</a:t>
                      </a:r>
                      <a:r>
                        <a:rPr kumimoji="0" lang="en-US" altLang="zh-CN" sz="2000" b="0" i="0" u="none" strike="noStrike" cap="none" normalizeH="0" baseline="0" dirty="0">
                          <a:ln>
                            <a:noFill/>
                          </a:ln>
                          <a:solidFill>
                            <a:schemeClr val="tx1"/>
                          </a:solidFill>
                          <a:effectLst/>
                          <a:latin typeface="Arial" charset="0"/>
                          <a:ea typeface="宋体" charset="-122"/>
                        </a:rPr>
                        <a:t>cat /etc/</a:t>
                      </a:r>
                      <a:r>
                        <a:rPr kumimoji="0" lang="en-US" altLang="zh-CN" sz="2000" b="0" i="0" u="none" strike="noStrike" cap="none" normalizeH="0" baseline="0" dirty="0" err="1">
                          <a:ln>
                            <a:noFill/>
                          </a:ln>
                          <a:solidFill>
                            <a:schemeClr val="tx1"/>
                          </a:solidFill>
                          <a:effectLst/>
                          <a:latin typeface="Arial" charset="0"/>
                          <a:ea typeface="宋体" charset="-122"/>
                        </a:rPr>
                        <a:t>sysconfig</a:t>
                      </a:r>
                      <a:r>
                        <a:rPr kumimoji="0" lang="en-US" altLang="zh-CN" sz="2000" b="0" i="0" u="none" strike="noStrike" cap="none" normalizeH="0" baseline="0" dirty="0">
                          <a:ln>
                            <a:noFill/>
                          </a:ln>
                          <a:solidFill>
                            <a:schemeClr val="tx1"/>
                          </a:solidFill>
                          <a:effectLst/>
                          <a:latin typeface="Arial" charset="0"/>
                          <a:ea typeface="宋体" charset="-122"/>
                        </a:rPr>
                        <a:t>/i18n</a:t>
                      </a:r>
                      <a:r>
                        <a:rPr kumimoji="0" lang="zh-CN" altLang="en-US" sz="2000" b="0" i="0" u="none" strike="noStrike" cap="none" normalizeH="0" baseline="0" dirty="0">
                          <a:ln>
                            <a:noFill/>
                          </a:ln>
                          <a:solidFill>
                            <a:schemeClr val="tx1"/>
                          </a:solidFill>
                          <a:effectLst/>
                          <a:latin typeface="Arial" charset="0"/>
                          <a:ea typeface="宋体" charset="-122"/>
                        </a:rPr>
                        <a:t>）</a:t>
                      </a:r>
                    </a:p>
                  </a:txBody>
                  <a:tcPr marL="122018" marR="122018" horzOverflow="overflow"/>
                </a:tc>
                <a:extLst>
                  <a:ext uri="{0D108BD9-81ED-4DB2-BD59-A6C34878D82A}">
                    <a16:rowId xmlns:a16="http://schemas.microsoft.com/office/drawing/2014/main" val="10007"/>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cat /etc/</a:t>
                      </a: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redhat</a:t>
                      </a:r>
                      <a:r>
                        <a:rPr kumimoji="0" lang="en-US" altLang="zh-CN" sz="2000" b="0" i="0" u="none" strike="noStrike" cap="none" normalizeH="0" baseline="0" dirty="0">
                          <a:ln>
                            <a:noFill/>
                          </a:ln>
                          <a:solidFill>
                            <a:schemeClr val="accent6">
                              <a:lumMod val="75000"/>
                            </a:schemeClr>
                          </a:solidFill>
                          <a:effectLst/>
                          <a:latin typeface="Arial" charset="0"/>
                          <a:ea typeface="宋体" charset="-122"/>
                        </a:rPr>
                        <a:t>-release</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显示操作系统版本（</a:t>
                      </a:r>
                      <a:r>
                        <a:rPr kumimoji="0" lang="en-US" altLang="zh-CN" sz="2000" b="0" i="0" u="none" strike="noStrike" cap="none" normalizeH="0" baseline="0" dirty="0">
                          <a:ln>
                            <a:noFill/>
                          </a:ln>
                          <a:solidFill>
                            <a:schemeClr val="tx1"/>
                          </a:solidFill>
                          <a:effectLst/>
                          <a:latin typeface="Arial" charset="0"/>
                          <a:ea typeface="宋体" charset="-122"/>
                        </a:rPr>
                        <a:t>head -1 /etc/issue</a:t>
                      </a:r>
                      <a:r>
                        <a:rPr kumimoji="0" lang="zh-CN" altLang="en-US" sz="2000" b="0" i="0" u="none" strike="noStrike" cap="none" normalizeH="0" baseline="0" dirty="0">
                          <a:ln>
                            <a:noFill/>
                          </a:ln>
                          <a:solidFill>
                            <a:schemeClr val="tx1"/>
                          </a:solidFill>
                          <a:effectLst/>
                          <a:latin typeface="Arial" charset="0"/>
                          <a:ea typeface="宋体" charset="-122"/>
                        </a:rPr>
                        <a:t>）</a:t>
                      </a:r>
                    </a:p>
                  </a:txBody>
                  <a:tcPr marL="122018" marR="122018" horzOverflow="overflow"/>
                </a:tc>
                <a:extLst>
                  <a:ext uri="{0D108BD9-81ED-4DB2-BD59-A6C34878D82A}">
                    <a16:rowId xmlns:a16="http://schemas.microsoft.com/office/drawing/2014/main" val="10008"/>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cat /proc/</a:t>
                      </a: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cpuinfo</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a:t>
                      </a:r>
                      <a:r>
                        <a:rPr kumimoji="0" lang="en-US" altLang="zh-CN" sz="2000" b="0" i="0" u="none" strike="noStrike" cap="none" normalizeH="0" baseline="0" dirty="0">
                          <a:ln>
                            <a:noFill/>
                          </a:ln>
                          <a:solidFill>
                            <a:schemeClr val="tx1"/>
                          </a:solidFill>
                          <a:effectLst/>
                          <a:latin typeface="Arial" charset="0"/>
                          <a:ea typeface="宋体" charset="-122"/>
                        </a:rPr>
                        <a:t>CPU</a:t>
                      </a:r>
                      <a:r>
                        <a:rPr kumimoji="0" lang="zh-CN" altLang="en-US" sz="2000" b="0" i="0" u="none" strike="noStrike" cap="none" normalizeH="0" baseline="0" dirty="0">
                          <a:ln>
                            <a:noFill/>
                          </a:ln>
                          <a:solidFill>
                            <a:schemeClr val="tx1"/>
                          </a:solidFill>
                          <a:effectLst/>
                          <a:latin typeface="Arial" charset="0"/>
                          <a:ea typeface="宋体" charset="-122"/>
                        </a:rPr>
                        <a:t>信息</a:t>
                      </a:r>
                    </a:p>
                  </a:txBody>
                  <a:tcPr marL="122018" marR="122018" horzOverflow="overflow"/>
                </a:tc>
                <a:extLst>
                  <a:ext uri="{0D108BD9-81ED-4DB2-BD59-A6C34878D82A}">
                    <a16:rowId xmlns:a16="http://schemas.microsoft.com/office/drawing/2014/main" val="10009"/>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lspci</a:t>
                      </a:r>
                      <a:r>
                        <a:rPr kumimoji="0" lang="en-US" altLang="zh-CN" sz="2000" b="0" i="0" u="none" strike="noStrike" cap="none" normalizeH="0" baseline="0" dirty="0">
                          <a:ln>
                            <a:noFill/>
                          </a:ln>
                          <a:solidFill>
                            <a:schemeClr val="accent6">
                              <a:lumMod val="75000"/>
                            </a:schemeClr>
                          </a:solidFill>
                          <a:effectLst/>
                          <a:latin typeface="Arial" charset="0"/>
                          <a:ea typeface="宋体" charset="-122"/>
                        </a:rPr>
                        <a:t>/</a:t>
                      </a: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lsusb</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a:t>
                      </a:r>
                      <a:r>
                        <a:rPr kumimoji="0" lang="en-US" altLang="zh-CN" sz="2000" b="0" i="0" u="none" strike="noStrike" cap="none" normalizeH="0" baseline="0" dirty="0">
                          <a:ln>
                            <a:noFill/>
                          </a:ln>
                          <a:solidFill>
                            <a:schemeClr val="tx1"/>
                          </a:solidFill>
                          <a:effectLst/>
                          <a:latin typeface="Arial" charset="0"/>
                          <a:ea typeface="宋体" charset="-122"/>
                        </a:rPr>
                        <a:t>PCI/USB</a:t>
                      </a:r>
                      <a:r>
                        <a:rPr kumimoji="0" lang="zh-CN" altLang="en-US" sz="2000" b="0" i="0" u="none" strike="noStrike" cap="none" normalizeH="0" baseline="0" dirty="0">
                          <a:ln>
                            <a:noFill/>
                          </a:ln>
                          <a:solidFill>
                            <a:schemeClr val="tx1"/>
                          </a:solidFill>
                          <a:effectLst/>
                          <a:latin typeface="Arial" charset="0"/>
                          <a:ea typeface="宋体" charset="-122"/>
                        </a:rPr>
                        <a:t>接口信息</a:t>
                      </a:r>
                    </a:p>
                  </a:txBody>
                  <a:tcPr marL="122018" marR="122018" horzOverflow="overflow"/>
                </a:tc>
                <a:extLst>
                  <a:ext uri="{0D108BD9-81ED-4DB2-BD59-A6C34878D82A}">
                    <a16:rowId xmlns:a16="http://schemas.microsoft.com/office/drawing/2014/main" val="10010"/>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rpm -</a:t>
                      </a: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qa</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显示系统已安装的所有软件包</a:t>
                      </a:r>
                    </a:p>
                  </a:txBody>
                  <a:tcPr marL="122018" marR="122018"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817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常用的资源显示命令</a:t>
            </a:r>
          </a:p>
        </p:txBody>
      </p:sp>
      <p:graphicFrame>
        <p:nvGraphicFramePr>
          <p:cNvPr id="7" name="内容占位符 6"/>
          <p:cNvGraphicFramePr>
            <a:graphicFrameLocks noGrp="1"/>
          </p:cNvGraphicFramePr>
          <p:nvPr>
            <p:ph idx="1"/>
          </p:nvPr>
        </p:nvGraphicFramePr>
        <p:xfrm>
          <a:off x="527050" y="908050"/>
          <a:ext cx="11256039" cy="4754880"/>
        </p:xfrm>
        <a:graphic>
          <a:graphicData uri="http://schemas.openxmlformats.org/drawingml/2006/table">
            <a:tbl>
              <a:tblPr>
                <a:tableStyleId>{35758FB7-9AC5-4552-8A53-C91805E547FA}</a:tableStyleId>
              </a:tblPr>
              <a:tblGrid>
                <a:gridCol w="2978711">
                  <a:extLst>
                    <a:ext uri="{9D8B030D-6E8A-4147-A177-3AD203B41FA5}">
                      <a16:colId xmlns:a16="http://schemas.microsoft.com/office/drawing/2014/main" val="20000"/>
                    </a:ext>
                  </a:extLst>
                </a:gridCol>
                <a:gridCol w="8277328">
                  <a:extLst>
                    <a:ext uri="{9D8B030D-6E8A-4147-A177-3AD203B41FA5}">
                      <a16:colId xmlns:a16="http://schemas.microsoft.com/office/drawing/2014/main" val="20001"/>
                    </a:ext>
                  </a:extLst>
                </a:gridCol>
              </a:tblGrid>
              <a:tr h="350804">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dirty="0">
                          <a:ln>
                            <a:noFill/>
                          </a:ln>
                          <a:effectLst/>
                        </a:rPr>
                        <a:t>命令 </a:t>
                      </a:r>
                      <a:endParaRPr kumimoji="0" lang="zh-CN" altLang="en-US" sz="2000" b="0" i="0" u="none" strike="noStrike" cap="none" normalizeH="0" baseline="0" dirty="0">
                        <a:ln>
                          <a:noFill/>
                        </a:ln>
                        <a:solidFill>
                          <a:schemeClr val="tx1"/>
                        </a:solidFill>
                        <a:effectLst/>
                        <a:latin typeface="Arial" charset="0"/>
                        <a:ea typeface="宋体" charset="-122"/>
                      </a:endParaRPr>
                    </a:p>
                  </a:txBody>
                  <a:tcPr marL="122018" marR="122018"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dirty="0">
                          <a:ln>
                            <a:noFill/>
                          </a:ln>
                          <a:effectLst/>
                        </a:rPr>
                        <a:t>功能</a:t>
                      </a:r>
                      <a:endParaRPr kumimoji="0" lang="zh-CN" altLang="en-US" sz="2000" b="0" i="0" u="none" strike="noStrike" cap="none" normalizeH="0" baseline="0" dirty="0">
                        <a:ln>
                          <a:noFill/>
                        </a:ln>
                        <a:solidFill>
                          <a:schemeClr val="tx1"/>
                        </a:solidFill>
                        <a:effectLst/>
                        <a:latin typeface="Arial" charset="0"/>
                        <a:ea typeface="宋体" charset="-122"/>
                      </a:endParaRPr>
                    </a:p>
                  </a:txBody>
                  <a:tcPr marL="122018" marR="122018" horzOverflow="overflow"/>
                </a:tc>
                <a:extLst>
                  <a:ext uri="{0D108BD9-81ED-4DB2-BD59-A6C34878D82A}">
                    <a16:rowId xmlns:a16="http://schemas.microsoft.com/office/drawing/2014/main" val="10000"/>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top</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显示当前系统中耗费资源最多的进程</a:t>
                      </a:r>
                    </a:p>
                  </a:txBody>
                  <a:tcPr marL="122018" marR="122018" horzOverflow="overflow"/>
                </a:tc>
                <a:extLst>
                  <a:ext uri="{0D108BD9-81ED-4DB2-BD59-A6C34878D82A}">
                    <a16:rowId xmlns:a16="http://schemas.microsoft.com/office/drawing/2014/main" val="10001"/>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free</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显示当前内存的使用情况（</a:t>
                      </a:r>
                      <a:r>
                        <a:rPr kumimoji="0" lang="en-US" altLang="zh-CN" sz="2000" b="0" i="0" u="none" strike="noStrike" cap="none" normalizeH="0" baseline="0" dirty="0">
                          <a:ln>
                            <a:noFill/>
                          </a:ln>
                          <a:solidFill>
                            <a:schemeClr val="tx1"/>
                          </a:solidFill>
                          <a:effectLst/>
                          <a:latin typeface="Arial" charset="0"/>
                          <a:ea typeface="宋体" charset="-122"/>
                        </a:rPr>
                        <a:t>cat /proc/</a:t>
                      </a:r>
                      <a:r>
                        <a:rPr kumimoji="0" lang="en-US" altLang="zh-CN" sz="2000" b="0" i="0" u="none" strike="noStrike" cap="none" normalizeH="0" baseline="0" dirty="0" err="1">
                          <a:ln>
                            <a:noFill/>
                          </a:ln>
                          <a:solidFill>
                            <a:schemeClr val="tx1"/>
                          </a:solidFill>
                          <a:effectLst/>
                          <a:latin typeface="Arial" charset="0"/>
                          <a:ea typeface="宋体" charset="-122"/>
                        </a:rPr>
                        <a:t>meminfo</a:t>
                      </a:r>
                      <a:r>
                        <a:rPr kumimoji="0" lang="zh-CN" altLang="en-US" sz="2000" b="0" i="0" u="none" strike="noStrike" cap="none" normalizeH="0" baseline="0" dirty="0">
                          <a:ln>
                            <a:noFill/>
                          </a:ln>
                          <a:solidFill>
                            <a:schemeClr val="tx1"/>
                          </a:solidFill>
                          <a:effectLst/>
                          <a:latin typeface="Arial" charset="0"/>
                          <a:ea typeface="宋体" charset="-122"/>
                        </a:rPr>
                        <a:t>）</a:t>
                      </a:r>
                    </a:p>
                  </a:txBody>
                  <a:tcPr marL="122018" marR="122018" horzOverflow="overflow"/>
                </a:tc>
                <a:extLst>
                  <a:ext uri="{0D108BD9-81ED-4DB2-BD59-A6C34878D82A}">
                    <a16:rowId xmlns:a16="http://schemas.microsoft.com/office/drawing/2014/main" val="10002"/>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du -h</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显示指定的文件（目录）已使用的磁盘空间的总量</a:t>
                      </a:r>
                    </a:p>
                  </a:txBody>
                  <a:tcPr marL="122018" marR="122018" horzOverflow="overflow"/>
                </a:tc>
                <a:extLst>
                  <a:ext uri="{0D108BD9-81ED-4DB2-BD59-A6C34878D82A}">
                    <a16:rowId xmlns:a16="http://schemas.microsoft.com/office/drawing/2014/main" val="10003"/>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df</a:t>
                      </a:r>
                      <a:r>
                        <a:rPr kumimoji="0" lang="en-US" altLang="zh-CN" sz="2000" b="0" i="0" u="none" strike="noStrike" cap="none" normalizeH="0" baseline="0" dirty="0">
                          <a:ln>
                            <a:noFill/>
                          </a:ln>
                          <a:solidFill>
                            <a:schemeClr val="accent6">
                              <a:lumMod val="75000"/>
                            </a:schemeClr>
                          </a:solidFill>
                          <a:effectLst/>
                          <a:latin typeface="Arial" charset="0"/>
                          <a:ea typeface="宋体" charset="-122"/>
                        </a:rPr>
                        <a:t> -h</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显示文件系统磁盘空间的使用情况</a:t>
                      </a:r>
                    </a:p>
                  </a:txBody>
                  <a:tcPr marL="122018" marR="122018" horzOverflow="overflow"/>
                </a:tc>
                <a:extLst>
                  <a:ext uri="{0D108BD9-81ED-4DB2-BD59-A6C34878D82A}">
                    <a16:rowId xmlns:a16="http://schemas.microsoft.com/office/drawing/2014/main" val="10004"/>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uptime</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显示系统运行时间、用户数、负载</a:t>
                      </a:r>
                    </a:p>
                  </a:txBody>
                  <a:tcPr marL="122018" marR="122018" horzOverflow="overflow"/>
                </a:tc>
                <a:extLst>
                  <a:ext uri="{0D108BD9-81ED-4DB2-BD59-A6C34878D82A}">
                    <a16:rowId xmlns:a16="http://schemas.microsoft.com/office/drawing/2014/main" val="10005"/>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fdisk</a:t>
                      </a:r>
                      <a:r>
                        <a:rPr kumimoji="0" lang="en-US" altLang="zh-CN" sz="2000" b="0" i="0" u="none" strike="noStrike" cap="none" normalizeH="0" baseline="0" dirty="0">
                          <a:ln>
                            <a:noFill/>
                          </a:ln>
                          <a:solidFill>
                            <a:schemeClr val="accent6">
                              <a:lumMod val="75000"/>
                            </a:schemeClr>
                          </a:solidFill>
                          <a:effectLst/>
                          <a:latin typeface="Arial" charset="0"/>
                          <a:ea typeface="宋体" charset="-122"/>
                        </a:rPr>
                        <a:t> -l</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查看所有分区</a:t>
                      </a:r>
                    </a:p>
                  </a:txBody>
                  <a:tcPr marL="122018" marR="122018" horzOverflow="overflow"/>
                </a:tc>
                <a:extLst>
                  <a:ext uri="{0D108BD9-81ED-4DB2-BD59-A6C34878D82A}">
                    <a16:rowId xmlns:a16="http://schemas.microsoft.com/office/drawing/2014/main" val="10006"/>
                  </a:ext>
                </a:extLst>
              </a:tr>
              <a:tr h="19812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accent6">
                              <a:lumMod val="75000"/>
                            </a:schemeClr>
                          </a:solidFill>
                          <a:effectLst/>
                          <a:latin typeface="Arial" charset="0"/>
                          <a:ea typeface="宋体" charset="-122"/>
                        </a:rPr>
                        <a:t>mount</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查看已经挂装的分区</a:t>
                      </a:r>
                    </a:p>
                  </a:txBody>
                  <a:tcPr marL="122018" marR="122018" horzOverflow="overflow"/>
                </a:tc>
                <a:extLst>
                  <a:ext uri="{0D108BD9-81ED-4DB2-BD59-A6C34878D82A}">
                    <a16:rowId xmlns:a16="http://schemas.microsoft.com/office/drawing/2014/main" val="10007"/>
                  </a:ext>
                </a:extLst>
              </a:tr>
              <a:tr h="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swapon</a:t>
                      </a:r>
                      <a:r>
                        <a:rPr kumimoji="0" lang="en-US" altLang="zh-CN" sz="2000" b="0" i="0" u="none" strike="noStrike" cap="none" normalizeH="0" baseline="0" dirty="0">
                          <a:ln>
                            <a:noFill/>
                          </a:ln>
                          <a:solidFill>
                            <a:schemeClr val="accent6">
                              <a:lumMod val="75000"/>
                            </a:schemeClr>
                          </a:solidFill>
                          <a:effectLst/>
                          <a:latin typeface="Arial" charset="0"/>
                          <a:ea typeface="宋体" charset="-122"/>
                        </a:rPr>
                        <a:t> -s</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查看所有交换分区</a:t>
                      </a:r>
                    </a:p>
                  </a:txBody>
                  <a:tcPr marL="122018" marR="122018" horzOverflow="overflow"/>
                </a:tc>
                <a:extLst>
                  <a:ext uri="{0D108BD9-81ED-4DB2-BD59-A6C34878D82A}">
                    <a16:rowId xmlns:a16="http://schemas.microsoft.com/office/drawing/2014/main" val="10008"/>
                  </a:ext>
                </a:extLst>
              </a:tr>
              <a:tr h="29718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ps</a:t>
                      </a:r>
                      <a:r>
                        <a:rPr kumimoji="0" lang="en-US" altLang="zh-CN" sz="2000" b="0" i="0" u="none" strike="noStrike" cap="none" normalizeH="0" baseline="0" dirty="0">
                          <a:ln>
                            <a:noFill/>
                          </a:ln>
                          <a:solidFill>
                            <a:schemeClr val="accent6">
                              <a:lumMod val="75000"/>
                            </a:schemeClr>
                          </a:solidFill>
                          <a:effectLst/>
                          <a:latin typeface="Arial" charset="0"/>
                          <a:ea typeface="宋体" charset="-122"/>
                        </a:rPr>
                        <a:t> -</a:t>
                      </a: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ef</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查看所有进程</a:t>
                      </a:r>
                    </a:p>
                  </a:txBody>
                  <a:tcPr marL="122018" marR="122018" horzOverflow="overflow"/>
                </a:tc>
                <a:extLst>
                  <a:ext uri="{0D108BD9-81ED-4DB2-BD59-A6C34878D82A}">
                    <a16:rowId xmlns:a16="http://schemas.microsoft.com/office/drawing/2014/main" val="10009"/>
                  </a:ext>
                </a:extLst>
              </a:tr>
              <a:tr h="19812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pstree</a:t>
                      </a:r>
                      <a:endParaRPr kumimoji="0" lang="en-US" altLang="zh-CN" sz="20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显示进程树</a:t>
                      </a:r>
                    </a:p>
                  </a:txBody>
                  <a:tcPr marL="122018" marR="122018" horzOverflow="overflow"/>
                </a:tc>
                <a:extLst>
                  <a:ext uri="{0D108BD9-81ED-4DB2-BD59-A6C34878D82A}">
                    <a16:rowId xmlns:a16="http://schemas.microsoft.com/office/drawing/2014/main" val="10010"/>
                  </a:ext>
                </a:extLst>
              </a:tr>
              <a:tr h="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accent6">
                              <a:lumMod val="75000"/>
                            </a:schemeClr>
                          </a:solidFill>
                          <a:effectLst/>
                          <a:latin typeface="Arial" charset="0"/>
                          <a:ea typeface="宋体" charset="-122"/>
                        </a:rPr>
                        <a:t>chkconfig</a:t>
                      </a:r>
                      <a:r>
                        <a:rPr kumimoji="0" lang="en-US" altLang="zh-CN" sz="2000" b="0" i="0" u="none" strike="noStrike" cap="none" normalizeH="0" baseline="0" dirty="0">
                          <a:ln>
                            <a:noFill/>
                          </a:ln>
                          <a:solidFill>
                            <a:schemeClr val="accent6">
                              <a:lumMod val="75000"/>
                            </a:schemeClr>
                          </a:solidFill>
                          <a:effectLst/>
                          <a:latin typeface="Arial" charset="0"/>
                          <a:ea typeface="宋体" charset="-122"/>
                        </a:rPr>
                        <a:t> --list</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000" b="0" i="0" u="none" strike="noStrike" cap="none" normalizeH="0" baseline="0" dirty="0">
                          <a:ln>
                            <a:noFill/>
                          </a:ln>
                          <a:solidFill>
                            <a:schemeClr val="tx1"/>
                          </a:solidFill>
                          <a:effectLst/>
                          <a:latin typeface="Arial" charset="0"/>
                          <a:ea typeface="宋体" charset="-122"/>
                        </a:rPr>
                        <a:t>列出所有系统服务</a:t>
                      </a:r>
                    </a:p>
                  </a:txBody>
                  <a:tcPr marL="122018" marR="122018"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1853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常用的用户相关显示命令</a:t>
            </a:r>
          </a:p>
        </p:txBody>
      </p:sp>
      <p:graphicFrame>
        <p:nvGraphicFramePr>
          <p:cNvPr id="7" name="内容占位符 6"/>
          <p:cNvGraphicFramePr>
            <a:graphicFrameLocks noGrp="1"/>
          </p:cNvGraphicFramePr>
          <p:nvPr>
            <p:ph idx="1"/>
          </p:nvPr>
        </p:nvGraphicFramePr>
        <p:xfrm>
          <a:off x="527050" y="908050"/>
          <a:ext cx="11256039" cy="3657600"/>
        </p:xfrm>
        <a:graphic>
          <a:graphicData uri="http://schemas.openxmlformats.org/drawingml/2006/table">
            <a:tbl>
              <a:tblPr>
                <a:tableStyleId>{35758FB7-9AC5-4552-8A53-C91805E547FA}</a:tableStyleId>
              </a:tblPr>
              <a:tblGrid>
                <a:gridCol w="3184689">
                  <a:extLst>
                    <a:ext uri="{9D8B030D-6E8A-4147-A177-3AD203B41FA5}">
                      <a16:colId xmlns:a16="http://schemas.microsoft.com/office/drawing/2014/main" val="20000"/>
                    </a:ext>
                  </a:extLst>
                </a:gridCol>
                <a:gridCol w="8071350">
                  <a:extLst>
                    <a:ext uri="{9D8B030D-6E8A-4147-A177-3AD203B41FA5}">
                      <a16:colId xmlns:a16="http://schemas.microsoft.com/office/drawing/2014/main" val="20001"/>
                    </a:ext>
                  </a:extLst>
                </a:gridCol>
              </a:tblGrid>
              <a:tr h="350804">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u="none" strike="noStrike" cap="none" normalizeH="0" baseline="0" dirty="0">
                          <a:ln>
                            <a:noFill/>
                          </a:ln>
                          <a:effectLst/>
                        </a:rPr>
                        <a:t>命令 </a:t>
                      </a:r>
                      <a:endParaRPr kumimoji="0" lang="zh-CN" altLang="en-US" sz="2400" b="0" i="0" u="none" strike="noStrike" cap="none" normalizeH="0" baseline="0" dirty="0">
                        <a:ln>
                          <a:noFill/>
                        </a:ln>
                        <a:solidFill>
                          <a:schemeClr val="tx1"/>
                        </a:solidFill>
                        <a:effectLst/>
                        <a:latin typeface="Arial" charset="0"/>
                        <a:ea typeface="宋体" charset="-122"/>
                      </a:endParaRPr>
                    </a:p>
                  </a:txBody>
                  <a:tcPr marL="122018" marR="122018"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u="none" strike="noStrike" cap="none" normalizeH="0" baseline="0" dirty="0">
                          <a:ln>
                            <a:noFill/>
                          </a:ln>
                          <a:effectLst/>
                        </a:rPr>
                        <a:t>功能</a:t>
                      </a:r>
                      <a:endParaRPr kumimoji="0" lang="zh-CN" altLang="en-US" sz="2400" b="0" i="0" u="none" strike="noStrike" cap="none" normalizeH="0" baseline="0" dirty="0">
                        <a:ln>
                          <a:noFill/>
                        </a:ln>
                        <a:solidFill>
                          <a:schemeClr val="tx1"/>
                        </a:solidFill>
                        <a:effectLst/>
                        <a:latin typeface="Arial" charset="0"/>
                        <a:ea typeface="宋体" charset="-122"/>
                      </a:endParaRPr>
                    </a:p>
                  </a:txBody>
                  <a:tcPr marL="122018" marR="122018" horzOverflow="overflow"/>
                </a:tc>
                <a:extLst>
                  <a:ext uri="{0D108BD9-81ED-4DB2-BD59-A6C34878D82A}">
                    <a16:rowId xmlns:a16="http://schemas.microsoft.com/office/drawing/2014/main" val="10000"/>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accent6">
                              <a:lumMod val="75000"/>
                            </a:schemeClr>
                          </a:solidFill>
                          <a:effectLst/>
                          <a:latin typeface="Arial" charset="0"/>
                          <a:ea typeface="宋体" charset="-122"/>
                        </a:rPr>
                        <a:t>who</a:t>
                      </a:r>
                      <a:r>
                        <a:rPr kumimoji="0" lang="zh-CN" altLang="en-US" sz="2400" b="0" i="0" u="none" strike="noStrike" cap="none" normalizeH="0" baseline="0" dirty="0">
                          <a:ln>
                            <a:noFill/>
                          </a:ln>
                          <a:solidFill>
                            <a:schemeClr val="accent6">
                              <a:lumMod val="75000"/>
                            </a:schemeClr>
                          </a:solidFill>
                          <a:effectLst/>
                          <a:latin typeface="Arial" charset="0"/>
                          <a:ea typeface="宋体" charset="-122"/>
                        </a:rPr>
                        <a:t>、</a:t>
                      </a:r>
                      <a:r>
                        <a:rPr kumimoji="0" lang="en-US" altLang="zh-CN" sz="2400" b="0" i="0" u="none" strike="noStrike" cap="none" normalizeH="0" baseline="0" dirty="0">
                          <a:ln>
                            <a:noFill/>
                          </a:ln>
                          <a:solidFill>
                            <a:schemeClr val="accent6">
                              <a:lumMod val="75000"/>
                            </a:schemeClr>
                          </a:solidFill>
                          <a:effectLst/>
                          <a:latin typeface="Arial" charset="0"/>
                          <a:ea typeface="宋体" charset="-122"/>
                        </a:rPr>
                        <a:t>w</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显示在线登录用户</a:t>
                      </a:r>
                    </a:p>
                  </a:txBody>
                  <a:tcPr marL="122018" marR="122018" horzOverflow="overflow"/>
                </a:tc>
                <a:extLst>
                  <a:ext uri="{0D108BD9-81ED-4DB2-BD59-A6C34878D82A}">
                    <a16:rowId xmlns:a16="http://schemas.microsoft.com/office/drawing/2014/main" val="10001"/>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whoami</a:t>
                      </a:r>
                      <a:endParaRPr kumimoji="0" lang="en-US" altLang="zh-CN" sz="24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显示用户自己的身份</a:t>
                      </a:r>
                    </a:p>
                  </a:txBody>
                  <a:tcPr marL="122018" marR="122018" horzOverflow="overflow"/>
                </a:tc>
                <a:extLst>
                  <a:ext uri="{0D108BD9-81ED-4DB2-BD59-A6C34878D82A}">
                    <a16:rowId xmlns:a16="http://schemas.microsoft.com/office/drawing/2014/main" val="10002"/>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tty</a:t>
                      </a:r>
                      <a:endParaRPr kumimoji="0" lang="en-US" altLang="zh-CN" sz="2400" b="0" i="0" u="none" strike="noStrike" cap="none" normalizeH="0" baseline="0" dirty="0">
                        <a:ln>
                          <a:noFill/>
                        </a:ln>
                        <a:solidFill>
                          <a:schemeClr val="accent6">
                            <a:lumMod val="75000"/>
                          </a:schemeClr>
                        </a:solidFill>
                        <a:effectLst/>
                        <a:latin typeface="Arial" charset="0"/>
                        <a:ea typeface="宋体" charset="-122"/>
                      </a:endParaRP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显示用户当前使用的终端</a:t>
                      </a:r>
                    </a:p>
                  </a:txBody>
                  <a:tcPr marL="122018" marR="122018" horzOverflow="overflow"/>
                </a:tc>
                <a:extLst>
                  <a:ext uri="{0D108BD9-81ED-4DB2-BD59-A6C34878D82A}">
                    <a16:rowId xmlns:a16="http://schemas.microsoft.com/office/drawing/2014/main" val="10003"/>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accent6">
                              <a:lumMod val="75000"/>
                            </a:schemeClr>
                          </a:solidFill>
                          <a:effectLst/>
                          <a:latin typeface="Arial" charset="0"/>
                          <a:ea typeface="宋体" charset="-122"/>
                        </a:rPr>
                        <a:t>id</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显示当前用户的</a:t>
                      </a:r>
                      <a:r>
                        <a:rPr kumimoji="0" lang="en-US" altLang="zh-CN" sz="2400" b="0" i="0" u="none" strike="noStrike" cap="none" normalizeH="0" baseline="0" dirty="0">
                          <a:ln>
                            <a:noFill/>
                          </a:ln>
                          <a:solidFill>
                            <a:schemeClr val="tx1"/>
                          </a:solidFill>
                          <a:effectLst/>
                          <a:latin typeface="Arial" charset="0"/>
                          <a:ea typeface="宋体" charset="-122"/>
                        </a:rPr>
                        <a:t>id</a:t>
                      </a:r>
                      <a:r>
                        <a:rPr kumimoji="0" lang="zh-CN" altLang="en-US" sz="2400" b="0" i="0" u="none" strike="noStrike" cap="none" normalizeH="0" baseline="0" dirty="0">
                          <a:ln>
                            <a:noFill/>
                          </a:ln>
                          <a:solidFill>
                            <a:schemeClr val="tx1"/>
                          </a:solidFill>
                          <a:effectLst/>
                          <a:latin typeface="Arial" charset="0"/>
                          <a:ea typeface="宋体" charset="-122"/>
                        </a:rPr>
                        <a:t>信息</a:t>
                      </a:r>
                    </a:p>
                  </a:txBody>
                  <a:tcPr marL="122018" marR="122018" horzOverflow="overflow"/>
                </a:tc>
                <a:extLst>
                  <a:ext uri="{0D108BD9-81ED-4DB2-BD59-A6C34878D82A}">
                    <a16:rowId xmlns:a16="http://schemas.microsoft.com/office/drawing/2014/main" val="10004"/>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accent6">
                              <a:lumMod val="75000"/>
                            </a:schemeClr>
                          </a:solidFill>
                          <a:effectLst/>
                          <a:latin typeface="Arial" charset="0"/>
                          <a:ea typeface="宋体" charset="-122"/>
                        </a:rPr>
                        <a:t>groups</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显示当前用户属于哪些组</a:t>
                      </a:r>
                    </a:p>
                  </a:txBody>
                  <a:tcPr marL="122018" marR="122018" horzOverflow="overflow"/>
                </a:tc>
                <a:extLst>
                  <a:ext uri="{0D108BD9-81ED-4DB2-BD59-A6C34878D82A}">
                    <a16:rowId xmlns:a16="http://schemas.microsoft.com/office/drawing/2014/main" val="10005"/>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a:ln>
                            <a:noFill/>
                          </a:ln>
                          <a:solidFill>
                            <a:schemeClr val="accent6">
                              <a:lumMod val="75000"/>
                            </a:schemeClr>
                          </a:solidFill>
                          <a:effectLst/>
                          <a:latin typeface="Arial" charset="0"/>
                          <a:ea typeface="宋体" charset="-122"/>
                        </a:rPr>
                        <a:t>last</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查看用户登录日志</a:t>
                      </a:r>
                    </a:p>
                  </a:txBody>
                  <a:tcPr marL="122018" marR="122018" horzOverflow="overflow"/>
                </a:tc>
                <a:extLst>
                  <a:ext uri="{0D108BD9-81ED-4DB2-BD59-A6C34878D82A}">
                    <a16:rowId xmlns:a16="http://schemas.microsoft.com/office/drawing/2014/main" val="10006"/>
                  </a:ext>
                </a:extLst>
              </a:tr>
              <a:tr h="19812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crontab</a:t>
                      </a:r>
                      <a:r>
                        <a:rPr kumimoji="0" lang="en-US" altLang="zh-CN" sz="2400" b="0" i="0" u="none" strike="noStrike" cap="none" normalizeH="0" baseline="0" dirty="0">
                          <a:ln>
                            <a:noFill/>
                          </a:ln>
                          <a:solidFill>
                            <a:schemeClr val="accent6">
                              <a:lumMod val="75000"/>
                            </a:schemeClr>
                          </a:solidFill>
                          <a:effectLst/>
                          <a:latin typeface="Arial" charset="0"/>
                          <a:ea typeface="宋体" charset="-122"/>
                        </a:rPr>
                        <a:t> -l</a:t>
                      </a:r>
                    </a:p>
                  </a:txBody>
                  <a:tcPr marL="122018" marR="122018"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查看当前用户的计划任务</a:t>
                      </a:r>
                    </a:p>
                  </a:txBody>
                  <a:tcPr marL="122018" marR="122018"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0971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常用的网络信息显示命令</a:t>
            </a:r>
          </a:p>
        </p:txBody>
      </p:sp>
      <p:graphicFrame>
        <p:nvGraphicFramePr>
          <p:cNvPr id="7" name="内容占位符 6"/>
          <p:cNvGraphicFramePr>
            <a:graphicFrameLocks noGrp="1"/>
          </p:cNvGraphicFramePr>
          <p:nvPr>
            <p:ph idx="1"/>
          </p:nvPr>
        </p:nvGraphicFramePr>
        <p:xfrm>
          <a:off x="527050" y="908050"/>
          <a:ext cx="11256625" cy="3200400"/>
        </p:xfrm>
        <a:graphic>
          <a:graphicData uri="http://schemas.openxmlformats.org/drawingml/2006/table">
            <a:tbl>
              <a:tblPr>
                <a:tableStyleId>{35758FB7-9AC5-4552-8A53-C91805E547FA}</a:tableStyleId>
              </a:tblPr>
              <a:tblGrid>
                <a:gridCol w="4145779">
                  <a:extLst>
                    <a:ext uri="{9D8B030D-6E8A-4147-A177-3AD203B41FA5}">
                      <a16:colId xmlns:a16="http://schemas.microsoft.com/office/drawing/2014/main" val="20000"/>
                    </a:ext>
                  </a:extLst>
                </a:gridCol>
                <a:gridCol w="7110846">
                  <a:extLst>
                    <a:ext uri="{9D8B030D-6E8A-4147-A177-3AD203B41FA5}">
                      <a16:colId xmlns:a16="http://schemas.microsoft.com/office/drawing/2014/main" val="20001"/>
                    </a:ext>
                  </a:extLst>
                </a:gridCol>
              </a:tblGrid>
              <a:tr h="350804">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u="none" strike="noStrike" cap="none" normalizeH="0" baseline="0" dirty="0">
                          <a:ln>
                            <a:noFill/>
                          </a:ln>
                          <a:effectLst/>
                        </a:rPr>
                        <a:t>命令 </a:t>
                      </a:r>
                      <a:endParaRPr kumimoji="0" lang="zh-CN" altLang="en-US" sz="2400" b="0" i="0" u="none" strike="noStrike" cap="none" normalizeH="0" baseline="0" dirty="0">
                        <a:ln>
                          <a:noFill/>
                        </a:ln>
                        <a:solidFill>
                          <a:schemeClr val="tx1"/>
                        </a:solidFill>
                        <a:effectLst/>
                        <a:latin typeface="Arial" charset="0"/>
                        <a:ea typeface="宋体" charset="-122"/>
                      </a:endParaRPr>
                    </a:p>
                  </a:txBody>
                  <a:tcPr marL="124143" marR="124143"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u="none" strike="noStrike" cap="none" normalizeH="0" baseline="0" dirty="0">
                          <a:ln>
                            <a:noFill/>
                          </a:ln>
                          <a:effectLst/>
                        </a:rPr>
                        <a:t>功能</a:t>
                      </a:r>
                      <a:endParaRPr kumimoji="0" lang="zh-CN" altLang="en-US" sz="2400" b="0" i="0" u="none" strike="noStrike" cap="none" normalizeH="0" baseline="0" dirty="0">
                        <a:ln>
                          <a:noFill/>
                        </a:ln>
                        <a:solidFill>
                          <a:schemeClr val="tx1"/>
                        </a:solidFill>
                        <a:effectLst/>
                        <a:latin typeface="Arial" charset="0"/>
                        <a:ea typeface="宋体" charset="-122"/>
                      </a:endParaRPr>
                    </a:p>
                  </a:txBody>
                  <a:tcPr marL="124143" marR="124143" horzOverflow="overflow"/>
                </a:tc>
                <a:extLst>
                  <a:ext uri="{0D108BD9-81ED-4DB2-BD59-A6C34878D82A}">
                    <a16:rowId xmlns:a16="http://schemas.microsoft.com/office/drawing/2014/main" val="10000"/>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ifconfig</a:t>
                      </a:r>
                      <a:endParaRPr kumimoji="0" lang="en-US" altLang="zh-CN" sz="2400" b="0" i="0" u="none" strike="noStrike" cap="none" normalizeH="0" baseline="0" dirty="0">
                        <a:ln>
                          <a:noFill/>
                        </a:ln>
                        <a:solidFill>
                          <a:schemeClr val="accent6">
                            <a:lumMod val="75000"/>
                          </a:schemeClr>
                        </a:solidFill>
                        <a:effectLst/>
                        <a:latin typeface="Arial" charset="0"/>
                        <a:ea typeface="宋体" charset="-122"/>
                      </a:endParaRPr>
                    </a:p>
                  </a:txBody>
                  <a:tcPr marL="124143" marR="124143"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显示网络接口信息</a:t>
                      </a:r>
                    </a:p>
                  </a:txBody>
                  <a:tcPr marL="124143" marR="124143" horzOverflow="overflow"/>
                </a:tc>
                <a:extLst>
                  <a:ext uri="{0D108BD9-81ED-4DB2-BD59-A6C34878D82A}">
                    <a16:rowId xmlns:a16="http://schemas.microsoft.com/office/drawing/2014/main" val="10001"/>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a:ln>
                            <a:noFill/>
                          </a:ln>
                          <a:solidFill>
                            <a:schemeClr val="accent6">
                              <a:lumMod val="75000"/>
                            </a:schemeClr>
                          </a:solidFill>
                          <a:effectLst/>
                          <a:latin typeface="Arial" charset="0"/>
                          <a:ea typeface="宋体" charset="-122"/>
                        </a:rPr>
                        <a:t>route</a:t>
                      </a:r>
                    </a:p>
                  </a:txBody>
                  <a:tcPr marL="124143" marR="124143"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显示系统路由表</a:t>
                      </a:r>
                    </a:p>
                  </a:txBody>
                  <a:tcPr marL="124143" marR="124143" horzOverflow="overflow"/>
                </a:tc>
                <a:extLst>
                  <a:ext uri="{0D108BD9-81ED-4DB2-BD59-A6C34878D82A}">
                    <a16:rowId xmlns:a16="http://schemas.microsoft.com/office/drawing/2014/main" val="10002"/>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iptables</a:t>
                      </a:r>
                      <a:r>
                        <a:rPr kumimoji="0" lang="en-US" altLang="zh-CN" sz="2400" b="0" i="0" u="none" strike="noStrike" cap="none" normalizeH="0" baseline="0" dirty="0">
                          <a:ln>
                            <a:noFill/>
                          </a:ln>
                          <a:solidFill>
                            <a:schemeClr val="accent6">
                              <a:lumMod val="75000"/>
                            </a:schemeClr>
                          </a:solidFill>
                          <a:effectLst/>
                          <a:latin typeface="Arial" charset="0"/>
                          <a:ea typeface="宋体" charset="-122"/>
                        </a:rPr>
                        <a:t> -</a:t>
                      </a: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nL</a:t>
                      </a:r>
                      <a:endParaRPr kumimoji="0" lang="en-US" altLang="zh-CN" sz="2400" b="0" i="0" u="none" strike="noStrike" cap="none" normalizeH="0" baseline="0" dirty="0">
                        <a:ln>
                          <a:noFill/>
                        </a:ln>
                        <a:solidFill>
                          <a:schemeClr val="accent6">
                            <a:lumMod val="75000"/>
                          </a:schemeClr>
                        </a:solidFill>
                        <a:effectLst/>
                        <a:latin typeface="Arial" charset="0"/>
                        <a:ea typeface="宋体" charset="-122"/>
                      </a:endParaRPr>
                    </a:p>
                  </a:txBody>
                  <a:tcPr marL="124143" marR="124143"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显示包过滤防火墙的规则设置</a:t>
                      </a:r>
                    </a:p>
                  </a:txBody>
                  <a:tcPr marL="124143" marR="124143" horzOverflow="overflow"/>
                </a:tc>
                <a:extLst>
                  <a:ext uri="{0D108BD9-81ED-4DB2-BD59-A6C34878D82A}">
                    <a16:rowId xmlns:a16="http://schemas.microsoft.com/office/drawing/2014/main" val="10003"/>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netstat</a:t>
                      </a:r>
                      <a:endParaRPr kumimoji="0" lang="en-US" altLang="zh-CN" sz="2400" b="0" i="0" u="none" strike="noStrike" cap="none" normalizeH="0" baseline="0" dirty="0">
                        <a:ln>
                          <a:noFill/>
                        </a:ln>
                        <a:solidFill>
                          <a:schemeClr val="accent6">
                            <a:lumMod val="75000"/>
                          </a:schemeClr>
                        </a:solidFill>
                        <a:effectLst/>
                        <a:latin typeface="Arial" charset="0"/>
                        <a:ea typeface="宋体" charset="-122"/>
                      </a:endParaRPr>
                    </a:p>
                  </a:txBody>
                  <a:tcPr marL="124143" marR="124143"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显示网络状态信息</a:t>
                      </a:r>
                    </a:p>
                  </a:txBody>
                  <a:tcPr marL="124143" marR="124143" horzOverflow="overflow"/>
                </a:tc>
                <a:extLst>
                  <a:ext uri="{0D108BD9-81ED-4DB2-BD59-A6C34878D82A}">
                    <a16:rowId xmlns:a16="http://schemas.microsoft.com/office/drawing/2014/main" val="10004"/>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accent6">
                              <a:lumMod val="75000"/>
                            </a:schemeClr>
                          </a:solidFill>
                          <a:effectLst/>
                          <a:latin typeface="Arial" charset="0"/>
                          <a:ea typeface="宋体" charset="-122"/>
                        </a:rPr>
                        <a:t>cat /etc/</a:t>
                      </a:r>
                      <a:r>
                        <a:rPr kumimoji="0" lang="en-US" altLang="zh-CN" sz="2400" b="0" i="0" u="none" strike="noStrike" cap="none" normalizeH="0" baseline="0" dirty="0" err="1">
                          <a:ln>
                            <a:noFill/>
                          </a:ln>
                          <a:solidFill>
                            <a:schemeClr val="accent6">
                              <a:lumMod val="75000"/>
                            </a:schemeClr>
                          </a:solidFill>
                          <a:effectLst/>
                          <a:latin typeface="Arial" charset="0"/>
                          <a:ea typeface="宋体" charset="-122"/>
                        </a:rPr>
                        <a:t>resolv.conf</a:t>
                      </a:r>
                      <a:endParaRPr kumimoji="0" lang="en-US" altLang="zh-CN" sz="2400" b="0" i="0" u="none" strike="noStrike" cap="none" normalizeH="0" baseline="0" dirty="0">
                        <a:ln>
                          <a:noFill/>
                        </a:ln>
                        <a:solidFill>
                          <a:schemeClr val="accent6">
                            <a:lumMod val="75000"/>
                          </a:schemeClr>
                        </a:solidFill>
                        <a:effectLst/>
                        <a:latin typeface="Arial" charset="0"/>
                        <a:ea typeface="宋体" charset="-122"/>
                      </a:endParaRPr>
                    </a:p>
                  </a:txBody>
                  <a:tcPr marL="124143" marR="124143"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a:t>
                      </a:r>
                      <a:r>
                        <a:rPr kumimoji="0" lang="en-US" altLang="zh-CN" sz="2400" b="0" i="0" u="none" strike="noStrike" cap="none" normalizeH="0" baseline="0" dirty="0">
                          <a:ln>
                            <a:noFill/>
                          </a:ln>
                          <a:solidFill>
                            <a:schemeClr val="tx1"/>
                          </a:solidFill>
                          <a:effectLst/>
                          <a:latin typeface="Arial" charset="0"/>
                          <a:ea typeface="宋体" charset="-122"/>
                        </a:rPr>
                        <a:t>DNS</a:t>
                      </a:r>
                      <a:r>
                        <a:rPr kumimoji="0" lang="zh-CN" altLang="en-US" sz="2400" b="0" i="0" u="none" strike="noStrike" cap="none" normalizeH="0" baseline="0" dirty="0">
                          <a:ln>
                            <a:noFill/>
                          </a:ln>
                          <a:solidFill>
                            <a:schemeClr val="tx1"/>
                          </a:solidFill>
                          <a:effectLst/>
                          <a:latin typeface="Arial" charset="0"/>
                          <a:ea typeface="宋体" charset="-122"/>
                        </a:rPr>
                        <a:t>配置</a:t>
                      </a:r>
                    </a:p>
                  </a:txBody>
                  <a:tcPr marL="124143" marR="124143" horzOverflow="overflow"/>
                </a:tc>
                <a:extLst>
                  <a:ext uri="{0D108BD9-81ED-4DB2-BD59-A6C34878D82A}">
                    <a16:rowId xmlns:a16="http://schemas.microsoft.com/office/drawing/2014/main" val="10005"/>
                  </a:ext>
                </a:extLst>
              </a:tr>
              <a:tr h="350804">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a:ln>
                            <a:noFill/>
                          </a:ln>
                          <a:solidFill>
                            <a:schemeClr val="accent6">
                              <a:lumMod val="75000"/>
                            </a:schemeClr>
                          </a:solidFill>
                          <a:effectLst/>
                          <a:latin typeface="Arial" charset="0"/>
                          <a:ea typeface="宋体" charset="-122"/>
                        </a:rPr>
                        <a:t>cat /etc/hosts</a:t>
                      </a:r>
                    </a:p>
                  </a:txBody>
                  <a:tcPr marL="124143" marR="124143"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显示静态主机解析表</a:t>
                      </a:r>
                    </a:p>
                  </a:txBody>
                  <a:tcPr marL="124143" marR="124143"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647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988702813"/>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3749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命令补全</a:t>
            </a:r>
          </a:p>
        </p:txBody>
      </p:sp>
      <p:sp>
        <p:nvSpPr>
          <p:cNvPr id="3" name="内容占位符 2"/>
          <p:cNvSpPr>
            <a:spLocks noGrp="1"/>
          </p:cNvSpPr>
          <p:nvPr>
            <p:ph idx="1"/>
          </p:nvPr>
        </p:nvSpPr>
        <p:spPr/>
        <p:txBody>
          <a:bodyPr/>
          <a:lstStyle/>
          <a:p>
            <a:r>
              <a:rPr lang="zh-CN" altLang="en-US" dirty="0"/>
              <a:t>通常用户在</a:t>
            </a:r>
            <a:r>
              <a:rPr lang="en-US" altLang="zh-CN" dirty="0"/>
              <a:t>bash</a:t>
            </a:r>
            <a:r>
              <a:rPr lang="zh-CN" altLang="en-US" dirty="0"/>
              <a:t>下输入命令时不必把命令输全， </a:t>
            </a:r>
            <a:r>
              <a:rPr lang="en-US" altLang="zh-CN" dirty="0"/>
              <a:t>Shell </a:t>
            </a:r>
            <a:r>
              <a:rPr lang="zh-CN" altLang="en-US" dirty="0"/>
              <a:t>就能判断出你所要输入的命令</a:t>
            </a:r>
          </a:p>
          <a:p>
            <a:r>
              <a:rPr lang="zh-CN" altLang="en-US" dirty="0"/>
              <a:t>该功能的核心思想是：</a:t>
            </a:r>
            <a:r>
              <a:rPr lang="en-US" altLang="zh-CN" dirty="0"/>
              <a:t>bash </a:t>
            </a:r>
            <a:r>
              <a:rPr lang="zh-CN" altLang="en-US" dirty="0"/>
              <a:t>根据用户已输入的信息来查找以这些信息开头的命令，从而试图完成当前命令的输入</a:t>
            </a:r>
            <a:endParaRPr lang="en-US" altLang="zh-CN" dirty="0"/>
          </a:p>
          <a:p>
            <a:r>
              <a:rPr lang="zh-CN" altLang="en-US" dirty="0"/>
              <a:t>命令补全的方法是通过</a:t>
            </a:r>
            <a:r>
              <a:rPr lang="en-US" altLang="zh-CN" dirty="0">
                <a:solidFill>
                  <a:srgbClr val="FF0000"/>
                </a:solidFill>
                <a:ea typeface="黑体" pitchFamily="49" charset="-122"/>
              </a:rPr>
              <a:t>Tab </a:t>
            </a:r>
            <a:r>
              <a:rPr lang="zh-CN" altLang="en-US" dirty="0">
                <a:solidFill>
                  <a:srgbClr val="FF0000"/>
                </a:solidFill>
                <a:ea typeface="黑体" pitchFamily="49" charset="-122"/>
              </a:rPr>
              <a:t>键</a:t>
            </a:r>
            <a:r>
              <a:rPr lang="zh-CN" altLang="en-US" dirty="0"/>
              <a:t>，按下一次 </a:t>
            </a:r>
            <a:r>
              <a:rPr lang="en-US" altLang="zh-CN" dirty="0"/>
              <a:t>Tab </a:t>
            </a:r>
            <a:r>
              <a:rPr lang="zh-CN" altLang="en-US" dirty="0"/>
              <a:t>键后，</a:t>
            </a:r>
            <a:r>
              <a:rPr lang="en-US" altLang="zh-CN" dirty="0"/>
              <a:t>bash </a:t>
            </a:r>
            <a:r>
              <a:rPr lang="zh-CN" altLang="en-US" dirty="0"/>
              <a:t>就试图完成整个命令的输入，如果不成功，可以再按一次 </a:t>
            </a:r>
            <a:r>
              <a:rPr lang="en-US" altLang="zh-CN" dirty="0"/>
              <a:t>Tab </a:t>
            </a:r>
            <a:r>
              <a:rPr lang="zh-CN" altLang="en-US" dirty="0"/>
              <a:t>键，这时 </a:t>
            </a:r>
            <a:r>
              <a:rPr lang="en-US" altLang="zh-CN" dirty="0"/>
              <a:t>bash </a:t>
            </a:r>
            <a:r>
              <a:rPr lang="zh-CN" altLang="en-US" dirty="0"/>
              <a:t>将列出所有能够与当前输入字符相匹配的命令列表</a:t>
            </a:r>
          </a:p>
        </p:txBody>
      </p:sp>
    </p:spTree>
    <p:extLst>
      <p:ext uri="{BB962C8B-B14F-4D97-AF65-F5344CB8AC3E}">
        <p14:creationId xmlns:p14="http://schemas.microsoft.com/office/powerpoint/2010/main" val="3236030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命令补全举例</a:t>
            </a:r>
          </a:p>
        </p:txBody>
      </p:sp>
      <p:sp>
        <p:nvSpPr>
          <p:cNvPr id="3" name="内容占位符 2"/>
          <p:cNvSpPr>
            <a:spLocks noGrp="1"/>
          </p:cNvSpPr>
          <p:nvPr>
            <p:ph idx="1"/>
          </p:nvPr>
        </p:nvSpPr>
        <p:spPr/>
        <p:txBody>
          <a:bodyPr/>
          <a:lstStyle/>
          <a:p>
            <a:r>
              <a:rPr lang="zh-CN" altLang="en-US" dirty="0"/>
              <a:t>进入</a:t>
            </a:r>
            <a:r>
              <a:rPr lang="en-US" altLang="zh-CN" dirty="0"/>
              <a:t>/etc/</a:t>
            </a:r>
            <a:r>
              <a:rPr lang="en-US" altLang="zh-CN" dirty="0" err="1"/>
              <a:t>sysconfig</a:t>
            </a:r>
            <a:r>
              <a:rPr lang="en-US" altLang="zh-CN" dirty="0"/>
              <a:t>/network-scripts/</a:t>
            </a:r>
            <a:r>
              <a:rPr lang="zh-CN" altLang="en-US" dirty="0"/>
              <a:t>目录</a:t>
            </a:r>
            <a:endParaRPr lang="en-US" altLang="zh-CN" dirty="0"/>
          </a:p>
          <a:p>
            <a:pPr lvl="1">
              <a:buNone/>
            </a:pPr>
            <a:r>
              <a:rPr lang="en-US" altLang="zh-CN" dirty="0" err="1"/>
              <a:t>cd</a:t>
            </a:r>
            <a:r>
              <a:rPr lang="en-US" altLang="zh-CN" dirty="0"/>
              <a:t> /e</a:t>
            </a:r>
            <a:r>
              <a:rPr lang="en-US" altLang="zh-CN" dirty="0">
                <a:solidFill>
                  <a:schemeClr val="accent6">
                    <a:lumMod val="75000"/>
                  </a:schemeClr>
                </a:solidFill>
              </a:rPr>
              <a:t>&lt;Tab&gt;</a:t>
            </a:r>
            <a:r>
              <a:rPr lang="en-US" altLang="zh-CN" dirty="0"/>
              <a:t>sys</a:t>
            </a:r>
            <a:r>
              <a:rPr lang="en-US" altLang="zh-CN" dirty="0">
                <a:solidFill>
                  <a:schemeClr val="accent6">
                    <a:lumMod val="75000"/>
                  </a:schemeClr>
                </a:solidFill>
              </a:rPr>
              <a:t>&lt;Tab&gt;</a:t>
            </a:r>
            <a:r>
              <a:rPr lang="en-US" altLang="zh-CN" dirty="0"/>
              <a:t>c</a:t>
            </a:r>
            <a:r>
              <a:rPr lang="en-US" altLang="zh-CN" dirty="0">
                <a:solidFill>
                  <a:schemeClr val="accent6">
                    <a:lumMod val="75000"/>
                  </a:schemeClr>
                </a:solidFill>
              </a:rPr>
              <a:t>&lt;Tab&gt;</a:t>
            </a:r>
            <a:r>
              <a:rPr lang="en-US" altLang="zh-CN" dirty="0"/>
              <a:t>ne</a:t>
            </a:r>
            <a:r>
              <a:rPr lang="en-US" altLang="zh-CN" dirty="0">
                <a:solidFill>
                  <a:schemeClr val="accent6">
                    <a:lumMod val="75000"/>
                  </a:schemeClr>
                </a:solidFill>
              </a:rPr>
              <a:t>&lt;Tab&gt;</a:t>
            </a:r>
            <a:r>
              <a:rPr lang="en-US" altLang="zh-CN" dirty="0"/>
              <a:t>-</a:t>
            </a:r>
            <a:r>
              <a:rPr lang="en-US" altLang="zh-CN" dirty="0">
                <a:solidFill>
                  <a:schemeClr val="accent6">
                    <a:lumMod val="75000"/>
                  </a:schemeClr>
                </a:solidFill>
              </a:rPr>
              <a:t>&lt;Tab&gt;</a:t>
            </a:r>
          </a:p>
          <a:p>
            <a:r>
              <a:rPr lang="zh-CN" altLang="en-US" dirty="0"/>
              <a:t>显示</a:t>
            </a:r>
            <a:r>
              <a:rPr lang="en-US" altLang="zh-CN" dirty="0"/>
              <a:t>$BASH</a:t>
            </a:r>
            <a:r>
              <a:rPr lang="zh-CN" altLang="en-US" dirty="0"/>
              <a:t>变量的值</a:t>
            </a:r>
            <a:endParaRPr lang="en-US" altLang="zh-CN" dirty="0"/>
          </a:p>
          <a:p>
            <a:pPr lvl="1">
              <a:buNone/>
            </a:pPr>
            <a:r>
              <a:rPr lang="en-US" altLang="zh-CN" dirty="0"/>
              <a:t>echo  $B</a:t>
            </a:r>
            <a:r>
              <a:rPr lang="en-US" altLang="zh-CN" dirty="0">
                <a:solidFill>
                  <a:schemeClr val="accent6">
                    <a:lumMod val="75000"/>
                  </a:schemeClr>
                </a:solidFill>
              </a:rPr>
              <a:t>&lt;Tab&gt;</a:t>
            </a:r>
            <a:r>
              <a:rPr lang="en-US" altLang="zh-CN" dirty="0"/>
              <a:t>ASH</a:t>
            </a:r>
            <a:endParaRPr lang="zh-CN" altLang="en-US" dirty="0"/>
          </a:p>
        </p:txBody>
      </p:sp>
    </p:spTree>
    <p:extLst>
      <p:ext uri="{BB962C8B-B14F-4D97-AF65-F5344CB8AC3E}">
        <p14:creationId xmlns:p14="http://schemas.microsoft.com/office/powerpoint/2010/main" val="129190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命令历史</a:t>
            </a:r>
          </a:p>
        </p:txBody>
      </p:sp>
      <p:sp>
        <p:nvSpPr>
          <p:cNvPr id="3" name="内容占位符 2"/>
          <p:cNvSpPr>
            <a:spLocks noGrp="1"/>
          </p:cNvSpPr>
          <p:nvPr>
            <p:ph idx="1"/>
          </p:nvPr>
        </p:nvSpPr>
        <p:spPr/>
        <p:txBody>
          <a:bodyPr/>
          <a:lstStyle/>
          <a:p>
            <a:r>
              <a:rPr lang="en-US" altLang="zh-CN" dirty="0"/>
              <a:t>bash</a:t>
            </a:r>
            <a:r>
              <a:rPr lang="zh-CN" altLang="zh-CN" dirty="0"/>
              <a:t>可以记录一定数目的以前在</a:t>
            </a:r>
            <a:r>
              <a:rPr lang="en-US" altLang="zh-CN" dirty="0"/>
              <a:t>Shell</a:t>
            </a:r>
            <a:r>
              <a:rPr lang="zh-CN" altLang="zh-CN" dirty="0"/>
              <a:t>中输入的命令</a:t>
            </a:r>
            <a:endParaRPr lang="en-US" altLang="zh-CN" dirty="0"/>
          </a:p>
          <a:p>
            <a:pPr lvl="1"/>
            <a:r>
              <a:rPr lang="zh-CN" altLang="zh-CN" dirty="0"/>
              <a:t>记录历史命令的文本文件由环境变量</a:t>
            </a:r>
            <a:r>
              <a:rPr lang="en-US" altLang="zh-CN" dirty="0"/>
              <a:t> </a:t>
            </a:r>
            <a:r>
              <a:rPr lang="en-US" altLang="zh-CN" dirty="0">
                <a:solidFill>
                  <a:schemeClr val="accent6">
                    <a:lumMod val="75000"/>
                  </a:schemeClr>
                </a:solidFill>
              </a:rPr>
              <a:t>HISTFILE </a:t>
            </a:r>
            <a:r>
              <a:rPr lang="zh-CN" altLang="zh-CN" dirty="0"/>
              <a:t>来指定，默认的记录文件是</a:t>
            </a:r>
            <a:r>
              <a:rPr lang="en-US" altLang="zh-CN" dirty="0"/>
              <a:t>.</a:t>
            </a:r>
            <a:r>
              <a:rPr lang="en-US" altLang="zh-CN" dirty="0" err="1"/>
              <a:t>bash_history</a:t>
            </a:r>
            <a:r>
              <a:rPr lang="zh-CN" altLang="zh-CN" dirty="0"/>
              <a:t>，这是一个隐含文件，位于用户自己的目录中</a:t>
            </a:r>
            <a:endParaRPr lang="en-US" altLang="zh-CN" dirty="0"/>
          </a:p>
          <a:p>
            <a:pPr lvl="1"/>
            <a:r>
              <a:rPr lang="zh-CN" altLang="zh-CN" dirty="0"/>
              <a:t>可以记录历史命令的数目由环境变量</a:t>
            </a:r>
            <a:r>
              <a:rPr lang="en-US" altLang="zh-CN" dirty="0"/>
              <a:t> </a:t>
            </a:r>
            <a:r>
              <a:rPr lang="en-US" altLang="zh-CN" dirty="0">
                <a:solidFill>
                  <a:schemeClr val="accent6">
                    <a:lumMod val="75000"/>
                  </a:schemeClr>
                </a:solidFill>
              </a:rPr>
              <a:t>HISTSIZE </a:t>
            </a:r>
            <a:r>
              <a:rPr lang="zh-CN" altLang="zh-CN" dirty="0"/>
              <a:t>的值指定，默认</a:t>
            </a:r>
            <a:r>
              <a:rPr lang="zh-CN" altLang="en-US" dirty="0"/>
              <a:t>为</a:t>
            </a:r>
            <a:r>
              <a:rPr lang="en-US" altLang="zh-CN" dirty="0"/>
              <a:t>1000</a:t>
            </a:r>
          </a:p>
          <a:p>
            <a:r>
              <a:rPr lang="zh-CN" altLang="en-US" dirty="0"/>
              <a:t>查看命令历史</a:t>
            </a:r>
            <a:endParaRPr lang="en-US" altLang="zh-CN" dirty="0"/>
          </a:p>
          <a:p>
            <a:pPr lvl="1"/>
            <a:r>
              <a:rPr lang="en-US" altLang="zh-CN" sz="2000" b="1" dirty="0">
                <a:solidFill>
                  <a:srgbClr val="006600"/>
                </a:solidFill>
                <a:latin typeface="Courier New" pitchFamily="49" charset="0"/>
              </a:rPr>
              <a:t>history</a:t>
            </a:r>
          </a:p>
          <a:p>
            <a:pPr lvl="1"/>
            <a:r>
              <a:rPr lang="en-US" altLang="zh-CN" sz="2000" b="1" dirty="0">
                <a:solidFill>
                  <a:srgbClr val="006600"/>
                </a:solidFill>
                <a:latin typeface="Courier New" pitchFamily="49" charset="0"/>
              </a:rPr>
              <a:t>history 30  </a:t>
            </a:r>
            <a:r>
              <a:rPr lang="en-US" altLang="zh-CN" sz="2000" dirty="0">
                <a:latin typeface="Courier New" pitchFamily="49" charset="0"/>
              </a:rPr>
              <a:t># </a:t>
            </a:r>
            <a:r>
              <a:rPr lang="zh-CN" altLang="en-US" sz="2000" dirty="0">
                <a:latin typeface="Courier New" pitchFamily="49" charset="0"/>
              </a:rPr>
              <a:t>查看最近 </a:t>
            </a:r>
            <a:r>
              <a:rPr lang="en-US" altLang="zh-CN" sz="2000" dirty="0">
                <a:latin typeface="Courier New" pitchFamily="49" charset="0"/>
              </a:rPr>
              <a:t>30 </a:t>
            </a:r>
            <a:r>
              <a:rPr lang="zh-CN" altLang="en-US" sz="2000" dirty="0">
                <a:latin typeface="Courier New" pitchFamily="49" charset="0"/>
              </a:rPr>
              <a:t>个历史命令</a:t>
            </a:r>
            <a:endParaRPr lang="en-US" altLang="zh-CN" sz="2000" dirty="0">
              <a:latin typeface="Courier New" pitchFamily="49" charset="0"/>
            </a:endParaRPr>
          </a:p>
          <a:p>
            <a:pPr lvl="1"/>
            <a:r>
              <a:rPr lang="en-US" altLang="zh-CN" sz="2000" b="1" dirty="0" err="1">
                <a:solidFill>
                  <a:schemeClr val="accent6">
                    <a:lumMod val="75000"/>
                  </a:schemeClr>
                </a:solidFill>
                <a:latin typeface="Courier New" pitchFamily="49" charset="0"/>
              </a:rPr>
              <a:t>fc</a:t>
            </a:r>
            <a:r>
              <a:rPr lang="en-US" altLang="zh-CN" sz="2000" b="1" dirty="0">
                <a:solidFill>
                  <a:schemeClr val="accent6">
                    <a:lumMod val="75000"/>
                  </a:schemeClr>
                </a:solidFill>
                <a:latin typeface="Courier New" pitchFamily="49" charset="0"/>
              </a:rPr>
              <a:t> –l 30 50 </a:t>
            </a:r>
            <a:r>
              <a:rPr lang="en-US" altLang="zh-CN" sz="2000" dirty="0">
                <a:latin typeface="Courier New" pitchFamily="49" charset="0"/>
              </a:rPr>
              <a:t># </a:t>
            </a:r>
            <a:r>
              <a:rPr lang="zh-CN" altLang="en-US" sz="2000" dirty="0">
                <a:latin typeface="Courier New" pitchFamily="49" charset="0"/>
              </a:rPr>
              <a:t>列出命令历史中第</a:t>
            </a:r>
            <a:r>
              <a:rPr lang="en-US" altLang="zh-CN" sz="2000" dirty="0">
                <a:latin typeface="Courier New" pitchFamily="49" charset="0"/>
              </a:rPr>
              <a:t>30</a:t>
            </a:r>
            <a:r>
              <a:rPr lang="zh-CN" altLang="en-US" sz="2000" dirty="0">
                <a:latin typeface="Courier New" pitchFamily="49" charset="0"/>
              </a:rPr>
              <a:t>到第</a:t>
            </a:r>
            <a:r>
              <a:rPr lang="en-US" altLang="zh-CN" sz="2000" dirty="0">
                <a:latin typeface="Courier New" pitchFamily="49" charset="0"/>
              </a:rPr>
              <a:t>50</a:t>
            </a:r>
            <a:r>
              <a:rPr lang="zh-CN" altLang="en-US" sz="2000" dirty="0">
                <a:latin typeface="Courier New" pitchFamily="49" charset="0"/>
              </a:rPr>
              <a:t>之间的命令</a:t>
            </a:r>
            <a:endParaRPr lang="en-US" altLang="zh-CN" sz="2000" dirty="0">
              <a:latin typeface="Courier New" pitchFamily="49" charset="0"/>
            </a:endParaRPr>
          </a:p>
          <a:p>
            <a:pPr lvl="1"/>
            <a:endParaRPr lang="zh-CN" altLang="en-US" dirty="0"/>
          </a:p>
        </p:txBody>
      </p:sp>
    </p:spTree>
    <p:extLst>
      <p:ext uri="{BB962C8B-B14F-4D97-AF65-F5344CB8AC3E}">
        <p14:creationId xmlns:p14="http://schemas.microsoft.com/office/powerpoint/2010/main" val="208486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课程目标</a:t>
            </a:r>
          </a:p>
        </p:txBody>
      </p:sp>
      <p:sp>
        <p:nvSpPr>
          <p:cNvPr id="10243" name="Rectangle 5">
            <a:extLst>
              <a:ext uri="{FF2B5EF4-FFF2-40B4-BE49-F238E27FC236}">
                <a16:creationId xmlns:a16="http://schemas.microsoft.com/office/drawing/2014/main" id="{C43844DB-9217-4645-A228-8809EA7451B1}"/>
              </a:ext>
            </a:extLst>
          </p:cNvPr>
          <p:cNvSpPr>
            <a:spLocks noGrp="1" noChangeArrowheads="1"/>
          </p:cNvSpPr>
          <p:nvPr>
            <p:ph idx="1"/>
          </p:nvPr>
        </p:nvSpPr>
        <p:spPr/>
        <p:txBody>
          <a:bodyPr/>
          <a:lstStyle/>
          <a:p>
            <a:r>
              <a:rPr lang="zh-CN" altLang="en-US" dirty="0"/>
              <a:t>理解</a:t>
            </a:r>
            <a:r>
              <a:rPr lang="en-US" altLang="zh-CN" dirty="0"/>
              <a:t>CentOS</a:t>
            </a:r>
            <a:r>
              <a:rPr lang="zh-CN" altLang="en-US" dirty="0"/>
              <a:t>中命令的基本格式</a:t>
            </a:r>
            <a:endParaRPr lang="en-US" altLang="zh-CN" dirty="0"/>
          </a:p>
          <a:p>
            <a:r>
              <a:rPr lang="zh-CN" altLang="en-US" dirty="0"/>
              <a:t>掌握</a:t>
            </a:r>
            <a:r>
              <a:rPr lang="en-US" altLang="zh-CN" dirty="0"/>
              <a:t>CentOS</a:t>
            </a:r>
            <a:r>
              <a:rPr lang="zh-CN" altLang="en-US" dirty="0"/>
              <a:t>中常见的系统信息显示命令</a:t>
            </a:r>
            <a:endParaRPr lang="en-US" altLang="zh-CN" dirty="0"/>
          </a:p>
          <a:p>
            <a:r>
              <a:rPr lang="zh-CN" altLang="en-US" dirty="0"/>
              <a:t>掌握</a:t>
            </a:r>
            <a:r>
              <a:rPr lang="en-US" altLang="zh-CN" dirty="0"/>
              <a:t>CentOS</a:t>
            </a:r>
            <a:r>
              <a:rPr lang="zh-CN" altLang="en-US" dirty="0"/>
              <a:t>的命令技巧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命令历史（续）</a:t>
            </a:r>
          </a:p>
        </p:txBody>
      </p:sp>
      <p:sp>
        <p:nvSpPr>
          <p:cNvPr id="3" name="内容占位符 2"/>
          <p:cNvSpPr>
            <a:spLocks noGrp="1"/>
          </p:cNvSpPr>
          <p:nvPr>
            <p:ph idx="1"/>
          </p:nvPr>
        </p:nvSpPr>
        <p:spPr/>
        <p:txBody>
          <a:bodyPr/>
          <a:lstStyle/>
          <a:p>
            <a:r>
              <a:rPr lang="zh-CN" altLang="en-US" dirty="0"/>
              <a:t>键盘快捷键</a:t>
            </a:r>
            <a:endParaRPr lang="en-US" altLang="zh-CN" dirty="0"/>
          </a:p>
          <a:p>
            <a:pPr lvl="1"/>
            <a:r>
              <a:rPr lang="zh-CN" altLang="en-US" dirty="0"/>
              <a:t>最简单的方法是用上下方向键、</a:t>
            </a:r>
            <a:r>
              <a:rPr lang="en-US" altLang="zh-CN" dirty="0"/>
              <a:t>&lt;</a:t>
            </a:r>
            <a:r>
              <a:rPr lang="en-US" altLang="zh-CN" dirty="0" err="1"/>
              <a:t>PgUp</a:t>
            </a:r>
            <a:r>
              <a:rPr lang="en-US" altLang="zh-CN" dirty="0"/>
              <a:t>&gt;</a:t>
            </a:r>
            <a:r>
              <a:rPr lang="zh-CN" altLang="en-US" dirty="0"/>
              <a:t>和</a:t>
            </a:r>
            <a:r>
              <a:rPr lang="en-US" altLang="zh-CN" dirty="0"/>
              <a:t>&lt;</a:t>
            </a:r>
            <a:r>
              <a:rPr lang="en-US" altLang="zh-CN" dirty="0" err="1"/>
              <a:t>PgDn</a:t>
            </a:r>
            <a:r>
              <a:rPr lang="en-US" altLang="zh-CN" dirty="0"/>
              <a:t>&gt;</a:t>
            </a:r>
            <a:r>
              <a:rPr lang="zh-CN" altLang="en-US" dirty="0"/>
              <a:t>键来查看历史命令</a:t>
            </a:r>
          </a:p>
          <a:p>
            <a:pPr lvl="1"/>
            <a:r>
              <a:rPr lang="zh-CN" altLang="en-US" dirty="0"/>
              <a:t>如果需要的话，可以使用键盘上的编辑功能键对显示在命令行上的命令进行编辑</a:t>
            </a:r>
            <a:endParaRPr lang="en-US" altLang="zh-CN" dirty="0"/>
          </a:p>
          <a:p>
            <a:r>
              <a:rPr lang="zh-CN" altLang="en-US" dirty="0"/>
              <a:t>感叹号的用法</a:t>
            </a:r>
            <a:endParaRPr lang="en-US" altLang="zh-CN" dirty="0"/>
          </a:p>
          <a:p>
            <a:pPr lvl="1"/>
            <a:r>
              <a:rPr lang="zh-CN" altLang="en-US" dirty="0"/>
              <a:t>用 </a:t>
            </a:r>
            <a:r>
              <a:rPr lang="en-US" altLang="zh-CN" dirty="0"/>
              <a:t>!! </a:t>
            </a:r>
            <a:r>
              <a:rPr lang="zh-CN" altLang="en-US" dirty="0"/>
              <a:t>执行最近执行过的命令</a:t>
            </a:r>
          </a:p>
          <a:p>
            <a:pPr lvl="1"/>
            <a:r>
              <a:rPr lang="zh-CN" altLang="en-US" dirty="0"/>
              <a:t>用 </a:t>
            </a:r>
            <a:r>
              <a:rPr lang="en-US" altLang="zh-CN" dirty="0"/>
              <a:t>! &lt;</a:t>
            </a:r>
            <a:r>
              <a:rPr lang="zh-CN" altLang="en-US" dirty="0"/>
              <a:t>命令事件号</a:t>
            </a:r>
            <a:r>
              <a:rPr lang="en-US" altLang="zh-CN" dirty="0"/>
              <a:t>&gt; </a:t>
            </a:r>
            <a:r>
              <a:rPr lang="zh-CN" altLang="en-US" dirty="0"/>
              <a:t>执行已经运行过的命令</a:t>
            </a:r>
          </a:p>
          <a:p>
            <a:pPr lvl="1"/>
            <a:r>
              <a:rPr lang="zh-CN" altLang="en-US" dirty="0"/>
              <a:t>用 </a:t>
            </a:r>
            <a:r>
              <a:rPr lang="en-US" altLang="zh-CN" dirty="0"/>
              <a:t>! &lt;</a:t>
            </a:r>
            <a:r>
              <a:rPr lang="zh-CN" altLang="en-US" dirty="0"/>
              <a:t>已经使用过的命令前面的部分</a:t>
            </a:r>
            <a:r>
              <a:rPr lang="en-US" altLang="zh-CN" dirty="0"/>
              <a:t>&gt; </a:t>
            </a:r>
            <a:r>
              <a:rPr lang="zh-CN" altLang="en-US" dirty="0"/>
              <a:t>执行已经运行过的</a:t>
            </a:r>
            <a:r>
              <a:rPr lang="zh-CN" altLang="en-US" dirty="0">
                <a:ea typeface="黑体" pitchFamily="49" charset="-122"/>
              </a:rPr>
              <a:t>以该字符串开头的</a:t>
            </a:r>
            <a:r>
              <a:rPr lang="zh-CN" altLang="en-US" dirty="0">
                <a:solidFill>
                  <a:schemeClr val="accent6">
                    <a:lumMod val="75000"/>
                  </a:schemeClr>
                </a:solidFill>
                <a:ea typeface="黑体" pitchFamily="49" charset="-122"/>
              </a:rPr>
              <a:t>最近的</a:t>
            </a:r>
            <a:r>
              <a:rPr lang="zh-CN" altLang="en-US" dirty="0"/>
              <a:t>命令</a:t>
            </a:r>
          </a:p>
        </p:txBody>
      </p:sp>
    </p:spTree>
    <p:extLst>
      <p:ext uri="{BB962C8B-B14F-4D97-AF65-F5344CB8AC3E}">
        <p14:creationId xmlns:p14="http://schemas.microsoft.com/office/powerpoint/2010/main" val="159205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命令别名</a:t>
            </a:r>
          </a:p>
        </p:txBody>
      </p:sp>
      <p:sp>
        <p:nvSpPr>
          <p:cNvPr id="3" name="内容占位符 2"/>
          <p:cNvSpPr>
            <a:spLocks noGrp="1"/>
          </p:cNvSpPr>
          <p:nvPr>
            <p:ph idx="1"/>
          </p:nvPr>
        </p:nvSpPr>
        <p:spPr/>
        <p:txBody>
          <a:bodyPr/>
          <a:lstStyle/>
          <a:p>
            <a:r>
              <a:rPr lang="zh-CN" altLang="en-US" dirty="0"/>
              <a:t>允许用户按照自己喜欢的方式对命令进行自定义</a:t>
            </a:r>
            <a:endParaRPr lang="en-US" altLang="zh-CN" dirty="0"/>
          </a:p>
          <a:p>
            <a:r>
              <a:rPr lang="zh-CN" altLang="en-US" dirty="0"/>
              <a:t>格式 </a:t>
            </a:r>
          </a:p>
          <a:p>
            <a:pPr lvl="1"/>
            <a:r>
              <a:rPr lang="en-US" altLang="zh-CN" dirty="0"/>
              <a:t>alias [</a:t>
            </a:r>
            <a:r>
              <a:rPr lang="en-US" altLang="zh-CN" dirty="0" err="1">
                <a:solidFill>
                  <a:schemeClr val="accent6">
                    <a:lumMod val="75000"/>
                  </a:schemeClr>
                </a:solidFill>
              </a:rPr>
              <a:t>alias_name</a:t>
            </a:r>
            <a:r>
              <a:rPr lang="en-US" altLang="zh-CN" dirty="0"/>
              <a:t>='</a:t>
            </a:r>
            <a:r>
              <a:rPr lang="en-US" altLang="zh-CN" dirty="0" err="1">
                <a:solidFill>
                  <a:srgbClr val="002060"/>
                </a:solidFill>
              </a:rPr>
              <a:t>original_command</a:t>
            </a:r>
            <a:r>
              <a:rPr lang="en-US" altLang="zh-CN" dirty="0"/>
              <a:t>'] </a:t>
            </a:r>
          </a:p>
          <a:p>
            <a:r>
              <a:rPr lang="zh-CN" altLang="en-US" dirty="0"/>
              <a:t>说明</a:t>
            </a:r>
            <a:endParaRPr lang="en-US" altLang="zh-CN" dirty="0"/>
          </a:p>
          <a:p>
            <a:pPr lvl="1">
              <a:lnSpc>
                <a:spcPct val="80000"/>
              </a:lnSpc>
            </a:pPr>
            <a:r>
              <a:rPr lang="en-US" altLang="zh-CN" sz="2400" dirty="0" err="1">
                <a:solidFill>
                  <a:schemeClr val="accent6">
                    <a:lumMod val="75000"/>
                  </a:schemeClr>
                </a:solidFill>
              </a:rPr>
              <a:t>alias_name</a:t>
            </a:r>
            <a:r>
              <a:rPr lang="zh-CN" altLang="en-US" sz="2400" dirty="0"/>
              <a:t>是用户给命令取的别名</a:t>
            </a:r>
          </a:p>
          <a:p>
            <a:pPr lvl="1">
              <a:lnSpc>
                <a:spcPct val="80000"/>
              </a:lnSpc>
            </a:pPr>
            <a:r>
              <a:rPr lang="en-US" altLang="zh-CN" sz="2400" dirty="0" err="1">
                <a:solidFill>
                  <a:srgbClr val="002060"/>
                </a:solidFill>
              </a:rPr>
              <a:t>original_command</a:t>
            </a:r>
            <a:r>
              <a:rPr lang="zh-CN" altLang="en-US" sz="2400" dirty="0"/>
              <a:t>是原来的命令和参数若命令中包含空格或其他的特殊字符串必须使用引号</a:t>
            </a:r>
          </a:p>
          <a:p>
            <a:pPr lvl="1">
              <a:lnSpc>
                <a:spcPct val="80000"/>
              </a:lnSpc>
            </a:pPr>
            <a:r>
              <a:rPr lang="zh-CN" altLang="en-US" sz="2400" dirty="0"/>
              <a:t>在定义别名时，</a:t>
            </a:r>
            <a:r>
              <a:rPr lang="zh-CN" altLang="en-US" sz="2400" dirty="0">
                <a:solidFill>
                  <a:srgbClr val="FF0000"/>
                </a:solidFill>
              </a:rPr>
              <a:t>等号两边不允许有空格</a:t>
            </a:r>
            <a:endParaRPr lang="en-US" altLang="zh-CN" sz="2400" dirty="0"/>
          </a:p>
          <a:p>
            <a:pPr lvl="1">
              <a:lnSpc>
                <a:spcPct val="80000"/>
              </a:lnSpc>
            </a:pPr>
            <a:r>
              <a:rPr lang="zh-CN" altLang="en-US" sz="2400" dirty="0"/>
              <a:t>不带任何参数的</a:t>
            </a:r>
            <a:r>
              <a:rPr lang="en-US" altLang="zh-CN" sz="2400" dirty="0"/>
              <a:t>alias</a:t>
            </a:r>
            <a:r>
              <a:rPr lang="zh-CN" altLang="en-US" sz="2400" dirty="0"/>
              <a:t>命令显示当前已定义的所有别名</a:t>
            </a:r>
            <a:endParaRPr lang="en-US" altLang="zh-CN" sz="2400" dirty="0"/>
          </a:p>
          <a:p>
            <a:pPr lvl="1">
              <a:lnSpc>
                <a:spcPct val="80000"/>
              </a:lnSpc>
            </a:pPr>
            <a:r>
              <a:rPr lang="zh-CN" altLang="en-US" sz="2400" dirty="0"/>
              <a:t>可以使用 </a:t>
            </a:r>
            <a:r>
              <a:rPr lang="en-US" altLang="zh-CN" sz="2400" dirty="0" err="1"/>
              <a:t>unalias</a:t>
            </a:r>
            <a:r>
              <a:rPr lang="en-US" altLang="zh-CN" sz="2400" dirty="0"/>
              <a:t> </a:t>
            </a:r>
            <a:r>
              <a:rPr lang="en-US" altLang="zh-CN" sz="2400" dirty="0" err="1">
                <a:solidFill>
                  <a:schemeClr val="accent6">
                    <a:lumMod val="75000"/>
                  </a:schemeClr>
                </a:solidFill>
              </a:rPr>
              <a:t>alias_name</a:t>
            </a:r>
            <a:r>
              <a:rPr lang="en-US" altLang="zh-CN" sz="2400" dirty="0">
                <a:solidFill>
                  <a:schemeClr val="accent6">
                    <a:lumMod val="75000"/>
                  </a:schemeClr>
                </a:solidFill>
              </a:rPr>
              <a:t> </a:t>
            </a:r>
            <a:r>
              <a:rPr lang="zh-CN" altLang="en-US" sz="2400" dirty="0"/>
              <a:t>命令取消某个别名的定义</a:t>
            </a:r>
          </a:p>
          <a:p>
            <a:pPr lvl="1">
              <a:lnSpc>
                <a:spcPct val="80000"/>
              </a:lnSpc>
            </a:pPr>
            <a:r>
              <a:rPr lang="zh-CN" altLang="en-US" sz="2400" dirty="0"/>
              <a:t>如果用户需要别名的定义在每次登录时均有效，应该将其写入用户自家目录下的</a:t>
            </a:r>
            <a:r>
              <a:rPr lang="en-US" altLang="zh-CN" sz="2400" dirty="0">
                <a:solidFill>
                  <a:srgbClr val="C00000"/>
                </a:solidFill>
              </a:rPr>
              <a:t>.</a:t>
            </a:r>
            <a:r>
              <a:rPr lang="en-US" altLang="zh-CN" sz="2400" dirty="0" err="1">
                <a:solidFill>
                  <a:srgbClr val="C00000"/>
                </a:solidFill>
              </a:rPr>
              <a:t>bashrc</a:t>
            </a:r>
            <a:r>
              <a:rPr lang="zh-CN" altLang="en-US" sz="2400" dirty="0"/>
              <a:t>文件中</a:t>
            </a:r>
          </a:p>
          <a:p>
            <a:pPr lvl="1"/>
            <a:endParaRPr lang="zh-CN" altLang="en-US" dirty="0"/>
          </a:p>
        </p:txBody>
      </p:sp>
    </p:spTree>
    <p:extLst>
      <p:ext uri="{BB962C8B-B14F-4D97-AF65-F5344CB8AC3E}">
        <p14:creationId xmlns:p14="http://schemas.microsoft.com/office/powerpoint/2010/main" val="109497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命令别名（续）</a:t>
            </a:r>
          </a:p>
        </p:txBody>
      </p:sp>
      <p:sp>
        <p:nvSpPr>
          <p:cNvPr id="3" name="内容占位符 2"/>
          <p:cNvSpPr>
            <a:spLocks noGrp="1"/>
          </p:cNvSpPr>
          <p:nvPr>
            <p:ph idx="1"/>
          </p:nvPr>
        </p:nvSpPr>
        <p:spPr/>
        <p:txBody>
          <a:bodyPr/>
          <a:lstStyle/>
          <a:p>
            <a:r>
              <a:rPr lang="zh-CN" altLang="en-US" dirty="0"/>
              <a:t>定义别名举例</a:t>
            </a:r>
            <a:endParaRPr lang="en-US" altLang="zh-CN" dirty="0"/>
          </a:p>
          <a:p>
            <a:pPr lvl="1">
              <a:buNone/>
            </a:pPr>
            <a:r>
              <a:rPr lang="en-US" altLang="zh-CN" dirty="0">
                <a:solidFill>
                  <a:schemeClr val="accent6">
                    <a:lumMod val="75000"/>
                  </a:schemeClr>
                </a:solidFill>
              </a:rPr>
              <a:t>alias </a:t>
            </a:r>
            <a:r>
              <a:rPr lang="en-US" altLang="zh-CN" dirty="0" err="1">
                <a:solidFill>
                  <a:schemeClr val="accent6">
                    <a:lumMod val="75000"/>
                  </a:schemeClr>
                </a:solidFill>
              </a:rPr>
              <a:t>lh</a:t>
            </a:r>
            <a:r>
              <a:rPr lang="en-US" altLang="zh-CN" dirty="0">
                <a:solidFill>
                  <a:schemeClr val="accent6">
                    <a:lumMod val="75000"/>
                  </a:schemeClr>
                </a:solidFill>
              </a:rPr>
              <a:t>='</a:t>
            </a:r>
            <a:r>
              <a:rPr lang="en-US" altLang="zh-CN" dirty="0" err="1">
                <a:solidFill>
                  <a:schemeClr val="accent6">
                    <a:lumMod val="75000"/>
                  </a:schemeClr>
                </a:solidFill>
              </a:rPr>
              <a:t>ls</a:t>
            </a:r>
            <a:r>
              <a:rPr lang="en-US" altLang="zh-CN" dirty="0">
                <a:solidFill>
                  <a:schemeClr val="accent6">
                    <a:lumMod val="75000"/>
                  </a:schemeClr>
                </a:solidFill>
              </a:rPr>
              <a:t> -</a:t>
            </a:r>
            <a:r>
              <a:rPr lang="en-US" altLang="zh-CN" dirty="0" err="1">
                <a:solidFill>
                  <a:schemeClr val="accent6">
                    <a:lumMod val="75000"/>
                  </a:schemeClr>
                </a:solidFill>
              </a:rPr>
              <a:t>lh</a:t>
            </a:r>
            <a:r>
              <a:rPr lang="en-US" altLang="zh-CN" dirty="0">
                <a:solidFill>
                  <a:schemeClr val="accent6">
                    <a:lumMod val="75000"/>
                  </a:schemeClr>
                </a:solidFill>
              </a:rPr>
              <a:t>'</a:t>
            </a:r>
          </a:p>
          <a:p>
            <a:pPr lvl="1">
              <a:buNone/>
            </a:pPr>
            <a:r>
              <a:rPr lang="en-US" altLang="zh-CN" dirty="0">
                <a:solidFill>
                  <a:schemeClr val="accent6">
                    <a:lumMod val="75000"/>
                  </a:schemeClr>
                </a:solidFill>
              </a:rPr>
              <a:t>alias </a:t>
            </a:r>
            <a:r>
              <a:rPr lang="en-US" altLang="zh-CN" dirty="0" err="1">
                <a:solidFill>
                  <a:schemeClr val="accent6">
                    <a:lumMod val="75000"/>
                  </a:schemeClr>
                </a:solidFill>
              </a:rPr>
              <a:t>grep</a:t>
            </a:r>
            <a:r>
              <a:rPr lang="en-US" altLang="zh-CN" dirty="0">
                <a:solidFill>
                  <a:schemeClr val="accent6">
                    <a:lumMod val="75000"/>
                  </a:schemeClr>
                </a:solidFill>
              </a:rPr>
              <a:t>='</a:t>
            </a:r>
            <a:r>
              <a:rPr lang="en-US" altLang="zh-CN" dirty="0" err="1">
                <a:solidFill>
                  <a:schemeClr val="accent6">
                    <a:lumMod val="75000"/>
                  </a:schemeClr>
                </a:solidFill>
              </a:rPr>
              <a:t>grep</a:t>
            </a:r>
            <a:r>
              <a:rPr lang="en-US" altLang="zh-CN" dirty="0">
                <a:solidFill>
                  <a:schemeClr val="accent6">
                    <a:lumMod val="75000"/>
                  </a:schemeClr>
                </a:solidFill>
              </a:rPr>
              <a:t> --color=auto'</a:t>
            </a:r>
          </a:p>
          <a:p>
            <a:pPr lvl="1">
              <a:buNone/>
            </a:pPr>
            <a:r>
              <a:rPr lang="en-US" altLang="zh-CN" dirty="0">
                <a:solidFill>
                  <a:schemeClr val="accent6">
                    <a:lumMod val="75000"/>
                  </a:schemeClr>
                </a:solidFill>
              </a:rPr>
              <a:t>alias </a:t>
            </a:r>
            <a:r>
              <a:rPr lang="en-US" altLang="zh-CN" dirty="0" err="1">
                <a:solidFill>
                  <a:schemeClr val="accent6">
                    <a:lumMod val="75000"/>
                  </a:schemeClr>
                </a:solidFill>
              </a:rPr>
              <a:t>gitcam</a:t>
            </a:r>
            <a:r>
              <a:rPr lang="en-US" altLang="zh-CN" dirty="0">
                <a:solidFill>
                  <a:schemeClr val="accent6">
                    <a:lumMod val="75000"/>
                  </a:schemeClr>
                </a:solidFill>
              </a:rPr>
              <a:t>='</a:t>
            </a:r>
            <a:r>
              <a:rPr lang="en-US" altLang="zh-CN" dirty="0" err="1">
                <a:solidFill>
                  <a:schemeClr val="accent6">
                    <a:lumMod val="75000"/>
                  </a:schemeClr>
                </a:solidFill>
              </a:rPr>
              <a:t>git</a:t>
            </a:r>
            <a:r>
              <a:rPr lang="en-US" altLang="zh-CN" dirty="0">
                <a:solidFill>
                  <a:schemeClr val="accent6">
                    <a:lumMod val="75000"/>
                  </a:schemeClr>
                </a:solidFill>
              </a:rPr>
              <a:t> commit -a -m '</a:t>
            </a:r>
          </a:p>
          <a:p>
            <a:r>
              <a:rPr lang="zh-CN" altLang="en-US" dirty="0"/>
              <a:t>注意</a:t>
            </a:r>
            <a:endParaRPr lang="en-US" altLang="zh-CN" dirty="0"/>
          </a:p>
          <a:p>
            <a:pPr lvl="1"/>
            <a:r>
              <a:rPr lang="zh-CN" altLang="en-US" sz="2400" dirty="0"/>
              <a:t>若系统中有一个命令，同时又定义了一个与之同名的别名（例如，系统中有</a:t>
            </a:r>
            <a:r>
              <a:rPr lang="en-US" altLang="zh-CN" sz="2400" dirty="0" err="1"/>
              <a:t>grep</a:t>
            </a:r>
            <a:r>
              <a:rPr lang="zh-CN" altLang="en-US" sz="2400" dirty="0"/>
              <a:t>命令，且又定义了</a:t>
            </a:r>
            <a:r>
              <a:rPr lang="en-US" altLang="zh-CN" sz="2400" dirty="0" err="1"/>
              <a:t>grep</a:t>
            </a:r>
            <a:r>
              <a:rPr lang="zh-CN" altLang="en-US" sz="2400" dirty="0"/>
              <a:t>的别名），则别名将优先于系统中原有的命令的执行</a:t>
            </a:r>
          </a:p>
          <a:p>
            <a:pPr lvl="1"/>
            <a:r>
              <a:rPr lang="zh-CN" altLang="en-US" sz="2400" dirty="0"/>
              <a:t>要想临时使用系统中的命令而非别名，应该在命令前添加“</a:t>
            </a:r>
            <a:r>
              <a:rPr lang="en-US" altLang="zh-CN" sz="2400" dirty="0"/>
              <a:t>\”</a:t>
            </a:r>
            <a:r>
              <a:rPr lang="zh-CN" altLang="en-US" sz="2400" dirty="0"/>
              <a:t>字符，例如，</a:t>
            </a:r>
            <a:r>
              <a:rPr lang="en-US" altLang="zh-CN" sz="2400" dirty="0"/>
              <a:t>$ \</a:t>
            </a:r>
            <a:r>
              <a:rPr lang="en-US" altLang="zh-CN" sz="2400" dirty="0" err="1"/>
              <a:t>grep</a:t>
            </a:r>
            <a:r>
              <a:rPr lang="zh-CN" altLang="en-US" sz="2400" dirty="0"/>
              <a:t>命令将运行系统中原来的</a:t>
            </a:r>
            <a:r>
              <a:rPr lang="en-US" altLang="zh-CN" sz="2400" dirty="0" err="1"/>
              <a:t>grep</a:t>
            </a:r>
            <a:r>
              <a:rPr lang="zh-CN" altLang="en-US" sz="2400" dirty="0"/>
              <a:t>命令而不是</a:t>
            </a:r>
            <a:r>
              <a:rPr lang="en-US" altLang="zh-CN" sz="2400" dirty="0" err="1"/>
              <a:t>grep</a:t>
            </a:r>
            <a:r>
              <a:rPr lang="zh-CN" altLang="en-US" sz="2400" dirty="0"/>
              <a:t>别名，它不在输出中显示颜色</a:t>
            </a:r>
          </a:p>
        </p:txBody>
      </p:sp>
    </p:spTree>
    <p:extLst>
      <p:ext uri="{BB962C8B-B14F-4D97-AF65-F5344CB8AC3E}">
        <p14:creationId xmlns:p14="http://schemas.microsoft.com/office/powerpoint/2010/main" val="3643082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课程总结</a:t>
            </a:r>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682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EEA3A6-BAC4-4F12-9BE4-A40002D84172}"/>
              </a:ext>
            </a:extLst>
          </p:cNvPr>
          <p:cNvSpPr/>
          <p:nvPr/>
        </p:nvSpPr>
        <p:spPr>
          <a:xfrm>
            <a:off x="2927648" y="2276872"/>
            <a:ext cx="6118343" cy="1200329"/>
          </a:xfrm>
          <a:prstGeom prst="rect">
            <a:avLst/>
          </a:prstGeom>
          <a:noFill/>
        </p:spPr>
        <p:txBody>
          <a:bodyPr wrap="none" lIns="91440" tIns="45720" rIns="91440" bIns="45720">
            <a:spAutoFit/>
          </a:bodyPr>
          <a:lstStyle/>
          <a:p>
            <a:pPr algn="ctr"/>
            <a:r>
              <a:rPr lang="en-US" altLang="zh-CN"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US" altLang="zh-CN" sz="7200" b="1" dirty="0">
                <a:ln w="22225">
                  <a:solidFill>
                    <a:schemeClr val="accent2"/>
                  </a:solidFill>
                  <a:prstDash val="solid"/>
                </a:ln>
                <a:solidFill>
                  <a:schemeClr val="accent2">
                    <a:lumMod val="40000"/>
                    <a:lumOff val="60000"/>
                  </a:schemeClr>
                </a:solidFill>
              </a:rPr>
              <a:t> YOU!</a:t>
            </a:r>
            <a:endParaRPr lang="zh-CN" altLang="en-US"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34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4.44444E-6 L 4.3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1761644396"/>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620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命令基本格式</a:t>
            </a:r>
            <a:endParaRPr lang="zh-CN" altLang="en-US" dirty="0"/>
          </a:p>
        </p:txBody>
      </p:sp>
      <p:sp>
        <p:nvSpPr>
          <p:cNvPr id="3" name="内容占位符 2"/>
          <p:cNvSpPr>
            <a:spLocks noGrp="1"/>
          </p:cNvSpPr>
          <p:nvPr>
            <p:ph idx="1"/>
          </p:nvPr>
        </p:nvSpPr>
        <p:spPr/>
        <p:txBody>
          <a:bodyPr/>
          <a:lstStyle/>
          <a:p>
            <a:r>
              <a:rPr lang="zh-CN" altLang="en-US" dirty="0"/>
              <a:t>一般格式：</a:t>
            </a:r>
            <a:endParaRPr lang="en-US" altLang="zh-CN" dirty="0"/>
          </a:p>
          <a:p>
            <a:pPr lvl="1"/>
            <a:r>
              <a:rPr lang="en-US" altLang="zh-CN" dirty="0"/>
              <a:t>command [options] [arguments]</a:t>
            </a:r>
          </a:p>
          <a:p>
            <a:r>
              <a:rPr lang="zh-CN" altLang="en-US" dirty="0"/>
              <a:t>说明：</a:t>
            </a:r>
          </a:p>
          <a:p>
            <a:pPr lvl="1"/>
            <a:r>
              <a:rPr lang="zh-CN" altLang="en-US" dirty="0"/>
              <a:t>最简单的</a:t>
            </a:r>
            <a:r>
              <a:rPr lang="en-US" altLang="zh-CN" dirty="0"/>
              <a:t>Shell</a:t>
            </a:r>
            <a:r>
              <a:rPr lang="zh-CN" altLang="en-US" dirty="0"/>
              <a:t>命令只有命令名，复杂的</a:t>
            </a:r>
            <a:r>
              <a:rPr lang="en-US" altLang="zh-CN" dirty="0"/>
              <a:t>Shell</a:t>
            </a:r>
            <a:r>
              <a:rPr lang="zh-CN" altLang="en-US" dirty="0"/>
              <a:t>命令可以有多个选项和参数</a:t>
            </a:r>
          </a:p>
          <a:p>
            <a:pPr lvl="1"/>
            <a:r>
              <a:rPr lang="zh-CN" altLang="en-US" dirty="0"/>
              <a:t>选项和参数都作为</a:t>
            </a:r>
            <a:r>
              <a:rPr lang="en-US" altLang="zh-CN" dirty="0"/>
              <a:t>Shell</a:t>
            </a:r>
            <a:r>
              <a:rPr lang="zh-CN" altLang="en-US" dirty="0"/>
              <a:t>命令执行时的输入，它们之间用空格分隔开</a:t>
            </a:r>
          </a:p>
          <a:p>
            <a:endParaRPr lang="zh-CN" altLang="en-US" dirty="0"/>
          </a:p>
        </p:txBody>
      </p:sp>
      <p:sp>
        <p:nvSpPr>
          <p:cNvPr id="8" name="AutoShape 7"/>
          <p:cNvSpPr>
            <a:spLocks noChangeArrowheads="1"/>
          </p:cNvSpPr>
          <p:nvPr/>
        </p:nvSpPr>
        <p:spPr bwMode="auto">
          <a:xfrm>
            <a:off x="2424113" y="5013325"/>
            <a:ext cx="6858000" cy="685800"/>
          </a:xfrm>
          <a:prstGeom prst="roundRect">
            <a:avLst>
              <a:gd name="adj" fmla="val 16667"/>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zh-CN" altLang="en-US" sz="3000" dirty="0">
                <a:solidFill>
                  <a:srgbClr val="FFFF66"/>
                </a:solidFill>
                <a:ea typeface="黑体" pitchFamily="49" charset="-122"/>
              </a:rPr>
              <a:t>注：</a:t>
            </a:r>
            <a:r>
              <a:rPr lang="en-US" altLang="zh-CN" sz="3000" dirty="0">
                <a:solidFill>
                  <a:srgbClr val="FFFF66"/>
                </a:solidFill>
                <a:ea typeface="黑体" pitchFamily="49" charset="-122"/>
              </a:rPr>
              <a:t>Linux </a:t>
            </a:r>
            <a:r>
              <a:rPr lang="zh-CN" altLang="en-US" sz="3000" dirty="0">
                <a:solidFill>
                  <a:srgbClr val="FFFF66"/>
                </a:solidFill>
                <a:ea typeface="黑体" pitchFamily="49" charset="-122"/>
              </a:rPr>
              <a:t>区分大小写！</a:t>
            </a:r>
          </a:p>
        </p:txBody>
      </p:sp>
    </p:spTree>
    <p:extLst>
      <p:ext uri="{BB962C8B-B14F-4D97-AF65-F5344CB8AC3E}">
        <p14:creationId xmlns:p14="http://schemas.microsoft.com/office/powerpoint/2010/main" val="12493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系统中可执行文件的分类</a:t>
            </a:r>
          </a:p>
        </p:txBody>
      </p:sp>
      <p:sp>
        <p:nvSpPr>
          <p:cNvPr id="3" name="内容占位符 2"/>
          <p:cNvSpPr>
            <a:spLocks noGrp="1"/>
          </p:cNvSpPr>
          <p:nvPr>
            <p:ph idx="1"/>
          </p:nvPr>
        </p:nvSpPr>
        <p:spPr/>
        <p:txBody>
          <a:bodyPr/>
          <a:lstStyle/>
          <a:p>
            <a:r>
              <a:rPr lang="zh-CN" altLang="en-US" dirty="0"/>
              <a:t>内置命令：出于效率的考虑，将一些常用命令的解释程序构造在</a:t>
            </a:r>
            <a:r>
              <a:rPr lang="en-US" altLang="zh-CN" dirty="0"/>
              <a:t>Shell</a:t>
            </a:r>
            <a:r>
              <a:rPr lang="zh-CN" altLang="en-US" dirty="0"/>
              <a:t>内部</a:t>
            </a:r>
          </a:p>
          <a:p>
            <a:r>
              <a:rPr lang="zh-CN" altLang="en-US" dirty="0"/>
              <a:t>外置命令：存放在</a:t>
            </a:r>
            <a:r>
              <a:rPr lang="en-US" altLang="zh-CN" dirty="0"/>
              <a:t>/bin</a:t>
            </a:r>
            <a:r>
              <a:rPr lang="zh-CN" altLang="en-US" dirty="0"/>
              <a:t>、</a:t>
            </a:r>
            <a:r>
              <a:rPr lang="en-US" altLang="zh-CN" dirty="0"/>
              <a:t>/</a:t>
            </a:r>
            <a:r>
              <a:rPr lang="en-US" altLang="zh-CN" dirty="0" err="1"/>
              <a:t>sbin</a:t>
            </a:r>
            <a:r>
              <a:rPr lang="zh-CN" altLang="en-US" dirty="0"/>
              <a:t>目录下的命令</a:t>
            </a:r>
          </a:p>
          <a:p>
            <a:r>
              <a:rPr lang="zh-CN" altLang="en-US" dirty="0"/>
              <a:t>实用程序：存放在</a:t>
            </a:r>
            <a:r>
              <a:rPr lang="en-US" altLang="zh-CN" dirty="0"/>
              <a:t>/</a:t>
            </a:r>
            <a:r>
              <a:rPr lang="en-US" altLang="zh-CN" dirty="0" err="1"/>
              <a:t>usr</a:t>
            </a:r>
            <a:r>
              <a:rPr lang="en-US" altLang="zh-CN" dirty="0"/>
              <a:t>/bin</a:t>
            </a:r>
            <a:r>
              <a:rPr lang="zh-CN" altLang="en-US" dirty="0"/>
              <a:t>、</a:t>
            </a:r>
            <a:r>
              <a:rPr lang="en-US" altLang="zh-CN" dirty="0"/>
              <a:t>/</a:t>
            </a:r>
            <a:r>
              <a:rPr lang="en-US" altLang="zh-CN" dirty="0" err="1"/>
              <a:t>usr</a:t>
            </a:r>
            <a:r>
              <a:rPr lang="en-US" altLang="zh-CN" dirty="0"/>
              <a:t>/</a:t>
            </a:r>
            <a:r>
              <a:rPr lang="en-US" altLang="zh-CN" dirty="0" err="1"/>
              <a:t>sbin</a:t>
            </a:r>
            <a:r>
              <a:rPr lang="zh-CN" altLang="en-US" dirty="0"/>
              <a:t>、</a:t>
            </a:r>
            <a:r>
              <a:rPr lang="en-US" altLang="zh-CN" dirty="0"/>
              <a:t>/</a:t>
            </a:r>
            <a:r>
              <a:rPr lang="en-US" altLang="zh-CN" dirty="0" err="1"/>
              <a:t>usr</a:t>
            </a:r>
            <a:r>
              <a:rPr lang="en-US" altLang="zh-CN" dirty="0"/>
              <a:t>/share</a:t>
            </a:r>
            <a:r>
              <a:rPr lang="zh-CN" altLang="en-US" dirty="0"/>
              <a:t>、</a:t>
            </a:r>
            <a:r>
              <a:rPr lang="en-US" altLang="zh-CN" dirty="0"/>
              <a:t>/</a:t>
            </a:r>
            <a:r>
              <a:rPr lang="en-US" altLang="zh-CN" dirty="0" err="1"/>
              <a:t>usr</a:t>
            </a:r>
            <a:r>
              <a:rPr lang="en-US" altLang="zh-CN" dirty="0"/>
              <a:t>/local/bin</a:t>
            </a:r>
            <a:r>
              <a:rPr lang="zh-CN" altLang="en-US" dirty="0"/>
              <a:t>等目录下的实用程序</a:t>
            </a:r>
          </a:p>
          <a:p>
            <a:r>
              <a:rPr lang="zh-CN" altLang="en-US" dirty="0"/>
              <a:t>用户程序：用户程序经过编译生成可执行文件后，可作为</a:t>
            </a:r>
            <a:r>
              <a:rPr lang="en-US" altLang="zh-CN" dirty="0"/>
              <a:t>Shell</a:t>
            </a:r>
            <a:r>
              <a:rPr lang="zh-CN" altLang="en-US" dirty="0"/>
              <a:t>命令运行</a:t>
            </a:r>
          </a:p>
          <a:p>
            <a:r>
              <a:rPr lang="en-US" altLang="zh-CN" dirty="0"/>
              <a:t>Shell</a:t>
            </a:r>
            <a:r>
              <a:rPr lang="zh-CN" altLang="en-US" dirty="0"/>
              <a:t>脚本：由</a:t>
            </a:r>
            <a:r>
              <a:rPr lang="en-US" altLang="zh-CN" dirty="0"/>
              <a:t>Shell</a:t>
            </a:r>
            <a:r>
              <a:rPr lang="zh-CN" altLang="en-US" dirty="0"/>
              <a:t>语言编写的批处理文件，可作为</a:t>
            </a:r>
            <a:r>
              <a:rPr lang="en-US" altLang="zh-CN" dirty="0"/>
              <a:t>Shell</a:t>
            </a:r>
            <a:r>
              <a:rPr lang="zh-CN" altLang="en-US" dirty="0"/>
              <a:t>命令运行</a:t>
            </a:r>
          </a:p>
        </p:txBody>
      </p:sp>
    </p:spTree>
    <p:extLst>
      <p:ext uri="{BB962C8B-B14F-4D97-AF65-F5344CB8AC3E}">
        <p14:creationId xmlns:p14="http://schemas.microsoft.com/office/powerpoint/2010/main" val="216589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命令基本格式（续）</a:t>
            </a:r>
            <a:endParaRPr lang="zh-CN" altLang="en-US" dirty="0"/>
          </a:p>
        </p:txBody>
      </p:sp>
      <p:sp>
        <p:nvSpPr>
          <p:cNvPr id="3" name="内容占位符 2"/>
          <p:cNvSpPr>
            <a:spLocks noGrp="1"/>
          </p:cNvSpPr>
          <p:nvPr>
            <p:ph idx="1"/>
          </p:nvPr>
        </p:nvSpPr>
        <p:spPr/>
        <p:txBody>
          <a:bodyPr/>
          <a:lstStyle/>
          <a:p>
            <a:pPr>
              <a:lnSpc>
                <a:spcPct val="80000"/>
              </a:lnSpc>
            </a:pPr>
            <a:r>
              <a:rPr lang="zh-CN" altLang="en-US" dirty="0"/>
              <a:t>说明：</a:t>
            </a:r>
          </a:p>
          <a:p>
            <a:pPr lvl="1">
              <a:lnSpc>
                <a:spcPct val="80000"/>
              </a:lnSpc>
            </a:pPr>
            <a:r>
              <a:rPr lang="zh-CN" altLang="en-US" dirty="0"/>
              <a:t>单字符选项前使用一个减号（</a:t>
            </a:r>
            <a:r>
              <a:rPr lang="en-US" altLang="zh-CN" dirty="0"/>
              <a:t>-</a:t>
            </a:r>
            <a:r>
              <a:rPr lang="zh-CN" altLang="en-US" dirty="0"/>
              <a:t>）</a:t>
            </a:r>
            <a:endParaRPr lang="en-US" altLang="zh-CN" dirty="0"/>
          </a:p>
          <a:p>
            <a:pPr lvl="1">
              <a:lnSpc>
                <a:spcPct val="80000"/>
              </a:lnSpc>
            </a:pPr>
            <a:r>
              <a:rPr lang="zh-CN" altLang="en-US" dirty="0"/>
              <a:t>单词选项前使用两个减号（</a:t>
            </a:r>
            <a:r>
              <a:rPr lang="en-US" altLang="zh-CN" dirty="0"/>
              <a:t>--</a:t>
            </a:r>
            <a:r>
              <a:rPr lang="zh-CN" altLang="en-US" dirty="0"/>
              <a:t>）</a:t>
            </a:r>
          </a:p>
          <a:p>
            <a:pPr lvl="1">
              <a:lnSpc>
                <a:spcPct val="80000"/>
              </a:lnSpc>
            </a:pPr>
            <a:r>
              <a:rPr lang="zh-CN" altLang="en-US" dirty="0"/>
              <a:t>多个单字符选项前可以只使用一个减号</a:t>
            </a:r>
          </a:p>
          <a:p>
            <a:pPr lvl="1">
              <a:lnSpc>
                <a:spcPct val="80000"/>
              </a:lnSpc>
            </a:pPr>
            <a:r>
              <a:rPr lang="zh-CN" altLang="en-US" dirty="0"/>
              <a:t>操作对象（</a:t>
            </a:r>
            <a:r>
              <a:rPr lang="en-US" altLang="zh-CN" dirty="0"/>
              <a:t>arguments</a:t>
            </a:r>
            <a:r>
              <a:rPr lang="zh-CN" altLang="en-US" dirty="0"/>
              <a:t>）可以是文件也可以是目录，有些命令必须使用多个操作对象， 如</a:t>
            </a:r>
            <a:r>
              <a:rPr lang="en-US" altLang="zh-CN" dirty="0"/>
              <a:t>cp</a:t>
            </a:r>
            <a:r>
              <a:rPr lang="zh-CN" altLang="en-US" dirty="0"/>
              <a:t>命令必须指定源操作对象和目标操作对象</a:t>
            </a:r>
          </a:p>
          <a:p>
            <a:pPr lvl="1">
              <a:lnSpc>
                <a:spcPct val="80000"/>
              </a:lnSpc>
            </a:pPr>
            <a:r>
              <a:rPr lang="zh-CN" altLang="en-US" dirty="0"/>
              <a:t>注意特殊命令，例如</a:t>
            </a:r>
            <a:r>
              <a:rPr lang="en-US" altLang="zh-CN" dirty="0" err="1"/>
              <a:t>dd</a:t>
            </a:r>
            <a:r>
              <a:rPr lang="zh-CN" altLang="en-US" dirty="0"/>
              <a:t>、</a:t>
            </a:r>
            <a:r>
              <a:rPr lang="en-US" altLang="zh-CN" dirty="0"/>
              <a:t>find</a:t>
            </a:r>
            <a:r>
              <a:rPr lang="zh-CN" altLang="en-US" dirty="0"/>
              <a:t>等</a:t>
            </a:r>
          </a:p>
        </p:txBody>
      </p:sp>
    </p:spTree>
    <p:extLst>
      <p:ext uri="{BB962C8B-B14F-4D97-AF65-F5344CB8AC3E}">
        <p14:creationId xmlns:p14="http://schemas.microsoft.com/office/powerpoint/2010/main" val="56394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命令基本格式举例</a:t>
            </a:r>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err="1"/>
              <a:t>ls</a:t>
            </a:r>
            <a:r>
              <a:rPr lang="en-US" altLang="zh-CN" dirty="0"/>
              <a:t> </a:t>
            </a:r>
          </a:p>
          <a:p>
            <a:r>
              <a:rPr lang="en-US" altLang="zh-CN" dirty="0"/>
              <a:t>$ ls -l</a:t>
            </a:r>
          </a:p>
          <a:p>
            <a:r>
              <a:rPr lang="en-US" altLang="zh-CN" dirty="0"/>
              <a:t>$ cat a.txt b.txt </a:t>
            </a:r>
          </a:p>
          <a:p>
            <a:r>
              <a:rPr lang="en-US" altLang="zh-CN" dirty="0"/>
              <a:t>$ </a:t>
            </a:r>
            <a:r>
              <a:rPr lang="en-US" altLang="zh-CN" dirty="0" err="1"/>
              <a:t>ls</a:t>
            </a:r>
            <a:r>
              <a:rPr lang="en-US" altLang="zh-CN" dirty="0"/>
              <a:t> --help </a:t>
            </a:r>
          </a:p>
          <a:p>
            <a:r>
              <a:rPr lang="en-US" altLang="zh-CN" dirty="0"/>
              <a:t>$ touch a.txt</a:t>
            </a:r>
          </a:p>
          <a:p>
            <a:r>
              <a:rPr lang="en-US" altLang="zh-CN" dirty="0"/>
              <a:t>$ touch a.txt b.txt</a:t>
            </a:r>
          </a:p>
          <a:p>
            <a:r>
              <a:rPr lang="en-US" altLang="zh-CN" dirty="0"/>
              <a:t>$ date</a:t>
            </a:r>
          </a:p>
          <a:p>
            <a:r>
              <a:rPr lang="en-US" altLang="zh-CN" dirty="0"/>
              <a:t>$ cal 2011</a:t>
            </a:r>
          </a:p>
        </p:txBody>
      </p:sp>
    </p:spTree>
    <p:extLst>
      <p:ext uri="{BB962C8B-B14F-4D97-AF65-F5344CB8AC3E}">
        <p14:creationId xmlns:p14="http://schemas.microsoft.com/office/powerpoint/2010/main" val="309792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Linux </a:t>
            </a:r>
            <a:r>
              <a:rPr lang="zh-CN" altLang="en-US" b="1" dirty="0"/>
              <a:t>常用命令</a:t>
            </a:r>
          </a:p>
        </p:txBody>
      </p:sp>
      <p:graphicFrame>
        <p:nvGraphicFramePr>
          <p:cNvPr id="7" name="Group 342"/>
          <p:cNvGraphicFramePr>
            <a:graphicFrameLocks noGrp="1"/>
          </p:cNvGraphicFramePr>
          <p:nvPr>
            <p:ph idx="1"/>
            <p:extLst>
              <p:ext uri="{D42A27DB-BD31-4B8C-83A1-F6EECF244321}">
                <p14:modId xmlns:p14="http://schemas.microsoft.com/office/powerpoint/2010/main" val="948774600"/>
              </p:ext>
            </p:extLst>
          </p:nvPr>
        </p:nvGraphicFramePr>
        <p:xfrm>
          <a:off x="527380" y="1268760"/>
          <a:ext cx="11257670" cy="4553712"/>
        </p:xfrm>
        <a:graphic>
          <a:graphicData uri="http://schemas.openxmlformats.org/drawingml/2006/table">
            <a:tbl>
              <a:tblPr>
                <a:tableStyleId>{35758FB7-9AC5-4552-8A53-C91805E547FA}</a:tableStyleId>
              </a:tblPr>
              <a:tblGrid>
                <a:gridCol w="1664177">
                  <a:extLst>
                    <a:ext uri="{9D8B030D-6E8A-4147-A177-3AD203B41FA5}">
                      <a16:colId xmlns:a16="http://schemas.microsoft.com/office/drawing/2014/main" val="20000"/>
                    </a:ext>
                  </a:extLst>
                </a:gridCol>
                <a:gridCol w="3132569">
                  <a:extLst>
                    <a:ext uri="{9D8B030D-6E8A-4147-A177-3AD203B41FA5}">
                      <a16:colId xmlns:a16="http://schemas.microsoft.com/office/drawing/2014/main" val="20001"/>
                    </a:ext>
                  </a:extLst>
                </a:gridCol>
                <a:gridCol w="2349427">
                  <a:extLst>
                    <a:ext uri="{9D8B030D-6E8A-4147-A177-3AD203B41FA5}">
                      <a16:colId xmlns:a16="http://schemas.microsoft.com/office/drawing/2014/main" val="20002"/>
                    </a:ext>
                  </a:extLst>
                </a:gridCol>
                <a:gridCol w="4111497">
                  <a:extLst>
                    <a:ext uri="{9D8B030D-6E8A-4147-A177-3AD203B41FA5}">
                      <a16:colId xmlns:a16="http://schemas.microsoft.com/office/drawing/2014/main" val="20003"/>
                    </a:ext>
                  </a:extLst>
                </a:gridCol>
              </a:tblGrid>
              <a:tr h="438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cat</a:t>
                      </a:r>
                      <a:endParaRPr kumimoji="1" lang="en-US" altLang="zh-CN" sz="2400" b="1" i="0" u="none" strike="noStrike" cap="none" normalizeH="0" baseline="0" dirty="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查看文件内容</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more/less</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查看文件内容</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0"/>
                  </a:ext>
                </a:extLst>
              </a:tr>
              <a:tr h="438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cd</a:t>
                      </a:r>
                      <a:endParaRPr kumimoji="1" lang="en-US" altLang="zh-CN" sz="2400" b="1" i="0" u="none" strike="noStrike" cap="none" normalizeH="0" baseline="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切换工作目录</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touch</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改变文件的时间属性</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1"/>
                  </a:ext>
                </a:extLst>
              </a:tr>
              <a:tr h="45375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err="1">
                          <a:ln>
                            <a:noFill/>
                          </a:ln>
                          <a:effectLst/>
                        </a:rPr>
                        <a:t>chown</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改变文件属权</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mv</a:t>
                      </a:r>
                      <a:endParaRPr kumimoji="1" lang="zh-CN" altLang="en-US" sz="2400" b="1" i="0" u="none" strike="noStrike" cap="none" normalizeH="0" baseline="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改名或移动文件</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2"/>
                  </a:ext>
                </a:extLst>
              </a:tr>
              <a:tr h="45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kern="1200" cap="none" normalizeH="0" baseline="0" dirty="0" err="1">
                          <a:ln>
                            <a:noFill/>
                          </a:ln>
                          <a:solidFill>
                            <a:schemeClr val="dk1"/>
                          </a:solidFill>
                          <a:effectLst/>
                          <a:latin typeface="+mn-lt"/>
                          <a:ea typeface="+mn-ea"/>
                          <a:cs typeface="+mn-cs"/>
                        </a:rPr>
                        <a:t>chmod</a:t>
                      </a:r>
                      <a:endParaRPr kumimoji="1" lang="zh-CN" altLang="en-US" sz="2400" u="none" strike="noStrike" kern="1200" cap="none" normalizeH="0" baseline="0" dirty="0">
                        <a:ln>
                          <a:noFill/>
                        </a:ln>
                        <a:solidFill>
                          <a:schemeClr val="dk1"/>
                        </a:solidFill>
                        <a:effectLst/>
                        <a:latin typeface="+mn-lt"/>
                        <a:ea typeface="+mn-ea"/>
                        <a:cs typeface="+mn-cs"/>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kern="1200" cap="none" normalizeH="0" baseline="0" dirty="0">
                          <a:ln>
                            <a:noFill/>
                          </a:ln>
                          <a:solidFill>
                            <a:schemeClr val="dk1"/>
                          </a:solidFill>
                          <a:effectLst/>
                          <a:latin typeface="+mn-lt"/>
                          <a:ea typeface="+mn-ea"/>
                          <a:cs typeface="+mn-cs"/>
                        </a:rPr>
                        <a:t>改变文件权限</a:t>
                      </a: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err="1">
                          <a:ln>
                            <a:noFill/>
                          </a:ln>
                          <a:effectLst/>
                        </a:rPr>
                        <a:t>pwd</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显示当前所在的目录</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3"/>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clear</a:t>
                      </a:r>
                      <a:endParaRPr kumimoji="1" lang="en-US" altLang="zh-CN" sz="2400" b="1" i="0" u="none" strike="noStrike" cap="none" normalizeH="0" baseline="0" dirty="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清除屏幕</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err="1">
                          <a:ln>
                            <a:noFill/>
                          </a:ln>
                          <a:effectLst/>
                        </a:rPr>
                        <a:t>rm</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删除文件或目录</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4"/>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cp</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拷贝文件</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kern="1200" cap="none" normalizeH="0" baseline="0" dirty="0">
                          <a:ln>
                            <a:noFill/>
                          </a:ln>
                          <a:solidFill>
                            <a:schemeClr val="dk1"/>
                          </a:solidFill>
                          <a:effectLst/>
                          <a:latin typeface="+mn-lt"/>
                          <a:ea typeface="+mn-ea"/>
                          <a:cs typeface="+mn-cs"/>
                        </a:rPr>
                        <a:t>find</a:t>
                      </a:r>
                      <a:endParaRPr kumimoji="1" lang="zh-CN" altLang="en-US" sz="2400" u="none" strike="noStrike" kern="1200" cap="none" normalizeH="0" baseline="0" dirty="0">
                        <a:ln>
                          <a:noFill/>
                        </a:ln>
                        <a:solidFill>
                          <a:schemeClr val="dk1"/>
                        </a:solidFill>
                        <a:effectLst/>
                        <a:latin typeface="+mn-lt"/>
                        <a:ea typeface="+mn-ea"/>
                        <a:cs typeface="+mn-cs"/>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kern="1200" cap="none" normalizeH="0" baseline="0" dirty="0">
                          <a:ln>
                            <a:noFill/>
                          </a:ln>
                          <a:solidFill>
                            <a:schemeClr val="dk1"/>
                          </a:solidFill>
                          <a:effectLst/>
                          <a:latin typeface="+mn-lt"/>
                          <a:ea typeface="+mn-ea"/>
                          <a:cs typeface="+mn-cs"/>
                        </a:rPr>
                        <a:t>查找文件</a:t>
                      </a:r>
                    </a:p>
                  </a:txBody>
                  <a:tcPr marL="124310" marR="124310" horzOverflow="overflow"/>
                </a:tc>
                <a:extLst>
                  <a:ext uri="{0D108BD9-81ED-4DB2-BD59-A6C34878D82A}">
                    <a16:rowId xmlns:a16="http://schemas.microsoft.com/office/drawing/2014/main" val="10005"/>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ln</a:t>
                      </a:r>
                      <a:endParaRPr kumimoji="1" lang="zh-CN" altLang="en-US" sz="2400" b="1" i="0" u="none" strike="noStrike" cap="none" normalizeH="0" baseline="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创建文件链接</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which</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寻找命令</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6"/>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ls</a:t>
                      </a:r>
                      <a:endParaRPr kumimoji="1" lang="zh-CN" altLang="en-US" sz="2400" b="1" i="0" u="none" strike="noStrike" cap="none" normalizeH="0" baseline="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显示目录内容</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tar</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文件打包</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7"/>
                  </a:ext>
                </a:extLst>
              </a:tr>
              <a:tr h="8598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mkdir</a:t>
                      </a:r>
                      <a:br>
                        <a:rPr kumimoji="1" lang="en-US" altLang="zh-CN" sz="2400" u="none" strike="noStrike" cap="none" normalizeH="0" baseline="0">
                          <a:ln>
                            <a:noFill/>
                          </a:ln>
                          <a:effectLst/>
                        </a:rPr>
                      </a:br>
                      <a:r>
                        <a:rPr kumimoji="1" lang="en-US" altLang="zh-CN" sz="2400" u="none" strike="noStrike" cap="none" normalizeH="0" baseline="0">
                          <a:ln>
                            <a:noFill/>
                          </a:ln>
                          <a:effectLst/>
                        </a:rPr>
                        <a:t>rmdir</a:t>
                      </a:r>
                      <a:endParaRPr kumimoji="1" lang="zh-CN" altLang="en-US" sz="2400" b="1" i="0" u="none" strike="noStrike" cap="none" normalizeH="0" baseline="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创建/删除目录</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[g]zip/unzip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7za</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marL="124310" marR="124310"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文件压缩和解压</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marL="124310" marR="124310" horzOverflow="overflow"/>
                </a:tc>
                <a:extLst>
                  <a:ext uri="{0D108BD9-81ED-4DB2-BD59-A6C34878D82A}">
                    <a16:rowId xmlns:a16="http://schemas.microsoft.com/office/drawing/2014/main" val="10008"/>
                  </a:ext>
                </a:extLst>
              </a:tr>
            </a:tbl>
          </a:graphicData>
        </a:graphic>
      </p:graphicFrame>
      <p:sp>
        <p:nvSpPr>
          <p:cNvPr id="4" name="文本框 3">
            <a:extLst>
              <a:ext uri="{FF2B5EF4-FFF2-40B4-BE49-F238E27FC236}">
                <a16:creationId xmlns:a16="http://schemas.microsoft.com/office/drawing/2014/main" id="{DE5166C1-A634-415A-ABED-D76C3E421B89}"/>
              </a:ext>
            </a:extLst>
          </p:cNvPr>
          <p:cNvSpPr txBox="1"/>
          <p:nvPr/>
        </p:nvSpPr>
        <p:spPr>
          <a:xfrm>
            <a:off x="3347693" y="5949280"/>
            <a:ext cx="5340595" cy="523220"/>
          </a:xfrm>
          <a:prstGeom prst="rect">
            <a:avLst/>
          </a:prstGeom>
          <a:noFill/>
        </p:spPr>
        <p:txBody>
          <a:bodyPr wrap="square" rtlCol="0">
            <a:spAutoFit/>
          </a:bodyPr>
          <a:lstStyle/>
          <a:p>
            <a:r>
              <a:rPr lang="zh-CN" altLang="en-US" sz="2800" b="1" dirty="0">
                <a:solidFill>
                  <a:srgbClr val="FF0000"/>
                </a:solidFill>
              </a:rPr>
              <a:t>如何在命令行中快速定位文件？</a:t>
            </a:r>
          </a:p>
        </p:txBody>
      </p:sp>
    </p:spTree>
    <p:extLst>
      <p:ext uri="{BB962C8B-B14F-4D97-AF65-F5344CB8AC3E}">
        <p14:creationId xmlns:p14="http://schemas.microsoft.com/office/powerpoint/2010/main" val="33897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通配符</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t>*</a:t>
            </a:r>
            <a:r>
              <a:rPr lang="zh-CN" altLang="en-US" dirty="0"/>
              <a:t>：匹配任何字符和任何数目的字符</a:t>
            </a:r>
          </a:p>
          <a:p>
            <a:pPr>
              <a:lnSpc>
                <a:spcPct val="90000"/>
              </a:lnSpc>
            </a:pPr>
            <a:r>
              <a:rPr lang="en-US" altLang="zh-CN" dirty="0"/>
              <a:t>?</a:t>
            </a:r>
            <a:r>
              <a:rPr lang="zh-CN" altLang="en-US" dirty="0"/>
              <a:t>：匹配单一数目的任何字符</a:t>
            </a:r>
          </a:p>
          <a:p>
            <a:pPr>
              <a:lnSpc>
                <a:spcPct val="90000"/>
              </a:lnSpc>
            </a:pPr>
            <a:r>
              <a:rPr lang="en-US" altLang="zh-CN" dirty="0"/>
              <a:t>[ ]</a:t>
            </a:r>
            <a:r>
              <a:rPr lang="zh-CN" altLang="en-US" dirty="0"/>
              <a:t>：匹配</a:t>
            </a:r>
            <a:r>
              <a:rPr lang="en-US" altLang="zh-CN" dirty="0"/>
              <a:t>[ ]</a:t>
            </a:r>
            <a:r>
              <a:rPr lang="zh-CN" altLang="en-US" dirty="0"/>
              <a:t>之内的任意一个字符</a:t>
            </a:r>
          </a:p>
          <a:p>
            <a:pPr>
              <a:lnSpc>
                <a:spcPct val="90000"/>
              </a:lnSpc>
            </a:pPr>
            <a:r>
              <a:rPr lang="en-US" altLang="zh-CN" dirty="0"/>
              <a:t>[! ]</a:t>
            </a:r>
            <a:r>
              <a:rPr lang="zh-CN" altLang="en-US" dirty="0"/>
              <a:t>：匹配除了</a:t>
            </a:r>
            <a:r>
              <a:rPr lang="en-US" altLang="zh-CN" dirty="0"/>
              <a:t>[! ]</a:t>
            </a:r>
            <a:r>
              <a:rPr lang="zh-CN" altLang="en-US" dirty="0"/>
              <a:t>之外的任意一个字符，</a:t>
            </a:r>
            <a:r>
              <a:rPr lang="en-US" altLang="zh-CN" dirty="0"/>
              <a:t>!</a:t>
            </a:r>
            <a:r>
              <a:rPr lang="zh-CN" altLang="en-US" dirty="0"/>
              <a:t>表示非的意思</a:t>
            </a:r>
          </a:p>
          <a:p>
            <a:endParaRPr lang="zh-CN" altLang="en-US" dirty="0"/>
          </a:p>
        </p:txBody>
      </p:sp>
      <p:sp>
        <p:nvSpPr>
          <p:cNvPr id="7" name="TextBox 6"/>
          <p:cNvSpPr txBox="1"/>
          <p:nvPr/>
        </p:nvSpPr>
        <p:spPr>
          <a:xfrm>
            <a:off x="2495600" y="4509120"/>
            <a:ext cx="6912768" cy="7571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90000"/>
              </a:lnSpc>
            </a:pPr>
            <a:r>
              <a:rPr lang="en-US" altLang="zh-CN" sz="2400" dirty="0"/>
              <a:t>”</a:t>
            </a:r>
            <a:r>
              <a:rPr lang="zh-CN" altLang="en-US" sz="2400" dirty="0"/>
              <a:t>*</a:t>
            </a:r>
            <a:r>
              <a:rPr lang="en-US" altLang="zh-CN" sz="2400" dirty="0"/>
              <a:t>”</a:t>
            </a:r>
            <a:r>
              <a:rPr lang="zh-CN" altLang="en-US" sz="2400" dirty="0"/>
              <a:t>能匹配文件或目录名中的</a:t>
            </a:r>
            <a:r>
              <a:rPr lang="en-US" altLang="zh-CN" sz="2400" dirty="0"/>
              <a:t>”.”</a:t>
            </a:r>
            <a:endParaRPr lang="zh-CN" altLang="en-US" sz="2400" dirty="0"/>
          </a:p>
          <a:p>
            <a:pPr>
              <a:lnSpc>
                <a:spcPct val="90000"/>
              </a:lnSpc>
            </a:pPr>
            <a:r>
              <a:rPr lang="en-US" altLang="zh-CN" sz="2400" dirty="0"/>
              <a:t>”</a:t>
            </a:r>
            <a:r>
              <a:rPr lang="zh-CN" altLang="en-US" sz="2400" dirty="0"/>
              <a:t>*</a:t>
            </a:r>
            <a:r>
              <a:rPr lang="en-US" altLang="zh-CN" sz="2400" dirty="0"/>
              <a:t>”</a:t>
            </a:r>
            <a:r>
              <a:rPr lang="zh-CN" altLang="en-US" sz="2400" dirty="0"/>
              <a:t>不能匹配首字符是</a:t>
            </a:r>
            <a:r>
              <a:rPr lang="en-US" altLang="zh-CN" sz="2400" dirty="0"/>
              <a:t>”.”</a:t>
            </a:r>
            <a:r>
              <a:rPr lang="zh-CN" altLang="en-US" sz="2400" dirty="0"/>
              <a:t>的文件或目录名</a:t>
            </a:r>
            <a:r>
              <a:rPr lang="en-US" altLang="zh-CN" sz="2400" dirty="0"/>
              <a:t>(</a:t>
            </a:r>
            <a:r>
              <a:rPr lang="zh-CN" altLang="en-US" sz="2400" dirty="0"/>
              <a:t>隐藏目录</a:t>
            </a:r>
            <a:r>
              <a:rPr lang="en-US" altLang="zh-CN" sz="2400" dirty="0"/>
              <a:t>)</a:t>
            </a:r>
            <a:endParaRPr lang="zh-CN" altLang="en-US" sz="2400" dirty="0"/>
          </a:p>
        </p:txBody>
      </p:sp>
    </p:spTree>
    <p:extLst>
      <p:ext uri="{BB962C8B-B14F-4D97-AF65-F5344CB8AC3E}">
        <p14:creationId xmlns:p14="http://schemas.microsoft.com/office/powerpoint/2010/main" val="357355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25459</TotalTime>
  <Words>1678</Words>
  <Application>Microsoft Office PowerPoint</Application>
  <PresentationFormat>宽屏</PresentationFormat>
  <Paragraphs>264</Paragraphs>
  <Slides>24</Slides>
  <Notes>8</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黑体</vt:lpstr>
      <vt:lpstr>宋体</vt:lpstr>
      <vt:lpstr>微软雅黑</vt:lpstr>
      <vt:lpstr>微软雅黑 Light</vt:lpstr>
      <vt:lpstr>Arial</vt:lpstr>
      <vt:lpstr>Calibri</vt:lpstr>
      <vt:lpstr>Courier New</vt:lpstr>
      <vt:lpstr>Times New Roman</vt:lpstr>
      <vt:lpstr>Wingdings</vt:lpstr>
      <vt:lpstr>Office 主题</vt:lpstr>
      <vt:lpstr>第02章 Linux常用命令</vt:lpstr>
      <vt:lpstr>课程目标</vt:lpstr>
      <vt:lpstr>课程内容</vt:lpstr>
      <vt:lpstr>命令基本格式</vt:lpstr>
      <vt:lpstr>Linux系统中可执行文件的分类</vt:lpstr>
      <vt:lpstr>命令基本格式（续）</vt:lpstr>
      <vt:lpstr>命令基本格式举例</vt:lpstr>
      <vt:lpstr>Linux 常用命令</vt:lpstr>
      <vt:lpstr>通配符</vt:lpstr>
      <vt:lpstr>通配符使用举例</vt:lpstr>
      <vt:lpstr>课程内容</vt:lpstr>
      <vt:lpstr>常用的系统信息显示命令</vt:lpstr>
      <vt:lpstr>常用的资源显示命令</vt:lpstr>
      <vt:lpstr>常用的用户相关显示命令</vt:lpstr>
      <vt:lpstr>常用的网络信息显示命令</vt:lpstr>
      <vt:lpstr>课程内容</vt:lpstr>
      <vt:lpstr>命令补全</vt:lpstr>
      <vt:lpstr>命令补全举例</vt:lpstr>
      <vt:lpstr>命令历史</vt:lpstr>
      <vt:lpstr>命令历史（续）</vt:lpstr>
      <vt:lpstr>命令别名</vt:lpstr>
      <vt:lpstr>命令别名（续）</vt:lpstr>
      <vt:lpstr>课程总结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武永亮</cp:lastModifiedBy>
  <cp:revision>967</cp:revision>
  <dcterms:created xsi:type="dcterms:W3CDTF">2010-12-10T07:47:22Z</dcterms:created>
  <dcterms:modified xsi:type="dcterms:W3CDTF">2017-09-06T01:36:55Z</dcterms:modified>
</cp:coreProperties>
</file>