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86" r:id="rId2"/>
    <p:sldId id="299" r:id="rId3"/>
    <p:sldId id="510" r:id="rId4"/>
    <p:sldId id="463" r:id="rId5"/>
    <p:sldId id="464" r:id="rId6"/>
    <p:sldId id="465" r:id="rId7"/>
    <p:sldId id="466" r:id="rId8"/>
    <p:sldId id="467" r:id="rId9"/>
    <p:sldId id="468" r:id="rId10"/>
    <p:sldId id="469" r:id="rId11"/>
    <p:sldId id="470" r:id="rId12"/>
    <p:sldId id="471" r:id="rId13"/>
    <p:sldId id="472" r:id="rId14"/>
    <p:sldId id="473" r:id="rId15"/>
    <p:sldId id="509" r:id="rId16"/>
    <p:sldId id="475" r:id="rId17"/>
    <p:sldId id="476" r:id="rId18"/>
    <p:sldId id="477" r:id="rId19"/>
    <p:sldId id="478" r:id="rId20"/>
    <p:sldId id="479" r:id="rId21"/>
    <p:sldId id="480" r:id="rId22"/>
    <p:sldId id="508" r:id="rId23"/>
    <p:sldId id="482" r:id="rId24"/>
    <p:sldId id="483" r:id="rId25"/>
    <p:sldId id="484" r:id="rId26"/>
    <p:sldId id="485" r:id="rId27"/>
    <p:sldId id="486" r:id="rId28"/>
    <p:sldId id="487" r:id="rId29"/>
    <p:sldId id="488" r:id="rId30"/>
    <p:sldId id="489" r:id="rId31"/>
    <p:sldId id="490" r:id="rId32"/>
    <p:sldId id="491" r:id="rId33"/>
    <p:sldId id="492" r:id="rId34"/>
    <p:sldId id="506" r:id="rId35"/>
    <p:sldId id="511" r:id="rId36"/>
    <p:sldId id="512" r:id="rId37"/>
    <p:sldId id="513" r:id="rId38"/>
    <p:sldId id="494" r:id="rId39"/>
    <p:sldId id="514" r:id="rId40"/>
    <p:sldId id="515" r:id="rId41"/>
    <p:sldId id="497" r:id="rId42"/>
    <p:sldId id="498" r:id="rId43"/>
    <p:sldId id="499" r:id="rId44"/>
    <p:sldId id="500" r:id="rId45"/>
    <p:sldId id="501" r:id="rId46"/>
    <p:sldId id="507" r:id="rId47"/>
    <p:sldId id="502" r:id="rId48"/>
    <p:sldId id="503" r:id="rId49"/>
    <p:sldId id="343" r:id="rId5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1624" autoAdjust="0"/>
  </p:normalViewPr>
  <p:slideViewPr>
    <p:cSldViewPr>
      <p:cViewPr varScale="1">
        <p:scale>
          <a:sx n="55" d="100"/>
          <a:sy n="55" d="100"/>
        </p:scale>
        <p:origin x="108" y="11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custT="1"/>
      <dgm:spPr/>
      <dgm:t>
        <a:bodyPr/>
        <a:lstStyle/>
        <a:p>
          <a:r>
            <a:rPr lang="en-US" altLang="zh-CN" sz="3000" kern="1200" baseline="0" dirty="0">
              <a:solidFill>
                <a:srgbClr val="FF0000"/>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FF0000"/>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FF0000"/>
            </a:solidFill>
            <a:latin typeface="Times New Roman" panose="02020603050405020304" pitchFamily="18" charset="0"/>
            <a:ea typeface="微软雅黑 Light" panose="020B0502040204020203" pitchFamily="34" charset="-122"/>
            <a:cs typeface="+mn-cs"/>
          </a:endParaRP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更新系统</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仓库和镜像站点</a:t>
          </a:r>
          <a:endParaRPr lang="zh-CN" altLang="en-US" baseline="0" dirty="0">
            <a:latin typeface="Times New Roman" panose="02020603050405020304" pitchFamily="18" charset="0"/>
            <a:ea typeface="微软雅黑 Light" panose="020B0502040204020203" pitchFamily="34" charset="-122"/>
          </a:endParaRP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命令</a:t>
          </a:r>
          <a:endParaRPr lang="zh-CN" altLang="en-US" baseline="0" dirty="0">
            <a:latin typeface="Times New Roman" panose="02020603050405020304" pitchFamily="18" charset="0"/>
            <a:ea typeface="微软雅黑 Light" panose="020B0502040204020203" pitchFamily="34" charset="-122"/>
          </a:endParaRP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custT="1"/>
      <dgm:spPr/>
      <dgm:t>
        <a:bodyPr/>
        <a:lstStyle/>
        <a:p>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Yum</a:t>
          </a:r>
          <a:r>
            <a:rPr lang="zh-CN" altLang="zh-CN" baseline="0" dirty="0">
              <a:solidFill>
                <a:srgbClr val="FF0000"/>
              </a:solidFill>
              <a:latin typeface="Times New Roman" panose="02020603050405020304" pitchFamily="18" charset="0"/>
              <a:ea typeface="微软雅黑 Light" panose="020B0502040204020203" pitchFamily="34" charset="-122"/>
            </a:rPr>
            <a:t>更新系统</a:t>
          </a:r>
          <a:endParaRPr lang="zh-CN" altLang="en-US" baseline="0" dirty="0">
            <a:solidFill>
              <a:srgbClr val="FF0000"/>
            </a:solidFill>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仓库和镜像站点</a:t>
          </a:r>
          <a:endParaRPr lang="zh-CN" altLang="en-US" baseline="0" dirty="0">
            <a:latin typeface="Times New Roman" panose="02020603050405020304" pitchFamily="18" charset="0"/>
            <a:ea typeface="微软雅黑 Light" panose="020B0502040204020203" pitchFamily="34" charset="-122"/>
          </a:endParaRP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命令</a:t>
          </a:r>
          <a:endParaRPr lang="zh-CN" altLang="en-US" baseline="0" dirty="0">
            <a:latin typeface="Times New Roman" panose="02020603050405020304" pitchFamily="18" charset="0"/>
            <a:ea typeface="微软雅黑 Light" panose="020B0502040204020203" pitchFamily="34" charset="-122"/>
          </a:endParaRP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custT="1"/>
      <dgm:spPr/>
      <dgm:t>
        <a:bodyPr/>
        <a:lstStyle/>
        <a:p>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更新系统</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Yum</a:t>
          </a:r>
          <a:r>
            <a:rPr lang="zh-CN" altLang="zh-CN" baseline="0" dirty="0">
              <a:solidFill>
                <a:srgbClr val="FF0000"/>
              </a:solidFill>
              <a:latin typeface="Times New Roman" panose="02020603050405020304" pitchFamily="18" charset="0"/>
              <a:ea typeface="微软雅黑 Light" panose="020B0502040204020203" pitchFamily="34" charset="-122"/>
            </a:rPr>
            <a:t>仓库和镜像站点</a:t>
          </a:r>
          <a:endParaRPr lang="zh-CN" altLang="en-US" baseline="0" dirty="0">
            <a:solidFill>
              <a:srgbClr val="FF0000"/>
            </a:solidFill>
            <a:latin typeface="Times New Roman" panose="02020603050405020304" pitchFamily="18" charset="0"/>
            <a:ea typeface="微软雅黑 Light" panose="020B0502040204020203" pitchFamily="34" charset="-122"/>
          </a:endParaRP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命令</a:t>
          </a:r>
          <a:endParaRPr lang="zh-CN" altLang="en-US" baseline="0" dirty="0">
            <a:latin typeface="Times New Roman" panose="02020603050405020304" pitchFamily="18" charset="0"/>
            <a:ea typeface="微软雅黑 Light" panose="020B0502040204020203" pitchFamily="34" charset="-122"/>
          </a:endParaRP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custT="1"/>
      <dgm:spPr/>
      <dgm:t>
        <a:bodyPr/>
        <a:lstStyle/>
        <a:p>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更新系统</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仓库和镜像站点</a:t>
          </a:r>
          <a:endParaRPr lang="zh-CN" altLang="en-US" baseline="0" dirty="0">
            <a:latin typeface="Times New Roman" panose="02020603050405020304" pitchFamily="18" charset="0"/>
            <a:ea typeface="微软雅黑 Light" panose="020B0502040204020203" pitchFamily="34" charset="-122"/>
          </a:endParaRP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Yum</a:t>
          </a:r>
          <a:r>
            <a:rPr lang="zh-CN" altLang="zh-CN" baseline="0" dirty="0">
              <a:solidFill>
                <a:srgbClr val="FF0000"/>
              </a:solidFill>
              <a:latin typeface="Times New Roman" panose="02020603050405020304" pitchFamily="18" charset="0"/>
              <a:ea typeface="微软雅黑 Light" panose="020B0502040204020203" pitchFamily="34" charset="-122"/>
            </a:rPr>
            <a:t>命令</a:t>
          </a:r>
          <a:endParaRPr lang="zh-CN" altLang="en-US" baseline="0" dirty="0">
            <a:solidFill>
              <a:srgbClr val="FF0000"/>
            </a:solidFill>
            <a:latin typeface="Times New Roman" panose="02020603050405020304" pitchFamily="18" charset="0"/>
            <a:ea typeface="微软雅黑 Light" panose="020B0502040204020203" pitchFamily="34" charset="-122"/>
          </a:endParaRP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custT="1"/>
      <dgm:spPr/>
      <dgm:t>
        <a:bodyPr/>
        <a:lstStyle/>
        <a:p>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更新系统</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仓库和镜像站点</a:t>
          </a:r>
          <a:endParaRPr lang="zh-CN" altLang="en-US" baseline="0" dirty="0">
            <a:latin typeface="Times New Roman" panose="02020603050405020304" pitchFamily="18" charset="0"/>
            <a:ea typeface="微软雅黑 Light" panose="020B0502040204020203" pitchFamily="34" charset="-122"/>
          </a:endParaRP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Yum</a:t>
          </a:r>
          <a:r>
            <a:rPr lang="zh-CN" altLang="zh-CN" baseline="0" dirty="0">
              <a:latin typeface="Times New Roman" panose="02020603050405020304" pitchFamily="18" charset="0"/>
              <a:ea typeface="微软雅黑 Light" panose="020B0502040204020203" pitchFamily="34" charset="-122"/>
            </a:rPr>
            <a:t>命令</a:t>
          </a:r>
          <a:endParaRPr lang="zh-CN" altLang="en-US" baseline="0" dirty="0">
            <a:latin typeface="Times New Roman" panose="02020603050405020304" pitchFamily="18" charset="0"/>
            <a:ea typeface="微软雅黑 Light" panose="020B0502040204020203" pitchFamily="34" charset="-122"/>
          </a:endParaRP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FF0000"/>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FF0000"/>
            </a:solidFill>
            <a:latin typeface="Times New Roman" panose="02020603050405020304" pitchFamily="18" charset="0"/>
            <a:ea typeface="微软雅黑 Light" panose="020B0502040204020203" pitchFamily="34" charset="-122"/>
            <a:cs typeface="+mn-cs"/>
          </a:endParaRP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更新系统</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仓库和镜像站点</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命令</a:t>
          </a:r>
          <a:endParaRPr lang="zh-CN" altLang="en-US" sz="3000" kern="1200" baseline="0" dirty="0">
            <a:latin typeface="Times New Roman" panose="02020603050405020304" pitchFamily="18" charset="0"/>
            <a:ea typeface="微软雅黑 Light" panose="020B0502040204020203" pitchFamily="34" charset="-122"/>
          </a:endParaRP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rPr>
            <a:t>Yum</a:t>
          </a:r>
          <a:r>
            <a:rPr lang="zh-CN" altLang="zh-CN" sz="3000" kern="1200" baseline="0" dirty="0">
              <a:solidFill>
                <a:srgbClr val="FF0000"/>
              </a:solidFill>
              <a:latin typeface="Times New Roman" panose="02020603050405020304" pitchFamily="18" charset="0"/>
              <a:ea typeface="微软雅黑 Light" panose="020B0502040204020203" pitchFamily="34" charset="-122"/>
            </a:rPr>
            <a:t>更新系统</a:t>
          </a:r>
          <a:endParaRPr lang="zh-CN" altLang="en-US" sz="3000" kern="1200" baseline="0" dirty="0">
            <a:solidFill>
              <a:srgbClr val="FF0000"/>
            </a:solidFill>
            <a:latin typeface="Times New Roman" panose="02020603050405020304" pitchFamily="18" charset="0"/>
            <a:ea typeface="微软雅黑 Light" panose="020B0502040204020203" pitchFamily="34" charset="-122"/>
          </a:endParaRP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仓库和镜像站点</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命令</a:t>
          </a:r>
          <a:endParaRPr lang="zh-CN" altLang="en-US" sz="3000" kern="1200" baseline="0" dirty="0">
            <a:latin typeface="Times New Roman" panose="02020603050405020304" pitchFamily="18" charset="0"/>
            <a:ea typeface="微软雅黑 Light" panose="020B0502040204020203" pitchFamily="34" charset="-122"/>
          </a:endParaRP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更新系统</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rPr>
            <a:t>Yum</a:t>
          </a:r>
          <a:r>
            <a:rPr lang="zh-CN" altLang="zh-CN" sz="3000" kern="1200" baseline="0" dirty="0">
              <a:solidFill>
                <a:srgbClr val="FF0000"/>
              </a:solidFill>
              <a:latin typeface="Times New Roman" panose="02020603050405020304" pitchFamily="18" charset="0"/>
              <a:ea typeface="微软雅黑 Light" panose="020B0502040204020203" pitchFamily="34" charset="-122"/>
            </a:rPr>
            <a:t>仓库和镜像站点</a:t>
          </a:r>
          <a:endParaRPr lang="zh-CN" altLang="en-US" sz="3000" kern="1200" baseline="0" dirty="0">
            <a:solidFill>
              <a:srgbClr val="FF0000"/>
            </a:solidFill>
            <a:latin typeface="Times New Roman" panose="02020603050405020304" pitchFamily="18" charset="0"/>
            <a:ea typeface="微软雅黑 Light" panose="020B0502040204020203" pitchFamily="34" charset="-122"/>
          </a:endParaRP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命令</a:t>
          </a:r>
          <a:endParaRPr lang="zh-CN" altLang="en-US" sz="3000" kern="1200" baseline="0" dirty="0">
            <a:latin typeface="Times New Roman" panose="02020603050405020304" pitchFamily="18" charset="0"/>
            <a:ea typeface="微软雅黑 Light" panose="020B0502040204020203" pitchFamily="34" charset="-122"/>
          </a:endParaRP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更新系统</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仓库和镜像站点</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rPr>
            <a:t>Yum</a:t>
          </a:r>
          <a:r>
            <a:rPr lang="zh-CN" altLang="zh-CN" sz="3000" kern="1200" baseline="0" dirty="0">
              <a:solidFill>
                <a:srgbClr val="FF0000"/>
              </a:solidFill>
              <a:latin typeface="Times New Roman" panose="02020603050405020304" pitchFamily="18" charset="0"/>
              <a:ea typeface="微软雅黑 Light" panose="020B0502040204020203" pitchFamily="34" charset="-122"/>
            </a:rPr>
            <a:t>命令</a:t>
          </a:r>
          <a:endParaRPr lang="zh-CN" altLang="en-US" sz="3000" kern="1200" baseline="0" dirty="0">
            <a:solidFill>
              <a:srgbClr val="FF0000"/>
            </a:solidFill>
            <a:latin typeface="Times New Roman" panose="02020603050405020304" pitchFamily="18" charset="0"/>
            <a:ea typeface="微软雅黑 Light" panose="020B0502040204020203" pitchFamily="34" charset="-122"/>
          </a:endParaRP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RPM</a:t>
          </a:r>
          <a:r>
            <a:rPr lang="zh-CN" altLang="zh-CN"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rPr>
            <a:t>包管理</a:t>
          </a:r>
          <a:endParaRPr lang="zh-CN" altLang="en-US" sz="3000" kern="1200" baseline="0" dirty="0">
            <a:solidFill>
              <a:srgbClr val="1F497D">
                <a:hueOff val="0"/>
                <a:satOff val="0"/>
                <a:lumOff val="0"/>
                <a:alphaOff val="0"/>
              </a:srgbClr>
            </a:solidFill>
            <a:latin typeface="Times New Roman" panose="02020603050405020304" pitchFamily="18" charset="0"/>
            <a:ea typeface="微软雅黑 Light" panose="020B0502040204020203" pitchFamily="34" charset="-122"/>
            <a:cs typeface="+mn-cs"/>
          </a:endParaRP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更新系统</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仓库和镜像站点</a:t>
          </a:r>
          <a:endParaRPr lang="zh-CN" altLang="en-US" sz="3000" kern="1200" baseline="0" dirty="0">
            <a:latin typeface="Times New Roman" panose="02020603050405020304" pitchFamily="18" charset="0"/>
            <a:ea typeface="微软雅黑 Light" panose="020B0502040204020203" pitchFamily="34" charset="-122"/>
          </a:endParaRP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Yum</a:t>
          </a:r>
          <a:r>
            <a:rPr lang="zh-CN" altLang="zh-CN" sz="3000" kern="1200" baseline="0" dirty="0">
              <a:latin typeface="Times New Roman" panose="02020603050405020304" pitchFamily="18" charset="0"/>
              <a:ea typeface="微软雅黑 Light" panose="020B0502040204020203" pitchFamily="34" charset="-122"/>
            </a:rPr>
            <a:t>命令</a:t>
          </a:r>
          <a:endParaRPr lang="zh-CN" altLang="en-US" sz="3000" kern="1200" baseline="0" dirty="0">
            <a:latin typeface="Times New Roman" panose="02020603050405020304" pitchFamily="18" charset="0"/>
            <a:ea typeface="微软雅黑 Light" panose="020B0502040204020203" pitchFamily="34" charset="-122"/>
          </a:endParaRP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734A67-2A34-4DD7-8BC6-98B47E88B0F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F2161E7-2B02-459C-AF37-934AEBC313D0}"/>
              </a:ext>
            </a:extLst>
          </p:cNvPr>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1FB900E-E493-495E-96E1-66296206E866}" type="datetimeFigureOut">
              <a:rPr lang="zh-CN" altLang="en-US"/>
              <a:pPr>
                <a:defRPr/>
              </a:pPr>
              <a:t>2017/9/6</a:t>
            </a:fld>
            <a:endParaRPr lang="zh-CN" altLang="en-US" dirty="0"/>
          </a:p>
        </p:txBody>
      </p:sp>
      <p:sp>
        <p:nvSpPr>
          <p:cNvPr id="4" name="页脚占位符 3">
            <a:extLst>
              <a:ext uri="{FF2B5EF4-FFF2-40B4-BE49-F238E27FC236}">
                <a16:creationId xmlns:a16="http://schemas.microsoft.com/office/drawing/2014/main" id="{A0CA2020-CA4E-4936-8473-09278B79ED9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6745C2A-CE3A-4228-876F-38B8DE941A9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102E413-5867-4031-8BB9-1DB444FFE7A0}" type="datetimeFigureOut">
              <a:rPr lang="zh-CN" altLang="en-US"/>
              <a:pPr>
                <a:defRPr/>
              </a:pPr>
              <a:t>2017/9/6</a:t>
            </a:fld>
            <a:endParaRPr lang="zh-CN" altLang="en-US"/>
          </a:p>
        </p:txBody>
      </p:sp>
      <p:sp>
        <p:nvSpPr>
          <p:cNvPr id="5" name="备注占位符 4">
            <a:extLst>
              <a:ext uri="{FF2B5EF4-FFF2-40B4-BE49-F238E27FC236}">
                <a16:creationId xmlns:a16="http://schemas.microsoft.com/office/drawing/2014/main" id="{DB6F7471-72D3-4E39-BDC3-E909205C33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7C92B61-8C13-46B3-8D54-52761E1EA08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C12BCF2-0FF5-48A0-A2EE-D503107DA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FE333A-1F7C-4A4F-9935-1A78D7544D1B}" type="slidenum">
              <a:rPr lang="zh-CN" altLang="en-US"/>
              <a:pPr/>
              <a:t>‹#›</a:t>
            </a:fld>
            <a:endParaRPr lang="zh-CN" altLang="en-US"/>
          </a:p>
        </p:txBody>
      </p:sp>
      <p:sp>
        <p:nvSpPr>
          <p:cNvPr id="8" name="页眉占位符 7">
            <a:extLst>
              <a:ext uri="{FF2B5EF4-FFF2-40B4-BE49-F238E27FC236}">
                <a16:creationId xmlns:a16="http://schemas.microsoft.com/office/drawing/2014/main" id="{40284CDE-9C93-4B7F-89FD-78DE13E5063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a:extLst>
              <a:ext uri="{FF2B5EF4-FFF2-40B4-BE49-F238E27FC236}">
                <a16:creationId xmlns:a16="http://schemas.microsoft.com/office/drawing/2014/main" id="{4F9093EF-DF1E-466B-89EE-50A6B4F823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46</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2289054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47</a:t>
            </a:fld>
            <a:endParaRPr lang="zh-CN" altLang="en-US"/>
          </a:p>
        </p:txBody>
      </p:sp>
    </p:spTree>
    <p:extLst>
      <p:ext uri="{BB962C8B-B14F-4D97-AF65-F5344CB8AC3E}">
        <p14:creationId xmlns:p14="http://schemas.microsoft.com/office/powerpoint/2010/main" val="245418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8438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可在特殊情况下使用的许多其它安装选项 </a:t>
            </a:r>
          </a:p>
          <a:p>
            <a:r>
              <a:rPr lang="en-US" altLang="zh-CN" dirty="0"/>
              <a:t>--</a:t>
            </a:r>
            <a:r>
              <a:rPr lang="en-US" altLang="zh-CN" dirty="0" err="1"/>
              <a:t>nodeps</a:t>
            </a:r>
            <a:r>
              <a:rPr lang="en-US" altLang="zh-CN" dirty="0"/>
              <a:t>, --force </a:t>
            </a:r>
          </a:p>
          <a:p>
            <a:r>
              <a:rPr lang="en-US" altLang="zh-CN" dirty="0"/>
              <a:t>--root </a:t>
            </a:r>
          </a:p>
          <a:p>
            <a:r>
              <a:rPr lang="en-US" altLang="zh-CN" dirty="0"/>
              <a:t>--</a:t>
            </a:r>
            <a:r>
              <a:rPr lang="en-US" altLang="zh-CN" dirty="0" err="1"/>
              <a:t>replacepkgs</a:t>
            </a:r>
            <a:r>
              <a:rPr lang="en-US" altLang="zh-CN" dirty="0"/>
              <a:t>, --</a:t>
            </a:r>
            <a:r>
              <a:rPr lang="en-US" altLang="zh-CN" dirty="0" err="1"/>
              <a:t>oldpackage</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a:t>
            </a:fld>
            <a:endParaRPr lang="zh-CN" altLang="en-US"/>
          </a:p>
        </p:txBody>
      </p:sp>
    </p:spTree>
    <p:extLst>
      <p:ext uri="{BB962C8B-B14F-4D97-AF65-F5344CB8AC3E}">
        <p14:creationId xmlns:p14="http://schemas.microsoft.com/office/powerpoint/2010/main" val="191999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15</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71902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http://linuxtoy.org/archives/linux-package-management-cheatsheet.html</a:t>
            </a:r>
          </a:p>
          <a:p>
            <a:endParaRPr lang="en-US" altLang="zh-CN" dirty="0"/>
          </a:p>
          <a:p>
            <a:r>
              <a:rPr lang="en-US" altLang="zh-CN" dirty="0"/>
              <a:t>http://en.wikipedia.org/wiki/Package_manager</a:t>
            </a:r>
          </a:p>
          <a:p>
            <a:r>
              <a:rPr lang="en-US" altLang="zh-CN" dirty="0"/>
              <a:t>http://en.wikipedia.org/wiki/Linux_package_formats</a:t>
            </a:r>
          </a:p>
          <a:p>
            <a:r>
              <a:rPr lang="en-US" altLang="zh-CN" dirty="0"/>
              <a:t>http://en.wikipedia.org/wiki/List_of_software_package_management_systems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17</a:t>
            </a:fld>
            <a:endParaRPr lang="zh-CN" altLang="en-US"/>
          </a:p>
        </p:txBody>
      </p:sp>
    </p:spTree>
    <p:extLst>
      <p:ext uri="{BB962C8B-B14F-4D97-AF65-F5344CB8AC3E}">
        <p14:creationId xmlns:p14="http://schemas.microsoft.com/office/powerpoint/2010/main" val="269791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364865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34</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869016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http://linuxtoy.org/archives/linux-package-management-cheatsheet.html</a:t>
            </a:r>
          </a:p>
          <a:p>
            <a:endParaRPr lang="en-US" altLang="zh-CN" dirty="0"/>
          </a:p>
          <a:p>
            <a:r>
              <a:rPr lang="en-US" altLang="zh-CN" dirty="0"/>
              <a:t>http://en.wikipedia.org/wiki/Package_manager</a:t>
            </a:r>
          </a:p>
          <a:p>
            <a:r>
              <a:rPr lang="en-US" altLang="zh-CN" dirty="0"/>
              <a:t>http://en.wikipedia.org/wiki/Linux_package_formats</a:t>
            </a:r>
          </a:p>
          <a:p>
            <a:r>
              <a:rPr lang="en-US" altLang="zh-CN" dirty="0"/>
              <a:t>http://en.wikipedia.org/wiki/List_of_software_package_management_systems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36</a:t>
            </a:fld>
            <a:endParaRPr lang="zh-CN" altLang="en-US"/>
          </a:p>
        </p:txBody>
      </p:sp>
    </p:spTree>
    <p:extLst>
      <p:ext uri="{BB962C8B-B14F-4D97-AF65-F5344CB8AC3E}">
        <p14:creationId xmlns:p14="http://schemas.microsoft.com/office/powerpoint/2010/main" val="424532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yum search foo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yum install foo</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yum remove foo</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39</a:t>
            </a:fld>
            <a:endParaRPr lang="zh-CN" altLang="en-US"/>
          </a:p>
        </p:txBody>
      </p:sp>
    </p:spTree>
    <p:extLst>
      <p:ext uri="{BB962C8B-B14F-4D97-AF65-F5344CB8AC3E}">
        <p14:creationId xmlns:p14="http://schemas.microsoft.com/office/powerpoint/2010/main" val="373016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b="1" baseline="0">
                <a:solidFill>
                  <a:schemeClr val="tx1"/>
                </a:solidFill>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4CF0262-FCE2-490B-A85C-218963C5EB25}"/>
              </a:ext>
            </a:extLst>
          </p:cNvPr>
          <p:cNvSpPr>
            <a:spLocks noGrp="1"/>
          </p:cNvSpPr>
          <p:nvPr>
            <p:ph type="dt" sz="half" idx="10"/>
          </p:nvPr>
        </p:nvSpPr>
        <p:spPr>
          <a:xfrm>
            <a:off x="609600" y="6356351"/>
            <a:ext cx="2844800" cy="365125"/>
          </a:xfrm>
          <a:prstGeom prst="rect">
            <a:avLst/>
          </a:prstGeom>
        </p:spPr>
        <p:txBody>
          <a:bodyPr/>
          <a:lstStyle>
            <a:lvl1pPr>
              <a:defRPr/>
            </a:lvl1pPr>
          </a:lstStyle>
          <a:p>
            <a:pPr>
              <a:defRPr/>
            </a:pPr>
            <a:fld id="{30034167-3FC3-48EA-8C3E-59AD76269458}" type="datetime2">
              <a:rPr lang="zh-CN" altLang="en-US" smtClean="0"/>
              <a:t>2017年9月6日</a:t>
            </a:fld>
            <a:endParaRPr lang="zh-CN" altLang="en-US"/>
          </a:p>
        </p:txBody>
      </p:sp>
      <p:sp>
        <p:nvSpPr>
          <p:cNvPr id="5" name="页脚占位符 4">
            <a:extLst>
              <a:ext uri="{FF2B5EF4-FFF2-40B4-BE49-F238E27FC236}">
                <a16:creationId xmlns:a16="http://schemas.microsoft.com/office/drawing/2014/main" id="{AB5F11C2-A77E-43D7-9250-5A5DC0B0F9A2}"/>
              </a:ext>
            </a:extLst>
          </p:cNvPr>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0D8245-4B00-48A6-BCD9-859F15CBA484}"/>
              </a:ext>
            </a:extLst>
          </p:cNvPr>
          <p:cNvSpPr>
            <a:spLocks noGrp="1"/>
          </p:cNvSpPr>
          <p:nvPr>
            <p:ph type="sldNum" sz="quarter" idx="12"/>
          </p:nvPr>
        </p:nvSpPr>
        <p:spPr>
          <a:xfrm>
            <a:off x="8737600" y="6356351"/>
            <a:ext cx="2844800" cy="365125"/>
          </a:xfrm>
          <a:prstGeom prst="rect">
            <a:avLst/>
          </a:prstGeom>
        </p:spPr>
        <p:txBody>
          <a:bodyPr/>
          <a:lstStyle>
            <a:lvl1pPr>
              <a:defRPr/>
            </a:lvl1pPr>
          </a:lstStyle>
          <a:p>
            <a:fld id="{4A61B797-D157-444C-8DED-2250CCDAAF0F}" type="slidenum">
              <a:rPr lang="zh-CN" altLang="en-US"/>
              <a:pPr/>
              <a:t>‹#›</a:t>
            </a:fld>
            <a:endParaRPr lang="zh-CN" altLang="en-US"/>
          </a:p>
        </p:txBody>
      </p:sp>
    </p:spTree>
    <p:extLst>
      <p:ext uri="{BB962C8B-B14F-4D97-AF65-F5344CB8AC3E}">
        <p14:creationId xmlns:p14="http://schemas.microsoft.com/office/powerpoint/2010/main" val="15826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527380" y="116632"/>
            <a:ext cx="11257251" cy="634082"/>
          </a:xfrm>
          <a:prstGeom prst="rect">
            <a:avLst/>
          </a:prstGeom>
        </p:spPr>
        <p:txBody>
          <a:bodyPr/>
          <a:lstStyle>
            <a:lvl1pPr>
              <a:defRPr b="1">
                <a:solidFill>
                  <a:schemeClr val="bg1"/>
                </a:solidFill>
              </a:defRPr>
            </a:lvl1pPr>
          </a:lstStyle>
          <a:p>
            <a:r>
              <a:rPr lang="zh-CN" altLang="en-US" dirty="0"/>
              <a:t>单击此处编辑母版标题样式</a:t>
            </a:r>
          </a:p>
        </p:txBody>
      </p:sp>
      <p:sp>
        <p:nvSpPr>
          <p:cNvPr id="6" name="内容占位符 2"/>
          <p:cNvSpPr>
            <a:spLocks noGrp="1"/>
          </p:cNvSpPr>
          <p:nvPr>
            <p:ph idx="1"/>
          </p:nvPr>
        </p:nvSpPr>
        <p:spPr>
          <a:xfrm>
            <a:off x="527380" y="908720"/>
            <a:ext cx="11257251" cy="4929411"/>
          </a:xfrm>
          <a:prstGeom prst="rect">
            <a:avLst/>
          </a:prstGeom>
        </p:spPr>
        <p:txBody>
          <a:bodyPr/>
          <a:lstStyle>
            <a:lvl1pPr marL="457200" indent="-457200">
              <a:buFont typeface="Wingdings" panose="05000000000000000000" pitchFamily="2" charset="2"/>
              <a:buChar char="l"/>
              <a:defRPr/>
            </a:lvl1pPr>
            <a:lvl2pPr marL="742950" indent="-285750">
              <a:buFont typeface="Wingdings" panose="05000000000000000000" pitchFamily="2" charset="2"/>
              <a:buChar char="ü"/>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7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A4B6D9B-51CD-4570-82FD-02AAFB7645FD}"/>
              </a:ext>
            </a:extLst>
          </p:cNvPr>
          <p:cNvSpPr>
            <a:spLocks noGrp="1"/>
          </p:cNvSpPr>
          <p:nvPr>
            <p:ph type="title"/>
          </p:nvPr>
        </p:nvSpPr>
        <p:spPr>
          <a:xfrm>
            <a:off x="527380" y="116632"/>
            <a:ext cx="11329259" cy="634082"/>
          </a:xfrm>
          <a:prstGeom prst="rect">
            <a:avLst/>
          </a:prstGeom>
        </p:spPr>
        <p:txBody>
          <a:bodyPr/>
          <a:lstStyle>
            <a:lvl1pP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130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762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58020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9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17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623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2031B7-2D81-4AEC-855C-A95212C7FEEF}"/>
              </a:ext>
            </a:extLst>
          </p:cNvPr>
          <p:cNvSpPr>
            <a:spLocks noGrp="1"/>
          </p:cNvSpPr>
          <p:nvPr>
            <p:ph type="title"/>
          </p:nvPr>
        </p:nvSpPr>
        <p:spPr bwMode="auto">
          <a:xfrm>
            <a:off x="529200" y="116632"/>
            <a:ext cx="11327440"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a:extLst>
              <a:ext uri="{FF2B5EF4-FFF2-40B4-BE49-F238E27FC236}">
                <a16:creationId xmlns:a16="http://schemas.microsoft.com/office/drawing/2014/main" id="{BD558EF5-6D12-432A-879D-F9019D7A3E7D}"/>
              </a:ext>
            </a:extLst>
          </p:cNvPr>
          <p:cNvSpPr>
            <a:spLocks noGrp="1"/>
          </p:cNvSpPr>
          <p:nvPr>
            <p:ph type="body" idx="1"/>
          </p:nvPr>
        </p:nvSpPr>
        <p:spPr bwMode="auto">
          <a:xfrm>
            <a:off x="529200" y="907200"/>
            <a:ext cx="11327440" cy="51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lgn="l" rtl="0" eaLnBrk="0" fontAlgn="base" hangingPunct="0">
              <a:spcBef>
                <a:spcPct val="20000"/>
              </a:spcBef>
              <a:spcAft>
                <a:spcPct val="0"/>
              </a:spcAft>
              <a:buFont typeface="Wingdings" panose="05000000000000000000" pitchFamily="2" charset="2"/>
              <a:buChar char="l"/>
            </a:pPr>
            <a:r>
              <a:rPr lang="zh-CN" altLang="en-US" dirty="0"/>
              <a:t>单击此处编辑母版文本样式</a:t>
            </a:r>
          </a:p>
          <a:p>
            <a:pPr marL="742950" lvl="1" indent="-285750" algn="l" rtl="0" eaLnBrk="0" fontAlgn="base" hangingPunct="0">
              <a:spcBef>
                <a:spcPct val="20000"/>
              </a:spcBef>
              <a:spcAft>
                <a:spcPct val="0"/>
              </a:spcAft>
              <a:buFont typeface="Wingdings" panose="05000000000000000000" pitchFamily="2" charset="2"/>
              <a:buChar char="ü"/>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4540" r:id="rId1"/>
    <p:sldLayoutId id="2147484552" r:id="rId2"/>
    <p:sldLayoutId id="2147484546" r:id="rId3"/>
    <p:sldLayoutId id="2147484553" r:id="rId4"/>
    <p:sldLayoutId id="2147484554" r:id="rId5"/>
    <p:sldLayoutId id="2147484555" r:id="rId6"/>
    <p:sldLayoutId id="2147484556" r:id="rId7"/>
  </p:sldLayoutIdLst>
  <p:hf sldNum="0" hdr="0" ftr="0" dt="0"/>
  <p:txStyles>
    <p:titleStyle>
      <a:lvl1pPr algn="ctr" rtl="0" eaLnBrk="0" fontAlgn="base" hangingPunct="0">
        <a:spcBef>
          <a:spcPct val="0"/>
        </a:spcBef>
        <a:spcAft>
          <a:spcPct val="0"/>
        </a:spcAft>
        <a:defRPr lang="zh-CN" altLang="en-US" sz="4400" b="1" kern="1200" baseline="0" dirty="0">
          <a:solidFill>
            <a:schemeClr val="bg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3200" kern="1200" baseline="0" dirty="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800" kern="1200" baseline="0" dirty="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7" descr="http://img0.imgtn.bdimg.com/it/u=3574515207,415213359&amp;fm=23&amp;gp=0.jpg">
            <a:extLst>
              <a:ext uri="{FF2B5EF4-FFF2-40B4-BE49-F238E27FC236}">
                <a16:creationId xmlns:a16="http://schemas.microsoft.com/office/drawing/2014/main" id="{2B05D986-C427-45B7-B1D8-310E822798CE}"/>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a:extLst>
              <a:ext uri="{FF2B5EF4-FFF2-40B4-BE49-F238E27FC236}">
                <a16:creationId xmlns:a16="http://schemas.microsoft.com/office/drawing/2014/main" id="{BDD85856-32D1-4291-9138-ED8A68948CC7}"/>
              </a:ext>
            </a:extLst>
          </p:cNvPr>
          <p:cNvSpPr>
            <a:spLocks noGrp="1"/>
          </p:cNvSpPr>
          <p:nvPr>
            <p:ph type="ctrTitle"/>
          </p:nvPr>
        </p:nvSpPr>
        <p:spPr/>
        <p:txBody>
          <a:bodyPr/>
          <a:lstStyle/>
          <a:p>
            <a:r>
              <a:rPr lang="zh-CN" altLang="en-US" dirty="0"/>
              <a:t>第</a:t>
            </a:r>
            <a:r>
              <a:rPr lang="en-US" altLang="zh-CN" dirty="0"/>
              <a:t>07</a:t>
            </a:r>
            <a:r>
              <a:rPr lang="zh-CN" altLang="en-US" dirty="0"/>
              <a:t>章 软件管理</a:t>
            </a:r>
          </a:p>
        </p:txBody>
      </p:sp>
      <p:sp>
        <p:nvSpPr>
          <p:cNvPr id="3" name="副标题 2">
            <a:extLst>
              <a:ext uri="{FF2B5EF4-FFF2-40B4-BE49-F238E27FC236}">
                <a16:creationId xmlns:a16="http://schemas.microsoft.com/office/drawing/2014/main" id="{23C709D3-DC6B-4B9A-97EB-C0CAD759215A}"/>
              </a:ext>
            </a:extLst>
          </p:cNvPr>
          <p:cNvSpPr>
            <a:spLocks noGrp="1"/>
          </p:cNvSpPr>
          <p:nvPr>
            <p:ph type="subTitle" idx="1"/>
          </p:nvPr>
        </p:nvSpPr>
        <p:spPr/>
        <p:txBody>
          <a:bodyPr/>
          <a:lstStyle/>
          <a:p>
            <a:r>
              <a:rPr lang="zh-CN" altLang="en-US" dirty="0"/>
              <a:t>讲师：武永亮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安装、升级和删除软件</a:t>
            </a:r>
            <a:endParaRPr lang="zh-CN" altLang="en-US" dirty="0"/>
          </a:p>
        </p:txBody>
      </p:sp>
      <p:sp>
        <p:nvSpPr>
          <p:cNvPr id="3" name="内容占位符 2"/>
          <p:cNvSpPr>
            <a:spLocks noGrp="1"/>
          </p:cNvSpPr>
          <p:nvPr>
            <p:ph idx="1"/>
          </p:nvPr>
        </p:nvSpPr>
        <p:spPr/>
        <p:txBody>
          <a:bodyPr/>
          <a:lstStyle/>
          <a:p>
            <a:r>
              <a:rPr lang="zh-CN" altLang="en-US"/>
              <a:t>输出选项：</a:t>
            </a:r>
          </a:p>
          <a:p>
            <a:pPr lvl="1"/>
            <a:r>
              <a:rPr lang="en-US" altLang="zh-CN"/>
              <a:t>-v</a:t>
            </a:r>
            <a:r>
              <a:rPr lang="zh-CN" altLang="en-US"/>
              <a:t>：安装时显示软件名称</a:t>
            </a:r>
          </a:p>
          <a:p>
            <a:pPr lvl="1"/>
            <a:r>
              <a:rPr lang="en-US" altLang="zh-CN"/>
              <a:t>-h</a:t>
            </a:r>
            <a:r>
              <a:rPr lang="zh-CN" altLang="en-US"/>
              <a:t>：使用“</a:t>
            </a:r>
            <a:r>
              <a:rPr lang="en-US" altLang="zh-CN"/>
              <a:t>#”</a:t>
            </a:r>
            <a:r>
              <a:rPr lang="zh-CN" altLang="en-US"/>
              <a:t>显示进度</a:t>
            </a:r>
          </a:p>
          <a:p>
            <a:r>
              <a:rPr lang="en-US" altLang="zh-CN"/>
              <a:t>rpmfile </a:t>
            </a:r>
            <a:r>
              <a:rPr lang="zh-CN" altLang="en-US"/>
              <a:t>的</a:t>
            </a:r>
            <a:r>
              <a:rPr lang="en-US" altLang="zh-CN"/>
              <a:t>URL</a:t>
            </a:r>
            <a:r>
              <a:rPr lang="zh-CN" altLang="en-US"/>
              <a:t>支持</a:t>
            </a:r>
          </a:p>
          <a:p>
            <a:pPr lvl="1"/>
            <a:r>
              <a:rPr lang="en-US" altLang="zh-CN"/>
              <a:t>ftp://</a:t>
            </a:r>
          </a:p>
          <a:p>
            <a:pPr lvl="1"/>
            <a:r>
              <a:rPr lang="en-US" altLang="zh-CN"/>
              <a:t>http://</a:t>
            </a:r>
            <a:endParaRPr lang="zh-CN" altLang="en-US" dirty="0"/>
          </a:p>
        </p:txBody>
      </p:sp>
      <p:sp>
        <p:nvSpPr>
          <p:cNvPr id="7" name="TextBox 6"/>
          <p:cNvSpPr txBox="1"/>
          <p:nvPr/>
        </p:nvSpPr>
        <p:spPr>
          <a:xfrm>
            <a:off x="3359696" y="3212976"/>
            <a:ext cx="74168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b="1" dirty="0"/>
              <a:t>安装</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a:t>
            </a:r>
            <a:r>
              <a:rPr lang="en-US" altLang="zh-CN" sz="2800" dirty="0" err="1">
                <a:solidFill>
                  <a:srgbClr val="C00000"/>
                </a:solidFill>
                <a:latin typeface="Microsoft Sans Serif" pitchFamily="34" charset="0"/>
                <a:cs typeface="Microsoft Sans Serif" pitchFamily="34" charset="0"/>
              </a:rPr>
              <a:t>i</a:t>
            </a:r>
            <a:r>
              <a:rPr lang="en-US" altLang="zh-CN" sz="2800" dirty="0">
                <a:solidFill>
                  <a:srgbClr val="C00000"/>
                </a:solidFill>
                <a:latin typeface="Microsoft Sans Serif" pitchFamily="34" charset="0"/>
                <a:cs typeface="Microsoft Sans Serif" pitchFamily="34" charset="0"/>
              </a:rPr>
              <a:t>|--install        </a:t>
            </a:r>
            <a:r>
              <a:rPr lang="en-US" altLang="zh-CN" sz="2800" dirty="0">
                <a:latin typeface="Microsoft Sans Serif" pitchFamily="34" charset="0"/>
                <a:cs typeface="Microsoft Sans Serif" pitchFamily="34" charset="0"/>
              </a:rPr>
              <a:t>&lt;</a:t>
            </a:r>
            <a:r>
              <a:rPr lang="en-US" altLang="zh-CN" sz="2800" dirty="0" err="1">
                <a:latin typeface="Microsoft Sans Serif" pitchFamily="34" charset="0"/>
                <a:cs typeface="Microsoft Sans Serif" pitchFamily="34" charset="0"/>
              </a:rPr>
              <a:t>rpmfile</a:t>
            </a:r>
            <a:r>
              <a:rPr lang="en-US" altLang="zh-CN" sz="2800" dirty="0">
                <a:latin typeface="Microsoft Sans Serif" pitchFamily="34" charset="0"/>
                <a:cs typeface="Microsoft Sans Serif" pitchFamily="34" charset="0"/>
              </a:rPr>
              <a:t>&gt; … </a:t>
            </a:r>
          </a:p>
          <a:p>
            <a:r>
              <a:rPr lang="zh-CN" altLang="en-US" sz="2800" b="1" dirty="0"/>
              <a:t>升级</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-U|--upgrade  </a:t>
            </a:r>
            <a:r>
              <a:rPr lang="en-US" altLang="zh-CN" sz="2800" dirty="0">
                <a:latin typeface="Microsoft Sans Serif" pitchFamily="34" charset="0"/>
                <a:cs typeface="Microsoft Sans Serif" pitchFamily="34" charset="0"/>
              </a:rPr>
              <a:t>&lt;</a:t>
            </a:r>
            <a:r>
              <a:rPr lang="en-US" altLang="zh-CN" sz="2800" dirty="0" err="1">
                <a:latin typeface="Microsoft Sans Serif" pitchFamily="34" charset="0"/>
                <a:cs typeface="Microsoft Sans Serif" pitchFamily="34" charset="0"/>
              </a:rPr>
              <a:t>rpmfile</a:t>
            </a:r>
            <a:r>
              <a:rPr lang="en-US" altLang="zh-CN" sz="2800" dirty="0">
                <a:latin typeface="Microsoft Sans Serif" pitchFamily="34" charset="0"/>
                <a:cs typeface="Microsoft Sans Serif" pitchFamily="34" charset="0"/>
              </a:rPr>
              <a:t>&gt; … </a:t>
            </a:r>
          </a:p>
          <a:p>
            <a:r>
              <a:rPr lang="zh-CN" altLang="en-US" sz="2800" b="1" dirty="0"/>
              <a:t>刷新</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-F|--freshen    </a:t>
            </a:r>
            <a:r>
              <a:rPr lang="en-US" altLang="zh-CN" sz="2800" dirty="0">
                <a:latin typeface="Microsoft Sans Serif" pitchFamily="34" charset="0"/>
                <a:cs typeface="Microsoft Sans Serif" pitchFamily="34" charset="0"/>
              </a:rPr>
              <a:t>&lt;</a:t>
            </a:r>
            <a:r>
              <a:rPr lang="en-US" altLang="zh-CN" sz="2800" dirty="0" err="1">
                <a:latin typeface="Microsoft Sans Serif" pitchFamily="34" charset="0"/>
                <a:cs typeface="Microsoft Sans Serif" pitchFamily="34" charset="0"/>
              </a:rPr>
              <a:t>rpmfile</a:t>
            </a:r>
            <a:r>
              <a:rPr lang="en-US" altLang="zh-CN" sz="2800" dirty="0">
                <a:latin typeface="Microsoft Sans Serif" pitchFamily="34" charset="0"/>
                <a:cs typeface="Microsoft Sans Serif" pitchFamily="34" charset="0"/>
              </a:rPr>
              <a:t>&gt; … </a:t>
            </a:r>
          </a:p>
          <a:p>
            <a:r>
              <a:rPr lang="zh-CN" altLang="en-US" sz="2800" b="1" dirty="0"/>
              <a:t>删除</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-e|--erase       </a:t>
            </a:r>
            <a:r>
              <a:rPr lang="en-US" altLang="zh-CN" sz="2800" dirty="0">
                <a:latin typeface="Microsoft Sans Serif" pitchFamily="34" charset="0"/>
                <a:cs typeface="Microsoft Sans Serif" pitchFamily="34" charset="0"/>
              </a:rPr>
              <a:t>&lt;package&gt; …</a:t>
            </a:r>
            <a:endParaRPr lang="zh-CN" altLang="en-US" sz="2800" dirty="0">
              <a:latin typeface="Microsoft Sans Serif" pitchFamily="34" charset="0"/>
              <a:cs typeface="Microsoft Sans Serif" pitchFamily="34" charset="0"/>
            </a:endParaRPr>
          </a:p>
        </p:txBody>
      </p:sp>
    </p:spTree>
    <p:extLst>
      <p:ext uri="{BB962C8B-B14F-4D97-AF65-F5344CB8AC3E}">
        <p14:creationId xmlns:p14="http://schemas.microsoft.com/office/powerpoint/2010/main" val="93557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的基本查询</a:t>
            </a:r>
            <a:endParaRPr lang="zh-CN" altLang="en-US" dirty="0"/>
          </a:p>
        </p:txBody>
      </p:sp>
      <p:sp>
        <p:nvSpPr>
          <p:cNvPr id="3" name="内容占位符 2"/>
          <p:cNvSpPr>
            <a:spLocks noGrp="1"/>
          </p:cNvSpPr>
          <p:nvPr>
            <p:ph idx="1"/>
          </p:nvPr>
        </p:nvSpPr>
        <p:spPr/>
        <p:txBody>
          <a:bodyPr/>
          <a:lstStyle/>
          <a:p>
            <a:r>
              <a:rPr lang="zh-CN" altLang="en-US" sz="2800" dirty="0"/>
              <a:t>查询已安装的所有软件包</a:t>
            </a:r>
          </a:p>
          <a:p>
            <a:pPr lvl="1"/>
            <a:r>
              <a:rPr lang="en-US" altLang="zh-CN" sz="2400" dirty="0"/>
              <a:t>rpm -</a:t>
            </a:r>
            <a:r>
              <a:rPr lang="en-US" altLang="zh-CN" sz="2400" dirty="0" err="1"/>
              <a:t>qa</a:t>
            </a:r>
            <a:endParaRPr lang="en-US" altLang="zh-CN" sz="2400" dirty="0"/>
          </a:p>
          <a:p>
            <a:r>
              <a:rPr lang="zh-CN" altLang="en-US" sz="2800" dirty="0"/>
              <a:t>查询软件包是否安装并查看软件包的版本</a:t>
            </a:r>
          </a:p>
          <a:p>
            <a:pPr lvl="1"/>
            <a:r>
              <a:rPr lang="en-US" altLang="zh-CN" sz="2400" dirty="0"/>
              <a:t>rpm -q &lt;</a:t>
            </a:r>
            <a:r>
              <a:rPr lang="en-US" altLang="zh-CN" sz="2400" dirty="0" err="1"/>
              <a:t>package_name</a:t>
            </a:r>
            <a:r>
              <a:rPr lang="en-US" altLang="zh-CN" sz="2400" dirty="0"/>
              <a:t>&gt;</a:t>
            </a:r>
          </a:p>
          <a:p>
            <a:r>
              <a:rPr lang="zh-CN" altLang="en-US" sz="2800" dirty="0"/>
              <a:t>查询软件包信息 </a:t>
            </a:r>
          </a:p>
          <a:p>
            <a:pPr lvl="1"/>
            <a:r>
              <a:rPr lang="en-US" altLang="zh-CN" sz="2400" dirty="0"/>
              <a:t>rpm -qi &lt;</a:t>
            </a:r>
            <a:r>
              <a:rPr lang="en-US" altLang="zh-CN" sz="2400" dirty="0" err="1"/>
              <a:t>package_name</a:t>
            </a:r>
            <a:r>
              <a:rPr lang="en-US" altLang="zh-CN" sz="2400" dirty="0"/>
              <a:t>&gt;</a:t>
            </a:r>
          </a:p>
          <a:p>
            <a:pPr lvl="1"/>
            <a:r>
              <a:rPr lang="en-US" altLang="zh-CN" sz="2400" dirty="0"/>
              <a:t>rpm -</a:t>
            </a:r>
            <a:r>
              <a:rPr lang="en-US" altLang="zh-CN" sz="2400" dirty="0" err="1"/>
              <a:t>qip</a:t>
            </a:r>
            <a:r>
              <a:rPr lang="en-US" altLang="zh-CN" sz="2400" dirty="0"/>
              <a:t> &lt;</a:t>
            </a:r>
            <a:r>
              <a:rPr lang="en-US" altLang="zh-CN" sz="2400" dirty="0" err="1"/>
              <a:t>package_file_path_name</a:t>
            </a:r>
            <a:r>
              <a:rPr lang="en-US" altLang="zh-CN" sz="2400" dirty="0"/>
              <a:t>&gt;</a:t>
            </a:r>
          </a:p>
          <a:p>
            <a:r>
              <a:rPr lang="zh-CN" altLang="en-US" sz="2800" dirty="0"/>
              <a:t>查询软件包中所有文件的名称</a:t>
            </a:r>
          </a:p>
          <a:p>
            <a:pPr lvl="1"/>
            <a:r>
              <a:rPr lang="en-US" altLang="zh-CN" sz="2400" dirty="0"/>
              <a:t>rpm -</a:t>
            </a:r>
            <a:r>
              <a:rPr lang="en-US" altLang="zh-CN" sz="2400" dirty="0" err="1"/>
              <a:t>ql</a:t>
            </a:r>
            <a:r>
              <a:rPr lang="en-US" altLang="zh-CN" sz="2400" dirty="0"/>
              <a:t> &lt;</a:t>
            </a:r>
            <a:r>
              <a:rPr lang="en-US" altLang="zh-CN" sz="2400" dirty="0" err="1"/>
              <a:t>package_name</a:t>
            </a:r>
            <a:r>
              <a:rPr lang="en-US" altLang="zh-CN" sz="2400" dirty="0"/>
              <a:t>&gt;</a:t>
            </a:r>
          </a:p>
          <a:p>
            <a:pPr lvl="1"/>
            <a:r>
              <a:rPr lang="en-US" altLang="zh-CN" sz="2400" dirty="0"/>
              <a:t>rpm -</a:t>
            </a:r>
            <a:r>
              <a:rPr lang="en-US" altLang="zh-CN" sz="2400" dirty="0" err="1"/>
              <a:t>qlp</a:t>
            </a:r>
            <a:r>
              <a:rPr lang="en-US" altLang="zh-CN" sz="2400" dirty="0"/>
              <a:t> &lt;</a:t>
            </a:r>
            <a:r>
              <a:rPr lang="en-US" altLang="zh-CN" sz="2400" dirty="0" err="1"/>
              <a:t>package_file_path_name</a:t>
            </a:r>
            <a:r>
              <a:rPr lang="en-US" altLang="zh-CN" sz="2400" dirty="0"/>
              <a:t>&gt;</a:t>
            </a:r>
          </a:p>
          <a:p>
            <a:r>
              <a:rPr lang="zh-CN" altLang="en-US" sz="2800" dirty="0"/>
              <a:t>查询磁盘上的文件是从何软件包安装的</a:t>
            </a:r>
          </a:p>
          <a:p>
            <a:pPr lvl="1"/>
            <a:r>
              <a:rPr lang="en-US" altLang="zh-CN" sz="2400" dirty="0"/>
              <a:t>rpm -</a:t>
            </a:r>
            <a:r>
              <a:rPr lang="en-US" altLang="zh-CN" sz="2400" dirty="0" err="1"/>
              <a:t>qf</a:t>
            </a:r>
            <a:r>
              <a:rPr lang="en-US" altLang="zh-CN" sz="2400" dirty="0"/>
              <a:t> &lt;</a:t>
            </a:r>
            <a:r>
              <a:rPr lang="en-US" altLang="zh-CN" sz="2400" dirty="0" err="1"/>
              <a:t>path_name</a:t>
            </a:r>
            <a:r>
              <a:rPr lang="en-US" altLang="zh-CN" sz="2400" dirty="0"/>
              <a:t>&gt;</a:t>
            </a:r>
            <a:endParaRPr lang="zh-CN" altLang="en-US" sz="2400" dirty="0"/>
          </a:p>
        </p:txBody>
      </p:sp>
    </p:spTree>
    <p:extLst>
      <p:ext uri="{BB962C8B-B14F-4D97-AF65-F5344CB8AC3E}">
        <p14:creationId xmlns:p14="http://schemas.microsoft.com/office/powerpoint/2010/main" val="164151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的更多查询</a:t>
            </a:r>
            <a:endParaRPr lang="zh-CN" altLang="en-US" dirty="0"/>
          </a:p>
        </p:txBody>
      </p:sp>
      <p:sp>
        <p:nvSpPr>
          <p:cNvPr id="3" name="内容占位符 2"/>
          <p:cNvSpPr>
            <a:spLocks noGrp="1"/>
          </p:cNvSpPr>
          <p:nvPr>
            <p:ph idx="1"/>
          </p:nvPr>
        </p:nvSpPr>
        <p:spPr/>
        <p:txBody>
          <a:bodyPr/>
          <a:lstStyle/>
          <a:p>
            <a:r>
              <a:rPr lang="zh-CN" altLang="en-US"/>
              <a:t>查询依赖于一个已安装软件包的所有</a:t>
            </a:r>
            <a:r>
              <a:rPr lang="en-US" altLang="zh-CN"/>
              <a:t>RPM</a:t>
            </a:r>
            <a:r>
              <a:rPr lang="zh-CN" altLang="en-US"/>
              <a:t>包</a:t>
            </a:r>
          </a:p>
          <a:p>
            <a:pPr lvl="1"/>
            <a:r>
              <a:rPr lang="en-US" altLang="zh-CN"/>
              <a:t>rpm -q --whatrequires &lt;package-name&gt;</a:t>
            </a:r>
          </a:p>
          <a:p>
            <a:r>
              <a:rPr lang="zh-CN" altLang="en-US"/>
              <a:t>查询一个已安装软件包的依赖要求</a:t>
            </a:r>
          </a:p>
          <a:p>
            <a:pPr lvl="1"/>
            <a:r>
              <a:rPr lang="en-US" altLang="zh-CN"/>
              <a:t>rpm -q --requires &lt;package-name&gt;</a:t>
            </a:r>
          </a:p>
          <a:p>
            <a:r>
              <a:rPr lang="zh-CN" altLang="en-US"/>
              <a:t>查询一个已安装软件包的安装、删除脚本</a:t>
            </a:r>
          </a:p>
          <a:p>
            <a:pPr lvl="1"/>
            <a:r>
              <a:rPr lang="en-US" altLang="zh-CN"/>
              <a:t>rpm -q --scripts &lt;package-name&gt;</a:t>
            </a:r>
          </a:p>
          <a:p>
            <a:r>
              <a:rPr lang="zh-CN" altLang="en-US"/>
              <a:t>查询与一个已安装软件包相冲突的</a:t>
            </a:r>
            <a:r>
              <a:rPr lang="en-US" altLang="zh-CN"/>
              <a:t>RPM</a:t>
            </a:r>
            <a:r>
              <a:rPr lang="zh-CN" altLang="en-US"/>
              <a:t>包</a:t>
            </a:r>
          </a:p>
          <a:p>
            <a:pPr lvl="1"/>
            <a:r>
              <a:rPr lang="en-US" altLang="zh-CN"/>
              <a:t>rpm -q --conflicts &lt;package-name&gt;</a:t>
            </a:r>
          </a:p>
          <a:p>
            <a:r>
              <a:rPr lang="zh-CN" altLang="en-US"/>
              <a:t>查询一个已安装软件包的变更日志</a:t>
            </a:r>
          </a:p>
          <a:p>
            <a:pPr lvl="1"/>
            <a:r>
              <a:rPr lang="en-US" altLang="zh-CN"/>
              <a:t>rpm -q --changelog &lt;package-name&gt;</a:t>
            </a:r>
            <a:endParaRPr lang="zh-CN" altLang="en-US" dirty="0"/>
          </a:p>
        </p:txBody>
      </p:sp>
    </p:spTree>
    <p:extLst>
      <p:ext uri="{BB962C8B-B14F-4D97-AF65-F5344CB8AC3E}">
        <p14:creationId xmlns:p14="http://schemas.microsoft.com/office/powerpoint/2010/main" val="255745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校验</a:t>
            </a:r>
            <a:endParaRPr lang="zh-CN" altLang="en-US" dirty="0"/>
          </a:p>
        </p:txBody>
      </p:sp>
      <p:sp>
        <p:nvSpPr>
          <p:cNvPr id="3" name="内容占位符 2"/>
          <p:cNvSpPr>
            <a:spLocks noGrp="1"/>
          </p:cNvSpPr>
          <p:nvPr>
            <p:ph idx="1"/>
          </p:nvPr>
        </p:nvSpPr>
        <p:spPr/>
        <p:txBody>
          <a:bodyPr/>
          <a:lstStyle/>
          <a:p>
            <a:r>
              <a:rPr lang="zh-CN" altLang="en-US"/>
              <a:t>校验有已安装的所有软件包</a:t>
            </a:r>
          </a:p>
          <a:p>
            <a:pPr lvl="1"/>
            <a:r>
              <a:rPr lang="en-US" altLang="zh-CN"/>
              <a:t>rpm -Va</a:t>
            </a:r>
          </a:p>
          <a:p>
            <a:r>
              <a:rPr lang="zh-CN" altLang="en-US"/>
              <a:t>校验指定的软件包</a:t>
            </a:r>
          </a:p>
          <a:p>
            <a:pPr lvl="1"/>
            <a:r>
              <a:rPr lang="en-US" altLang="zh-CN"/>
              <a:t>rpm -V &lt;package_name&gt;</a:t>
            </a:r>
          </a:p>
          <a:p>
            <a:r>
              <a:rPr lang="zh-CN" altLang="en-US"/>
              <a:t>校验指定的</a:t>
            </a:r>
            <a:r>
              <a:rPr lang="en-US" altLang="zh-CN"/>
              <a:t>RPM</a:t>
            </a:r>
            <a:r>
              <a:rPr lang="zh-CN" altLang="en-US"/>
              <a:t>包文件</a:t>
            </a:r>
          </a:p>
          <a:p>
            <a:pPr lvl="1"/>
            <a:r>
              <a:rPr lang="en-US" altLang="zh-CN"/>
              <a:t>rpm -Vp &lt;package_file_path_name&gt;</a:t>
            </a:r>
          </a:p>
          <a:p>
            <a:r>
              <a:rPr lang="zh-CN" altLang="en-US"/>
              <a:t>验证包含指定文件的软件包</a:t>
            </a:r>
            <a:endParaRPr lang="zh-CN" altLang="en-GB"/>
          </a:p>
          <a:p>
            <a:pPr lvl="1"/>
            <a:r>
              <a:rPr lang="en-US" altLang="zh-CN"/>
              <a:t>rpm -Vf &lt;path_name&gt;</a:t>
            </a:r>
            <a:endParaRPr lang="zh-CN" altLang="en-US"/>
          </a:p>
          <a:p>
            <a:endParaRPr lang="zh-CN" altLang="en-US" dirty="0"/>
          </a:p>
        </p:txBody>
      </p:sp>
    </p:spTree>
    <p:extLst>
      <p:ext uri="{BB962C8B-B14F-4D97-AF65-F5344CB8AC3E}">
        <p14:creationId xmlns:p14="http://schemas.microsoft.com/office/powerpoint/2010/main" val="350848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包的公钥和签名</a:t>
            </a:r>
            <a:endParaRPr lang="zh-CN" altLang="en-US" dirty="0"/>
          </a:p>
        </p:txBody>
      </p:sp>
      <p:sp>
        <p:nvSpPr>
          <p:cNvPr id="3" name="内容占位符 2"/>
          <p:cNvSpPr>
            <a:spLocks noGrp="1"/>
          </p:cNvSpPr>
          <p:nvPr>
            <p:ph idx="1"/>
          </p:nvPr>
        </p:nvSpPr>
        <p:spPr/>
        <p:txBody>
          <a:bodyPr/>
          <a:lstStyle/>
          <a:p>
            <a:r>
              <a:rPr lang="zh-CN" altLang="en-US"/>
              <a:t>导入</a:t>
            </a:r>
            <a:r>
              <a:rPr lang="en-US" altLang="zh-CN"/>
              <a:t>RPM</a:t>
            </a:r>
            <a:r>
              <a:rPr lang="zh-CN" altLang="en-US"/>
              <a:t>包的公钥</a:t>
            </a:r>
            <a:endParaRPr lang="en-US" altLang="zh-CN"/>
          </a:p>
          <a:p>
            <a:pPr lvl="1"/>
            <a:r>
              <a:rPr lang="zh-CN" altLang="en-US"/>
              <a:t>格式：</a:t>
            </a:r>
            <a:r>
              <a:rPr lang="en-US" altLang="zh-CN"/>
              <a:t>rpm --import &lt;</a:t>
            </a:r>
            <a:r>
              <a:rPr lang="zh-CN" altLang="en-US"/>
              <a:t>公钥文件名</a:t>
            </a:r>
            <a:r>
              <a:rPr lang="en-US" altLang="zh-CN"/>
              <a:t>&gt;</a:t>
            </a:r>
          </a:p>
          <a:p>
            <a:pPr lvl="1"/>
            <a:r>
              <a:rPr lang="zh-CN" altLang="en-US"/>
              <a:t>例如</a:t>
            </a:r>
            <a:endParaRPr lang="en-US" altLang="zh-CN"/>
          </a:p>
          <a:p>
            <a:pPr lvl="1"/>
            <a:r>
              <a:rPr lang="en-US" altLang="zh-CN"/>
              <a:t># rpm --import  /etc/pki/rpm-gpg/RPM-GPG-*</a:t>
            </a:r>
          </a:p>
          <a:p>
            <a:pPr lvl="1"/>
            <a:r>
              <a:rPr lang="en-US" altLang="zh-CN"/>
              <a:t># rpm --import http://apt.sw.be/RPM-GPG-KEY.dag.txt</a:t>
            </a:r>
          </a:p>
          <a:p>
            <a:r>
              <a:rPr lang="zh-CN" altLang="en-US"/>
              <a:t>检查指定</a:t>
            </a:r>
            <a:r>
              <a:rPr lang="en-US" altLang="zh-CN"/>
              <a:t>RPM</a:t>
            </a:r>
            <a:r>
              <a:rPr lang="zh-CN" altLang="en-US"/>
              <a:t>包的数字签名</a:t>
            </a:r>
          </a:p>
          <a:p>
            <a:pPr lvl="1"/>
            <a:r>
              <a:rPr lang="en-US" altLang="zh-CN"/>
              <a:t>rpm -K  &lt;rpmfile&gt;</a:t>
            </a:r>
            <a:endParaRPr lang="zh-CN" altLang="en-US" dirty="0"/>
          </a:p>
        </p:txBody>
      </p:sp>
    </p:spTree>
    <p:extLst>
      <p:ext uri="{BB962C8B-B14F-4D97-AF65-F5344CB8AC3E}">
        <p14:creationId xmlns:p14="http://schemas.microsoft.com/office/powerpoint/2010/main" val="225449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1823660977"/>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20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软件包管理与系统更新</a:t>
            </a:r>
            <a:endParaRPr lang="zh-CN" altLang="en-US" dirty="0"/>
          </a:p>
        </p:txBody>
      </p:sp>
      <p:sp>
        <p:nvSpPr>
          <p:cNvPr id="3" name="内容占位符 2"/>
          <p:cNvSpPr>
            <a:spLocks noGrp="1"/>
          </p:cNvSpPr>
          <p:nvPr>
            <p:ph idx="1"/>
          </p:nvPr>
        </p:nvSpPr>
        <p:spPr/>
        <p:txBody>
          <a:bodyPr/>
          <a:lstStyle/>
          <a:p>
            <a:r>
              <a:rPr lang="zh-CN" altLang="en-US" dirty="0"/>
              <a:t>使用软件更新系统的目的</a:t>
            </a:r>
          </a:p>
          <a:p>
            <a:pPr lvl="1"/>
            <a:r>
              <a:rPr lang="zh-CN" altLang="en-US" dirty="0"/>
              <a:t>为了要解决安装</a:t>
            </a:r>
            <a:r>
              <a:rPr lang="en-US" altLang="zh-CN" dirty="0"/>
              <a:t>RPM</a:t>
            </a:r>
            <a:r>
              <a:rPr lang="zh-CN" altLang="en-US" dirty="0"/>
              <a:t>时的依赖性问题</a:t>
            </a:r>
            <a:endParaRPr lang="en-US" altLang="zh-CN" dirty="0"/>
          </a:p>
          <a:p>
            <a:r>
              <a:rPr lang="zh-CN" altLang="en-US" dirty="0"/>
              <a:t>常见的基于</a:t>
            </a:r>
            <a:r>
              <a:rPr lang="en-US" altLang="zh-CN" dirty="0"/>
              <a:t>RPM</a:t>
            </a:r>
            <a:r>
              <a:rPr lang="zh-CN" altLang="en-US" dirty="0"/>
              <a:t>的更新系统</a:t>
            </a:r>
            <a:endParaRPr lang="en-US" altLang="zh-CN" dirty="0"/>
          </a:p>
          <a:p>
            <a:pPr lvl="1"/>
            <a:r>
              <a:rPr lang="en-US" altLang="zh-CN" dirty="0"/>
              <a:t>Red Hat Network —— Red Hat </a:t>
            </a:r>
            <a:r>
              <a:rPr lang="zh-CN" altLang="en-US" dirty="0"/>
              <a:t>的企业级更新系统</a:t>
            </a:r>
            <a:endParaRPr lang="en-US" altLang="zh-CN" dirty="0"/>
          </a:p>
          <a:p>
            <a:pPr lvl="1"/>
            <a:r>
              <a:rPr lang="en-US" altLang="zh-CN" dirty="0"/>
              <a:t>Yum —— Fedora, CentOS</a:t>
            </a:r>
          </a:p>
          <a:p>
            <a:pPr lvl="1"/>
            <a:r>
              <a:rPr lang="en-US" altLang="zh-CN" dirty="0" err="1"/>
              <a:t>zypp</a:t>
            </a:r>
            <a:r>
              <a:rPr lang="en-US" altLang="zh-CN" dirty="0"/>
              <a:t> —— openSUSE</a:t>
            </a:r>
          </a:p>
          <a:p>
            <a:pPr lvl="1"/>
            <a:r>
              <a:rPr lang="en-US" altLang="zh-CN" dirty="0" err="1"/>
              <a:t>urpmi</a:t>
            </a:r>
            <a:r>
              <a:rPr lang="en-US" altLang="zh-CN" dirty="0"/>
              <a:t> —— </a:t>
            </a:r>
            <a:r>
              <a:rPr lang="en-US" altLang="zh-CN" dirty="0" err="1"/>
              <a:t>Mandriva</a:t>
            </a:r>
            <a:endParaRPr lang="en-US" altLang="zh-CN" dirty="0"/>
          </a:p>
          <a:p>
            <a:pPr lvl="1"/>
            <a:r>
              <a:rPr lang="en-US" altLang="zh-CN" dirty="0"/>
              <a:t>APT-RPM —— </a:t>
            </a:r>
            <a:r>
              <a:rPr lang="en-US" altLang="zh-CN" dirty="0" err="1"/>
              <a:t>PCLinuxOS</a:t>
            </a:r>
            <a:r>
              <a:rPr lang="zh-CN" altLang="en-US" dirty="0"/>
              <a:t>，</a:t>
            </a:r>
            <a:r>
              <a:rPr lang="en-US" altLang="zh-CN" dirty="0"/>
              <a:t> ALT Linux</a:t>
            </a:r>
          </a:p>
        </p:txBody>
      </p:sp>
    </p:spTree>
    <p:extLst>
      <p:ext uri="{BB962C8B-B14F-4D97-AF65-F5344CB8AC3E}">
        <p14:creationId xmlns:p14="http://schemas.microsoft.com/office/powerpoint/2010/main" val="334173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a:t>
            </a:r>
            <a:r>
              <a:rPr lang="en-US" altLang="zh-CN"/>
              <a:t>Linux</a:t>
            </a:r>
            <a:r>
              <a:rPr lang="zh-CN" altLang="en-US"/>
              <a:t>发行的更新软件</a:t>
            </a:r>
            <a:endParaRPr lang="zh-CN" altLang="en-US" dirty="0"/>
          </a:p>
        </p:txBody>
      </p:sp>
      <p:sp>
        <p:nvSpPr>
          <p:cNvPr id="3" name="内容占位符 2"/>
          <p:cNvSpPr>
            <a:spLocks noGrp="1"/>
          </p:cNvSpPr>
          <p:nvPr>
            <p:ph idx="1"/>
          </p:nvPr>
        </p:nvSpPr>
        <p:spPr/>
        <p:txBody>
          <a:bodyPr/>
          <a:lstStyle/>
          <a:p>
            <a:r>
              <a:rPr lang="en-US" altLang="zh-CN"/>
              <a:t>apt —— Debian, Ubuntu, LinuxMint</a:t>
            </a:r>
          </a:p>
          <a:p>
            <a:r>
              <a:rPr lang="en-US" altLang="zh-CN"/>
              <a:t>apk —— Alpine</a:t>
            </a:r>
          </a:p>
          <a:p>
            <a:r>
              <a:rPr lang="en-US" altLang="zh-CN"/>
              <a:t>slackpkg —— Slackware</a:t>
            </a:r>
          </a:p>
          <a:p>
            <a:r>
              <a:rPr lang="en-US" altLang="zh-CN"/>
              <a:t>emerge —— Gentoo</a:t>
            </a:r>
          </a:p>
          <a:p>
            <a:r>
              <a:rPr lang="en-US" altLang="zh-CN"/>
              <a:t>pacman —— Arch</a:t>
            </a:r>
            <a:endParaRPr lang="zh-CN" altLang="en-US"/>
          </a:p>
          <a:p>
            <a:r>
              <a:rPr lang="en-US" altLang="zh-CN"/>
              <a:t>conary —— rPath, Foresight</a:t>
            </a:r>
          </a:p>
          <a:p>
            <a:endParaRPr lang="zh-CN" altLang="en-US" dirty="0"/>
          </a:p>
        </p:txBody>
      </p:sp>
    </p:spTree>
    <p:extLst>
      <p:ext uri="{BB962C8B-B14F-4D97-AF65-F5344CB8AC3E}">
        <p14:creationId xmlns:p14="http://schemas.microsoft.com/office/powerpoint/2010/main" val="290398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简介</a:t>
            </a:r>
          </a:p>
        </p:txBody>
      </p:sp>
      <p:sp>
        <p:nvSpPr>
          <p:cNvPr id="3" name="内容占位符 2"/>
          <p:cNvSpPr>
            <a:spLocks noGrp="1"/>
          </p:cNvSpPr>
          <p:nvPr>
            <p:ph idx="1"/>
          </p:nvPr>
        </p:nvSpPr>
        <p:spPr>
          <a:xfrm>
            <a:off x="527380" y="908720"/>
            <a:ext cx="11113236" cy="4929411"/>
          </a:xfrm>
        </p:spPr>
        <p:txBody>
          <a:bodyPr/>
          <a:lstStyle/>
          <a:p>
            <a:r>
              <a:rPr lang="en-US" altLang="zh-CN" dirty="0"/>
              <a:t>Yum </a:t>
            </a:r>
            <a:r>
              <a:rPr lang="zh-CN" altLang="en-US" dirty="0"/>
              <a:t>是 </a:t>
            </a:r>
            <a:r>
              <a:rPr lang="en-US" altLang="zh-CN" dirty="0"/>
              <a:t>Yellow dog Updater, Modified </a:t>
            </a:r>
            <a:r>
              <a:rPr lang="zh-CN" altLang="en-US" dirty="0"/>
              <a:t>的简称，用 </a:t>
            </a:r>
            <a:r>
              <a:rPr lang="en-US" altLang="zh-CN" dirty="0"/>
              <a:t>python </a:t>
            </a:r>
            <a:r>
              <a:rPr lang="zh-CN" altLang="en-US" dirty="0"/>
              <a:t>写成。</a:t>
            </a:r>
            <a:endParaRPr lang="en-US" altLang="zh-CN" dirty="0"/>
          </a:p>
          <a:p>
            <a:r>
              <a:rPr lang="en-US" altLang="zh-CN" dirty="0"/>
              <a:t>Yum </a:t>
            </a:r>
            <a:r>
              <a:rPr lang="zh-CN" altLang="en-US" dirty="0"/>
              <a:t>的宗旨是自动化地升级，安装</a:t>
            </a:r>
            <a:r>
              <a:rPr lang="en-US" altLang="zh-CN" dirty="0"/>
              <a:t>/</a:t>
            </a:r>
            <a:r>
              <a:rPr lang="zh-CN" altLang="en-US" dirty="0"/>
              <a:t>移除</a:t>
            </a:r>
            <a:r>
              <a:rPr lang="en-US" altLang="zh-CN" dirty="0"/>
              <a:t>rpm</a:t>
            </a:r>
            <a:r>
              <a:rPr lang="zh-CN" altLang="en-US" dirty="0"/>
              <a:t>包，收集</a:t>
            </a:r>
            <a:r>
              <a:rPr lang="en-US" altLang="zh-CN" dirty="0"/>
              <a:t>rpm</a:t>
            </a:r>
            <a:r>
              <a:rPr lang="zh-CN" altLang="en-US" dirty="0"/>
              <a:t>包的相关信息，检查依赖性并自动提示用户解决。</a:t>
            </a:r>
            <a:endParaRPr lang="en-US" altLang="zh-CN" dirty="0"/>
          </a:p>
          <a:p>
            <a:r>
              <a:rPr lang="en-US" altLang="zh-CN" dirty="0"/>
              <a:t>Yum </a:t>
            </a:r>
            <a:r>
              <a:rPr lang="zh-CN" altLang="en-US" dirty="0"/>
              <a:t>是 </a:t>
            </a:r>
            <a:r>
              <a:rPr lang="en-US" altLang="zh-CN" dirty="0"/>
              <a:t>rpm </a:t>
            </a:r>
            <a:r>
              <a:rPr lang="zh-CN" altLang="en-US" dirty="0"/>
              <a:t>的前端程序 ，</a:t>
            </a:r>
            <a:r>
              <a:rPr lang="en-US" altLang="zh-CN" dirty="0"/>
              <a:t>RHEL </a:t>
            </a:r>
            <a:r>
              <a:rPr lang="zh-CN" altLang="en-US" dirty="0"/>
              <a:t>的 </a:t>
            </a:r>
            <a:r>
              <a:rPr lang="en-US" altLang="zh-CN" dirty="0"/>
              <a:t>up2date </a:t>
            </a:r>
            <a:r>
              <a:rPr lang="zh-CN" altLang="en-US" dirty="0"/>
              <a:t>的替代工具。</a:t>
            </a:r>
            <a:endParaRPr lang="en-US" altLang="zh-CN" dirty="0"/>
          </a:p>
          <a:p>
            <a:r>
              <a:rPr lang="en-US" altLang="zh-CN" dirty="0"/>
              <a:t>Yum </a:t>
            </a:r>
            <a:r>
              <a:rPr lang="zh-CN" altLang="en-US" dirty="0"/>
              <a:t>的关键之处是要有可靠的 </a:t>
            </a:r>
            <a:r>
              <a:rPr lang="en-US" altLang="zh-CN" dirty="0"/>
              <a:t>repository</a:t>
            </a:r>
            <a:r>
              <a:rPr lang="zh-CN" altLang="en-US" dirty="0"/>
              <a:t>（软件仓库）</a:t>
            </a:r>
          </a:p>
          <a:p>
            <a:pPr lvl="1"/>
            <a:r>
              <a:rPr lang="zh-CN" altLang="en-US" dirty="0"/>
              <a:t>可以是 </a:t>
            </a:r>
            <a:r>
              <a:rPr lang="en-US" altLang="zh-CN" dirty="0"/>
              <a:t>http </a:t>
            </a:r>
            <a:r>
              <a:rPr lang="zh-CN" altLang="en-US" dirty="0"/>
              <a:t>或 </a:t>
            </a:r>
            <a:r>
              <a:rPr lang="en-US" altLang="zh-CN" dirty="0"/>
              <a:t>ftp </a:t>
            </a:r>
            <a:r>
              <a:rPr lang="zh-CN" altLang="en-US" dirty="0"/>
              <a:t>站点，也可以是本地软件池</a:t>
            </a:r>
          </a:p>
          <a:p>
            <a:pPr lvl="1"/>
            <a:r>
              <a:rPr lang="zh-CN" altLang="en-US" dirty="0"/>
              <a:t>包含</a:t>
            </a:r>
            <a:r>
              <a:rPr lang="en-US" altLang="zh-CN" dirty="0"/>
              <a:t>rpm </a:t>
            </a:r>
            <a:r>
              <a:rPr lang="zh-CN" altLang="en-US" dirty="0"/>
              <a:t>包的各种信息（包括描述，功能，提供的文件，依赖性等）</a:t>
            </a:r>
          </a:p>
          <a:p>
            <a:pPr lvl="1"/>
            <a:r>
              <a:rPr lang="en-US" altLang="zh-CN" dirty="0"/>
              <a:t>Yum </a:t>
            </a:r>
            <a:r>
              <a:rPr lang="zh-CN" altLang="en-US" dirty="0"/>
              <a:t>正是由于对收集的这些 </a:t>
            </a:r>
            <a:r>
              <a:rPr lang="en-US" altLang="zh-CN" dirty="0"/>
              <a:t>header</a:t>
            </a:r>
            <a:r>
              <a:rPr lang="zh-CN" altLang="en-US" dirty="0"/>
              <a:t>并加以分析，才能自动化地完成安装</a:t>
            </a:r>
            <a:r>
              <a:rPr lang="en-US" altLang="zh-CN" dirty="0"/>
              <a:t>/</a:t>
            </a:r>
            <a:r>
              <a:rPr lang="zh-CN" altLang="en-US" dirty="0"/>
              <a:t>更新</a:t>
            </a:r>
            <a:r>
              <a:rPr lang="en-US" altLang="zh-CN" dirty="0"/>
              <a:t>/</a:t>
            </a:r>
            <a:r>
              <a:rPr lang="zh-CN" altLang="en-US" dirty="0"/>
              <a:t>删除等任务</a:t>
            </a:r>
          </a:p>
        </p:txBody>
      </p:sp>
    </p:spTree>
    <p:extLst>
      <p:ext uri="{BB962C8B-B14F-4D97-AF65-F5344CB8AC3E}">
        <p14:creationId xmlns:p14="http://schemas.microsoft.com/office/powerpoint/2010/main" val="219905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 </a:t>
            </a:r>
            <a:r>
              <a:rPr lang="zh-CN" altLang="en-US" dirty="0"/>
              <a:t>的特点</a:t>
            </a:r>
          </a:p>
        </p:txBody>
      </p:sp>
      <p:sp>
        <p:nvSpPr>
          <p:cNvPr id="3" name="内容占位符 2"/>
          <p:cNvSpPr>
            <a:spLocks noGrp="1"/>
          </p:cNvSpPr>
          <p:nvPr>
            <p:ph idx="1"/>
          </p:nvPr>
        </p:nvSpPr>
        <p:spPr/>
        <p:txBody>
          <a:bodyPr/>
          <a:lstStyle/>
          <a:p>
            <a:r>
              <a:rPr lang="zh-CN" altLang="en-US" dirty="0"/>
              <a:t>便于管理大量系统的更新问题</a:t>
            </a:r>
            <a:endParaRPr lang="en-US" altLang="zh-CN" dirty="0"/>
          </a:p>
          <a:p>
            <a:pPr lvl="1"/>
            <a:r>
              <a:rPr lang="zh-CN" altLang="en-US" dirty="0"/>
              <a:t>自动解决包的倚赖性问题能更方便的 添加</a:t>
            </a:r>
            <a:r>
              <a:rPr lang="en-US" altLang="zh-CN" dirty="0"/>
              <a:t>/</a:t>
            </a:r>
            <a:r>
              <a:rPr lang="zh-CN" altLang="en-US" dirty="0"/>
              <a:t>删除</a:t>
            </a:r>
            <a:r>
              <a:rPr lang="en-US" altLang="zh-CN" dirty="0"/>
              <a:t>/</a:t>
            </a:r>
            <a:r>
              <a:rPr lang="zh-CN" altLang="en-US" dirty="0"/>
              <a:t>更新 </a:t>
            </a:r>
            <a:r>
              <a:rPr lang="en-US" altLang="zh-CN" dirty="0"/>
              <a:t>RPM</a:t>
            </a:r>
            <a:r>
              <a:rPr lang="zh-CN" altLang="en-US" dirty="0"/>
              <a:t>包</a:t>
            </a:r>
          </a:p>
          <a:p>
            <a:r>
              <a:rPr lang="zh-CN" altLang="en-US" dirty="0"/>
              <a:t>可以同时配置多个资源库（</a:t>
            </a:r>
            <a:r>
              <a:rPr lang="en-US" altLang="zh-CN" dirty="0"/>
              <a:t>Repository</a:t>
            </a:r>
            <a:r>
              <a:rPr lang="zh-CN" altLang="en-US" dirty="0"/>
              <a:t>）</a:t>
            </a:r>
            <a:endParaRPr lang="en-US" altLang="zh-CN" dirty="0"/>
          </a:p>
          <a:p>
            <a:pPr lvl="1"/>
            <a:r>
              <a:rPr lang="zh-CN" altLang="en-US" dirty="0"/>
              <a:t>可以在多个库之间定位软件包</a:t>
            </a:r>
          </a:p>
          <a:p>
            <a:r>
              <a:rPr lang="zh-CN" altLang="en-US" dirty="0"/>
              <a:t>简洁的配置文件</a:t>
            </a:r>
            <a:endParaRPr lang="en-US" altLang="zh-CN" dirty="0"/>
          </a:p>
          <a:p>
            <a:pPr lvl="1"/>
            <a:r>
              <a:rPr lang="en-US" altLang="zh-CN" dirty="0"/>
              <a:t>/</a:t>
            </a:r>
            <a:r>
              <a:rPr lang="en-US" altLang="zh-CN" dirty="0" err="1"/>
              <a:t>etc</a:t>
            </a:r>
            <a:r>
              <a:rPr lang="en-US" altLang="zh-CN" dirty="0"/>
              <a:t>/</a:t>
            </a:r>
            <a:r>
              <a:rPr lang="en-US" altLang="zh-CN" dirty="0" err="1"/>
              <a:t>Yum.conf</a:t>
            </a:r>
            <a:r>
              <a:rPr lang="en-US" altLang="zh-CN" dirty="0"/>
              <a:t> </a:t>
            </a:r>
            <a:r>
              <a:rPr lang="zh-CN" altLang="en-US" dirty="0"/>
              <a:t>和 </a:t>
            </a:r>
            <a:r>
              <a:rPr lang="en-US" altLang="zh-CN" dirty="0"/>
              <a:t>/</a:t>
            </a:r>
            <a:r>
              <a:rPr lang="en-US" altLang="zh-CN" dirty="0" err="1"/>
              <a:t>etc</a:t>
            </a:r>
            <a:r>
              <a:rPr lang="en-US" altLang="zh-CN" dirty="0"/>
              <a:t>/</a:t>
            </a:r>
            <a:r>
              <a:rPr lang="en-US" altLang="zh-CN" dirty="0" err="1"/>
              <a:t>Yum.repos.d</a:t>
            </a:r>
            <a:r>
              <a:rPr lang="en-US" altLang="zh-CN" dirty="0"/>
              <a:t>/*.repo</a:t>
            </a:r>
          </a:p>
          <a:p>
            <a:r>
              <a:rPr lang="zh-CN" altLang="en-US" dirty="0"/>
              <a:t>保持与</a:t>
            </a:r>
            <a:r>
              <a:rPr lang="en-US" altLang="zh-CN" dirty="0"/>
              <a:t>RPM</a:t>
            </a:r>
            <a:r>
              <a:rPr lang="zh-CN" altLang="en-US" dirty="0"/>
              <a:t>数据库的一致性 </a:t>
            </a:r>
          </a:p>
          <a:p>
            <a:r>
              <a:rPr lang="zh-CN" altLang="en-US" dirty="0"/>
              <a:t>有一个比较详细的</a:t>
            </a:r>
            <a:r>
              <a:rPr lang="en-US" altLang="zh-CN" dirty="0"/>
              <a:t>log</a:t>
            </a:r>
            <a:r>
              <a:rPr lang="zh-CN" altLang="en-US" dirty="0"/>
              <a:t>，可以查看何时升级安装了什么软件包等</a:t>
            </a:r>
          </a:p>
        </p:txBody>
      </p:sp>
    </p:spTree>
    <p:extLst>
      <p:ext uri="{BB962C8B-B14F-4D97-AF65-F5344CB8AC3E}">
        <p14:creationId xmlns:p14="http://schemas.microsoft.com/office/powerpoint/2010/main" val="199224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课程目标</a:t>
            </a:r>
          </a:p>
        </p:txBody>
      </p:sp>
      <p:sp>
        <p:nvSpPr>
          <p:cNvPr id="10243" name="Rectangle 5">
            <a:extLst>
              <a:ext uri="{FF2B5EF4-FFF2-40B4-BE49-F238E27FC236}">
                <a16:creationId xmlns:a16="http://schemas.microsoft.com/office/drawing/2014/main" id="{C43844DB-9217-4645-A228-8809EA7451B1}"/>
              </a:ext>
            </a:extLst>
          </p:cNvPr>
          <p:cNvSpPr>
            <a:spLocks noGrp="1" noChangeArrowheads="1"/>
          </p:cNvSpPr>
          <p:nvPr>
            <p:ph idx="1"/>
          </p:nvPr>
        </p:nvSpPr>
        <p:spPr/>
        <p:txBody>
          <a:bodyPr/>
          <a:lstStyle/>
          <a:p>
            <a:r>
              <a:rPr lang="zh-CN" altLang="en-US" dirty="0"/>
              <a:t>了解</a:t>
            </a:r>
            <a:r>
              <a:rPr lang="en-US" altLang="zh-CN" dirty="0"/>
              <a:t>RPM</a:t>
            </a:r>
            <a:r>
              <a:rPr lang="zh-CN" altLang="en-US" dirty="0"/>
              <a:t>包管理</a:t>
            </a:r>
          </a:p>
          <a:p>
            <a:r>
              <a:rPr lang="zh-CN" altLang="en-US" dirty="0"/>
              <a:t>掌握</a:t>
            </a:r>
            <a:r>
              <a:rPr lang="en-US" altLang="zh-CN" dirty="0"/>
              <a:t>Yum</a:t>
            </a:r>
            <a:r>
              <a:rPr lang="zh-CN" altLang="en-US" dirty="0"/>
              <a:t>命令</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组件</a:t>
            </a:r>
          </a:p>
        </p:txBody>
      </p:sp>
      <p:sp>
        <p:nvSpPr>
          <p:cNvPr id="3" name="内容占位符 2"/>
          <p:cNvSpPr>
            <a:spLocks noGrp="1"/>
          </p:cNvSpPr>
          <p:nvPr>
            <p:ph idx="1"/>
          </p:nvPr>
        </p:nvSpPr>
        <p:spPr/>
        <p:txBody>
          <a:bodyPr/>
          <a:lstStyle/>
          <a:p>
            <a:r>
              <a:rPr lang="en-US" altLang="zh-CN" dirty="0"/>
              <a:t>Yum</a:t>
            </a:r>
            <a:r>
              <a:rPr lang="zh-CN" altLang="en-US" dirty="0"/>
              <a:t>命令</a:t>
            </a:r>
          </a:p>
          <a:p>
            <a:pPr lvl="1"/>
            <a:r>
              <a:rPr lang="zh-CN" altLang="en-US" dirty="0"/>
              <a:t>通过</a:t>
            </a:r>
            <a:r>
              <a:rPr lang="en-US" altLang="zh-CN" dirty="0"/>
              <a:t>Yum</a:t>
            </a:r>
            <a:r>
              <a:rPr lang="zh-CN" altLang="en-US" dirty="0"/>
              <a:t>命令使用</a:t>
            </a:r>
            <a:r>
              <a:rPr lang="en-US" altLang="zh-CN" dirty="0"/>
              <a:t>Yum</a:t>
            </a:r>
            <a:r>
              <a:rPr lang="zh-CN" altLang="en-US" dirty="0"/>
              <a:t>提供的众多功能。</a:t>
            </a:r>
          </a:p>
          <a:p>
            <a:pPr lvl="1"/>
            <a:r>
              <a:rPr lang="zh-CN" altLang="en-US" dirty="0"/>
              <a:t>由名为“</a:t>
            </a:r>
            <a:r>
              <a:rPr lang="en-US" altLang="zh-CN" dirty="0"/>
              <a:t>Yum”</a:t>
            </a:r>
            <a:r>
              <a:rPr lang="zh-CN" altLang="en-US" dirty="0"/>
              <a:t>软件包提供（默认已安装）。</a:t>
            </a:r>
          </a:p>
          <a:p>
            <a:pPr lvl="1"/>
            <a:r>
              <a:rPr lang="en-US" altLang="zh-CN" dirty="0"/>
              <a:t>Yum</a:t>
            </a:r>
            <a:r>
              <a:rPr lang="zh-CN" altLang="en-US" dirty="0"/>
              <a:t>软件的主页为</a:t>
            </a:r>
            <a:r>
              <a:rPr lang="en-US" altLang="zh-CN" dirty="0"/>
              <a:t>http://linux.duke.edu/Yum/</a:t>
            </a:r>
            <a:r>
              <a:rPr lang="zh-CN" altLang="en-US" dirty="0"/>
              <a:t>。</a:t>
            </a:r>
          </a:p>
          <a:p>
            <a:r>
              <a:rPr lang="en-US" altLang="zh-CN" dirty="0"/>
              <a:t>Yum</a:t>
            </a:r>
            <a:r>
              <a:rPr lang="zh-CN" altLang="en-US" dirty="0"/>
              <a:t>插件</a:t>
            </a:r>
          </a:p>
          <a:p>
            <a:pPr lvl="1"/>
            <a:r>
              <a:rPr lang="zh-CN" altLang="en-US" dirty="0"/>
              <a:t>由官方或第三方开发的</a:t>
            </a:r>
            <a:r>
              <a:rPr lang="en-US" altLang="zh-CN" dirty="0"/>
              <a:t>Yum</a:t>
            </a:r>
            <a:r>
              <a:rPr lang="zh-CN" altLang="en-US" dirty="0"/>
              <a:t>插件用于扩展</a:t>
            </a:r>
            <a:r>
              <a:rPr lang="en-US" altLang="zh-CN" dirty="0"/>
              <a:t>Yum</a:t>
            </a:r>
            <a:r>
              <a:rPr lang="zh-CN" altLang="en-US" dirty="0"/>
              <a:t>的功能。</a:t>
            </a:r>
          </a:p>
          <a:p>
            <a:pPr lvl="1"/>
            <a:r>
              <a:rPr lang="zh-CN" altLang="en-US" dirty="0"/>
              <a:t>通常由以名为“</a:t>
            </a:r>
            <a:r>
              <a:rPr lang="en-US" altLang="zh-CN" dirty="0"/>
              <a:t>Yum -&lt;</a:t>
            </a:r>
            <a:r>
              <a:rPr lang="en-US" altLang="zh-CN" dirty="0" err="1"/>
              <a:t>pluginname</a:t>
            </a:r>
            <a:r>
              <a:rPr lang="en-US" altLang="zh-CN" dirty="0"/>
              <a:t>&gt;”</a:t>
            </a:r>
            <a:r>
              <a:rPr lang="zh-CN" altLang="en-US" dirty="0"/>
              <a:t>的软件包提供。</a:t>
            </a:r>
          </a:p>
          <a:p>
            <a:r>
              <a:rPr lang="en-US" altLang="zh-CN" dirty="0"/>
              <a:t>Yum</a:t>
            </a:r>
            <a:r>
              <a:rPr lang="zh-CN" altLang="en-US" dirty="0"/>
              <a:t>仓库</a:t>
            </a:r>
            <a:endParaRPr lang="en-US" altLang="zh-CN" dirty="0"/>
          </a:p>
          <a:p>
            <a:r>
              <a:rPr lang="en-US" altLang="zh-CN" dirty="0"/>
              <a:t>Yum</a:t>
            </a:r>
            <a:r>
              <a:rPr lang="zh-CN" altLang="en-US" dirty="0"/>
              <a:t>缓存</a:t>
            </a:r>
          </a:p>
        </p:txBody>
      </p:sp>
    </p:spTree>
    <p:extLst>
      <p:ext uri="{BB962C8B-B14F-4D97-AF65-F5344CB8AC3E}">
        <p14:creationId xmlns:p14="http://schemas.microsoft.com/office/powerpoint/2010/main" val="121323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a:t>
            </a:r>
            <a:r>
              <a:rPr lang="en-US" altLang="zh-CN" dirty="0"/>
              <a:t>Yum</a:t>
            </a:r>
            <a:r>
              <a:rPr lang="zh-CN" altLang="en-US" dirty="0"/>
              <a:t>插件</a:t>
            </a:r>
          </a:p>
        </p:txBody>
      </p:sp>
      <p:sp>
        <p:nvSpPr>
          <p:cNvPr id="3" name="内容占位符 2"/>
          <p:cNvSpPr>
            <a:spLocks noGrp="1"/>
          </p:cNvSpPr>
          <p:nvPr>
            <p:ph idx="1"/>
          </p:nvPr>
        </p:nvSpPr>
        <p:spPr/>
        <p:txBody>
          <a:bodyPr/>
          <a:lstStyle/>
          <a:p>
            <a:r>
              <a:rPr lang="en-US" altLang="zh-CN" dirty="0"/>
              <a:t>Yum-priorities</a:t>
            </a:r>
            <a:r>
              <a:rPr lang="zh-CN" altLang="en-US" dirty="0"/>
              <a:t>：设置多个仓库的使用优先级别</a:t>
            </a:r>
            <a:endParaRPr lang="en-US" altLang="zh-CN" dirty="0"/>
          </a:p>
          <a:p>
            <a:r>
              <a:rPr lang="en-US" altLang="zh-CN" dirty="0"/>
              <a:t>Yum-</a:t>
            </a:r>
            <a:r>
              <a:rPr lang="en-US" altLang="zh-CN" dirty="0" err="1"/>
              <a:t>versionlock</a:t>
            </a:r>
            <a:r>
              <a:rPr lang="zh-CN" altLang="en-US" dirty="0"/>
              <a:t>：用于锁定某软件的版本，以免更新</a:t>
            </a:r>
          </a:p>
          <a:p>
            <a:r>
              <a:rPr lang="en-US" altLang="zh-CN" dirty="0"/>
              <a:t>Yum-changelog</a:t>
            </a:r>
            <a:r>
              <a:rPr lang="zh-CN" altLang="en-US" dirty="0"/>
              <a:t>：查看包更新前后的改变</a:t>
            </a:r>
            <a:endParaRPr lang="en-US" altLang="zh-CN" dirty="0"/>
          </a:p>
          <a:p>
            <a:r>
              <a:rPr lang="en-US" altLang="zh-CN" dirty="0"/>
              <a:t>Yum-aliases</a:t>
            </a:r>
            <a:r>
              <a:rPr lang="zh-CN" altLang="en-US" dirty="0"/>
              <a:t>：为</a:t>
            </a:r>
            <a:r>
              <a:rPr lang="en-US" altLang="zh-CN" dirty="0"/>
              <a:t>Yum</a:t>
            </a:r>
            <a:r>
              <a:rPr lang="zh-CN" altLang="en-US" dirty="0"/>
              <a:t>命令使用别名</a:t>
            </a:r>
          </a:p>
          <a:p>
            <a:r>
              <a:rPr lang="en-US" altLang="zh-CN" dirty="0"/>
              <a:t>Yum-security</a:t>
            </a:r>
            <a:r>
              <a:rPr lang="zh-CN" altLang="en-US" dirty="0"/>
              <a:t>：为</a:t>
            </a:r>
            <a:r>
              <a:rPr lang="en-US" altLang="zh-CN" dirty="0"/>
              <a:t>Yum</a:t>
            </a:r>
            <a:r>
              <a:rPr lang="zh-CN" altLang="en-US" dirty="0"/>
              <a:t>提供安全过滤器</a:t>
            </a:r>
          </a:p>
          <a:p>
            <a:endParaRPr lang="zh-CN" altLang="en-US" dirty="0"/>
          </a:p>
        </p:txBody>
      </p:sp>
    </p:spTree>
    <p:extLst>
      <p:ext uri="{BB962C8B-B14F-4D97-AF65-F5344CB8AC3E}">
        <p14:creationId xmlns:p14="http://schemas.microsoft.com/office/powerpoint/2010/main" val="41021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730883349"/>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4584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仓库</a:t>
            </a:r>
          </a:p>
        </p:txBody>
      </p:sp>
      <p:sp>
        <p:nvSpPr>
          <p:cNvPr id="3" name="内容占位符 2"/>
          <p:cNvSpPr>
            <a:spLocks noGrp="1"/>
          </p:cNvSpPr>
          <p:nvPr>
            <p:ph idx="1"/>
          </p:nvPr>
        </p:nvSpPr>
        <p:spPr/>
        <p:txBody>
          <a:bodyPr/>
          <a:lstStyle/>
          <a:p>
            <a:r>
              <a:rPr lang="en-US" altLang="zh-CN" dirty="0"/>
              <a:t>Yum</a:t>
            </a:r>
            <a:r>
              <a:rPr lang="zh-CN" altLang="en-US" dirty="0"/>
              <a:t>仓库（</a:t>
            </a:r>
            <a:r>
              <a:rPr lang="en-US" altLang="zh-CN" dirty="0"/>
              <a:t>repository</a:t>
            </a:r>
            <a:r>
              <a:rPr lang="zh-CN" altLang="en-US" dirty="0"/>
              <a:t>）亦称“更新源”。</a:t>
            </a:r>
          </a:p>
          <a:p>
            <a:r>
              <a:rPr lang="zh-CN" altLang="en-US" dirty="0"/>
              <a:t>一个</a:t>
            </a:r>
            <a:r>
              <a:rPr lang="en-US" altLang="zh-CN" dirty="0"/>
              <a:t>Yum</a:t>
            </a:r>
            <a:r>
              <a:rPr lang="zh-CN" altLang="en-US" dirty="0"/>
              <a:t>软件仓库就是一个包含了仓库数据的存放众多</a:t>
            </a:r>
            <a:r>
              <a:rPr lang="en-US" altLang="zh-CN" dirty="0"/>
              <a:t>RPM</a:t>
            </a:r>
            <a:r>
              <a:rPr lang="zh-CN" altLang="en-US" dirty="0"/>
              <a:t>文件的目录。</a:t>
            </a:r>
          </a:p>
          <a:p>
            <a:r>
              <a:rPr lang="en-US" altLang="zh-CN" dirty="0"/>
              <a:t>Yum</a:t>
            </a:r>
            <a:r>
              <a:rPr lang="zh-CN" altLang="en-US" dirty="0"/>
              <a:t>仓库数据通常存放在名为“</a:t>
            </a:r>
            <a:r>
              <a:rPr lang="en-US" altLang="zh-CN" dirty="0" err="1"/>
              <a:t>repodata</a:t>
            </a:r>
            <a:r>
              <a:rPr lang="en-US" altLang="zh-CN" dirty="0"/>
              <a:t>”</a:t>
            </a:r>
            <a:r>
              <a:rPr lang="zh-CN" altLang="en-US" dirty="0"/>
              <a:t>的子目录中。</a:t>
            </a:r>
          </a:p>
          <a:p>
            <a:r>
              <a:rPr lang="en-US" altLang="zh-CN" dirty="0"/>
              <a:t>Yum</a:t>
            </a:r>
            <a:r>
              <a:rPr lang="zh-CN" altLang="en-US" dirty="0"/>
              <a:t>客户通过访问</a:t>
            </a:r>
            <a:r>
              <a:rPr lang="en-US" altLang="zh-CN" dirty="0"/>
              <a:t>Yum</a:t>
            </a:r>
            <a:r>
              <a:rPr lang="zh-CN" altLang="en-US" dirty="0"/>
              <a:t>仓库数据进行分析并完成查询、安装、更新等操作。</a:t>
            </a:r>
          </a:p>
          <a:p>
            <a:pPr lvl="1"/>
            <a:r>
              <a:rPr lang="en-US" altLang="zh-CN" dirty="0"/>
              <a:t>Yum</a:t>
            </a:r>
            <a:r>
              <a:rPr lang="zh-CN" altLang="en-US" dirty="0"/>
              <a:t>客户可以使用</a:t>
            </a:r>
            <a:r>
              <a:rPr lang="en-US" altLang="zh-CN" dirty="0"/>
              <a:t>http://</a:t>
            </a:r>
            <a:r>
              <a:rPr lang="zh-CN" altLang="en-US" dirty="0"/>
              <a:t>、</a:t>
            </a:r>
            <a:r>
              <a:rPr lang="en-US" altLang="zh-CN" dirty="0"/>
              <a:t>ftp:// </a:t>
            </a:r>
            <a:r>
              <a:rPr lang="zh-CN" altLang="en-US" dirty="0"/>
              <a:t>或</a:t>
            </a:r>
            <a:r>
              <a:rPr lang="en-US" altLang="zh-CN" dirty="0"/>
              <a:t>file://</a:t>
            </a:r>
            <a:r>
              <a:rPr lang="zh-CN" altLang="en-US" dirty="0"/>
              <a:t>（本地文件）协议访问</a:t>
            </a:r>
            <a:r>
              <a:rPr lang="en-US" altLang="zh-CN" dirty="0"/>
              <a:t>Yum</a:t>
            </a:r>
            <a:r>
              <a:rPr lang="zh-CN" altLang="en-US" dirty="0"/>
              <a:t>仓库。</a:t>
            </a:r>
          </a:p>
          <a:p>
            <a:pPr lvl="1"/>
            <a:r>
              <a:rPr lang="en-US" altLang="zh-CN" dirty="0"/>
              <a:t>Yum</a:t>
            </a:r>
            <a:r>
              <a:rPr lang="zh-CN" altLang="en-US" dirty="0"/>
              <a:t>客户可以使用官方和第三方提供的众多</a:t>
            </a:r>
            <a:r>
              <a:rPr lang="en-US" altLang="zh-CN" dirty="0"/>
              <a:t>Yum</a:t>
            </a:r>
            <a:r>
              <a:rPr lang="zh-CN" altLang="en-US" dirty="0"/>
              <a:t>仓库更新系统。</a:t>
            </a:r>
          </a:p>
          <a:p>
            <a:r>
              <a:rPr lang="en-US" altLang="zh-CN" dirty="0" err="1"/>
              <a:t>createrepo</a:t>
            </a:r>
            <a:r>
              <a:rPr lang="zh-CN" altLang="en-US" dirty="0"/>
              <a:t>、</a:t>
            </a:r>
            <a:r>
              <a:rPr lang="en-US" altLang="zh-CN" dirty="0"/>
              <a:t>Yum-</a:t>
            </a:r>
            <a:r>
              <a:rPr lang="en-US" altLang="zh-CN" dirty="0" err="1"/>
              <a:t>utils</a:t>
            </a:r>
            <a:r>
              <a:rPr lang="zh-CN" altLang="en-US" dirty="0"/>
              <a:t>等软件包（默认未安装）中提供了</a:t>
            </a:r>
            <a:r>
              <a:rPr lang="en-US" altLang="zh-CN" dirty="0"/>
              <a:t>Yum</a:t>
            </a:r>
            <a:r>
              <a:rPr lang="zh-CN" altLang="en-US" dirty="0"/>
              <a:t>仓库管理工具。</a:t>
            </a:r>
          </a:p>
        </p:txBody>
      </p:sp>
    </p:spTree>
    <p:extLst>
      <p:ext uri="{BB962C8B-B14F-4D97-AF65-F5344CB8AC3E}">
        <p14:creationId xmlns:p14="http://schemas.microsoft.com/office/powerpoint/2010/main" val="32914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CentOS </a:t>
            </a:r>
            <a:r>
              <a:rPr lang="zh-CN" altLang="en-US"/>
              <a:t>的镜像站点</a:t>
            </a:r>
            <a:endParaRPr lang="zh-CN" altLang="en-US" dirty="0"/>
          </a:p>
        </p:txBody>
      </p:sp>
      <p:sp>
        <p:nvSpPr>
          <p:cNvPr id="3" name="内容占位符 2"/>
          <p:cNvSpPr>
            <a:spLocks noGrp="1"/>
          </p:cNvSpPr>
          <p:nvPr>
            <p:ph idx="1"/>
          </p:nvPr>
        </p:nvSpPr>
        <p:spPr/>
        <p:txBody>
          <a:bodyPr/>
          <a:lstStyle/>
          <a:p>
            <a:r>
              <a:rPr lang="en-US" altLang="zh-CN" dirty="0"/>
              <a:t>CentOS </a:t>
            </a:r>
            <a:r>
              <a:rPr lang="zh-CN" altLang="en-US" dirty="0"/>
              <a:t>的 </a:t>
            </a:r>
            <a:r>
              <a:rPr lang="en-US" altLang="zh-CN" dirty="0"/>
              <a:t>Yum</a:t>
            </a:r>
            <a:r>
              <a:rPr lang="zh-CN" altLang="en-US" dirty="0"/>
              <a:t>仓库 位于 </a:t>
            </a:r>
            <a:r>
              <a:rPr lang="en-US" altLang="zh-CN" dirty="0"/>
              <a:t>CentOS </a:t>
            </a:r>
            <a:r>
              <a:rPr lang="zh-CN" altLang="en-US" dirty="0"/>
              <a:t>的镜像站点。</a:t>
            </a:r>
            <a:endParaRPr lang="en-US" altLang="zh-CN" dirty="0"/>
          </a:p>
          <a:p>
            <a:r>
              <a:rPr lang="zh-CN" altLang="en-US" dirty="0"/>
              <a:t>用 </a:t>
            </a:r>
            <a:r>
              <a:rPr lang="en-US" altLang="zh-CN" dirty="0"/>
              <a:t>Yum </a:t>
            </a:r>
            <a:r>
              <a:rPr lang="zh-CN" altLang="en-US" dirty="0"/>
              <a:t>命令可以通过 </a:t>
            </a:r>
            <a:r>
              <a:rPr lang="en-US" altLang="zh-CN" dirty="0"/>
              <a:t>FTP </a:t>
            </a:r>
            <a:r>
              <a:rPr lang="zh-CN" altLang="en-US" dirty="0"/>
              <a:t>或 </a:t>
            </a:r>
            <a:r>
              <a:rPr lang="en-US" altLang="zh-CN" dirty="0"/>
              <a:t>HTTP </a:t>
            </a:r>
            <a:r>
              <a:rPr lang="zh-CN" altLang="en-US" dirty="0"/>
              <a:t>访问远程 </a:t>
            </a:r>
            <a:r>
              <a:rPr lang="en-US" altLang="zh-CN" dirty="0"/>
              <a:t>Yum</a:t>
            </a:r>
            <a:r>
              <a:rPr lang="zh-CN" altLang="en-US" dirty="0"/>
              <a:t>仓库。</a:t>
            </a:r>
            <a:endParaRPr lang="en-US" altLang="zh-CN" dirty="0"/>
          </a:p>
          <a:p>
            <a:r>
              <a:rPr lang="zh-CN" altLang="en-US" dirty="0"/>
              <a:t>镜像站点的第一级目录是发行版本号，如 </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 </a:t>
            </a:r>
            <a:r>
              <a:rPr lang="zh-CN" altLang="en-US" dirty="0"/>
              <a:t>等。</a:t>
            </a:r>
            <a:endParaRPr lang="en-US" altLang="zh-CN" dirty="0"/>
          </a:p>
          <a:p>
            <a:r>
              <a:rPr lang="en-US" altLang="zh-CN" dirty="0"/>
              <a:t>CentOS </a:t>
            </a:r>
            <a:r>
              <a:rPr lang="zh-CN" altLang="en-US" dirty="0"/>
              <a:t>镜像站点的版本号为</a:t>
            </a:r>
            <a:r>
              <a:rPr lang="en-US" altLang="zh-CN" dirty="0"/>
              <a:t>6</a:t>
            </a:r>
            <a:r>
              <a:rPr lang="zh-CN" altLang="en-US" dirty="0"/>
              <a:t>的</a:t>
            </a:r>
            <a:r>
              <a:rPr lang="en-US" altLang="zh-CN" dirty="0"/>
              <a:t>Yum</a:t>
            </a:r>
            <a:r>
              <a:rPr lang="zh-CN" altLang="en-US" dirty="0"/>
              <a:t>仓库。</a:t>
            </a:r>
            <a:endParaRPr lang="en-US" altLang="zh-CN" dirty="0"/>
          </a:p>
          <a:p>
            <a:pPr lvl="1"/>
            <a:r>
              <a:rPr lang="en-US" altLang="zh-CN" dirty="0" err="1"/>
              <a:t>os</a:t>
            </a:r>
            <a:r>
              <a:rPr lang="en-US" altLang="zh-CN" dirty="0"/>
              <a:t>/</a:t>
            </a:r>
            <a:r>
              <a:rPr lang="zh-CN" altLang="en-US" dirty="0"/>
              <a:t>：发行版（</a:t>
            </a:r>
            <a:r>
              <a:rPr lang="en-US" altLang="zh-CN" dirty="0"/>
              <a:t>distributions</a:t>
            </a:r>
            <a:r>
              <a:rPr lang="zh-CN" altLang="en-US" dirty="0"/>
              <a:t>）的</a:t>
            </a:r>
            <a:r>
              <a:rPr lang="en-US" altLang="zh-CN" dirty="0"/>
              <a:t>base</a:t>
            </a:r>
            <a:r>
              <a:rPr lang="zh-CN" altLang="en-US" dirty="0"/>
              <a:t>仓库</a:t>
            </a:r>
          </a:p>
          <a:p>
            <a:pPr lvl="1"/>
            <a:r>
              <a:rPr lang="en-US" altLang="zh-CN" dirty="0"/>
              <a:t>updates/</a:t>
            </a:r>
            <a:r>
              <a:rPr lang="zh-CN" altLang="en-US" dirty="0"/>
              <a:t>：</a:t>
            </a:r>
            <a:r>
              <a:rPr lang="en-US" altLang="zh-CN" dirty="0"/>
              <a:t>updates </a:t>
            </a:r>
            <a:r>
              <a:rPr lang="zh-CN" altLang="en-US" dirty="0"/>
              <a:t>仓库</a:t>
            </a:r>
          </a:p>
          <a:p>
            <a:pPr lvl="1"/>
            <a:r>
              <a:rPr lang="en-US" altLang="zh-CN" dirty="0"/>
              <a:t>SCL/</a:t>
            </a:r>
            <a:r>
              <a:rPr lang="zh-CN" altLang="en-US" dirty="0"/>
              <a:t>：</a:t>
            </a:r>
            <a:r>
              <a:rPr lang="en-US" altLang="zh-CN" dirty="0"/>
              <a:t>SCL(The Software Collections)</a:t>
            </a:r>
            <a:r>
              <a:rPr lang="zh-CN" altLang="en-US" dirty="0"/>
              <a:t>仓库</a:t>
            </a:r>
          </a:p>
          <a:p>
            <a:pPr lvl="1"/>
            <a:r>
              <a:rPr lang="en-US" altLang="zh-CN" dirty="0" err="1"/>
              <a:t>centosplus</a:t>
            </a:r>
            <a:r>
              <a:rPr lang="en-US" altLang="zh-CN" dirty="0"/>
              <a:t>/</a:t>
            </a:r>
            <a:r>
              <a:rPr lang="zh-CN" altLang="en-US" dirty="0"/>
              <a:t>：</a:t>
            </a:r>
            <a:r>
              <a:rPr lang="en-US" altLang="zh-CN" dirty="0" err="1"/>
              <a:t>centosplus</a:t>
            </a:r>
            <a:r>
              <a:rPr lang="en-US" altLang="zh-CN" dirty="0"/>
              <a:t> </a:t>
            </a:r>
            <a:r>
              <a:rPr lang="zh-CN" altLang="en-US" dirty="0"/>
              <a:t>仓库</a:t>
            </a:r>
          </a:p>
          <a:p>
            <a:pPr lvl="1"/>
            <a:r>
              <a:rPr lang="en-US" altLang="zh-CN" dirty="0"/>
              <a:t>extras/</a:t>
            </a:r>
            <a:r>
              <a:rPr lang="zh-CN" altLang="en-US" dirty="0"/>
              <a:t>：</a:t>
            </a:r>
            <a:r>
              <a:rPr lang="en-US" altLang="zh-CN" dirty="0"/>
              <a:t>extras </a:t>
            </a:r>
            <a:r>
              <a:rPr lang="zh-CN" altLang="en-US" dirty="0"/>
              <a:t>仓库</a:t>
            </a:r>
          </a:p>
          <a:p>
            <a:pPr lvl="1"/>
            <a:r>
              <a:rPr lang="en-US" altLang="zh-CN" dirty="0" err="1"/>
              <a:t>fasttrack</a:t>
            </a:r>
            <a:r>
              <a:rPr lang="en-US" altLang="zh-CN" dirty="0"/>
              <a:t>/</a:t>
            </a:r>
            <a:r>
              <a:rPr lang="zh-CN" altLang="en-US" dirty="0"/>
              <a:t>：</a:t>
            </a:r>
            <a:r>
              <a:rPr lang="en-US" altLang="zh-CN" dirty="0" err="1"/>
              <a:t>fasttrack</a:t>
            </a:r>
            <a:r>
              <a:rPr lang="en-US" altLang="zh-CN" dirty="0"/>
              <a:t> </a:t>
            </a:r>
            <a:r>
              <a:rPr lang="zh-CN" altLang="en-US" dirty="0"/>
              <a:t>仓库</a:t>
            </a:r>
          </a:p>
          <a:p>
            <a:pPr lvl="1"/>
            <a:r>
              <a:rPr lang="en-US" altLang="zh-CN" dirty="0" err="1"/>
              <a:t>isos</a:t>
            </a:r>
            <a:r>
              <a:rPr lang="en-US" altLang="zh-CN" dirty="0"/>
              <a:t>/</a:t>
            </a:r>
            <a:r>
              <a:rPr lang="zh-CN" altLang="en-US" dirty="0"/>
              <a:t>：本目录包含发行版的 </a:t>
            </a:r>
            <a:r>
              <a:rPr lang="en-US" altLang="zh-CN" dirty="0"/>
              <a:t>CD/ DVD </a:t>
            </a:r>
            <a:r>
              <a:rPr lang="en-US" altLang="zh-CN" dirty="0" err="1"/>
              <a:t>isos</a:t>
            </a:r>
            <a:r>
              <a:rPr lang="en-US" altLang="zh-CN" dirty="0"/>
              <a:t> </a:t>
            </a:r>
            <a:r>
              <a:rPr lang="zh-CN" altLang="en-US" dirty="0"/>
              <a:t>下载文件</a:t>
            </a:r>
            <a:endParaRPr lang="en-US" altLang="zh-CN" dirty="0"/>
          </a:p>
          <a:p>
            <a:pPr lvl="1"/>
            <a:endParaRPr lang="zh-CN" altLang="en-US" dirty="0"/>
          </a:p>
        </p:txBody>
      </p:sp>
      <p:sp>
        <p:nvSpPr>
          <p:cNvPr id="7" name="矩形 6"/>
          <p:cNvSpPr/>
          <p:nvPr/>
        </p:nvSpPr>
        <p:spPr>
          <a:xfrm>
            <a:off x="5807968" y="5301208"/>
            <a:ext cx="5616624"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http://wiki.centos.org/AdditionalResources/Repositories</a:t>
            </a:r>
            <a:endParaRPr lang="zh-CN" altLang="en-US" dirty="0"/>
          </a:p>
        </p:txBody>
      </p:sp>
    </p:spTree>
    <p:extLst>
      <p:ext uri="{BB962C8B-B14F-4D97-AF65-F5344CB8AC3E}">
        <p14:creationId xmlns:p14="http://schemas.microsoft.com/office/powerpoint/2010/main" val="1380204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CentOS </a:t>
            </a:r>
            <a:r>
              <a:rPr lang="zh-CN" altLang="en-US"/>
              <a:t>仓库的目录结构</a:t>
            </a:r>
            <a:endParaRPr lang="zh-CN" altLang="en-US" dirty="0"/>
          </a:p>
        </p:txBody>
      </p:sp>
      <p:sp>
        <p:nvSpPr>
          <p:cNvPr id="3" name="内容占位符 2"/>
          <p:cNvSpPr>
            <a:spLocks noGrp="1"/>
          </p:cNvSpPr>
          <p:nvPr>
            <p:ph idx="1"/>
          </p:nvPr>
        </p:nvSpPr>
        <p:spPr/>
        <p:txBody>
          <a:bodyPr/>
          <a:lstStyle/>
          <a:p>
            <a:r>
              <a:rPr lang="en-US" altLang="zh-CN" sz="2800" dirty="0"/>
              <a:t>|-- i386				 # Intel 32</a:t>
            </a:r>
            <a:r>
              <a:rPr lang="zh-CN" altLang="en-US" sz="2800" dirty="0"/>
              <a:t>位平台目录</a:t>
            </a:r>
          </a:p>
          <a:p>
            <a:r>
              <a:rPr lang="en-US" altLang="zh-CN" sz="2800" dirty="0"/>
              <a:t>|   |-- Packages/			 # Intel 32</a:t>
            </a:r>
            <a:r>
              <a:rPr lang="zh-CN" altLang="en-US" sz="2800" dirty="0"/>
              <a:t>位平台的</a:t>
            </a:r>
            <a:r>
              <a:rPr lang="en-US" altLang="zh-CN" sz="2800" dirty="0"/>
              <a:t>RPMS</a:t>
            </a:r>
            <a:r>
              <a:rPr lang="zh-CN" altLang="en-US" sz="2800" dirty="0"/>
              <a:t>目录</a:t>
            </a:r>
          </a:p>
          <a:p>
            <a:r>
              <a:rPr lang="en-US" altLang="zh-CN" sz="2800" dirty="0"/>
              <a:t>|   |   |-- *.i386.rpm		 # </a:t>
            </a:r>
            <a:r>
              <a:rPr lang="zh-CN" altLang="en-US" sz="2800" dirty="0"/>
              <a:t>在</a:t>
            </a:r>
            <a:r>
              <a:rPr lang="en-US" altLang="zh-CN" sz="2800" dirty="0"/>
              <a:t>Intel 32</a:t>
            </a:r>
            <a:r>
              <a:rPr lang="zh-CN" altLang="en-US" sz="2800" dirty="0"/>
              <a:t>位平台上编译的包文件</a:t>
            </a:r>
          </a:p>
          <a:p>
            <a:r>
              <a:rPr lang="en-US" altLang="zh-CN" sz="2800" dirty="0"/>
              <a:t>|   |   `-- *.</a:t>
            </a:r>
            <a:r>
              <a:rPr lang="en-US" altLang="zh-CN" sz="2800" dirty="0" err="1"/>
              <a:t>centos.noarch.rpm</a:t>
            </a:r>
            <a:r>
              <a:rPr lang="en-US" altLang="zh-CN" sz="2800" dirty="0"/>
              <a:t>	 # </a:t>
            </a:r>
            <a:r>
              <a:rPr lang="zh-CN" altLang="en-US" sz="2800" dirty="0"/>
              <a:t>与平台无关的已编译的包文件</a:t>
            </a:r>
          </a:p>
          <a:p>
            <a:r>
              <a:rPr lang="en-US" altLang="zh-CN" sz="2800" dirty="0"/>
              <a:t>|   `-- </a:t>
            </a:r>
            <a:r>
              <a:rPr lang="en-US" altLang="zh-CN" sz="2800" dirty="0" err="1"/>
              <a:t>repodata</a:t>
            </a:r>
            <a:r>
              <a:rPr lang="en-US" altLang="zh-CN" sz="2800" dirty="0"/>
              <a:t>/ 			 # Intel 32</a:t>
            </a:r>
            <a:r>
              <a:rPr lang="zh-CN" altLang="en-US" sz="2800" dirty="0"/>
              <a:t>位平台的索引文件</a:t>
            </a:r>
          </a:p>
          <a:p>
            <a:r>
              <a:rPr lang="en-US" altLang="zh-CN" sz="2800" dirty="0"/>
              <a:t>`-- x86_64 			 # 64</a:t>
            </a:r>
            <a:r>
              <a:rPr lang="zh-CN" altLang="en-US" sz="2800" dirty="0"/>
              <a:t>位平台目录</a:t>
            </a:r>
          </a:p>
          <a:p>
            <a:r>
              <a:rPr lang="zh-CN" altLang="en-US" sz="2800" dirty="0"/>
              <a:t>    </a:t>
            </a:r>
            <a:r>
              <a:rPr lang="en-US" altLang="zh-CN" sz="2800" dirty="0"/>
              <a:t>|-- Packages/			 # 64</a:t>
            </a:r>
            <a:r>
              <a:rPr lang="zh-CN" altLang="en-US" sz="2800" dirty="0"/>
              <a:t>位平台的</a:t>
            </a:r>
            <a:r>
              <a:rPr lang="en-US" altLang="zh-CN" sz="2800" dirty="0"/>
              <a:t>RPMS</a:t>
            </a:r>
            <a:r>
              <a:rPr lang="zh-CN" altLang="en-US" sz="2800" dirty="0"/>
              <a:t>目录</a:t>
            </a:r>
          </a:p>
          <a:p>
            <a:r>
              <a:rPr lang="zh-CN" altLang="en-US" sz="2800" dirty="0"/>
              <a:t>    </a:t>
            </a:r>
            <a:r>
              <a:rPr lang="en-US" altLang="zh-CN" sz="2800" dirty="0"/>
              <a:t>|   |-- *.x86_64.rpm 		 # </a:t>
            </a:r>
            <a:r>
              <a:rPr lang="zh-CN" altLang="en-US" sz="2800" dirty="0"/>
              <a:t>在</a:t>
            </a:r>
            <a:r>
              <a:rPr lang="en-US" altLang="zh-CN" sz="2800" dirty="0"/>
              <a:t>64</a:t>
            </a:r>
            <a:r>
              <a:rPr lang="zh-CN" altLang="en-US" sz="2800" dirty="0"/>
              <a:t>位平台上编译的包文件</a:t>
            </a:r>
          </a:p>
          <a:p>
            <a:r>
              <a:rPr lang="zh-CN" altLang="en-US" sz="2800" dirty="0"/>
              <a:t>    </a:t>
            </a:r>
            <a:r>
              <a:rPr lang="en-US" altLang="zh-CN" sz="2800" dirty="0"/>
              <a:t>|   `-- *.</a:t>
            </a:r>
            <a:r>
              <a:rPr lang="en-US" altLang="zh-CN" sz="2800" dirty="0" err="1"/>
              <a:t>centos.noarch.rpm</a:t>
            </a:r>
            <a:r>
              <a:rPr lang="en-US" altLang="zh-CN" sz="2800" dirty="0"/>
              <a:t>	 # </a:t>
            </a:r>
            <a:r>
              <a:rPr lang="zh-CN" altLang="en-US" sz="2800" dirty="0"/>
              <a:t>与平台无关的已编译的包文件</a:t>
            </a:r>
          </a:p>
          <a:p>
            <a:r>
              <a:rPr lang="zh-CN" altLang="en-US" sz="2800" dirty="0"/>
              <a:t>    </a:t>
            </a:r>
            <a:r>
              <a:rPr lang="en-US" altLang="zh-CN" sz="2800" dirty="0"/>
              <a:t>`-- </a:t>
            </a:r>
            <a:r>
              <a:rPr lang="en-US" altLang="zh-CN" sz="2800" dirty="0" err="1"/>
              <a:t>repodata</a:t>
            </a:r>
            <a:r>
              <a:rPr lang="en-US" altLang="zh-CN" sz="2800" dirty="0"/>
              <a:t>/              		 # 64</a:t>
            </a:r>
            <a:r>
              <a:rPr lang="zh-CN" altLang="en-US" sz="2800" dirty="0"/>
              <a:t>位平台的索引文件</a:t>
            </a:r>
          </a:p>
        </p:txBody>
      </p:sp>
    </p:spTree>
    <p:extLst>
      <p:ext uri="{BB962C8B-B14F-4D97-AF65-F5344CB8AC3E}">
        <p14:creationId xmlns:p14="http://schemas.microsoft.com/office/powerpoint/2010/main" val="3397692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的配置</a:t>
            </a:r>
          </a:p>
        </p:txBody>
      </p:sp>
      <p:sp>
        <p:nvSpPr>
          <p:cNvPr id="9" name="内容占位符 8">
            <a:extLst>
              <a:ext uri="{FF2B5EF4-FFF2-40B4-BE49-F238E27FC236}">
                <a16:creationId xmlns:a16="http://schemas.microsoft.com/office/drawing/2014/main" id="{BA87973A-4F30-446C-B1B3-4D85E6EFA1B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57421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主配置文件</a:t>
            </a:r>
            <a:r>
              <a:rPr lang="en-US" altLang="zh-CN" dirty="0"/>
              <a:t>/</a:t>
            </a:r>
            <a:r>
              <a:rPr lang="en-US" altLang="zh-CN" dirty="0" err="1"/>
              <a:t>etc</a:t>
            </a:r>
            <a:r>
              <a:rPr lang="en-US" altLang="zh-CN" dirty="0"/>
              <a:t>/</a:t>
            </a:r>
            <a:r>
              <a:rPr lang="en-US" altLang="zh-CN" dirty="0" err="1"/>
              <a:t>Yum.conf</a:t>
            </a:r>
            <a:endParaRPr lang="zh-CN" altLang="en-US" dirty="0"/>
          </a:p>
        </p:txBody>
      </p:sp>
      <p:sp>
        <p:nvSpPr>
          <p:cNvPr id="3" name="内容占位符 2"/>
          <p:cNvSpPr>
            <a:spLocks noGrp="1"/>
          </p:cNvSpPr>
          <p:nvPr>
            <p:ph idx="1"/>
          </p:nvPr>
        </p:nvSpPr>
        <p:spPr/>
        <p:txBody>
          <a:bodyPr/>
          <a:lstStyle/>
          <a:p>
            <a:r>
              <a:rPr lang="en-US" altLang="zh-CN" sz="2000" dirty="0"/>
              <a:t>[main]</a:t>
            </a:r>
          </a:p>
          <a:p>
            <a:r>
              <a:rPr lang="en-US" altLang="zh-CN" sz="2000" dirty="0" err="1"/>
              <a:t>cachedir</a:t>
            </a:r>
            <a:r>
              <a:rPr lang="en-US" altLang="zh-CN" sz="2000" dirty="0"/>
              <a:t>=/</a:t>
            </a:r>
            <a:r>
              <a:rPr lang="en-US" altLang="zh-CN" sz="2000" dirty="0" err="1"/>
              <a:t>var</a:t>
            </a:r>
            <a:r>
              <a:rPr lang="en-US" altLang="zh-CN" sz="2000" dirty="0"/>
              <a:t>/cache/Yum	# </a:t>
            </a:r>
            <a:r>
              <a:rPr lang="zh-CN" altLang="en-US" sz="2000" dirty="0"/>
              <a:t>指定</a:t>
            </a:r>
            <a:r>
              <a:rPr lang="en-US" altLang="zh-CN" sz="2000" dirty="0"/>
              <a:t>Yum</a:t>
            </a:r>
            <a:r>
              <a:rPr lang="zh-CN" altLang="en-US" sz="2000" dirty="0"/>
              <a:t>缓存目录</a:t>
            </a:r>
          </a:p>
          <a:p>
            <a:r>
              <a:rPr lang="en-US" altLang="zh-CN" sz="2000" dirty="0" err="1"/>
              <a:t>keepcache</a:t>
            </a:r>
            <a:r>
              <a:rPr lang="en-US" altLang="zh-CN" sz="2000" dirty="0"/>
              <a:t>=0		# </a:t>
            </a:r>
            <a:r>
              <a:rPr lang="zh-CN" altLang="en-US" sz="2000" dirty="0"/>
              <a:t>是否保持缓存（包括仓库数据和</a:t>
            </a:r>
            <a:r>
              <a:rPr lang="en-US" altLang="zh-CN" sz="2000" dirty="0"/>
              <a:t>RPM</a:t>
            </a:r>
            <a:r>
              <a:rPr lang="zh-CN" altLang="en-US" sz="2000" dirty="0"/>
              <a:t>），</a:t>
            </a:r>
            <a:r>
              <a:rPr lang="en-US" altLang="zh-CN" sz="2000" dirty="0"/>
              <a:t>1</a:t>
            </a:r>
            <a:r>
              <a:rPr lang="zh-CN" altLang="en-US" sz="2000" dirty="0"/>
              <a:t>保存，</a:t>
            </a:r>
            <a:r>
              <a:rPr lang="en-US" altLang="zh-CN" sz="2000" dirty="0"/>
              <a:t>0</a:t>
            </a:r>
            <a:r>
              <a:rPr lang="zh-CN" altLang="en-US" sz="2000" dirty="0"/>
              <a:t>不保存</a:t>
            </a:r>
          </a:p>
          <a:p>
            <a:r>
              <a:rPr lang="en-US" altLang="zh-CN" sz="2000" dirty="0" err="1"/>
              <a:t>debuglevel</a:t>
            </a:r>
            <a:r>
              <a:rPr lang="en-US" altLang="zh-CN" sz="2000" dirty="0"/>
              <a:t>=2		# </a:t>
            </a:r>
            <a:r>
              <a:rPr lang="zh-CN" altLang="en-US" sz="2000" dirty="0"/>
              <a:t>设置日志记录等级</a:t>
            </a:r>
            <a:r>
              <a:rPr lang="en-US" altLang="zh-CN" sz="2000" dirty="0"/>
              <a:t>(0-10)</a:t>
            </a:r>
            <a:r>
              <a:rPr lang="zh-CN" altLang="en-US" sz="2000" dirty="0"/>
              <a:t>，数值越高记录的信息越多</a:t>
            </a:r>
          </a:p>
          <a:p>
            <a:r>
              <a:rPr lang="en-US" altLang="zh-CN" sz="2000" dirty="0"/>
              <a:t>logfile=/</a:t>
            </a:r>
            <a:r>
              <a:rPr lang="en-US" altLang="zh-CN" sz="2000" dirty="0" err="1"/>
              <a:t>var</a:t>
            </a:r>
            <a:r>
              <a:rPr lang="en-US" altLang="zh-CN" sz="2000" dirty="0"/>
              <a:t>/log/Yum.log		# </a:t>
            </a:r>
            <a:r>
              <a:rPr lang="zh-CN" altLang="en-US" sz="2000" dirty="0"/>
              <a:t>设置日志文件路径</a:t>
            </a:r>
          </a:p>
          <a:p>
            <a:r>
              <a:rPr lang="en-US" altLang="zh-CN" sz="2000" dirty="0" err="1"/>
              <a:t>distroverpkg</a:t>
            </a:r>
            <a:r>
              <a:rPr lang="en-US" altLang="zh-CN" sz="2000" dirty="0"/>
              <a:t>=</a:t>
            </a:r>
            <a:r>
              <a:rPr lang="en-US" altLang="zh-CN" sz="2000" dirty="0" err="1"/>
              <a:t>redhat</a:t>
            </a:r>
            <a:r>
              <a:rPr lang="en-US" altLang="zh-CN" sz="2000" dirty="0"/>
              <a:t>-release	# </a:t>
            </a:r>
            <a:r>
              <a:rPr lang="zh-CN" altLang="en-US" sz="2000" dirty="0"/>
              <a:t>指定发行版本的软件包名称</a:t>
            </a:r>
          </a:p>
          <a:p>
            <a:r>
              <a:rPr lang="en-US" altLang="zh-CN" sz="2000" dirty="0"/>
              <a:t>tolerant=1			# </a:t>
            </a:r>
            <a:r>
              <a:rPr lang="zh-CN" altLang="en-US" sz="2000" dirty="0"/>
              <a:t>允许</a:t>
            </a:r>
            <a:r>
              <a:rPr lang="en-US" altLang="zh-CN" sz="2000" dirty="0"/>
              <a:t>Yum</a:t>
            </a:r>
            <a:r>
              <a:rPr lang="zh-CN" altLang="en-US" sz="2000" dirty="0"/>
              <a:t>在出现错误时继续运行，比如不需要更新的程序包</a:t>
            </a:r>
          </a:p>
          <a:p>
            <a:r>
              <a:rPr lang="en-US" altLang="zh-CN" sz="2000" dirty="0" err="1"/>
              <a:t>exactarch</a:t>
            </a:r>
            <a:r>
              <a:rPr lang="en-US" altLang="zh-CN" sz="2000" dirty="0"/>
              <a:t>=1		# </a:t>
            </a:r>
            <a:r>
              <a:rPr lang="zh-CN" altLang="en-US" sz="2000" dirty="0"/>
              <a:t>更新时不允许更新不同版本的</a:t>
            </a:r>
            <a:r>
              <a:rPr lang="en-US" altLang="zh-CN" sz="2000" dirty="0"/>
              <a:t>RPM</a:t>
            </a:r>
            <a:r>
              <a:rPr lang="zh-CN" altLang="en-US" sz="2000" dirty="0"/>
              <a:t>包</a:t>
            </a:r>
          </a:p>
          <a:p>
            <a:r>
              <a:rPr lang="en-US" altLang="zh-CN" sz="2000" dirty="0"/>
              <a:t>obsoletes=1		# </a:t>
            </a:r>
            <a:r>
              <a:rPr lang="zh-CN" altLang="en-US" sz="2000" dirty="0"/>
              <a:t>相当于</a:t>
            </a:r>
            <a:r>
              <a:rPr lang="en-US" altLang="zh-CN" sz="2000" dirty="0"/>
              <a:t>upgrade</a:t>
            </a:r>
            <a:r>
              <a:rPr lang="zh-CN" altLang="en-US" sz="2000" dirty="0"/>
              <a:t>，允许更新陈旧的</a:t>
            </a:r>
            <a:r>
              <a:rPr lang="en-US" altLang="zh-CN" sz="2000" dirty="0"/>
              <a:t>RPM</a:t>
            </a:r>
            <a:r>
              <a:rPr lang="zh-CN" altLang="en-US" sz="2000" dirty="0"/>
              <a:t>包</a:t>
            </a:r>
          </a:p>
          <a:p>
            <a:r>
              <a:rPr lang="en-US" altLang="zh-CN" sz="2000" dirty="0" err="1"/>
              <a:t>gpgcheck</a:t>
            </a:r>
            <a:r>
              <a:rPr lang="en-US" altLang="zh-CN" sz="2000" dirty="0"/>
              <a:t>=1		# </a:t>
            </a:r>
            <a:r>
              <a:rPr lang="zh-CN" altLang="en-US" sz="2000" dirty="0"/>
              <a:t>校验软件包的</a:t>
            </a:r>
            <a:r>
              <a:rPr lang="en-US" altLang="zh-CN" sz="2000" dirty="0"/>
              <a:t>GPG</a:t>
            </a:r>
            <a:r>
              <a:rPr lang="zh-CN" altLang="en-US" sz="2000" dirty="0"/>
              <a:t>签名</a:t>
            </a:r>
          </a:p>
          <a:p>
            <a:r>
              <a:rPr lang="en-US" altLang="zh-CN" sz="2000" dirty="0"/>
              <a:t>plugins=1			# </a:t>
            </a:r>
            <a:r>
              <a:rPr lang="zh-CN" altLang="en-US" sz="2000" dirty="0"/>
              <a:t>默认开启</a:t>
            </a:r>
            <a:r>
              <a:rPr lang="en-US" altLang="zh-CN" sz="2000" dirty="0"/>
              <a:t>Yum</a:t>
            </a:r>
            <a:r>
              <a:rPr lang="zh-CN" altLang="en-US" sz="2000" dirty="0"/>
              <a:t>的插件使用</a:t>
            </a:r>
          </a:p>
          <a:p>
            <a:r>
              <a:rPr lang="en-US" altLang="zh-CN" sz="2000" dirty="0" err="1"/>
              <a:t>metadata_expire</a:t>
            </a:r>
            <a:r>
              <a:rPr lang="en-US" altLang="zh-CN" sz="2000" dirty="0"/>
              <a:t>=1h		# </a:t>
            </a:r>
            <a:r>
              <a:rPr lang="zh-CN" altLang="en-US" sz="2000" dirty="0"/>
              <a:t>设置仓库数据的失效时间为</a:t>
            </a:r>
            <a:r>
              <a:rPr lang="en-US" altLang="zh-CN" sz="2000" dirty="0"/>
              <a:t>1</a:t>
            </a:r>
            <a:r>
              <a:rPr lang="zh-CN" altLang="en-US" sz="2000" dirty="0"/>
              <a:t>小时</a:t>
            </a:r>
          </a:p>
          <a:p>
            <a:r>
              <a:rPr lang="en-US" altLang="zh-CN" sz="2000" dirty="0" err="1"/>
              <a:t>installonly_limit</a:t>
            </a:r>
            <a:r>
              <a:rPr lang="en-US" altLang="zh-CN" sz="2000" dirty="0"/>
              <a:t> = 5		# </a:t>
            </a:r>
            <a:r>
              <a:rPr lang="zh-CN" altLang="en-US" sz="2000" dirty="0"/>
              <a:t>允许保留多少个内核包</a:t>
            </a:r>
          </a:p>
          <a:p>
            <a:r>
              <a:rPr lang="en-US" altLang="zh-CN" sz="2000" dirty="0" err="1"/>
              <a:t>reposdir</a:t>
            </a:r>
            <a:r>
              <a:rPr lang="en-US" altLang="zh-CN" sz="2000" dirty="0"/>
              <a:t> = /</a:t>
            </a:r>
            <a:r>
              <a:rPr lang="en-US" altLang="zh-CN" sz="2000" dirty="0" err="1"/>
              <a:t>etc</a:t>
            </a:r>
            <a:r>
              <a:rPr lang="en-US" altLang="zh-CN" sz="2000" dirty="0"/>
              <a:t>/</a:t>
            </a:r>
            <a:r>
              <a:rPr lang="en-US" altLang="zh-CN" sz="2000" dirty="0" err="1"/>
              <a:t>Yum.repos.d</a:t>
            </a:r>
            <a:r>
              <a:rPr lang="en-US" altLang="zh-CN" sz="2000" dirty="0"/>
              <a:t>	# </a:t>
            </a:r>
            <a:r>
              <a:rPr lang="zh-CN" altLang="en-US" sz="2000" dirty="0"/>
              <a:t>指定仓库配置文件的目录，此为默认值</a:t>
            </a:r>
          </a:p>
        </p:txBody>
      </p:sp>
    </p:spTree>
    <p:extLst>
      <p:ext uri="{BB962C8B-B14F-4D97-AF65-F5344CB8AC3E}">
        <p14:creationId xmlns:p14="http://schemas.microsoft.com/office/powerpoint/2010/main" val="134060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的仓库配置语法</a:t>
            </a:r>
          </a:p>
        </p:txBody>
      </p:sp>
      <p:sp>
        <p:nvSpPr>
          <p:cNvPr id="3" name="内容占位符 2"/>
          <p:cNvSpPr>
            <a:spLocks noGrp="1"/>
          </p:cNvSpPr>
          <p:nvPr>
            <p:ph idx="1"/>
          </p:nvPr>
        </p:nvSpPr>
        <p:spPr/>
        <p:txBody>
          <a:bodyPr/>
          <a:lstStyle/>
          <a:p>
            <a:r>
              <a:rPr lang="en-US" altLang="zh-CN"/>
              <a:t>[repositoryid]</a:t>
            </a:r>
          </a:p>
          <a:p>
            <a:r>
              <a:rPr lang="en-US" altLang="zh-CN"/>
              <a:t>name=name for this repository</a:t>
            </a:r>
          </a:p>
          <a:p>
            <a:r>
              <a:rPr lang="en-US" altLang="zh-CN"/>
              <a:t>baseurl=url://server1/path/to/repository/</a:t>
            </a:r>
          </a:p>
          <a:p>
            <a:r>
              <a:rPr lang="en-US" altLang="zh-CN"/>
              <a:t>              url://server2/path/to/repository/</a:t>
            </a:r>
          </a:p>
          <a:p>
            <a:r>
              <a:rPr lang="en-US" altLang="zh-CN"/>
              <a:t>              url://server3/path/to/repository/</a:t>
            </a:r>
          </a:p>
          <a:p>
            <a:r>
              <a:rPr lang="en-US" altLang="zh-CN"/>
              <a:t>mirrorlist=url://path/to/mirrorlist/repository/</a:t>
            </a:r>
          </a:p>
          <a:p>
            <a:r>
              <a:rPr lang="en-US" altLang="zh-CN"/>
              <a:t>enabled=0/1</a:t>
            </a:r>
          </a:p>
          <a:p>
            <a:r>
              <a:rPr lang="en-US" altLang="zh-CN"/>
              <a:t>gpgcheck=0/1</a:t>
            </a:r>
          </a:p>
          <a:p>
            <a:r>
              <a:rPr lang="en-US" altLang="zh-CN"/>
              <a:t>gpgkey=A URL pointing to the GPG key file</a:t>
            </a:r>
            <a:endParaRPr lang="zh-CN" altLang="en-US" dirty="0"/>
          </a:p>
        </p:txBody>
      </p:sp>
    </p:spTree>
    <p:extLst>
      <p:ext uri="{BB962C8B-B14F-4D97-AF65-F5344CB8AC3E}">
        <p14:creationId xmlns:p14="http://schemas.microsoft.com/office/powerpoint/2010/main" val="1114786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设置网络更新源</a:t>
            </a:r>
            <a:r>
              <a:rPr lang="en-US" altLang="zh-CN" dirty="0"/>
              <a:t>/</a:t>
            </a:r>
            <a:r>
              <a:rPr lang="en-US" altLang="zh-CN" dirty="0" err="1"/>
              <a:t>etc</a:t>
            </a:r>
            <a:r>
              <a:rPr lang="en-US" altLang="zh-CN" dirty="0"/>
              <a:t>/</a:t>
            </a:r>
            <a:r>
              <a:rPr lang="en-US" altLang="zh-CN" dirty="0" err="1"/>
              <a:t>Yum.repos.d</a:t>
            </a:r>
            <a:r>
              <a:rPr lang="en-US" altLang="zh-CN" dirty="0"/>
              <a:t>/*.repo</a:t>
            </a:r>
            <a:endParaRPr lang="zh-CN" altLang="en-US" dirty="0"/>
          </a:p>
        </p:txBody>
      </p:sp>
      <p:sp>
        <p:nvSpPr>
          <p:cNvPr id="3" name="内容占位符 2"/>
          <p:cNvSpPr>
            <a:spLocks noGrp="1"/>
          </p:cNvSpPr>
          <p:nvPr>
            <p:ph idx="1"/>
          </p:nvPr>
        </p:nvSpPr>
        <p:spPr/>
        <p:txBody>
          <a:bodyPr/>
          <a:lstStyle/>
          <a:p>
            <a:r>
              <a:rPr lang="zh-CN" altLang="en-US"/>
              <a:t>网络更新源</a:t>
            </a:r>
            <a:endParaRPr lang="en-US" altLang="zh-CN"/>
          </a:p>
          <a:p>
            <a:pPr lvl="1"/>
            <a:r>
              <a:rPr lang="zh-CN" altLang="en-US"/>
              <a:t>默认配置文件：</a:t>
            </a:r>
            <a:r>
              <a:rPr lang="en-US" altLang="zh-CN"/>
              <a:t>CentOS-Base.repo</a:t>
            </a:r>
          </a:p>
          <a:p>
            <a:pPr lvl="1"/>
            <a:r>
              <a:rPr lang="zh-CN" altLang="en-US"/>
              <a:t>下载使用国内的镜像站点提供的仓库配置文件</a:t>
            </a:r>
          </a:p>
          <a:p>
            <a:pPr lvl="2"/>
            <a:r>
              <a:rPr lang="en-US" altLang="zh-CN"/>
              <a:t>http://mirrors.sohu.com/help/CentOS-Base-sohu.repo</a:t>
            </a:r>
          </a:p>
          <a:p>
            <a:pPr lvl="2"/>
            <a:r>
              <a:rPr lang="en-US" altLang="zh-CN"/>
              <a:t>http://mirrors.163.com/.help/CentOS-Base-163.repo</a:t>
            </a:r>
          </a:p>
          <a:p>
            <a:pPr lvl="2"/>
            <a:r>
              <a:rPr lang="en-US" altLang="zh-CN"/>
              <a:t>http://centos.ustc.edu.cn/CentOS-Base.repo.6</a:t>
            </a:r>
          </a:p>
          <a:p>
            <a:r>
              <a:rPr lang="zh-CN" altLang="en-US"/>
              <a:t>本地更新源</a:t>
            </a:r>
            <a:endParaRPr lang="en-US" altLang="zh-CN"/>
          </a:p>
          <a:p>
            <a:pPr lvl="1"/>
            <a:r>
              <a:rPr lang="zh-CN" altLang="en-US"/>
              <a:t>默认配置文件：</a:t>
            </a:r>
            <a:r>
              <a:rPr lang="en-US" altLang="zh-CN"/>
              <a:t>CentOS-Media.repo</a:t>
            </a:r>
          </a:p>
          <a:p>
            <a:endParaRPr lang="zh-CN" altLang="en-US" dirty="0"/>
          </a:p>
        </p:txBody>
      </p:sp>
    </p:spTree>
    <p:extLst>
      <p:ext uri="{BB962C8B-B14F-4D97-AF65-F5344CB8AC3E}">
        <p14:creationId xmlns:p14="http://schemas.microsoft.com/office/powerpoint/2010/main" val="127031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126601245"/>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959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使用非官方软件仓库</a:t>
            </a:r>
            <a:endParaRPr lang="zh-CN" altLang="en-US" dirty="0"/>
          </a:p>
        </p:txBody>
      </p:sp>
      <p:sp>
        <p:nvSpPr>
          <p:cNvPr id="9" name="内容占位符 8">
            <a:extLst>
              <a:ext uri="{FF2B5EF4-FFF2-40B4-BE49-F238E27FC236}">
                <a16:creationId xmlns:a16="http://schemas.microsoft.com/office/drawing/2014/main" id="{8104AE42-59C0-4F9F-9892-E671CB04632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2232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为什么使用非官方仓库</a:t>
            </a:r>
            <a:endParaRPr lang="zh-CN" altLang="en-US" dirty="0"/>
          </a:p>
        </p:txBody>
      </p:sp>
      <p:sp>
        <p:nvSpPr>
          <p:cNvPr id="3" name="内容占位符 2"/>
          <p:cNvSpPr>
            <a:spLocks noGrp="1"/>
          </p:cNvSpPr>
          <p:nvPr>
            <p:ph idx="1"/>
          </p:nvPr>
        </p:nvSpPr>
        <p:spPr/>
        <p:txBody>
          <a:bodyPr/>
          <a:lstStyle/>
          <a:p>
            <a:r>
              <a:rPr lang="zh-CN" altLang="en-US"/>
              <a:t>官方仓库是指</a:t>
            </a:r>
            <a:r>
              <a:rPr lang="en-US" altLang="zh-CN"/>
              <a:t>RedHat/CentOS</a:t>
            </a:r>
            <a:r>
              <a:rPr lang="zh-CN" altLang="en-US"/>
              <a:t>提供的仓库</a:t>
            </a:r>
          </a:p>
          <a:p>
            <a:r>
              <a:rPr lang="zh-CN" altLang="en-US"/>
              <a:t>非官方仓库是指官方仓库之外的由其他社区或某软件制作者提供的仓库。</a:t>
            </a:r>
          </a:p>
          <a:p>
            <a:r>
              <a:rPr lang="zh-CN" altLang="en-US"/>
              <a:t>使用非官方仓库的目的</a:t>
            </a:r>
          </a:p>
          <a:p>
            <a:pPr lvl="1"/>
            <a:r>
              <a:rPr lang="zh-CN" altLang="en-US"/>
              <a:t>安装官方仓库中不提供的软件包</a:t>
            </a:r>
          </a:p>
          <a:p>
            <a:pPr lvl="1"/>
            <a:r>
              <a:rPr lang="zh-CN" altLang="en-US"/>
              <a:t>安装比官方仓库中版本更新的软件包</a:t>
            </a:r>
            <a:endParaRPr lang="en-US" altLang="zh-CN"/>
          </a:p>
          <a:p>
            <a:r>
              <a:rPr lang="zh-CN" altLang="en-US"/>
              <a:t>应该选择使用何种非官方仓库</a:t>
            </a:r>
          </a:p>
          <a:p>
            <a:pPr lvl="1"/>
            <a:r>
              <a:rPr lang="zh-CN" altLang="en-US"/>
              <a:t>知名的非官方仓库</a:t>
            </a:r>
          </a:p>
          <a:p>
            <a:pPr lvl="1"/>
            <a:r>
              <a:rPr lang="zh-CN" altLang="en-US"/>
              <a:t>具有</a:t>
            </a:r>
            <a:r>
              <a:rPr lang="en-US" altLang="zh-CN"/>
              <a:t>GPG</a:t>
            </a:r>
            <a:r>
              <a:rPr lang="zh-CN" altLang="en-US"/>
              <a:t>签名的非官方仓库</a:t>
            </a:r>
            <a:endParaRPr lang="zh-CN" altLang="en-US" dirty="0"/>
          </a:p>
        </p:txBody>
      </p:sp>
    </p:spTree>
    <p:extLst>
      <p:ext uri="{BB962C8B-B14F-4D97-AF65-F5344CB8AC3E}">
        <p14:creationId xmlns:p14="http://schemas.microsoft.com/office/powerpoint/2010/main" val="154177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常用的非官方仓库</a:t>
            </a:r>
            <a:endParaRPr lang="zh-CN" altLang="en-US" dirty="0"/>
          </a:p>
        </p:txBody>
      </p:sp>
      <p:graphicFrame>
        <p:nvGraphicFramePr>
          <p:cNvPr id="7" name="内容占位符 6"/>
          <p:cNvGraphicFramePr>
            <a:graphicFrameLocks noGrp="1"/>
          </p:cNvGraphicFramePr>
          <p:nvPr>
            <p:ph idx="1"/>
          </p:nvPr>
        </p:nvGraphicFramePr>
        <p:xfrm>
          <a:off x="527050" y="908050"/>
          <a:ext cx="11256964" cy="4114800"/>
        </p:xfrm>
        <a:graphic>
          <a:graphicData uri="http://schemas.openxmlformats.org/drawingml/2006/table">
            <a:tbl>
              <a:tblPr firstRow="1" bandRow="1">
                <a:tableStyleId>{21E4AEA4-8DFA-4A89-87EB-49C32662AFE0}</a:tableStyleId>
              </a:tblPr>
              <a:tblGrid>
                <a:gridCol w="3264552">
                  <a:extLst>
                    <a:ext uri="{9D8B030D-6E8A-4147-A177-3AD203B41FA5}">
                      <a16:colId xmlns:a16="http://schemas.microsoft.com/office/drawing/2014/main" val="20000"/>
                    </a:ext>
                  </a:extLst>
                </a:gridCol>
                <a:gridCol w="7992412">
                  <a:extLst>
                    <a:ext uri="{9D8B030D-6E8A-4147-A177-3AD203B41FA5}">
                      <a16:colId xmlns:a16="http://schemas.microsoft.com/office/drawing/2014/main" val="20001"/>
                    </a:ext>
                  </a:extLst>
                </a:gridCol>
              </a:tblGrid>
              <a:tr h="370840">
                <a:tc>
                  <a:txBody>
                    <a:bodyPr/>
                    <a:lstStyle/>
                    <a:p>
                      <a:r>
                        <a:rPr lang="zh-CN" altLang="en-US" sz="2400" dirty="0"/>
                        <a:t>仓库名</a:t>
                      </a:r>
                    </a:p>
                  </a:txBody>
                  <a:tcPr marL="125077" marR="125077"/>
                </a:tc>
                <a:tc>
                  <a:txBody>
                    <a:bodyPr/>
                    <a:lstStyle/>
                    <a:p>
                      <a:r>
                        <a:rPr lang="en-US" altLang="zh-CN" sz="2400" dirty="0"/>
                        <a:t>URL</a:t>
                      </a:r>
                      <a:endParaRPr lang="zh-CN" altLang="en-US" sz="2400" dirty="0"/>
                    </a:p>
                  </a:txBody>
                  <a:tcPr marL="125077" marR="125077"/>
                </a:tc>
                <a:extLst>
                  <a:ext uri="{0D108BD9-81ED-4DB2-BD59-A6C34878D82A}">
                    <a16:rowId xmlns:a16="http://schemas.microsoft.com/office/drawing/2014/main" val="10000"/>
                  </a:ext>
                </a:extLst>
              </a:tr>
              <a:tr h="370840">
                <a:tc>
                  <a:txBody>
                    <a:bodyPr/>
                    <a:lstStyle/>
                    <a:p>
                      <a:r>
                        <a:rPr lang="en-US" altLang="zh-CN" sz="2400" dirty="0" err="1">
                          <a:solidFill>
                            <a:srgbClr val="C00000"/>
                          </a:solidFill>
                        </a:rPr>
                        <a:t>epel</a:t>
                      </a:r>
                      <a:endParaRPr lang="zh-CN" altLang="en-US" sz="2400" dirty="0">
                        <a:solidFill>
                          <a:srgbClr val="C00000"/>
                        </a:solidFill>
                      </a:endParaRPr>
                    </a:p>
                  </a:txBody>
                  <a:tcPr marL="125077" marR="125077"/>
                </a:tc>
                <a:tc>
                  <a:txBody>
                    <a:bodyPr/>
                    <a:lstStyle/>
                    <a:p>
                      <a:r>
                        <a:rPr lang="en-US" altLang="zh-CN" sz="2400" dirty="0"/>
                        <a:t>http://fedoraproject.org/wiki/EPEL</a:t>
                      </a:r>
                      <a:endParaRPr lang="zh-CN" altLang="en-US" sz="2400" dirty="0"/>
                    </a:p>
                  </a:txBody>
                  <a:tcPr marL="125077" marR="125077"/>
                </a:tc>
                <a:extLst>
                  <a:ext uri="{0D108BD9-81ED-4DB2-BD59-A6C34878D82A}">
                    <a16:rowId xmlns:a16="http://schemas.microsoft.com/office/drawing/2014/main" val="10001"/>
                  </a:ext>
                </a:extLst>
              </a:tr>
              <a:tr h="370840">
                <a:tc>
                  <a:txBody>
                    <a:bodyPr/>
                    <a:lstStyle/>
                    <a:p>
                      <a:r>
                        <a:rPr lang="en-US" altLang="zh-CN" sz="2400" dirty="0" err="1">
                          <a:solidFill>
                            <a:srgbClr val="C00000"/>
                          </a:solidFill>
                        </a:rPr>
                        <a:t>rpmforge</a:t>
                      </a:r>
                      <a:endParaRPr lang="zh-CN" altLang="en-US" sz="2400" dirty="0">
                        <a:solidFill>
                          <a:srgbClr val="C00000"/>
                        </a:solidFill>
                      </a:endParaRPr>
                    </a:p>
                  </a:txBody>
                  <a:tcPr marL="125077" marR="125077"/>
                </a:tc>
                <a:tc>
                  <a:txBody>
                    <a:bodyPr/>
                    <a:lstStyle/>
                    <a:p>
                      <a:r>
                        <a:rPr lang="en-US" altLang="zh-CN" sz="2400" dirty="0"/>
                        <a:t>http://rpmforge.net/</a:t>
                      </a:r>
                      <a:endParaRPr lang="zh-CN" altLang="en-US" sz="2400" dirty="0"/>
                    </a:p>
                  </a:txBody>
                  <a:tcPr marL="125077" marR="125077"/>
                </a:tc>
                <a:extLst>
                  <a:ext uri="{0D108BD9-81ED-4DB2-BD59-A6C34878D82A}">
                    <a16:rowId xmlns:a16="http://schemas.microsoft.com/office/drawing/2014/main" val="10002"/>
                  </a:ext>
                </a:extLst>
              </a:tr>
              <a:tr h="370840">
                <a:tc>
                  <a:txBody>
                    <a:bodyPr/>
                    <a:lstStyle/>
                    <a:p>
                      <a:r>
                        <a:rPr lang="en-US" altLang="zh-CN" sz="2400" dirty="0" err="1">
                          <a:solidFill>
                            <a:srgbClr val="C00000"/>
                          </a:solidFill>
                        </a:rPr>
                        <a:t>remi</a:t>
                      </a:r>
                      <a:endParaRPr lang="zh-CN" altLang="en-US" sz="2400" dirty="0">
                        <a:solidFill>
                          <a:srgbClr val="C00000"/>
                        </a:solidFill>
                      </a:endParaRPr>
                    </a:p>
                  </a:txBody>
                  <a:tcPr marL="125077" marR="125077"/>
                </a:tc>
                <a:tc>
                  <a:txBody>
                    <a:bodyPr/>
                    <a:lstStyle/>
                    <a:p>
                      <a:r>
                        <a:rPr lang="en-US" altLang="zh-CN" sz="2400" dirty="0"/>
                        <a:t>http://rpms.famillecollet.com/</a:t>
                      </a:r>
                      <a:endParaRPr lang="zh-CN" altLang="en-US" sz="2400" dirty="0"/>
                    </a:p>
                  </a:txBody>
                  <a:tcPr marL="125077" marR="125077"/>
                </a:tc>
                <a:extLst>
                  <a:ext uri="{0D108BD9-81ED-4DB2-BD59-A6C34878D82A}">
                    <a16:rowId xmlns:a16="http://schemas.microsoft.com/office/drawing/2014/main" val="10003"/>
                  </a:ext>
                </a:extLst>
              </a:tr>
              <a:tr h="370840">
                <a:tc>
                  <a:txBody>
                    <a:bodyPr/>
                    <a:lstStyle/>
                    <a:p>
                      <a:r>
                        <a:rPr lang="en-US" altLang="zh-CN" sz="2400" dirty="0" err="1"/>
                        <a:t>rpmfusion</a:t>
                      </a:r>
                      <a:endParaRPr lang="zh-CN" altLang="en-US" sz="2400" dirty="0"/>
                    </a:p>
                  </a:txBody>
                  <a:tcPr marL="125077" marR="125077"/>
                </a:tc>
                <a:tc>
                  <a:txBody>
                    <a:bodyPr/>
                    <a:lstStyle/>
                    <a:p>
                      <a:r>
                        <a:rPr lang="en-US" altLang="zh-CN" sz="2400" dirty="0"/>
                        <a:t>http://rpmfusion.org/</a:t>
                      </a:r>
                      <a:endParaRPr lang="zh-CN" altLang="en-US" sz="2400" dirty="0"/>
                    </a:p>
                  </a:txBody>
                  <a:tcPr marL="125077" marR="125077"/>
                </a:tc>
                <a:extLst>
                  <a:ext uri="{0D108BD9-81ED-4DB2-BD59-A6C34878D82A}">
                    <a16:rowId xmlns:a16="http://schemas.microsoft.com/office/drawing/2014/main" val="10004"/>
                  </a:ext>
                </a:extLst>
              </a:tr>
              <a:tr h="185420">
                <a:tc>
                  <a:txBody>
                    <a:bodyPr/>
                    <a:lstStyle/>
                    <a:p>
                      <a:r>
                        <a:rPr lang="en-US" altLang="zh-CN" sz="2400" dirty="0" err="1"/>
                        <a:t>atrpms</a:t>
                      </a:r>
                      <a:endParaRPr lang="zh-CN" altLang="en-US" sz="2400" dirty="0"/>
                    </a:p>
                  </a:txBody>
                  <a:tcPr marL="125077" marR="125077"/>
                </a:tc>
                <a:tc>
                  <a:txBody>
                    <a:bodyPr/>
                    <a:lstStyle/>
                    <a:p>
                      <a:r>
                        <a:rPr lang="en-US" altLang="zh-CN" sz="2400" dirty="0"/>
                        <a:t>http://atrpms.net/</a:t>
                      </a:r>
                      <a:endParaRPr lang="zh-CN" altLang="en-US" sz="2400" dirty="0"/>
                    </a:p>
                  </a:txBody>
                  <a:tcPr marL="125077" marR="125077"/>
                </a:tc>
                <a:extLst>
                  <a:ext uri="{0D108BD9-81ED-4DB2-BD59-A6C34878D82A}">
                    <a16:rowId xmlns:a16="http://schemas.microsoft.com/office/drawing/2014/main" val="10005"/>
                  </a:ext>
                </a:extLst>
              </a:tr>
              <a:tr h="185420">
                <a:tc>
                  <a:txBody>
                    <a:bodyPr/>
                    <a:lstStyle/>
                    <a:p>
                      <a:endParaRPr lang="zh-CN" altLang="en-US" sz="2400" dirty="0"/>
                    </a:p>
                  </a:txBody>
                  <a:tcPr marL="125077" marR="125077"/>
                </a:tc>
                <a:tc>
                  <a:txBody>
                    <a:bodyPr/>
                    <a:lstStyle/>
                    <a:p>
                      <a:endParaRPr lang="zh-CN" altLang="en-US" sz="2400" dirty="0"/>
                    </a:p>
                  </a:txBody>
                  <a:tcPr marL="125077" marR="125077"/>
                </a:tc>
                <a:extLst>
                  <a:ext uri="{0D108BD9-81ED-4DB2-BD59-A6C34878D82A}">
                    <a16:rowId xmlns:a16="http://schemas.microsoft.com/office/drawing/2014/main" val="10006"/>
                  </a:ext>
                </a:extLst>
              </a:tr>
              <a:tr h="370840">
                <a:tc>
                  <a:txBody>
                    <a:bodyPr/>
                    <a:lstStyle/>
                    <a:p>
                      <a:r>
                        <a:rPr lang="en-US" altLang="zh-CN" sz="2400" dirty="0" err="1"/>
                        <a:t>webmin</a:t>
                      </a:r>
                      <a:endParaRPr lang="zh-CN" altLang="en-US" sz="2400" dirty="0"/>
                    </a:p>
                  </a:txBody>
                  <a:tcPr marL="125077" marR="125077"/>
                </a:tc>
                <a:tc>
                  <a:txBody>
                    <a:bodyPr/>
                    <a:lstStyle/>
                    <a:p>
                      <a:r>
                        <a:rPr lang="en-US" altLang="zh-CN" sz="2400" dirty="0"/>
                        <a:t>http://www.webmin.com.cn/rpm.html</a:t>
                      </a:r>
                      <a:endParaRPr lang="zh-CN" altLang="en-US" sz="2400" dirty="0"/>
                    </a:p>
                  </a:txBody>
                  <a:tcPr marL="125077" marR="125077"/>
                </a:tc>
                <a:extLst>
                  <a:ext uri="{0D108BD9-81ED-4DB2-BD59-A6C34878D82A}">
                    <a16:rowId xmlns:a16="http://schemas.microsoft.com/office/drawing/2014/main" val="10007"/>
                  </a:ext>
                </a:extLst>
              </a:tr>
              <a:tr h="370840">
                <a:tc>
                  <a:txBody>
                    <a:bodyPr/>
                    <a:lstStyle/>
                    <a:p>
                      <a:r>
                        <a:rPr lang="en-US" altLang="zh-CN" sz="2400" dirty="0" err="1"/>
                        <a:t>openvz</a:t>
                      </a:r>
                      <a:endParaRPr lang="zh-CN" altLang="en-US" sz="2400" dirty="0"/>
                    </a:p>
                  </a:txBody>
                  <a:tcPr marL="125077" marR="125077"/>
                </a:tc>
                <a:tc>
                  <a:txBody>
                    <a:bodyPr/>
                    <a:lstStyle/>
                    <a:p>
                      <a:r>
                        <a:rPr lang="en-US" altLang="zh-CN" sz="2400" dirty="0"/>
                        <a:t>http://wiki.openvz.org/Yum</a:t>
                      </a:r>
                      <a:endParaRPr lang="zh-CN" altLang="en-US" sz="2400" dirty="0"/>
                    </a:p>
                  </a:txBody>
                  <a:tcPr marL="125077" marR="12507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69639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使用非官方仓库有两种方法</a:t>
            </a:r>
            <a:endParaRPr lang="zh-CN" altLang="en-US" dirty="0"/>
          </a:p>
        </p:txBody>
      </p:sp>
      <p:sp>
        <p:nvSpPr>
          <p:cNvPr id="3" name="内容占位符 2"/>
          <p:cNvSpPr>
            <a:spLocks noGrp="1"/>
          </p:cNvSpPr>
          <p:nvPr>
            <p:ph idx="1"/>
          </p:nvPr>
        </p:nvSpPr>
        <p:spPr/>
        <p:txBody>
          <a:bodyPr/>
          <a:lstStyle/>
          <a:p>
            <a:r>
              <a:rPr lang="zh-CN" altLang="en-US" dirty="0"/>
              <a:t>提供仓库 </a:t>
            </a:r>
            <a:r>
              <a:rPr lang="en-US" altLang="zh-CN" dirty="0"/>
              <a:t>”release” RPM</a:t>
            </a:r>
            <a:r>
              <a:rPr lang="zh-CN" altLang="en-US" dirty="0"/>
              <a:t>包的非官方仓库</a:t>
            </a:r>
            <a:endParaRPr lang="en-US" altLang="zh-CN" dirty="0"/>
          </a:p>
          <a:p>
            <a:pPr lvl="1"/>
            <a:r>
              <a:rPr lang="zh-CN" altLang="en-US" dirty="0"/>
              <a:t>下载非官方仓库的“</a:t>
            </a:r>
            <a:r>
              <a:rPr lang="en-US" altLang="zh-CN" dirty="0"/>
              <a:t>release</a:t>
            </a:r>
            <a:r>
              <a:rPr lang="zh-CN" altLang="en-US" dirty="0"/>
              <a:t>”</a:t>
            </a:r>
            <a:r>
              <a:rPr lang="en-US" altLang="zh-CN" dirty="0"/>
              <a:t>RPM</a:t>
            </a:r>
            <a:r>
              <a:rPr lang="zh-CN" altLang="en-US" dirty="0"/>
              <a:t>包</a:t>
            </a:r>
          </a:p>
          <a:p>
            <a:pPr lvl="1"/>
            <a:r>
              <a:rPr lang="zh-CN" altLang="en-US" dirty="0"/>
              <a:t>导入仓库的 </a:t>
            </a:r>
            <a:r>
              <a:rPr lang="en-US" altLang="zh-CN" dirty="0"/>
              <a:t>RPM </a:t>
            </a:r>
            <a:r>
              <a:rPr lang="zh-CN" altLang="en-US" dirty="0"/>
              <a:t>公钥文件并验证“</a:t>
            </a:r>
            <a:r>
              <a:rPr lang="en-US" altLang="zh-CN" dirty="0"/>
              <a:t>release</a:t>
            </a:r>
            <a:r>
              <a:rPr lang="zh-CN" altLang="en-US" dirty="0"/>
              <a:t>”</a:t>
            </a:r>
            <a:r>
              <a:rPr lang="en-US" altLang="zh-CN" dirty="0"/>
              <a:t>RPM</a:t>
            </a:r>
            <a:r>
              <a:rPr lang="zh-CN" altLang="en-US" dirty="0"/>
              <a:t>包</a:t>
            </a:r>
          </a:p>
          <a:p>
            <a:pPr lvl="1"/>
            <a:r>
              <a:rPr lang="zh-CN" altLang="en-US" dirty="0"/>
              <a:t>使用 </a:t>
            </a:r>
            <a:r>
              <a:rPr lang="en-US" altLang="zh-CN" dirty="0"/>
              <a:t>rpm </a:t>
            </a:r>
            <a:r>
              <a:rPr lang="zh-CN" altLang="en-US" dirty="0"/>
              <a:t>命令安装非官方仓库的“</a:t>
            </a:r>
            <a:r>
              <a:rPr lang="en-US" altLang="zh-CN" dirty="0"/>
              <a:t>release</a:t>
            </a:r>
            <a:r>
              <a:rPr lang="zh-CN" altLang="en-US" dirty="0"/>
              <a:t>”</a:t>
            </a:r>
            <a:r>
              <a:rPr lang="en-US" altLang="zh-CN" dirty="0"/>
              <a:t>RPM</a:t>
            </a:r>
            <a:r>
              <a:rPr lang="zh-CN" altLang="en-US" dirty="0"/>
              <a:t>包</a:t>
            </a:r>
            <a:endParaRPr lang="en-US" altLang="zh-CN" dirty="0"/>
          </a:p>
          <a:p>
            <a:r>
              <a:rPr lang="zh-CN" altLang="en-US" dirty="0"/>
              <a:t>未提供仓库 </a:t>
            </a:r>
            <a:r>
              <a:rPr lang="en-US" altLang="zh-CN" dirty="0"/>
              <a:t>”release” RPM</a:t>
            </a:r>
            <a:r>
              <a:rPr lang="zh-CN" altLang="en-US" dirty="0"/>
              <a:t>包的非官方仓库</a:t>
            </a:r>
            <a:endParaRPr lang="en-US" altLang="zh-CN" dirty="0"/>
          </a:p>
          <a:p>
            <a:pPr lvl="1"/>
            <a:r>
              <a:rPr lang="zh-CN" altLang="en-US" dirty="0"/>
              <a:t>进入 </a:t>
            </a:r>
            <a:r>
              <a:rPr lang="en-US" altLang="zh-CN" dirty="0"/>
              <a:t>/</a:t>
            </a:r>
            <a:r>
              <a:rPr lang="en-US" altLang="zh-CN" dirty="0" err="1"/>
              <a:t>etc</a:t>
            </a:r>
            <a:r>
              <a:rPr lang="en-US" altLang="zh-CN" dirty="0"/>
              <a:t>/</a:t>
            </a:r>
            <a:r>
              <a:rPr lang="en-US" altLang="zh-CN" dirty="0" err="1"/>
              <a:t>Yum.repos.d</a:t>
            </a:r>
            <a:r>
              <a:rPr lang="en-US" altLang="zh-CN" dirty="0"/>
              <a:t> </a:t>
            </a:r>
            <a:r>
              <a:rPr lang="zh-CN" altLang="en-US" dirty="0"/>
              <a:t>目录</a:t>
            </a:r>
          </a:p>
          <a:p>
            <a:pPr lvl="1"/>
            <a:r>
              <a:rPr lang="zh-CN" altLang="en-US" dirty="0"/>
              <a:t>下载或直接编辑“</a:t>
            </a:r>
            <a:r>
              <a:rPr lang="en-US" altLang="zh-CN" dirty="0"/>
              <a:t>.repo”</a:t>
            </a:r>
            <a:r>
              <a:rPr lang="zh-CN" altLang="en-US" dirty="0"/>
              <a:t>文件</a:t>
            </a:r>
          </a:p>
          <a:p>
            <a:pPr lvl="1"/>
            <a:r>
              <a:rPr lang="zh-CN" altLang="en-US" dirty="0"/>
              <a:t>导入仓库的 </a:t>
            </a:r>
            <a:r>
              <a:rPr lang="en-US" altLang="zh-CN" dirty="0"/>
              <a:t>RPM </a:t>
            </a:r>
            <a:r>
              <a:rPr lang="zh-CN" altLang="en-US" dirty="0"/>
              <a:t>公钥</a:t>
            </a:r>
          </a:p>
        </p:txBody>
      </p:sp>
    </p:spTree>
    <p:extLst>
      <p:ext uri="{BB962C8B-B14F-4D97-AF65-F5344CB8AC3E}">
        <p14:creationId xmlns:p14="http://schemas.microsoft.com/office/powerpoint/2010/main" val="252346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2371531010"/>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8355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软件管理</a:t>
            </a:r>
          </a:p>
        </p:txBody>
      </p:sp>
      <p:sp>
        <p:nvSpPr>
          <p:cNvPr id="3" name="内容占位符 2"/>
          <p:cNvSpPr>
            <a:spLocks noGrp="1"/>
          </p:cNvSpPr>
          <p:nvPr>
            <p:ph idx="1"/>
          </p:nvPr>
        </p:nvSpPr>
        <p:spPr/>
        <p:txBody>
          <a:bodyPr/>
          <a:lstStyle/>
          <a:p>
            <a:r>
              <a:rPr lang="zh-CN" altLang="en-US" dirty="0"/>
              <a:t>使用统一的命令管理软件的目的</a:t>
            </a:r>
          </a:p>
          <a:p>
            <a:pPr lvl="1"/>
            <a:r>
              <a:rPr lang="zh-CN" altLang="en-US" dirty="0"/>
              <a:t>为了要解决安装</a:t>
            </a:r>
            <a:r>
              <a:rPr lang="en-US" altLang="zh-CN" dirty="0"/>
              <a:t>RPM</a:t>
            </a:r>
            <a:r>
              <a:rPr lang="zh-CN" altLang="en-US" dirty="0"/>
              <a:t>时的依赖性问题</a:t>
            </a:r>
            <a:endParaRPr lang="en-US" altLang="zh-CN" dirty="0"/>
          </a:p>
          <a:p>
            <a:r>
              <a:rPr lang="zh-CN" altLang="en-US" dirty="0"/>
              <a:t>常见的基于</a:t>
            </a:r>
            <a:r>
              <a:rPr lang="en-US" altLang="zh-CN" dirty="0"/>
              <a:t>RPM</a:t>
            </a:r>
            <a:r>
              <a:rPr lang="zh-CN" altLang="en-US" dirty="0"/>
              <a:t>的系统</a:t>
            </a:r>
            <a:endParaRPr lang="en-US" altLang="zh-CN" dirty="0"/>
          </a:p>
          <a:p>
            <a:pPr lvl="1"/>
            <a:r>
              <a:rPr lang="en-US" altLang="zh-CN" dirty="0"/>
              <a:t>Red Hat Network —— Red Hat </a:t>
            </a:r>
            <a:r>
              <a:rPr lang="zh-CN" altLang="en-US" dirty="0"/>
              <a:t>的企业级更新系统</a:t>
            </a:r>
            <a:endParaRPr lang="en-US" altLang="zh-CN" dirty="0"/>
          </a:p>
          <a:p>
            <a:pPr lvl="1"/>
            <a:r>
              <a:rPr lang="en-US" altLang="zh-CN" dirty="0"/>
              <a:t>Yum —— Fedora, CentOS</a:t>
            </a:r>
          </a:p>
          <a:p>
            <a:pPr lvl="1"/>
            <a:r>
              <a:rPr lang="en-US" altLang="zh-CN" dirty="0"/>
              <a:t>APT-RPM —— </a:t>
            </a:r>
            <a:r>
              <a:rPr lang="en-US" altLang="zh-CN" dirty="0" err="1"/>
              <a:t>PCLinuxOS</a:t>
            </a:r>
            <a:r>
              <a:rPr lang="zh-CN" altLang="en-US" dirty="0"/>
              <a:t>，</a:t>
            </a:r>
            <a:r>
              <a:rPr lang="en-US" altLang="zh-CN" dirty="0"/>
              <a:t> ALT Linux</a:t>
            </a:r>
          </a:p>
          <a:p>
            <a:pPr lvl="1"/>
            <a:r>
              <a:rPr lang="en-US" altLang="zh-CN" dirty="0" err="1"/>
              <a:t>zypp</a:t>
            </a:r>
            <a:r>
              <a:rPr lang="en-US" altLang="zh-CN" dirty="0"/>
              <a:t> —— openSUSE</a:t>
            </a:r>
          </a:p>
          <a:p>
            <a:pPr lvl="1"/>
            <a:r>
              <a:rPr lang="en-US" altLang="zh-CN" dirty="0" err="1"/>
              <a:t>urpmi</a:t>
            </a:r>
            <a:r>
              <a:rPr lang="en-US" altLang="zh-CN" dirty="0"/>
              <a:t> —— </a:t>
            </a:r>
            <a:r>
              <a:rPr lang="en-US" altLang="zh-CN" dirty="0" err="1"/>
              <a:t>Mandriva</a:t>
            </a:r>
            <a:endParaRPr lang="en-US" altLang="zh-CN" dirty="0"/>
          </a:p>
          <a:p>
            <a:pPr lvl="1"/>
            <a:endParaRPr lang="en-US" altLang="zh-CN" dirty="0"/>
          </a:p>
        </p:txBody>
      </p:sp>
    </p:spTree>
    <p:extLst>
      <p:ext uri="{BB962C8B-B14F-4D97-AF65-F5344CB8AC3E}">
        <p14:creationId xmlns:p14="http://schemas.microsoft.com/office/powerpoint/2010/main" val="3830531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a:t>
            </a:r>
            <a:r>
              <a:rPr lang="en-US" altLang="zh-CN"/>
              <a:t>Linux</a:t>
            </a:r>
            <a:r>
              <a:rPr lang="zh-CN" altLang="en-US"/>
              <a:t>发行的更新软件</a:t>
            </a:r>
            <a:endParaRPr lang="zh-CN" altLang="en-US" dirty="0"/>
          </a:p>
        </p:txBody>
      </p:sp>
      <p:sp>
        <p:nvSpPr>
          <p:cNvPr id="3" name="内容占位符 2"/>
          <p:cNvSpPr>
            <a:spLocks noGrp="1"/>
          </p:cNvSpPr>
          <p:nvPr>
            <p:ph idx="1"/>
          </p:nvPr>
        </p:nvSpPr>
        <p:spPr/>
        <p:txBody>
          <a:bodyPr/>
          <a:lstStyle/>
          <a:p>
            <a:r>
              <a:rPr lang="en-US" altLang="zh-CN"/>
              <a:t>apt —— Debian, Ubuntu, LinuxMint</a:t>
            </a:r>
          </a:p>
          <a:p>
            <a:r>
              <a:rPr lang="en-US" altLang="zh-CN"/>
              <a:t>apk —— Alpine</a:t>
            </a:r>
          </a:p>
          <a:p>
            <a:r>
              <a:rPr lang="en-US" altLang="zh-CN"/>
              <a:t>slackpkg —— Slackware</a:t>
            </a:r>
          </a:p>
          <a:p>
            <a:r>
              <a:rPr lang="en-US" altLang="zh-CN"/>
              <a:t>emerge —— Gentoo</a:t>
            </a:r>
          </a:p>
          <a:p>
            <a:r>
              <a:rPr lang="en-US" altLang="zh-CN"/>
              <a:t>pacman —— Arch</a:t>
            </a:r>
            <a:endParaRPr lang="zh-CN" altLang="en-US"/>
          </a:p>
          <a:p>
            <a:r>
              <a:rPr lang="en-US" altLang="zh-CN"/>
              <a:t>conary —— rPath, Foresight</a:t>
            </a:r>
          </a:p>
          <a:p>
            <a:endParaRPr lang="zh-CN" altLang="en-US" dirty="0"/>
          </a:p>
        </p:txBody>
      </p:sp>
    </p:spTree>
    <p:extLst>
      <p:ext uri="{BB962C8B-B14F-4D97-AF65-F5344CB8AC3E}">
        <p14:creationId xmlns:p14="http://schemas.microsoft.com/office/powerpoint/2010/main" val="40928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简介</a:t>
            </a:r>
          </a:p>
        </p:txBody>
      </p:sp>
      <p:sp>
        <p:nvSpPr>
          <p:cNvPr id="3" name="内容占位符 2"/>
          <p:cNvSpPr>
            <a:spLocks noGrp="1"/>
          </p:cNvSpPr>
          <p:nvPr>
            <p:ph idx="1"/>
          </p:nvPr>
        </p:nvSpPr>
        <p:spPr>
          <a:xfrm>
            <a:off x="527380" y="908720"/>
            <a:ext cx="11113236" cy="4929411"/>
          </a:xfrm>
        </p:spPr>
        <p:txBody>
          <a:bodyPr/>
          <a:lstStyle/>
          <a:p>
            <a:r>
              <a:rPr lang="en-US" altLang="zh-CN" dirty="0"/>
              <a:t>Yum</a:t>
            </a:r>
            <a:r>
              <a:rPr lang="zh-CN" altLang="en-US" dirty="0"/>
              <a:t>（全称为 </a:t>
            </a:r>
            <a:r>
              <a:rPr lang="en-US" altLang="zh-CN" dirty="0"/>
              <a:t>Yellow dog Updater, Modified</a:t>
            </a:r>
            <a:r>
              <a:rPr lang="zh-CN" altLang="en-US" dirty="0"/>
              <a:t>）是</a:t>
            </a:r>
            <a:r>
              <a:rPr lang="en-US" altLang="zh-CN" dirty="0"/>
              <a:t>Fedora</a:t>
            </a:r>
            <a:r>
              <a:rPr lang="zh-CN" altLang="en-US" dirty="0"/>
              <a:t>和</a:t>
            </a:r>
            <a:r>
              <a:rPr lang="en-US" altLang="zh-CN" dirty="0"/>
              <a:t>RedHat</a:t>
            </a:r>
            <a:r>
              <a:rPr lang="zh-CN" altLang="en-US" dirty="0"/>
              <a:t>以及</a:t>
            </a:r>
            <a:r>
              <a:rPr lang="en-US" altLang="zh-CN" dirty="0"/>
              <a:t>CentOS</a:t>
            </a:r>
            <a:r>
              <a:rPr lang="zh-CN" altLang="en-US" dirty="0"/>
              <a:t>中的</a:t>
            </a:r>
            <a:r>
              <a:rPr lang="en-US" altLang="zh-CN" dirty="0"/>
              <a:t>Shell</a:t>
            </a:r>
            <a:r>
              <a:rPr lang="zh-CN" altLang="en-US" dirty="0"/>
              <a:t>前端软件包管理器。基于</a:t>
            </a:r>
            <a:r>
              <a:rPr lang="en-US" altLang="zh-CN" dirty="0"/>
              <a:t>RPM</a:t>
            </a:r>
            <a:r>
              <a:rPr lang="zh-CN" altLang="en-US" dirty="0"/>
              <a:t>包管理，能够从指定的服务器自动下载</a:t>
            </a:r>
            <a:r>
              <a:rPr lang="en-US" altLang="zh-CN" dirty="0"/>
              <a:t>RPM</a:t>
            </a:r>
            <a:r>
              <a:rPr lang="zh-CN" altLang="en-US" dirty="0"/>
              <a:t>包并且安装，可以自动处理依赖性关系，并且一次安装所有依赖的软件包，无须繁琐地一次次下载、安装。</a:t>
            </a:r>
            <a:endParaRPr lang="en-US" altLang="zh-CN" dirty="0"/>
          </a:p>
          <a:p>
            <a:r>
              <a:rPr lang="en-US" altLang="zh-CN" dirty="0"/>
              <a:t>Yum </a:t>
            </a:r>
            <a:r>
              <a:rPr lang="zh-CN" altLang="en-US" dirty="0"/>
              <a:t>的关键之处是要有可靠的 </a:t>
            </a:r>
            <a:r>
              <a:rPr lang="en-US" altLang="zh-CN" dirty="0"/>
              <a:t>repository</a:t>
            </a:r>
            <a:r>
              <a:rPr lang="zh-CN" altLang="en-US" dirty="0"/>
              <a:t>（软件仓库）</a:t>
            </a:r>
          </a:p>
          <a:p>
            <a:pPr lvl="1"/>
            <a:r>
              <a:rPr lang="zh-CN" altLang="en-US" dirty="0"/>
              <a:t>可以是 </a:t>
            </a:r>
            <a:r>
              <a:rPr lang="en-US" altLang="zh-CN" dirty="0"/>
              <a:t>http </a:t>
            </a:r>
            <a:r>
              <a:rPr lang="zh-CN" altLang="en-US" dirty="0"/>
              <a:t>或 </a:t>
            </a:r>
            <a:r>
              <a:rPr lang="en-US" altLang="zh-CN" dirty="0"/>
              <a:t>ftp </a:t>
            </a:r>
            <a:r>
              <a:rPr lang="zh-CN" altLang="en-US" dirty="0"/>
              <a:t>站点，也可以是本地软件池</a:t>
            </a:r>
          </a:p>
          <a:p>
            <a:pPr lvl="1"/>
            <a:r>
              <a:rPr lang="zh-CN" altLang="en-US" dirty="0"/>
              <a:t>包含</a:t>
            </a:r>
            <a:r>
              <a:rPr lang="en-US" altLang="zh-CN" dirty="0"/>
              <a:t>rpm </a:t>
            </a:r>
            <a:r>
              <a:rPr lang="zh-CN" altLang="en-US" dirty="0"/>
              <a:t>包的各种信息（包括描述，功能，提供的文件，依赖性等）</a:t>
            </a:r>
          </a:p>
          <a:p>
            <a:pPr lvl="1"/>
            <a:r>
              <a:rPr lang="en-US" altLang="zh-CN" dirty="0"/>
              <a:t>Yum </a:t>
            </a:r>
            <a:r>
              <a:rPr lang="zh-CN" altLang="en-US" dirty="0"/>
              <a:t>正是由于对收集的这些 </a:t>
            </a:r>
            <a:r>
              <a:rPr lang="en-US" altLang="zh-CN" dirty="0"/>
              <a:t>header</a:t>
            </a:r>
            <a:r>
              <a:rPr lang="zh-CN" altLang="en-US" dirty="0"/>
              <a:t>并加以分析，才能自动化地完成安装</a:t>
            </a:r>
            <a:r>
              <a:rPr lang="en-US" altLang="zh-CN" dirty="0"/>
              <a:t>/</a:t>
            </a:r>
            <a:r>
              <a:rPr lang="zh-CN" altLang="en-US" dirty="0"/>
              <a:t>更新</a:t>
            </a:r>
            <a:r>
              <a:rPr lang="en-US" altLang="zh-CN" dirty="0"/>
              <a:t>/</a:t>
            </a:r>
            <a:r>
              <a:rPr lang="zh-CN" altLang="en-US" dirty="0"/>
              <a:t>删除等任务</a:t>
            </a:r>
          </a:p>
        </p:txBody>
      </p:sp>
    </p:spTree>
    <p:extLst>
      <p:ext uri="{BB962C8B-B14F-4D97-AF65-F5344CB8AC3E}">
        <p14:creationId xmlns:p14="http://schemas.microsoft.com/office/powerpoint/2010/main" val="2434440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zh-CN" dirty="0"/>
              <a:t>命令语法</a:t>
            </a:r>
            <a:endParaRPr lang="zh-CN" altLang="en-US" dirty="0"/>
          </a:p>
        </p:txBody>
      </p:sp>
      <p:sp>
        <p:nvSpPr>
          <p:cNvPr id="3" name="内容占位符 2"/>
          <p:cNvSpPr>
            <a:spLocks noGrp="1"/>
          </p:cNvSpPr>
          <p:nvPr>
            <p:ph idx="1"/>
          </p:nvPr>
        </p:nvSpPr>
        <p:spPr/>
        <p:txBody>
          <a:bodyPr/>
          <a:lstStyle/>
          <a:p>
            <a:r>
              <a:rPr lang="en-US" altLang="zh-CN" dirty="0"/>
              <a:t>yum</a:t>
            </a:r>
            <a:r>
              <a:rPr lang="zh-CN" altLang="en-US" dirty="0"/>
              <a:t>是</a:t>
            </a:r>
            <a:r>
              <a:rPr lang="en-US" altLang="zh-CN" dirty="0"/>
              <a:t>Yum</a:t>
            </a:r>
            <a:r>
              <a:rPr lang="zh-CN" altLang="en-US" dirty="0"/>
              <a:t>系统的字符界面管理工具</a:t>
            </a:r>
          </a:p>
          <a:p>
            <a:pPr lvl="1"/>
            <a:r>
              <a:rPr lang="en-US" altLang="zh-CN" dirty="0"/>
              <a:t>yum  [</a:t>
            </a:r>
            <a:r>
              <a:rPr lang="zh-CN" altLang="en-US" dirty="0"/>
              <a:t>全局参数</a:t>
            </a:r>
            <a:r>
              <a:rPr lang="en-US" altLang="zh-CN" dirty="0"/>
              <a:t>] </a:t>
            </a:r>
            <a:r>
              <a:rPr lang="zh-CN" altLang="en-US" dirty="0"/>
              <a:t>命令 </a:t>
            </a:r>
            <a:r>
              <a:rPr lang="en-US" altLang="zh-CN" dirty="0"/>
              <a:t>[</a:t>
            </a:r>
            <a:r>
              <a:rPr lang="zh-CN" altLang="en-US" dirty="0"/>
              <a:t>命令参数</a:t>
            </a:r>
            <a:r>
              <a:rPr lang="en-US" altLang="zh-CN" dirty="0"/>
              <a:t>]</a:t>
            </a:r>
          </a:p>
          <a:p>
            <a:r>
              <a:rPr lang="zh-CN" altLang="en-US" dirty="0"/>
              <a:t>常用的全局参数</a:t>
            </a:r>
          </a:p>
          <a:p>
            <a:pPr lvl="1"/>
            <a:r>
              <a:rPr lang="en-US" altLang="zh-CN" dirty="0"/>
              <a:t>-y</a:t>
            </a:r>
            <a:r>
              <a:rPr lang="zh-CN" altLang="en-US" dirty="0"/>
              <a:t>：对</a:t>
            </a:r>
            <a:r>
              <a:rPr lang="en-US" altLang="zh-CN" dirty="0"/>
              <a:t>Yum</a:t>
            </a:r>
            <a:r>
              <a:rPr lang="zh-CN" altLang="en-US" dirty="0"/>
              <a:t>命令的提问回答“是（</a:t>
            </a:r>
            <a:r>
              <a:rPr lang="en-US" altLang="zh-CN" dirty="0"/>
              <a:t>yes</a:t>
            </a:r>
            <a:r>
              <a:rPr lang="zh-CN" altLang="en-US" dirty="0"/>
              <a:t>）”</a:t>
            </a:r>
          </a:p>
          <a:p>
            <a:pPr lvl="1"/>
            <a:r>
              <a:rPr lang="en-US" altLang="zh-CN" dirty="0"/>
              <a:t>-C</a:t>
            </a:r>
            <a:r>
              <a:rPr lang="zh-CN" altLang="en-US" dirty="0"/>
              <a:t>：只利用本地缓存，不从远程仓库下载文件</a:t>
            </a:r>
          </a:p>
          <a:p>
            <a:pPr lvl="1"/>
            <a:r>
              <a:rPr lang="en-US" altLang="zh-CN" dirty="0"/>
              <a:t>--</a:t>
            </a:r>
            <a:r>
              <a:rPr lang="en-US" altLang="zh-CN" dirty="0" err="1"/>
              <a:t>enablerepo</a:t>
            </a:r>
            <a:r>
              <a:rPr lang="en-US" altLang="zh-CN" dirty="0"/>
              <a:t>=REPO</a:t>
            </a:r>
            <a:r>
              <a:rPr lang="zh-CN" altLang="en-US" dirty="0"/>
              <a:t>：临时启用指定的名为</a:t>
            </a:r>
            <a:r>
              <a:rPr lang="en-US" altLang="zh-CN" dirty="0"/>
              <a:t>REPO</a:t>
            </a:r>
            <a:r>
              <a:rPr lang="zh-CN" altLang="en-US" dirty="0"/>
              <a:t>的仓库</a:t>
            </a:r>
          </a:p>
          <a:p>
            <a:pPr lvl="1"/>
            <a:r>
              <a:rPr lang="en-US" altLang="zh-CN" dirty="0"/>
              <a:t>--</a:t>
            </a:r>
            <a:r>
              <a:rPr lang="en-US" altLang="zh-CN" dirty="0" err="1"/>
              <a:t>disablerepo</a:t>
            </a:r>
            <a:r>
              <a:rPr lang="en-US" altLang="zh-CN" dirty="0"/>
              <a:t>=REPO</a:t>
            </a:r>
            <a:r>
              <a:rPr lang="zh-CN" altLang="en-US" dirty="0"/>
              <a:t>：临时禁用指定的名为</a:t>
            </a:r>
            <a:r>
              <a:rPr lang="en-US" altLang="zh-CN" dirty="0"/>
              <a:t>REPO</a:t>
            </a:r>
            <a:r>
              <a:rPr lang="zh-CN" altLang="en-US" dirty="0"/>
              <a:t>的仓库</a:t>
            </a:r>
          </a:p>
          <a:p>
            <a:pPr lvl="1"/>
            <a:r>
              <a:rPr lang="en-US" altLang="zh-CN" dirty="0"/>
              <a:t>--</a:t>
            </a:r>
            <a:r>
              <a:rPr lang="en-US" altLang="zh-CN" dirty="0" err="1"/>
              <a:t>installlroot</a:t>
            </a:r>
            <a:r>
              <a:rPr lang="en-US" altLang="zh-CN" dirty="0"/>
              <a:t>=PATH</a:t>
            </a:r>
            <a:r>
              <a:rPr lang="zh-CN" altLang="en-US" dirty="0"/>
              <a:t>：指定安装软件时的根目录，主要用于为</a:t>
            </a:r>
            <a:r>
              <a:rPr lang="en-US" altLang="zh-CN" dirty="0"/>
              <a:t>chroot</a:t>
            </a:r>
            <a:r>
              <a:rPr lang="zh-CN" altLang="en-US" dirty="0"/>
              <a:t>环境安装软件</a:t>
            </a:r>
          </a:p>
        </p:txBody>
      </p:sp>
    </p:spTree>
    <p:extLst>
      <p:ext uri="{BB962C8B-B14F-4D97-AF65-F5344CB8AC3E}">
        <p14:creationId xmlns:p14="http://schemas.microsoft.com/office/powerpoint/2010/main" val="309085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zh-CN" dirty="0"/>
              <a:t>命令语法</a:t>
            </a:r>
            <a:endParaRPr lang="zh-CN" altLang="en-US" dirty="0"/>
          </a:p>
        </p:txBody>
      </p:sp>
      <p:sp>
        <p:nvSpPr>
          <p:cNvPr id="3" name="内容占位符 2"/>
          <p:cNvSpPr>
            <a:spLocks noGrp="1"/>
          </p:cNvSpPr>
          <p:nvPr>
            <p:ph idx="1"/>
          </p:nvPr>
        </p:nvSpPr>
        <p:spPr/>
        <p:txBody>
          <a:bodyPr/>
          <a:lstStyle/>
          <a:p>
            <a:r>
              <a:rPr lang="zh-CN" altLang="en-US" dirty="0"/>
              <a:t>搜索软件：</a:t>
            </a:r>
            <a:r>
              <a:rPr lang="en-US" altLang="zh-CN" dirty="0"/>
              <a:t>yum search tree</a:t>
            </a:r>
          </a:p>
          <a:p>
            <a:r>
              <a:rPr lang="zh-CN" altLang="en-US" dirty="0"/>
              <a:t>安装软件：</a:t>
            </a:r>
            <a:r>
              <a:rPr lang="en-US" altLang="zh-CN" dirty="0"/>
              <a:t>yum install tree</a:t>
            </a:r>
          </a:p>
          <a:p>
            <a:r>
              <a:rPr lang="zh-CN" altLang="en-US" dirty="0"/>
              <a:t>删除软件：</a:t>
            </a:r>
            <a:r>
              <a:rPr lang="en-US" altLang="zh-CN" dirty="0"/>
              <a:t>yum remove tree</a:t>
            </a:r>
          </a:p>
          <a:p>
            <a:r>
              <a:rPr lang="zh-CN" altLang="en-US" dirty="0"/>
              <a:t>升级软件：</a:t>
            </a:r>
            <a:r>
              <a:rPr lang="en-US" altLang="zh-CN" dirty="0"/>
              <a:t>yum update tree</a:t>
            </a:r>
          </a:p>
          <a:p>
            <a:r>
              <a:rPr lang="zh-CN" altLang="en-US" dirty="0"/>
              <a:t>查询信息：</a:t>
            </a:r>
            <a:r>
              <a:rPr lang="en-US" altLang="zh-CN" dirty="0"/>
              <a:t>yum info tree</a:t>
            </a:r>
          </a:p>
          <a:p>
            <a:r>
              <a:rPr lang="zh-CN" altLang="en-US" dirty="0"/>
              <a:t>显示软件包依赖关系：</a:t>
            </a:r>
            <a:r>
              <a:rPr lang="en-US" altLang="zh-CN" dirty="0"/>
              <a:t>yum </a:t>
            </a:r>
            <a:r>
              <a:rPr lang="en-US" altLang="zh-CN" dirty="0" err="1"/>
              <a:t>deplist</a:t>
            </a:r>
            <a:r>
              <a:rPr lang="en-US" altLang="zh-CN" dirty="0"/>
              <a:t> tree</a:t>
            </a:r>
          </a:p>
          <a:p>
            <a:r>
              <a:rPr lang="zh-CN" altLang="en-US" dirty="0"/>
              <a:t>检查可更新的所有软件包 </a:t>
            </a:r>
            <a:r>
              <a:rPr lang="en-US" altLang="zh-CN" dirty="0"/>
              <a:t>:yum check-update </a:t>
            </a:r>
          </a:p>
          <a:p>
            <a:endParaRPr lang="zh-CN" altLang="en-US" dirty="0"/>
          </a:p>
        </p:txBody>
      </p:sp>
    </p:spTree>
    <p:extLst>
      <p:ext uri="{BB962C8B-B14F-4D97-AF65-F5344CB8AC3E}">
        <p14:creationId xmlns:p14="http://schemas.microsoft.com/office/powerpoint/2010/main" val="120695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概述</a:t>
            </a:r>
            <a:endParaRPr lang="zh-CN" altLang="en-US" dirty="0"/>
          </a:p>
        </p:txBody>
      </p:sp>
      <p:sp>
        <p:nvSpPr>
          <p:cNvPr id="3" name="内容占位符 2"/>
          <p:cNvSpPr>
            <a:spLocks noGrp="1"/>
          </p:cNvSpPr>
          <p:nvPr>
            <p:ph idx="1"/>
          </p:nvPr>
        </p:nvSpPr>
        <p:spPr/>
        <p:txBody>
          <a:bodyPr/>
          <a:lstStyle/>
          <a:p>
            <a:r>
              <a:rPr lang="en-US" altLang="zh-CN"/>
              <a:t>RPM </a:t>
            </a:r>
            <a:r>
              <a:rPr lang="zh-CN" altLang="en-US"/>
              <a:t>最早是由 </a:t>
            </a:r>
            <a:r>
              <a:rPr lang="en-US" altLang="zh-CN"/>
              <a:t>Red Hat </a:t>
            </a:r>
            <a:r>
              <a:rPr lang="zh-CN" altLang="en-US"/>
              <a:t>公司提出的软件包管理标准，最初的全称是 </a:t>
            </a:r>
            <a:r>
              <a:rPr lang="en-US" altLang="zh-CN"/>
              <a:t>Red Hat Package Manager</a:t>
            </a:r>
            <a:r>
              <a:rPr lang="zh-CN" altLang="en-US"/>
              <a:t>。</a:t>
            </a:r>
          </a:p>
          <a:p>
            <a:r>
              <a:rPr lang="zh-CN" altLang="en-US"/>
              <a:t>后来随着版本的升级又融入了许多其他的优秀特性， 成为了</a:t>
            </a:r>
            <a:r>
              <a:rPr lang="en-US" altLang="zh-CN"/>
              <a:t>Linux</a:t>
            </a:r>
            <a:r>
              <a:rPr lang="zh-CN" altLang="en-US"/>
              <a:t>中公认的软件包管理标准。</a:t>
            </a:r>
          </a:p>
          <a:p>
            <a:r>
              <a:rPr lang="zh-CN" altLang="en-US"/>
              <a:t>被许多</a:t>
            </a:r>
            <a:r>
              <a:rPr lang="en-US" altLang="zh-CN"/>
              <a:t>Linux</a:t>
            </a:r>
            <a:r>
              <a:rPr lang="zh-CN" altLang="en-US"/>
              <a:t>发行使用，如：</a:t>
            </a:r>
            <a:r>
              <a:rPr lang="en-US" altLang="zh-CN"/>
              <a:t>RHEL/CentOS/Fedora, SLES/openSUSE </a:t>
            </a:r>
            <a:r>
              <a:rPr lang="zh-CN" altLang="en-US"/>
              <a:t>等。</a:t>
            </a:r>
          </a:p>
          <a:p>
            <a:r>
              <a:rPr lang="zh-CN" altLang="en-US"/>
              <a:t>如今</a:t>
            </a:r>
            <a:r>
              <a:rPr lang="en-US" altLang="zh-CN"/>
              <a:t>RPM</a:t>
            </a:r>
            <a:r>
              <a:rPr lang="zh-CN" altLang="en-US"/>
              <a:t>是</a:t>
            </a:r>
            <a:r>
              <a:rPr lang="en-US" altLang="zh-CN"/>
              <a:t>RPM Package Manager</a:t>
            </a:r>
            <a:r>
              <a:rPr lang="zh-CN" altLang="en-US"/>
              <a:t>的缩写，由</a:t>
            </a:r>
            <a:r>
              <a:rPr lang="en-US" altLang="zh-CN"/>
              <a:t>RPM</a:t>
            </a:r>
            <a:r>
              <a:rPr lang="zh-CN" altLang="en-US"/>
              <a:t>社区（</a:t>
            </a:r>
            <a:r>
              <a:rPr lang="en-US" altLang="zh-CN"/>
              <a:t>http://www.rpm.org/</a:t>
            </a:r>
            <a:r>
              <a:rPr lang="zh-CN" altLang="en-US"/>
              <a:t>）负责维护。</a:t>
            </a:r>
            <a:endParaRPr lang="zh-CN" altLang="en-US" dirty="0"/>
          </a:p>
        </p:txBody>
      </p:sp>
    </p:spTree>
    <p:extLst>
      <p:ext uri="{BB962C8B-B14F-4D97-AF65-F5344CB8AC3E}">
        <p14:creationId xmlns:p14="http://schemas.microsoft.com/office/powerpoint/2010/main" val="1745242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的练习</a:t>
            </a:r>
          </a:p>
        </p:txBody>
      </p:sp>
      <p:sp>
        <p:nvSpPr>
          <p:cNvPr id="3" name="内容占位符 2"/>
          <p:cNvSpPr>
            <a:spLocks noGrp="1"/>
          </p:cNvSpPr>
          <p:nvPr>
            <p:ph idx="1"/>
          </p:nvPr>
        </p:nvSpPr>
        <p:spPr/>
        <p:txBody>
          <a:bodyPr/>
          <a:lstStyle/>
          <a:p>
            <a:r>
              <a:rPr lang="zh-CN" altLang="en-US" dirty="0"/>
              <a:t>下载安装</a:t>
            </a:r>
            <a:r>
              <a:rPr lang="en-US" altLang="zh-CN" dirty="0"/>
              <a:t>tree</a:t>
            </a:r>
            <a:r>
              <a:rPr lang="zh-CN" altLang="en-US" dirty="0"/>
              <a:t>相关包</a:t>
            </a:r>
            <a:endParaRPr lang="en-US" altLang="zh-CN" dirty="0"/>
          </a:p>
          <a:p>
            <a:pPr lvl="1"/>
            <a:r>
              <a:rPr lang="en-US" altLang="zh-CN" dirty="0"/>
              <a:t>yum install tree</a:t>
            </a:r>
          </a:p>
          <a:p>
            <a:r>
              <a:rPr lang="zh-CN" altLang="en-US" dirty="0"/>
              <a:t>下载安装</a:t>
            </a:r>
            <a:r>
              <a:rPr lang="en-US" altLang="zh-CN" dirty="0"/>
              <a:t>Vim</a:t>
            </a:r>
            <a:r>
              <a:rPr lang="zh-CN" altLang="en-US" dirty="0"/>
              <a:t>相关包</a:t>
            </a:r>
            <a:endParaRPr lang="en-US" altLang="zh-CN" dirty="0"/>
          </a:p>
          <a:p>
            <a:pPr lvl="1"/>
            <a:r>
              <a:rPr lang="en-US" altLang="zh-CN" dirty="0"/>
              <a:t>yum install vim-enhanced</a:t>
            </a:r>
          </a:p>
          <a:p>
            <a:r>
              <a:rPr lang="zh-CN" altLang="en-US" dirty="0"/>
              <a:t>下载安装</a:t>
            </a:r>
            <a:r>
              <a:rPr lang="en-US" altLang="zh-CN" dirty="0"/>
              <a:t>neon</a:t>
            </a:r>
            <a:r>
              <a:rPr lang="zh-CN" altLang="en-US" dirty="0"/>
              <a:t>相关包</a:t>
            </a:r>
            <a:endParaRPr lang="en-US" altLang="zh-CN" dirty="0"/>
          </a:p>
          <a:p>
            <a:pPr lvl="1"/>
            <a:r>
              <a:rPr lang="en-US" altLang="zh-CN" dirty="0"/>
              <a:t>yum install neon</a:t>
            </a:r>
          </a:p>
          <a:p>
            <a:r>
              <a:rPr lang="zh-CN" altLang="en-US" dirty="0"/>
              <a:t>下载安装</a:t>
            </a:r>
            <a:r>
              <a:rPr lang="en-US" altLang="zh-CN" dirty="0" err="1"/>
              <a:t>Memcached</a:t>
            </a:r>
            <a:r>
              <a:rPr lang="zh-CN" altLang="en-US" dirty="0"/>
              <a:t>相关包</a:t>
            </a:r>
          </a:p>
          <a:p>
            <a:pPr lvl="1"/>
            <a:r>
              <a:rPr lang="en-US" altLang="zh-CN" dirty="0"/>
              <a:t>yum install </a:t>
            </a:r>
            <a:r>
              <a:rPr lang="en-US" altLang="zh-CN" dirty="0" err="1"/>
              <a:t>memcached</a:t>
            </a:r>
            <a:endParaRPr lang="en-US" altLang="zh-CN" dirty="0"/>
          </a:p>
        </p:txBody>
      </p:sp>
    </p:spTree>
    <p:extLst>
      <p:ext uri="{BB962C8B-B14F-4D97-AF65-F5344CB8AC3E}">
        <p14:creationId xmlns:p14="http://schemas.microsoft.com/office/powerpoint/2010/main" val="889299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的练习</a:t>
            </a:r>
          </a:p>
        </p:txBody>
      </p:sp>
      <p:sp>
        <p:nvSpPr>
          <p:cNvPr id="3" name="内容占位符 2"/>
          <p:cNvSpPr>
            <a:spLocks noGrp="1"/>
          </p:cNvSpPr>
          <p:nvPr>
            <p:ph idx="1"/>
          </p:nvPr>
        </p:nvSpPr>
        <p:spPr/>
        <p:txBody>
          <a:bodyPr/>
          <a:lstStyle/>
          <a:p>
            <a:r>
              <a:rPr lang="zh-CN" altLang="en-US" dirty="0"/>
              <a:t>下载安装</a:t>
            </a:r>
            <a:r>
              <a:rPr lang="en-US" altLang="zh-CN" dirty="0"/>
              <a:t>MySQL</a:t>
            </a:r>
            <a:r>
              <a:rPr lang="zh-CN" altLang="en-US" dirty="0"/>
              <a:t>相关包</a:t>
            </a:r>
            <a:endParaRPr lang="en-US" altLang="zh-CN" dirty="0"/>
          </a:p>
          <a:p>
            <a:pPr lvl="1"/>
            <a:r>
              <a:rPr lang="en-US" altLang="zh-CN" dirty="0"/>
              <a:t>yum install </a:t>
            </a:r>
            <a:r>
              <a:rPr lang="en-US" altLang="zh-CN" dirty="0" err="1"/>
              <a:t>mysql</a:t>
            </a:r>
            <a:endParaRPr lang="en-US" altLang="zh-CN" dirty="0"/>
          </a:p>
          <a:p>
            <a:r>
              <a:rPr lang="zh-CN" altLang="en-US" dirty="0"/>
              <a:t>下载安装</a:t>
            </a:r>
            <a:r>
              <a:rPr lang="en-US" altLang="zh-CN" dirty="0"/>
              <a:t>Apache</a:t>
            </a:r>
            <a:r>
              <a:rPr lang="zh-CN" altLang="en-US" dirty="0"/>
              <a:t>相关包</a:t>
            </a:r>
            <a:endParaRPr lang="en-US" altLang="zh-CN" dirty="0"/>
          </a:p>
          <a:p>
            <a:pPr lvl="1"/>
            <a:r>
              <a:rPr lang="en-US" altLang="zh-CN" dirty="0"/>
              <a:t>yum install </a:t>
            </a:r>
            <a:r>
              <a:rPr lang="en-US" altLang="zh-CN" dirty="0" err="1"/>
              <a:t>httpd</a:t>
            </a:r>
            <a:endParaRPr lang="en-US" altLang="zh-CN" dirty="0"/>
          </a:p>
          <a:p>
            <a:r>
              <a:rPr lang="zh-CN" altLang="en-US" dirty="0"/>
              <a:t>下载安装</a:t>
            </a:r>
            <a:r>
              <a:rPr lang="en-US" altLang="zh-CN" dirty="0"/>
              <a:t>Nginx</a:t>
            </a:r>
            <a:r>
              <a:rPr lang="zh-CN" altLang="en-US" dirty="0"/>
              <a:t>相关包</a:t>
            </a:r>
            <a:endParaRPr lang="en-US" altLang="zh-CN" dirty="0"/>
          </a:p>
          <a:p>
            <a:pPr lvl="1"/>
            <a:r>
              <a:rPr lang="en-US" altLang="zh-CN" dirty="0"/>
              <a:t>rpm -</a:t>
            </a:r>
            <a:r>
              <a:rPr lang="en-US" altLang="zh-CN" dirty="0" err="1"/>
              <a:t>Uvh</a:t>
            </a:r>
            <a:r>
              <a:rPr lang="en-US" altLang="zh-CN" dirty="0"/>
              <a:t> http://nginx.org/packages/centos/7/noarch/RPMS/nginx-release-centos-7-0.el7.ngx.noarch.rpm</a:t>
            </a:r>
          </a:p>
          <a:p>
            <a:pPr lvl="1"/>
            <a:r>
              <a:rPr lang="en-US" altLang="zh-CN" dirty="0"/>
              <a:t>yum install </a:t>
            </a:r>
            <a:r>
              <a:rPr lang="en-US" altLang="zh-CN" dirty="0" err="1"/>
              <a:t>nginx</a:t>
            </a:r>
            <a:endParaRPr lang="en-US" altLang="zh-CN" dirty="0"/>
          </a:p>
          <a:p>
            <a:r>
              <a:rPr lang="zh-CN" altLang="en-US" dirty="0"/>
              <a:t>下载安装</a:t>
            </a:r>
            <a:r>
              <a:rPr lang="en-US" altLang="zh-CN" dirty="0"/>
              <a:t>PHP</a:t>
            </a:r>
            <a:r>
              <a:rPr lang="zh-CN" altLang="en-US" dirty="0"/>
              <a:t>相关包</a:t>
            </a:r>
          </a:p>
          <a:p>
            <a:pPr lvl="1"/>
            <a:r>
              <a:rPr lang="en-US" altLang="zh-CN" dirty="0"/>
              <a:t>yum install PHP</a:t>
            </a:r>
          </a:p>
        </p:txBody>
      </p:sp>
    </p:spTree>
    <p:extLst>
      <p:ext uri="{BB962C8B-B14F-4D97-AF65-F5344CB8AC3E}">
        <p14:creationId xmlns:p14="http://schemas.microsoft.com/office/powerpoint/2010/main" val="4042295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 </a:t>
            </a:r>
            <a:r>
              <a:rPr lang="zh-CN" altLang="en-US" dirty="0"/>
              <a:t>仓库管理</a:t>
            </a:r>
          </a:p>
        </p:txBody>
      </p:sp>
      <p:sp>
        <p:nvSpPr>
          <p:cNvPr id="9" name="内容占位符 8">
            <a:extLst>
              <a:ext uri="{FF2B5EF4-FFF2-40B4-BE49-F238E27FC236}">
                <a16:creationId xmlns:a16="http://schemas.microsoft.com/office/drawing/2014/main" id="{46E463D3-3264-4C51-BD32-7C4E7CBF14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0859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仓库管理工具</a:t>
            </a:r>
          </a:p>
        </p:txBody>
      </p:sp>
      <p:sp>
        <p:nvSpPr>
          <p:cNvPr id="3" name="内容占位符 2"/>
          <p:cNvSpPr>
            <a:spLocks noGrp="1"/>
          </p:cNvSpPr>
          <p:nvPr>
            <p:ph idx="1"/>
          </p:nvPr>
        </p:nvSpPr>
        <p:spPr/>
        <p:txBody>
          <a:bodyPr/>
          <a:lstStyle/>
          <a:p>
            <a:r>
              <a:rPr lang="zh-CN" altLang="en-US" dirty="0"/>
              <a:t>软件包</a:t>
            </a:r>
            <a:r>
              <a:rPr lang="en-US" altLang="zh-CN" dirty="0" err="1"/>
              <a:t>createrepo</a:t>
            </a:r>
            <a:endParaRPr lang="en-US" altLang="zh-CN" dirty="0"/>
          </a:p>
          <a:p>
            <a:pPr lvl="1"/>
            <a:r>
              <a:rPr lang="zh-CN" altLang="en-US" dirty="0"/>
              <a:t>提供了 </a:t>
            </a:r>
            <a:r>
              <a:rPr lang="en-US" altLang="zh-CN" dirty="0" err="1"/>
              <a:t>createrepo</a:t>
            </a:r>
            <a:r>
              <a:rPr lang="zh-CN" altLang="en-US" dirty="0"/>
              <a:t>命令用于生成</a:t>
            </a:r>
            <a:r>
              <a:rPr lang="en-US" altLang="zh-CN" dirty="0"/>
              <a:t>Yum</a:t>
            </a:r>
            <a:r>
              <a:rPr lang="zh-CN" altLang="en-US" dirty="0"/>
              <a:t>仓库</a:t>
            </a:r>
          </a:p>
          <a:p>
            <a:r>
              <a:rPr lang="zh-CN" altLang="en-US" dirty="0"/>
              <a:t>软件包</a:t>
            </a:r>
            <a:r>
              <a:rPr lang="en-US" altLang="zh-CN" dirty="0"/>
              <a:t>Yum-</a:t>
            </a:r>
            <a:r>
              <a:rPr lang="en-US" altLang="zh-CN" dirty="0" err="1"/>
              <a:t>utils</a:t>
            </a:r>
            <a:r>
              <a:rPr lang="zh-CN" altLang="en-US" dirty="0"/>
              <a:t>主要提供了如下常用工具</a:t>
            </a:r>
          </a:p>
          <a:p>
            <a:pPr lvl="1"/>
            <a:r>
              <a:rPr lang="en-US" altLang="zh-CN" dirty="0" err="1"/>
              <a:t>Yumdownloader</a:t>
            </a:r>
            <a:r>
              <a:rPr lang="zh-CN" altLang="en-US" dirty="0"/>
              <a:t>：从</a:t>
            </a:r>
            <a:r>
              <a:rPr lang="en-US" altLang="zh-CN" dirty="0"/>
              <a:t>Yum</a:t>
            </a:r>
            <a:r>
              <a:rPr lang="zh-CN" altLang="en-US" dirty="0"/>
              <a:t>仓库（包括</a:t>
            </a:r>
            <a:r>
              <a:rPr lang="en-US" altLang="zh-CN" dirty="0"/>
              <a:t>SRPMs</a:t>
            </a:r>
            <a:r>
              <a:rPr lang="zh-CN" altLang="en-US" dirty="0"/>
              <a:t>）下载</a:t>
            </a:r>
            <a:r>
              <a:rPr lang="en-US" altLang="zh-CN" dirty="0"/>
              <a:t>RPM</a:t>
            </a:r>
            <a:r>
              <a:rPr lang="zh-CN" altLang="en-US" dirty="0"/>
              <a:t>文件。 </a:t>
            </a:r>
          </a:p>
          <a:p>
            <a:pPr lvl="1"/>
            <a:r>
              <a:rPr lang="en-US" altLang="zh-CN" dirty="0" err="1"/>
              <a:t>reposync</a:t>
            </a:r>
            <a:r>
              <a:rPr lang="zh-CN" altLang="en-US" dirty="0"/>
              <a:t>：使用</a:t>
            </a:r>
            <a:r>
              <a:rPr lang="en-US" altLang="zh-CN" dirty="0"/>
              <a:t>Yum</a:t>
            </a:r>
            <a:r>
              <a:rPr lang="zh-CN" altLang="en-US" dirty="0"/>
              <a:t>配置检索</a:t>
            </a:r>
            <a:r>
              <a:rPr lang="en-US" altLang="zh-CN" dirty="0"/>
              <a:t>Yum</a:t>
            </a:r>
            <a:r>
              <a:rPr lang="zh-CN" altLang="en-US" dirty="0"/>
              <a:t>远程仓库并同步到本地目录。</a:t>
            </a:r>
          </a:p>
          <a:p>
            <a:pPr lvl="1"/>
            <a:r>
              <a:rPr lang="en-US" altLang="zh-CN" dirty="0" err="1"/>
              <a:t>verifytree</a:t>
            </a:r>
            <a:r>
              <a:rPr lang="zh-CN" altLang="en-US" dirty="0"/>
              <a:t>：校验本地</a:t>
            </a:r>
            <a:r>
              <a:rPr lang="en-US" altLang="zh-CN" dirty="0"/>
              <a:t>Yum</a:t>
            </a:r>
            <a:r>
              <a:rPr lang="zh-CN" altLang="en-US" dirty="0"/>
              <a:t>仓库的一致性。</a:t>
            </a:r>
          </a:p>
          <a:p>
            <a:pPr lvl="1"/>
            <a:r>
              <a:rPr lang="en-US" altLang="zh-CN" dirty="0"/>
              <a:t>Yum-complete-transaction</a:t>
            </a:r>
            <a:r>
              <a:rPr lang="zh-CN" altLang="en-US" dirty="0"/>
              <a:t>：查找并处理</a:t>
            </a:r>
            <a:r>
              <a:rPr lang="en-US" altLang="zh-CN" dirty="0"/>
              <a:t>Yum</a:t>
            </a:r>
            <a:r>
              <a:rPr lang="zh-CN" altLang="en-US" dirty="0"/>
              <a:t>完整性。</a:t>
            </a:r>
          </a:p>
        </p:txBody>
      </p:sp>
    </p:spTree>
    <p:extLst>
      <p:ext uri="{BB962C8B-B14F-4D97-AF65-F5344CB8AC3E}">
        <p14:creationId xmlns:p14="http://schemas.microsoft.com/office/powerpoint/2010/main" val="1473492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本地仓库创建过程</a:t>
            </a:r>
            <a:endParaRPr lang="zh-CN" altLang="en-US" dirty="0"/>
          </a:p>
        </p:txBody>
      </p:sp>
      <p:sp>
        <p:nvSpPr>
          <p:cNvPr id="3" name="内容占位符 2"/>
          <p:cNvSpPr>
            <a:spLocks noGrp="1"/>
          </p:cNvSpPr>
          <p:nvPr>
            <p:ph idx="1"/>
          </p:nvPr>
        </p:nvSpPr>
        <p:spPr/>
        <p:txBody>
          <a:bodyPr/>
          <a:lstStyle/>
          <a:p>
            <a:r>
              <a:rPr lang="zh-CN" altLang="en-US" dirty="0"/>
              <a:t>创建存放</a:t>
            </a:r>
            <a:r>
              <a:rPr lang="en-US" altLang="zh-CN" dirty="0"/>
              <a:t>RPM</a:t>
            </a:r>
            <a:r>
              <a:rPr lang="zh-CN" altLang="en-US" dirty="0"/>
              <a:t>包的目录</a:t>
            </a:r>
          </a:p>
          <a:p>
            <a:r>
              <a:rPr lang="zh-CN" altLang="en-US" dirty="0"/>
              <a:t>在</a:t>
            </a:r>
            <a:r>
              <a:rPr lang="en-US" altLang="zh-CN" dirty="0"/>
              <a:t>RPM</a:t>
            </a:r>
            <a:r>
              <a:rPr lang="zh-CN" altLang="en-US" dirty="0"/>
              <a:t>包的目录中准备</a:t>
            </a:r>
            <a:r>
              <a:rPr lang="en-US" altLang="zh-CN" dirty="0"/>
              <a:t>RPM</a:t>
            </a:r>
            <a:r>
              <a:rPr lang="zh-CN" altLang="en-US" dirty="0"/>
              <a:t>包文件：</a:t>
            </a:r>
            <a:endParaRPr lang="en-US" altLang="zh-CN" dirty="0"/>
          </a:p>
          <a:p>
            <a:pPr lvl="1"/>
            <a:r>
              <a:rPr lang="en-US" altLang="zh-CN" dirty="0"/>
              <a:t>1</a:t>
            </a:r>
            <a:r>
              <a:rPr lang="zh-CN" altLang="en-US" dirty="0"/>
              <a:t>）从安装光盘获得</a:t>
            </a:r>
          </a:p>
          <a:p>
            <a:pPr lvl="1"/>
            <a:r>
              <a:rPr lang="en-US" altLang="zh-CN" dirty="0"/>
              <a:t>2</a:t>
            </a:r>
            <a:r>
              <a:rPr lang="zh-CN" altLang="en-US" dirty="0"/>
              <a:t>）通过</a:t>
            </a:r>
            <a:r>
              <a:rPr lang="en-US" altLang="zh-CN" dirty="0" err="1"/>
              <a:t>wget</a:t>
            </a:r>
            <a:r>
              <a:rPr lang="zh-CN" altLang="en-US" dirty="0"/>
              <a:t>、</a:t>
            </a:r>
            <a:r>
              <a:rPr lang="en-US" altLang="zh-CN" dirty="0" err="1"/>
              <a:t>lftp</a:t>
            </a:r>
            <a:r>
              <a:rPr lang="zh-CN" altLang="en-US" dirty="0"/>
              <a:t>等工具从远程下载</a:t>
            </a:r>
          </a:p>
          <a:p>
            <a:pPr lvl="1"/>
            <a:r>
              <a:rPr lang="en-US" altLang="zh-CN" dirty="0"/>
              <a:t>3</a:t>
            </a:r>
            <a:r>
              <a:rPr lang="zh-CN" altLang="en-US" dirty="0"/>
              <a:t>）通过 </a:t>
            </a:r>
            <a:r>
              <a:rPr lang="en-US" altLang="zh-CN" dirty="0" err="1"/>
              <a:t>Yumdownloader</a:t>
            </a:r>
            <a:r>
              <a:rPr lang="en-US" altLang="zh-CN" dirty="0"/>
              <a:t> </a:t>
            </a:r>
            <a:r>
              <a:rPr lang="zh-CN" altLang="en-US" dirty="0"/>
              <a:t>工具从远程下载</a:t>
            </a:r>
          </a:p>
          <a:p>
            <a:pPr lvl="2"/>
            <a:r>
              <a:rPr lang="en-US" altLang="zh-CN" dirty="0" err="1"/>
              <a:t>Yumdownloader</a:t>
            </a:r>
            <a:r>
              <a:rPr lang="en-US" altLang="zh-CN" dirty="0"/>
              <a:t>  --resolve   #</a:t>
            </a:r>
            <a:r>
              <a:rPr lang="zh-CN" altLang="en-US" dirty="0"/>
              <a:t>可以同时下载被依赖的</a:t>
            </a:r>
            <a:r>
              <a:rPr lang="en-US" altLang="zh-CN" dirty="0"/>
              <a:t>RPM</a:t>
            </a:r>
            <a:r>
              <a:rPr lang="zh-CN" altLang="en-US" dirty="0"/>
              <a:t>包</a:t>
            </a:r>
          </a:p>
          <a:p>
            <a:pPr lvl="2"/>
            <a:r>
              <a:rPr lang="en-US" altLang="zh-CN" dirty="0" err="1"/>
              <a:t>Yumdownloader</a:t>
            </a:r>
            <a:r>
              <a:rPr lang="en-US" altLang="zh-CN" dirty="0"/>
              <a:t>  --source    #</a:t>
            </a:r>
            <a:r>
              <a:rPr lang="zh-CN" altLang="en-US" dirty="0"/>
              <a:t>可以下载</a:t>
            </a:r>
            <a:r>
              <a:rPr lang="en-US" altLang="zh-CN" dirty="0"/>
              <a:t>SRPM</a:t>
            </a:r>
            <a:r>
              <a:rPr lang="zh-CN" altLang="en-US" dirty="0"/>
              <a:t>的</a:t>
            </a:r>
            <a:r>
              <a:rPr lang="en-US" altLang="zh-CN" dirty="0"/>
              <a:t>RPM</a:t>
            </a:r>
            <a:r>
              <a:rPr lang="zh-CN" altLang="en-US" dirty="0"/>
              <a:t>包</a:t>
            </a:r>
          </a:p>
          <a:p>
            <a:pPr lvl="1"/>
            <a:r>
              <a:rPr lang="en-US" altLang="zh-CN" dirty="0"/>
              <a:t>4</a:t>
            </a:r>
            <a:r>
              <a:rPr lang="zh-CN" altLang="en-US" dirty="0"/>
              <a:t>）可以使用 </a:t>
            </a:r>
            <a:r>
              <a:rPr lang="en-US" altLang="zh-CN" dirty="0" err="1"/>
              <a:t>rpmbuild</a:t>
            </a:r>
            <a:r>
              <a:rPr lang="zh-CN" altLang="en-US" dirty="0"/>
              <a:t>命令本地编译</a:t>
            </a:r>
            <a:endParaRPr lang="en-US" altLang="zh-CN" dirty="0"/>
          </a:p>
          <a:p>
            <a:r>
              <a:rPr lang="zh-CN" altLang="en-US" dirty="0"/>
              <a:t>使用</a:t>
            </a:r>
            <a:r>
              <a:rPr lang="en-US" altLang="zh-CN" dirty="0" err="1"/>
              <a:t>createrepo</a:t>
            </a:r>
            <a:r>
              <a:rPr lang="zh-CN" altLang="en-US" dirty="0"/>
              <a:t>命令生成本地仓库</a:t>
            </a:r>
          </a:p>
        </p:txBody>
      </p:sp>
    </p:spTree>
    <p:extLst>
      <p:ext uri="{BB962C8B-B14F-4D97-AF65-F5344CB8AC3E}">
        <p14:creationId xmlns:p14="http://schemas.microsoft.com/office/powerpoint/2010/main" val="2302736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createrepo </a:t>
            </a:r>
            <a:r>
              <a:rPr lang="zh-CN" altLang="en-US"/>
              <a:t>命令</a:t>
            </a:r>
            <a:endParaRPr lang="zh-CN" altLang="en-US" dirty="0"/>
          </a:p>
        </p:txBody>
      </p:sp>
      <p:sp>
        <p:nvSpPr>
          <p:cNvPr id="3" name="内容占位符 2"/>
          <p:cNvSpPr>
            <a:spLocks noGrp="1"/>
          </p:cNvSpPr>
          <p:nvPr>
            <p:ph idx="1"/>
          </p:nvPr>
        </p:nvSpPr>
        <p:spPr/>
        <p:txBody>
          <a:bodyPr/>
          <a:lstStyle/>
          <a:p>
            <a:r>
              <a:rPr lang="zh-CN" altLang="en-US" dirty="0"/>
              <a:t>命令格式</a:t>
            </a:r>
          </a:p>
          <a:p>
            <a:pPr lvl="1"/>
            <a:r>
              <a:rPr lang="en-US" altLang="zh-CN" dirty="0" err="1"/>
              <a:t>createrepo</a:t>
            </a:r>
            <a:r>
              <a:rPr lang="en-US" altLang="zh-CN" dirty="0"/>
              <a:t> [</a:t>
            </a:r>
            <a:r>
              <a:rPr lang="zh-CN" altLang="en-US" dirty="0"/>
              <a:t>选项</a:t>
            </a:r>
            <a:r>
              <a:rPr lang="en-US" altLang="zh-CN" dirty="0"/>
              <a:t>] </a:t>
            </a:r>
            <a:r>
              <a:rPr lang="zh-CN" altLang="en-US" dirty="0"/>
              <a:t>包目录</a:t>
            </a:r>
          </a:p>
          <a:p>
            <a:r>
              <a:rPr lang="zh-CN" altLang="en-US" dirty="0"/>
              <a:t>常用选项</a:t>
            </a:r>
          </a:p>
          <a:p>
            <a:pPr lvl="1"/>
            <a:r>
              <a:rPr lang="en-US" altLang="zh-CN" dirty="0"/>
              <a:t>-g, --</a:t>
            </a:r>
            <a:r>
              <a:rPr lang="en-US" altLang="zh-CN" dirty="0" err="1"/>
              <a:t>groupfile</a:t>
            </a:r>
            <a:r>
              <a:rPr lang="en-US" altLang="zh-CN" dirty="0"/>
              <a:t> &lt;filename&gt;</a:t>
            </a:r>
            <a:r>
              <a:rPr lang="zh-CN" altLang="en-US" dirty="0"/>
              <a:t>：指定</a:t>
            </a:r>
            <a:r>
              <a:rPr lang="en-US" altLang="zh-CN" dirty="0"/>
              <a:t>Yum</a:t>
            </a:r>
            <a:r>
              <a:rPr lang="zh-CN" altLang="en-US" dirty="0"/>
              <a:t>组操作所需的</a:t>
            </a:r>
            <a:r>
              <a:rPr lang="en-US" altLang="zh-CN" dirty="0"/>
              <a:t>XML</a:t>
            </a:r>
            <a:r>
              <a:rPr lang="zh-CN" altLang="en-US" dirty="0"/>
              <a:t>文件</a:t>
            </a:r>
          </a:p>
          <a:p>
            <a:pPr lvl="1"/>
            <a:r>
              <a:rPr lang="en-US" altLang="zh-CN" dirty="0"/>
              <a:t>-d, --database</a:t>
            </a:r>
            <a:r>
              <a:rPr lang="zh-CN" altLang="en-US" dirty="0"/>
              <a:t>：生成</a:t>
            </a:r>
            <a:r>
              <a:rPr lang="en-US" altLang="zh-CN" dirty="0" err="1"/>
              <a:t>sqlite</a:t>
            </a:r>
            <a:r>
              <a:rPr lang="en-US" altLang="zh-CN" dirty="0"/>
              <a:t> </a:t>
            </a:r>
            <a:r>
              <a:rPr lang="zh-CN" altLang="en-US" dirty="0"/>
              <a:t>数据库文件</a:t>
            </a:r>
          </a:p>
          <a:p>
            <a:pPr lvl="1"/>
            <a:r>
              <a:rPr lang="en-US" altLang="zh-CN" dirty="0"/>
              <a:t>--update</a:t>
            </a:r>
            <a:r>
              <a:rPr lang="zh-CN" altLang="en-US" dirty="0"/>
              <a:t>：更新仓库的元数据文件</a:t>
            </a:r>
          </a:p>
          <a:p>
            <a:pPr lvl="1"/>
            <a:r>
              <a:rPr lang="en-US" altLang="zh-CN" dirty="0"/>
              <a:t>-q, --quiet</a:t>
            </a:r>
            <a:r>
              <a:rPr lang="zh-CN" altLang="en-US" dirty="0"/>
              <a:t>：不显示操作过程</a:t>
            </a:r>
          </a:p>
          <a:p>
            <a:pPr lvl="1"/>
            <a:r>
              <a:rPr lang="en-US" altLang="zh-CN" dirty="0"/>
              <a:t>-v, --verbose</a:t>
            </a:r>
            <a:r>
              <a:rPr lang="zh-CN" altLang="en-US" dirty="0"/>
              <a:t>：显示完整的操作过程</a:t>
            </a:r>
          </a:p>
          <a:p>
            <a:pPr lvl="1"/>
            <a:r>
              <a:rPr lang="en-US" altLang="zh-CN" dirty="0"/>
              <a:t>-h, --help</a:t>
            </a:r>
            <a:r>
              <a:rPr lang="zh-CN" altLang="en-US" dirty="0"/>
              <a:t>：显示帮助信息</a:t>
            </a:r>
          </a:p>
        </p:txBody>
      </p:sp>
    </p:spTree>
    <p:extLst>
      <p:ext uri="{BB962C8B-B14F-4D97-AF65-F5344CB8AC3E}">
        <p14:creationId xmlns:p14="http://schemas.microsoft.com/office/powerpoint/2010/main" val="2491078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课程总结</a:t>
            </a:r>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602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本章思考题</a:t>
            </a:r>
            <a:endParaRPr lang="zh-CN" altLang="en-US" dirty="0"/>
          </a:p>
        </p:txBody>
      </p:sp>
      <p:sp>
        <p:nvSpPr>
          <p:cNvPr id="108547" name="Rectangle 3"/>
          <p:cNvSpPr>
            <a:spLocks noGrp="1" noChangeArrowheads="1"/>
          </p:cNvSpPr>
          <p:nvPr>
            <p:ph idx="1"/>
          </p:nvPr>
        </p:nvSpPr>
        <p:spPr/>
        <p:txBody>
          <a:bodyPr/>
          <a:lstStyle/>
          <a:p>
            <a:r>
              <a:rPr lang="zh-CN" altLang="en-US" sz="2800" dirty="0"/>
              <a:t>什么是</a:t>
            </a:r>
            <a:r>
              <a:rPr lang="en-US" altLang="zh-CN" sz="2800" dirty="0"/>
              <a:t>RPM</a:t>
            </a:r>
            <a:r>
              <a:rPr lang="zh-CN" altLang="en-US" sz="2800" dirty="0"/>
              <a:t>？为什么使用</a:t>
            </a:r>
            <a:r>
              <a:rPr lang="en-US" altLang="zh-CN" sz="2800" dirty="0"/>
              <a:t>RPM</a:t>
            </a:r>
            <a:r>
              <a:rPr lang="zh-CN" altLang="en-US" sz="2800" dirty="0"/>
              <a:t>？</a:t>
            </a:r>
            <a:r>
              <a:rPr lang="en-US" altLang="zh-CN" sz="2800" dirty="0"/>
              <a:t>RPM</a:t>
            </a:r>
            <a:r>
              <a:rPr lang="zh-CN" altLang="en-US" sz="2800" dirty="0"/>
              <a:t>具有什么功能？</a:t>
            </a:r>
          </a:p>
          <a:p>
            <a:r>
              <a:rPr lang="zh-CN" altLang="en-US" sz="2800" dirty="0"/>
              <a:t>举例说明使用</a:t>
            </a:r>
            <a:r>
              <a:rPr lang="en-US" altLang="zh-CN" sz="2800" dirty="0"/>
              <a:t>RPM</a:t>
            </a:r>
            <a:r>
              <a:rPr lang="zh-CN" altLang="en-US" sz="2800" dirty="0"/>
              <a:t>命令安装、升级、删除、查询、校验软件包的方法。</a:t>
            </a:r>
          </a:p>
          <a:p>
            <a:r>
              <a:rPr lang="zh-CN" altLang="en-US" sz="2800" dirty="0"/>
              <a:t>为何使用</a:t>
            </a:r>
            <a:r>
              <a:rPr lang="en-US" altLang="zh-CN" sz="2800" dirty="0"/>
              <a:t>Yum</a:t>
            </a:r>
            <a:r>
              <a:rPr lang="zh-CN" altLang="en-US" sz="2800" dirty="0"/>
              <a:t>？</a:t>
            </a:r>
            <a:r>
              <a:rPr lang="en-US" altLang="zh-CN" sz="2800" dirty="0"/>
              <a:t>Yum</a:t>
            </a:r>
            <a:r>
              <a:rPr lang="zh-CN" altLang="en-US" sz="2800" dirty="0"/>
              <a:t>常用命令及参数有哪些？</a:t>
            </a:r>
          </a:p>
          <a:p>
            <a:r>
              <a:rPr lang="zh-CN" altLang="en-US" sz="2800" dirty="0"/>
              <a:t>如何创建本地仓库？</a:t>
            </a:r>
          </a:p>
          <a:p>
            <a:r>
              <a:rPr lang="zh-CN" altLang="en-US" sz="2800" dirty="0"/>
              <a:t>镜像远程仓库可以使用哪些命令工具？</a:t>
            </a:r>
          </a:p>
          <a:p>
            <a:endParaRPr lang="zh-CN" altLang="en-US" sz="2800" dirty="0"/>
          </a:p>
        </p:txBody>
      </p:sp>
    </p:spTree>
    <p:extLst>
      <p:ext uri="{BB962C8B-B14F-4D97-AF65-F5344CB8AC3E}">
        <p14:creationId xmlns:p14="http://schemas.microsoft.com/office/powerpoint/2010/main" val="2429106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本章实验</a:t>
            </a:r>
            <a:endParaRPr lang="zh-CN" altLang="en-US" dirty="0"/>
          </a:p>
        </p:txBody>
      </p:sp>
      <p:sp>
        <p:nvSpPr>
          <p:cNvPr id="107523" name="Rectangle 3"/>
          <p:cNvSpPr>
            <a:spLocks noGrp="1" noChangeArrowheads="1"/>
          </p:cNvSpPr>
          <p:nvPr>
            <p:ph idx="1"/>
          </p:nvPr>
        </p:nvSpPr>
        <p:spPr/>
        <p:txBody>
          <a:bodyPr/>
          <a:lstStyle/>
          <a:p>
            <a:r>
              <a:rPr lang="zh-CN" altLang="en-US" sz="2800" dirty="0"/>
              <a:t>学会使用</a:t>
            </a:r>
            <a:r>
              <a:rPr lang="en-US" altLang="zh-CN" sz="2800" dirty="0"/>
              <a:t>RPM</a:t>
            </a:r>
            <a:r>
              <a:rPr lang="zh-CN" altLang="en-US" sz="2800" dirty="0"/>
              <a:t>命令。</a:t>
            </a:r>
          </a:p>
          <a:p>
            <a:r>
              <a:rPr lang="zh-CN" altLang="en-US" sz="2800" dirty="0"/>
              <a:t>学会使用</a:t>
            </a:r>
            <a:r>
              <a:rPr lang="en-US" altLang="zh-CN" sz="2800" dirty="0"/>
              <a:t>Yum</a:t>
            </a:r>
            <a:r>
              <a:rPr lang="zh-CN" altLang="en-US" sz="2800" dirty="0"/>
              <a:t>进行系统更新。</a:t>
            </a:r>
          </a:p>
          <a:p>
            <a:r>
              <a:rPr lang="zh-CN" altLang="en-US" sz="2800" dirty="0"/>
              <a:t>学会配置</a:t>
            </a:r>
            <a:r>
              <a:rPr lang="en-US" altLang="zh-CN" sz="2800" dirty="0"/>
              <a:t>Yum</a:t>
            </a:r>
            <a:r>
              <a:rPr lang="zh-CN" altLang="en-US" sz="2800" dirty="0"/>
              <a:t>仓库配置文件。</a:t>
            </a:r>
          </a:p>
        </p:txBody>
      </p:sp>
    </p:spTree>
    <p:extLst>
      <p:ext uri="{BB962C8B-B14F-4D97-AF65-F5344CB8AC3E}">
        <p14:creationId xmlns:p14="http://schemas.microsoft.com/office/powerpoint/2010/main" val="357780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EEA3A6-BAC4-4F12-9BE4-A40002D84172}"/>
              </a:ext>
            </a:extLst>
          </p:cNvPr>
          <p:cNvSpPr/>
          <p:nvPr/>
        </p:nvSpPr>
        <p:spPr>
          <a:xfrm>
            <a:off x="2927648" y="2276872"/>
            <a:ext cx="6118343" cy="1200329"/>
          </a:xfrm>
          <a:prstGeom prst="rect">
            <a:avLst/>
          </a:prstGeom>
          <a:noFill/>
        </p:spPr>
        <p:txBody>
          <a:bodyPr wrap="none" lIns="91440" tIns="45720" rIns="91440" bIns="45720">
            <a:spAutoFit/>
          </a:bodyPr>
          <a:lstStyle/>
          <a:p>
            <a:pPr algn="ctr"/>
            <a:r>
              <a:rPr lang="en-US" altLang="zh-CN"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US" altLang="zh-CN" sz="7200" b="1" dirty="0">
                <a:ln w="22225">
                  <a:solidFill>
                    <a:schemeClr val="accent2"/>
                  </a:solidFill>
                  <a:prstDash val="solid"/>
                </a:ln>
                <a:solidFill>
                  <a:schemeClr val="accent2">
                    <a:lumMod val="40000"/>
                    <a:lumOff val="60000"/>
                  </a:schemeClr>
                </a:solidFill>
              </a:rPr>
              <a:t> YOU!</a:t>
            </a:r>
            <a:endParaRPr lang="zh-CN" altLang="en-US"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34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4.44444E-6 L 4.3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的优点</a:t>
            </a:r>
            <a:endParaRPr lang="zh-CN" altLang="en-US" dirty="0"/>
          </a:p>
        </p:txBody>
      </p:sp>
      <p:sp>
        <p:nvSpPr>
          <p:cNvPr id="3" name="内容占位符 2"/>
          <p:cNvSpPr>
            <a:spLocks noGrp="1"/>
          </p:cNvSpPr>
          <p:nvPr>
            <p:ph idx="1"/>
          </p:nvPr>
        </p:nvSpPr>
        <p:spPr/>
        <p:txBody>
          <a:bodyPr/>
          <a:lstStyle/>
          <a:p>
            <a:r>
              <a:rPr lang="zh-CN" altLang="en-US"/>
              <a:t>易于安装、升级便利</a:t>
            </a:r>
          </a:p>
          <a:p>
            <a:r>
              <a:rPr lang="zh-CN" altLang="en-US"/>
              <a:t>丰富的软件包查询功能</a:t>
            </a:r>
          </a:p>
          <a:p>
            <a:r>
              <a:rPr lang="zh-CN" altLang="en-US"/>
              <a:t>软件包内容校验功能</a:t>
            </a:r>
          </a:p>
          <a:p>
            <a:r>
              <a:rPr lang="zh-CN" altLang="en-US"/>
              <a:t>支持多种硬件平台</a:t>
            </a:r>
            <a:endParaRPr lang="zh-CN" altLang="en-US" dirty="0"/>
          </a:p>
        </p:txBody>
      </p:sp>
    </p:spTree>
    <p:extLst>
      <p:ext uri="{BB962C8B-B14F-4D97-AF65-F5344CB8AC3E}">
        <p14:creationId xmlns:p14="http://schemas.microsoft.com/office/powerpoint/2010/main" val="3052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的五大功能</a:t>
            </a:r>
            <a:endParaRPr lang="zh-CN" altLang="en-US" dirty="0"/>
          </a:p>
        </p:txBody>
      </p:sp>
      <p:sp>
        <p:nvSpPr>
          <p:cNvPr id="3" name="内容占位符 2"/>
          <p:cNvSpPr>
            <a:spLocks noGrp="1"/>
          </p:cNvSpPr>
          <p:nvPr>
            <p:ph idx="1"/>
          </p:nvPr>
        </p:nvSpPr>
        <p:spPr/>
        <p:txBody>
          <a:bodyPr/>
          <a:lstStyle/>
          <a:p>
            <a:r>
              <a:rPr lang="zh-CN" altLang="en-US"/>
              <a:t>安装</a:t>
            </a:r>
            <a:r>
              <a:rPr lang="en-US" altLang="zh-CN"/>
              <a:t>——</a:t>
            </a:r>
            <a:r>
              <a:rPr lang="zh-CN" altLang="en-US"/>
              <a:t>将软件从包中解出来，并安装到硬盘。</a:t>
            </a:r>
          </a:p>
          <a:p>
            <a:r>
              <a:rPr lang="zh-CN" altLang="en-US"/>
              <a:t>卸载</a:t>
            </a:r>
            <a:r>
              <a:rPr lang="en-US" altLang="zh-CN"/>
              <a:t>——</a:t>
            </a:r>
            <a:r>
              <a:rPr lang="zh-CN" altLang="en-US"/>
              <a:t>将软件从硬盘清除。</a:t>
            </a:r>
          </a:p>
          <a:p>
            <a:r>
              <a:rPr lang="zh-CN" altLang="en-US"/>
              <a:t>升级</a:t>
            </a:r>
            <a:r>
              <a:rPr lang="en-US" altLang="zh-CN"/>
              <a:t>——</a:t>
            </a:r>
            <a:r>
              <a:rPr lang="zh-CN" altLang="en-US"/>
              <a:t>替换软件的旧版本。</a:t>
            </a:r>
          </a:p>
          <a:p>
            <a:r>
              <a:rPr lang="zh-CN" altLang="en-US"/>
              <a:t>查询</a:t>
            </a:r>
            <a:r>
              <a:rPr lang="en-US" altLang="zh-CN"/>
              <a:t>——</a:t>
            </a:r>
            <a:r>
              <a:rPr lang="zh-CN" altLang="en-US"/>
              <a:t>查询软件包的信息。</a:t>
            </a:r>
          </a:p>
          <a:p>
            <a:r>
              <a:rPr lang="zh-CN" altLang="en-US"/>
              <a:t>验证</a:t>
            </a:r>
            <a:r>
              <a:rPr lang="en-US" altLang="zh-CN"/>
              <a:t>——</a:t>
            </a:r>
            <a:r>
              <a:rPr lang="zh-CN" altLang="en-US"/>
              <a:t>检验系统中的软件与包中软件的区别。</a:t>
            </a:r>
            <a:endParaRPr lang="zh-CN" altLang="en-US" dirty="0"/>
          </a:p>
        </p:txBody>
      </p:sp>
    </p:spTree>
    <p:extLst>
      <p:ext uri="{BB962C8B-B14F-4D97-AF65-F5344CB8AC3E}">
        <p14:creationId xmlns:p14="http://schemas.microsoft.com/office/powerpoint/2010/main" val="19360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 </a:t>
            </a:r>
            <a:r>
              <a:rPr lang="zh-CN" altLang="en-US"/>
              <a:t>组件</a:t>
            </a:r>
            <a:endParaRPr lang="zh-CN" altLang="en-US" dirty="0"/>
          </a:p>
        </p:txBody>
      </p:sp>
      <p:sp>
        <p:nvSpPr>
          <p:cNvPr id="3" name="内容占位符 2"/>
          <p:cNvSpPr>
            <a:spLocks noGrp="1"/>
          </p:cNvSpPr>
          <p:nvPr>
            <p:ph idx="1"/>
          </p:nvPr>
        </p:nvSpPr>
        <p:spPr/>
        <p:txBody>
          <a:bodyPr/>
          <a:lstStyle/>
          <a:p>
            <a:r>
              <a:rPr lang="zh-CN" altLang="en-US" dirty="0"/>
              <a:t>本地数据库 </a:t>
            </a:r>
          </a:p>
          <a:p>
            <a:r>
              <a:rPr lang="en-US" altLang="zh-CN" dirty="0"/>
              <a:t>rpm</a:t>
            </a:r>
            <a:r>
              <a:rPr lang="zh-CN" altLang="en-US" dirty="0"/>
              <a:t>及其相关的可执行文件 </a:t>
            </a:r>
          </a:p>
          <a:p>
            <a:r>
              <a:rPr lang="en-US" altLang="zh-CN" dirty="0"/>
              <a:t>RPM </a:t>
            </a:r>
            <a:r>
              <a:rPr lang="zh-CN" altLang="en-US" dirty="0"/>
              <a:t>前端工具，如 </a:t>
            </a:r>
            <a:r>
              <a:rPr lang="en-US" altLang="zh-CN" dirty="0"/>
              <a:t>Yum </a:t>
            </a:r>
          </a:p>
          <a:p>
            <a:r>
              <a:rPr lang="zh-CN" altLang="en-US" dirty="0"/>
              <a:t>软件包文件</a:t>
            </a:r>
          </a:p>
        </p:txBody>
      </p:sp>
    </p:spTree>
    <p:extLst>
      <p:ext uri="{BB962C8B-B14F-4D97-AF65-F5344CB8AC3E}">
        <p14:creationId xmlns:p14="http://schemas.microsoft.com/office/powerpoint/2010/main" val="55651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RPM</a:t>
            </a:r>
            <a:r>
              <a:rPr lang="zh-CN" altLang="en-US"/>
              <a:t>包的名称格式</a:t>
            </a:r>
            <a:endParaRPr lang="zh-CN" altLang="en-US" dirty="0"/>
          </a:p>
        </p:txBody>
      </p:sp>
      <p:sp>
        <p:nvSpPr>
          <p:cNvPr id="3" name="内容占位符 2"/>
          <p:cNvSpPr>
            <a:spLocks noGrp="1"/>
          </p:cNvSpPr>
          <p:nvPr>
            <p:ph idx="1"/>
          </p:nvPr>
        </p:nvSpPr>
        <p:spPr/>
        <p:txBody>
          <a:bodyPr/>
          <a:lstStyle/>
          <a:p>
            <a:r>
              <a:rPr lang="en-US" altLang="zh-CN"/>
              <a:t>name</a:t>
            </a:r>
            <a:r>
              <a:rPr lang="zh-CN" altLang="en-US"/>
              <a:t>：软件的名称</a:t>
            </a:r>
            <a:endParaRPr lang="en-US" altLang="zh-CN"/>
          </a:p>
          <a:p>
            <a:r>
              <a:rPr lang="en-US" altLang="zh-CN"/>
              <a:t>version</a:t>
            </a:r>
            <a:r>
              <a:rPr lang="zh-CN" altLang="en-US"/>
              <a:t>：软件的版本号</a:t>
            </a:r>
            <a:endParaRPr lang="en-US" altLang="zh-CN"/>
          </a:p>
          <a:p>
            <a:r>
              <a:rPr lang="en-US" altLang="zh-CN"/>
              <a:t>type</a:t>
            </a:r>
            <a:r>
              <a:rPr lang="zh-CN" altLang="en-US"/>
              <a:t>：包的类型</a:t>
            </a:r>
            <a:endParaRPr lang="en-US" altLang="zh-CN"/>
          </a:p>
          <a:p>
            <a:pPr lvl="1"/>
            <a:r>
              <a:rPr lang="en-US" altLang="zh-CN"/>
              <a:t>i[3456]86</a:t>
            </a:r>
            <a:r>
              <a:rPr lang="zh-CN" altLang="en-US"/>
              <a:t>：在</a:t>
            </a:r>
            <a:r>
              <a:rPr lang="en-US" altLang="zh-CN"/>
              <a:t>Intel x86</a:t>
            </a:r>
            <a:r>
              <a:rPr lang="zh-CN" altLang="en-US"/>
              <a:t>计算机平台上编译的</a:t>
            </a:r>
          </a:p>
          <a:p>
            <a:pPr lvl="1"/>
            <a:r>
              <a:rPr lang="en-US" altLang="zh-CN"/>
              <a:t>x86_64</a:t>
            </a:r>
            <a:r>
              <a:rPr lang="zh-CN" altLang="en-US"/>
              <a:t>：在</a:t>
            </a:r>
            <a:r>
              <a:rPr lang="en-US" altLang="zh-CN"/>
              <a:t>Intel x86_64</a:t>
            </a:r>
            <a:r>
              <a:rPr lang="zh-CN" altLang="en-US"/>
              <a:t>计算机平台上编译的</a:t>
            </a:r>
          </a:p>
          <a:p>
            <a:pPr lvl="1"/>
            <a:r>
              <a:rPr lang="en-US" altLang="zh-CN"/>
              <a:t>sparc/ alpha </a:t>
            </a:r>
            <a:r>
              <a:rPr lang="zh-CN" altLang="en-US"/>
              <a:t>：在</a:t>
            </a:r>
            <a:r>
              <a:rPr lang="en-US" altLang="zh-CN"/>
              <a:t>sparc / alpha</a:t>
            </a:r>
            <a:r>
              <a:rPr lang="zh-CN" altLang="en-US"/>
              <a:t>计算机平台上编译的</a:t>
            </a:r>
          </a:p>
          <a:p>
            <a:pPr lvl="1"/>
            <a:r>
              <a:rPr lang="en-US" altLang="zh-CN"/>
              <a:t>src</a:t>
            </a:r>
            <a:r>
              <a:rPr lang="zh-CN" altLang="en-US"/>
              <a:t>：软件源代码</a:t>
            </a:r>
            <a:endParaRPr lang="en-US" altLang="zh-CN"/>
          </a:p>
          <a:p>
            <a:r>
              <a:rPr lang="en-US" altLang="zh-CN"/>
              <a:t>rpm</a:t>
            </a:r>
            <a:r>
              <a:rPr lang="zh-CN" altLang="en-US"/>
              <a:t>：文件扩展名</a:t>
            </a:r>
            <a:endParaRPr lang="zh-CN" altLang="en-US" dirty="0"/>
          </a:p>
        </p:txBody>
      </p:sp>
      <p:sp>
        <p:nvSpPr>
          <p:cNvPr id="8" name="TextBox 7"/>
          <p:cNvSpPr txBox="1"/>
          <p:nvPr/>
        </p:nvSpPr>
        <p:spPr>
          <a:xfrm>
            <a:off x="5159896" y="1124744"/>
            <a:ext cx="7032104"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3200" dirty="0">
                <a:solidFill>
                  <a:srgbClr val="C00000"/>
                </a:solidFill>
              </a:rPr>
              <a:t>       name</a:t>
            </a:r>
            <a:r>
              <a:rPr lang="en-US" altLang="zh-CN" sz="3200" dirty="0"/>
              <a:t>-</a:t>
            </a:r>
            <a:r>
              <a:rPr lang="en-US" altLang="zh-CN" sz="3200" dirty="0" err="1">
                <a:solidFill>
                  <a:srgbClr val="0070C0"/>
                </a:solidFill>
              </a:rPr>
              <a:t>version</a:t>
            </a:r>
            <a:r>
              <a:rPr lang="en-US" altLang="zh-CN" sz="3200" dirty="0" err="1"/>
              <a:t>.</a:t>
            </a:r>
            <a:r>
              <a:rPr lang="en-US" altLang="zh-CN" sz="3200" dirty="0" err="1">
                <a:solidFill>
                  <a:schemeClr val="accent6">
                    <a:lumMod val="75000"/>
                  </a:schemeClr>
                </a:solidFill>
              </a:rPr>
              <a:t>type</a:t>
            </a:r>
            <a:r>
              <a:rPr lang="en-US" altLang="zh-CN" sz="3200" dirty="0" err="1"/>
              <a:t>.</a:t>
            </a:r>
            <a:r>
              <a:rPr lang="en-US" altLang="zh-CN" sz="3200" b="1" dirty="0" err="1"/>
              <a:t>rpm</a:t>
            </a:r>
            <a:endParaRPr lang="en-US" altLang="zh-CN" sz="3200" b="1" dirty="0"/>
          </a:p>
          <a:p>
            <a:pPr marL="0" lvl="1"/>
            <a:r>
              <a:rPr lang="zh-CN" altLang="en-US" sz="3200" dirty="0"/>
              <a:t>如：</a:t>
            </a:r>
            <a:r>
              <a:rPr lang="en-US" altLang="zh-CN" sz="3200" dirty="0">
                <a:solidFill>
                  <a:srgbClr val="C00000"/>
                </a:solidFill>
              </a:rPr>
              <a:t>zsh</a:t>
            </a:r>
            <a:r>
              <a:rPr lang="en-US" altLang="zh-CN" sz="3200" dirty="0"/>
              <a:t>-</a:t>
            </a:r>
            <a:r>
              <a:rPr lang="en-US" altLang="zh-CN" sz="3200" dirty="0">
                <a:solidFill>
                  <a:srgbClr val="0070C0"/>
                </a:solidFill>
              </a:rPr>
              <a:t>3.0.5-15</a:t>
            </a:r>
            <a:r>
              <a:rPr lang="en-US" altLang="zh-CN" sz="3200" dirty="0"/>
              <a:t>.{</a:t>
            </a:r>
            <a:r>
              <a:rPr lang="en-US" altLang="zh-CN" sz="3200" dirty="0">
                <a:solidFill>
                  <a:schemeClr val="accent6">
                    <a:lumMod val="75000"/>
                  </a:schemeClr>
                </a:solidFill>
              </a:rPr>
              <a:t>i386</a:t>
            </a:r>
            <a:r>
              <a:rPr lang="en-US" altLang="zh-CN" sz="3200" dirty="0"/>
              <a:t>,</a:t>
            </a:r>
            <a:r>
              <a:rPr lang="en-US" altLang="zh-CN" sz="3200" dirty="0">
                <a:solidFill>
                  <a:schemeClr val="accent6">
                    <a:lumMod val="75000"/>
                  </a:schemeClr>
                </a:solidFill>
              </a:rPr>
              <a:t>x86_64</a:t>
            </a:r>
            <a:r>
              <a:rPr lang="en-US" altLang="zh-CN" sz="3200" dirty="0"/>
              <a:t>,</a:t>
            </a:r>
            <a:r>
              <a:rPr lang="en-US" altLang="zh-CN" sz="3200" dirty="0">
                <a:solidFill>
                  <a:schemeClr val="accent6">
                    <a:lumMod val="75000"/>
                  </a:schemeClr>
                </a:solidFill>
              </a:rPr>
              <a:t>src</a:t>
            </a:r>
            <a:r>
              <a:rPr lang="en-US" altLang="zh-CN" sz="3200" dirty="0"/>
              <a:t>}.rpm</a:t>
            </a:r>
            <a:endParaRPr lang="zh-CN" altLang="en-US" dirty="0"/>
          </a:p>
        </p:txBody>
      </p:sp>
    </p:spTree>
    <p:extLst>
      <p:ext uri="{BB962C8B-B14F-4D97-AF65-F5344CB8AC3E}">
        <p14:creationId xmlns:p14="http://schemas.microsoft.com/office/powerpoint/2010/main" val="268621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获得</a:t>
            </a:r>
            <a:r>
              <a:rPr lang="en-US" altLang="zh-CN"/>
              <a:t>RPM</a:t>
            </a:r>
            <a:r>
              <a:rPr lang="zh-CN" altLang="en-US"/>
              <a:t>包</a:t>
            </a:r>
            <a:endParaRPr lang="zh-CN" altLang="en-US" dirty="0"/>
          </a:p>
        </p:txBody>
      </p:sp>
      <p:sp>
        <p:nvSpPr>
          <p:cNvPr id="3" name="内容占位符 2"/>
          <p:cNvSpPr>
            <a:spLocks noGrp="1"/>
          </p:cNvSpPr>
          <p:nvPr>
            <p:ph idx="1"/>
          </p:nvPr>
        </p:nvSpPr>
        <p:spPr/>
        <p:txBody>
          <a:bodyPr/>
          <a:lstStyle/>
          <a:p>
            <a:r>
              <a:rPr lang="zh-CN" altLang="en-US"/>
              <a:t>从发行套件的</a:t>
            </a:r>
            <a:r>
              <a:rPr lang="en-US" altLang="zh-CN"/>
              <a:t>CD</a:t>
            </a:r>
            <a:r>
              <a:rPr lang="zh-CN" altLang="en-US"/>
              <a:t>中查找</a:t>
            </a:r>
          </a:p>
          <a:p>
            <a:r>
              <a:rPr lang="zh-CN" altLang="en-US"/>
              <a:t>从软件的主站点查找下载</a:t>
            </a:r>
          </a:p>
          <a:p>
            <a:r>
              <a:rPr lang="zh-CN" altLang="en-US"/>
              <a:t>从</a:t>
            </a:r>
            <a:r>
              <a:rPr lang="en-US" altLang="zh-CN"/>
              <a:t>http://www.rpmfind.net</a:t>
            </a:r>
            <a:r>
              <a:rPr lang="zh-CN" altLang="en-US"/>
              <a:t>查找下载</a:t>
            </a:r>
          </a:p>
          <a:p>
            <a:r>
              <a:rPr lang="zh-CN" altLang="en-US"/>
              <a:t>从</a:t>
            </a:r>
            <a:r>
              <a:rPr lang="en-US" altLang="zh-CN"/>
              <a:t>http://atrpms.net/</a:t>
            </a:r>
            <a:r>
              <a:rPr lang="zh-CN" altLang="en-US"/>
              <a:t>查找下载</a:t>
            </a:r>
          </a:p>
          <a:p>
            <a:r>
              <a:rPr lang="zh-CN" altLang="en-US"/>
              <a:t>从</a:t>
            </a:r>
            <a:r>
              <a:rPr lang="en-US" altLang="zh-CN"/>
              <a:t>http://rpm.pbone.net/</a:t>
            </a:r>
            <a:r>
              <a:rPr lang="zh-CN" altLang="en-US"/>
              <a:t>查找下载</a:t>
            </a:r>
            <a:endParaRPr lang="zh-CN" altLang="en-US" dirty="0"/>
          </a:p>
        </p:txBody>
      </p:sp>
    </p:spTree>
    <p:extLst>
      <p:ext uri="{BB962C8B-B14F-4D97-AF65-F5344CB8AC3E}">
        <p14:creationId xmlns:p14="http://schemas.microsoft.com/office/powerpoint/2010/main" val="24231950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25558</TotalTime>
  <Words>2871</Words>
  <Application>Microsoft Office PowerPoint</Application>
  <PresentationFormat>宽屏</PresentationFormat>
  <Paragraphs>404</Paragraphs>
  <Slides>49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宋体</vt:lpstr>
      <vt:lpstr>微软雅黑</vt:lpstr>
      <vt:lpstr>微软雅黑 Light</vt:lpstr>
      <vt:lpstr>Arial</vt:lpstr>
      <vt:lpstr>Calibri</vt:lpstr>
      <vt:lpstr>Microsoft Sans Serif</vt:lpstr>
      <vt:lpstr>Times New Roman</vt:lpstr>
      <vt:lpstr>Wingdings</vt:lpstr>
      <vt:lpstr>Office 主题</vt:lpstr>
      <vt:lpstr>第07章 软件管理</vt:lpstr>
      <vt:lpstr>课程目标</vt:lpstr>
      <vt:lpstr>课程内容</vt:lpstr>
      <vt:lpstr>RPM概述</vt:lpstr>
      <vt:lpstr>RPM的优点</vt:lpstr>
      <vt:lpstr>RPM的五大功能</vt:lpstr>
      <vt:lpstr>RPM 组件</vt:lpstr>
      <vt:lpstr>RPM包的名称格式</vt:lpstr>
      <vt:lpstr>获得RPM包</vt:lpstr>
      <vt:lpstr>安装、升级和删除软件</vt:lpstr>
      <vt:lpstr>RPM的基本查询</vt:lpstr>
      <vt:lpstr>RPM的更多查询</vt:lpstr>
      <vt:lpstr>RPM校验</vt:lpstr>
      <vt:lpstr>RPM包的公钥和签名</vt:lpstr>
      <vt:lpstr>课程内容</vt:lpstr>
      <vt:lpstr>软件包管理与系统更新</vt:lpstr>
      <vt:lpstr>其他Linux发行的更新软件</vt:lpstr>
      <vt:lpstr>Yum简介</vt:lpstr>
      <vt:lpstr>Yum 的特点</vt:lpstr>
      <vt:lpstr>Yum组件</vt:lpstr>
      <vt:lpstr>常用的Yum插件</vt:lpstr>
      <vt:lpstr>课程内容</vt:lpstr>
      <vt:lpstr>Yum仓库</vt:lpstr>
      <vt:lpstr>CentOS 的镜像站点</vt:lpstr>
      <vt:lpstr>CentOS 仓库的目录结构</vt:lpstr>
      <vt:lpstr>Yum的配置</vt:lpstr>
      <vt:lpstr>Yum主配置文件/etc/Yum.conf</vt:lpstr>
      <vt:lpstr>Yum的仓库配置语法</vt:lpstr>
      <vt:lpstr>设置网络更新源/etc/Yum.repos.d/*.repo</vt:lpstr>
      <vt:lpstr>使用非官方软件仓库</vt:lpstr>
      <vt:lpstr>为什么使用非官方仓库</vt:lpstr>
      <vt:lpstr>常用的非官方仓库</vt:lpstr>
      <vt:lpstr>使用非官方仓库有两种方法</vt:lpstr>
      <vt:lpstr>课程内容</vt:lpstr>
      <vt:lpstr>软件管理</vt:lpstr>
      <vt:lpstr>其他Linux发行的更新软件</vt:lpstr>
      <vt:lpstr>Yum简介</vt:lpstr>
      <vt:lpstr>Yum命令语法</vt:lpstr>
      <vt:lpstr>Yum命令语法</vt:lpstr>
      <vt:lpstr>Yum的练习</vt:lpstr>
      <vt:lpstr>Yum的练习</vt:lpstr>
      <vt:lpstr>Yum 仓库管理</vt:lpstr>
      <vt:lpstr>Yum仓库管理工具</vt:lpstr>
      <vt:lpstr>本地仓库创建过程</vt:lpstr>
      <vt:lpstr>createrepo 命令</vt:lpstr>
      <vt:lpstr>课程总结</vt:lpstr>
      <vt:lpstr>本章思考题</vt:lpstr>
      <vt:lpstr>本章实验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武永亮</cp:lastModifiedBy>
  <cp:revision>965</cp:revision>
  <dcterms:created xsi:type="dcterms:W3CDTF">2010-12-10T07:47:22Z</dcterms:created>
  <dcterms:modified xsi:type="dcterms:W3CDTF">2017-09-06T06:25:12Z</dcterms:modified>
</cp:coreProperties>
</file>