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86" r:id="rId2"/>
    <p:sldId id="299" r:id="rId3"/>
    <p:sldId id="58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77" r:id="rId18"/>
    <p:sldId id="582" r:id="rId19"/>
    <p:sldId id="504"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503" r:id="rId33"/>
    <p:sldId id="579" r:id="rId34"/>
    <p:sldId id="506" r:id="rId35"/>
    <p:sldId id="507" r:id="rId36"/>
    <p:sldId id="508" r:id="rId37"/>
    <p:sldId id="509" r:id="rId38"/>
    <p:sldId id="510" r:id="rId39"/>
    <p:sldId id="511" r:id="rId40"/>
    <p:sldId id="512" r:id="rId41"/>
    <p:sldId id="513" r:id="rId42"/>
    <p:sldId id="514" r:id="rId43"/>
    <p:sldId id="515" r:id="rId44"/>
    <p:sldId id="516" r:id="rId45"/>
    <p:sldId id="518" r:id="rId46"/>
    <p:sldId id="519" r:id="rId47"/>
    <p:sldId id="584" r:id="rId48"/>
    <p:sldId id="520" r:id="rId49"/>
    <p:sldId id="521" r:id="rId50"/>
    <p:sldId id="526" r:id="rId51"/>
    <p:sldId id="581" r:id="rId52"/>
    <p:sldId id="573" r:id="rId53"/>
    <p:sldId id="576" r:id="rId54"/>
    <p:sldId id="343"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2118" autoAdjust="0"/>
  </p:normalViewPr>
  <p:slideViewPr>
    <p:cSldViewPr>
      <p:cViewPr varScale="1">
        <p:scale>
          <a:sx n="56" d="100"/>
          <a:sy n="56" d="100"/>
        </p:scale>
        <p:origin x="78" y="13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solidFill>
                <a:srgbClr val="FF0000"/>
              </a:solidFill>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账号管理简介</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zh-CN" altLang="en-US" baseline="0" dirty="0">
              <a:latin typeface="Times New Roman" panose="02020603050405020304" pitchFamily="18" charset="0"/>
              <a:ea typeface="微软雅黑 Light" panose="020B0502040204020203" pitchFamily="34" charset="-122"/>
            </a:rPr>
            <a:t>用户和组管理</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的权限管理</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solidFill>
                <a:srgbClr val="FF0000"/>
              </a:solidFill>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账号管理简介</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zh-CN" altLang="en-US" sz="4000" kern="1200" baseline="0" dirty="0">
              <a:latin typeface="Times New Roman" panose="02020603050405020304" pitchFamily="18" charset="0"/>
              <a:ea typeface="微软雅黑 Light" panose="020B0502040204020203" pitchFamily="34" charset="-122"/>
            </a:rPr>
            <a:t>用户和组管理</a:t>
          </a: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CentOS</a:t>
          </a:r>
          <a:r>
            <a:rPr lang="zh-CN" altLang="en-US" sz="4000" kern="1200" baseline="0" dirty="0">
              <a:latin typeface="Times New Roman" panose="02020603050405020304" pitchFamily="18" charset="0"/>
              <a:ea typeface="微软雅黑 Light" panose="020B0502040204020203" pitchFamily="34" charset="-122"/>
            </a:rPr>
            <a:t>的权限管理</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2017/9/7</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2017/9/7</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33143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8</a:t>
            </a:fld>
            <a:endParaRPr lang="zh-CN" altLang="en-US"/>
          </a:p>
        </p:txBody>
      </p:sp>
    </p:spTree>
    <p:extLst>
      <p:ext uri="{BB962C8B-B14F-4D97-AF65-F5344CB8AC3E}">
        <p14:creationId xmlns:p14="http://schemas.microsoft.com/office/powerpoint/2010/main" val="13451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18</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8453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pasd1</a:t>
            </a:r>
            <a:r>
              <a:rPr lang="zh-CN" altLang="en-US" dirty="0"/>
              <a:t>！</a:t>
            </a:r>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23</a:t>
            </a:fld>
            <a:endParaRPr lang="zh-CN" altLang="en-US"/>
          </a:p>
        </p:txBody>
      </p:sp>
    </p:spTree>
    <p:extLst>
      <p:ext uri="{BB962C8B-B14F-4D97-AF65-F5344CB8AC3E}">
        <p14:creationId xmlns:p14="http://schemas.microsoft.com/office/powerpoint/2010/main" val="409566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adduser</a:t>
            </a:r>
            <a:r>
              <a:rPr lang="en-US" altLang="zh-CN" dirty="0"/>
              <a:t> -g </a:t>
            </a:r>
            <a:r>
              <a:rPr lang="en-US" altLang="zh-CN" dirty="0" err="1"/>
              <a:t>mygroup</a:t>
            </a:r>
            <a:r>
              <a:rPr lang="en-US" altLang="zh-CN" dirty="0"/>
              <a:t> user1</a:t>
            </a:r>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28</a:t>
            </a:fld>
            <a:endParaRPr lang="zh-CN" altLang="en-US"/>
          </a:p>
        </p:txBody>
      </p:sp>
    </p:spTree>
    <p:extLst>
      <p:ext uri="{BB962C8B-B14F-4D97-AF65-F5344CB8AC3E}">
        <p14:creationId xmlns:p14="http://schemas.microsoft.com/office/powerpoint/2010/main" val="3280116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90927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51</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89237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52</a:t>
            </a:fld>
            <a:endParaRPr lang="zh-CN" altLang="en-US"/>
          </a:p>
        </p:txBody>
      </p:sp>
    </p:spTree>
    <p:extLst>
      <p:ext uri="{BB962C8B-B14F-4D97-AF65-F5344CB8AC3E}">
        <p14:creationId xmlns:p14="http://schemas.microsoft.com/office/powerpoint/2010/main" val="164010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08C7FD74-D501-44C6-BE09-7092A7C9239E}" type="datetime2">
              <a:rPr lang="zh-CN" altLang="en-US" smtClean="0"/>
              <a:t>2017年9月7日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04</a:t>
            </a:r>
            <a:r>
              <a:rPr lang="zh-CN" altLang="en-US" dirty="0"/>
              <a:t>章 用户和组管理</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Red Hat </a:t>
            </a:r>
            <a:r>
              <a:rPr lang="zh-CN" altLang="en-US"/>
              <a:t>的账户管理</a:t>
            </a:r>
            <a:endParaRPr lang="zh-CN" altLang="en-US" dirty="0"/>
          </a:p>
        </p:txBody>
      </p:sp>
      <p:sp>
        <p:nvSpPr>
          <p:cNvPr id="3" name="内容占位符 2"/>
          <p:cNvSpPr>
            <a:spLocks noGrp="1"/>
          </p:cNvSpPr>
          <p:nvPr>
            <p:ph idx="1"/>
          </p:nvPr>
        </p:nvSpPr>
        <p:spPr/>
        <p:txBody>
          <a:bodyPr/>
          <a:lstStyle/>
          <a:p>
            <a:r>
              <a:rPr lang="zh-CN" altLang="en-US"/>
              <a:t>默认启用</a:t>
            </a:r>
            <a:r>
              <a:rPr lang="en-US" altLang="zh-CN"/>
              <a:t>shadow passwords</a:t>
            </a:r>
            <a:r>
              <a:rPr lang="zh-CN" altLang="en-US"/>
              <a:t>功能。 </a:t>
            </a:r>
          </a:p>
          <a:p>
            <a:pPr lvl="1"/>
            <a:r>
              <a:rPr lang="en-US" altLang="zh-CN"/>
              <a:t>/etc/passwd</a:t>
            </a:r>
            <a:r>
              <a:rPr lang="zh-CN" altLang="en-US"/>
              <a:t>文件对任何用户均可读， 为了增加系统的安全性， 用户的口令通常用</a:t>
            </a:r>
            <a:r>
              <a:rPr lang="en-US" altLang="zh-CN"/>
              <a:t>shadow passwords</a:t>
            </a:r>
            <a:r>
              <a:rPr lang="zh-CN" altLang="en-US"/>
              <a:t>保护。</a:t>
            </a:r>
          </a:p>
          <a:p>
            <a:pPr lvl="1"/>
            <a:r>
              <a:rPr lang="zh-CN" altLang="en-US"/>
              <a:t>经过</a:t>
            </a:r>
            <a:r>
              <a:rPr lang="en-US" altLang="zh-CN"/>
              <a:t>shadow passwords</a:t>
            </a:r>
            <a:r>
              <a:rPr lang="zh-CN" altLang="en-US"/>
              <a:t>保护的账户密码和相关设置信息保存在</a:t>
            </a:r>
            <a:r>
              <a:rPr lang="en-US" altLang="zh-CN"/>
              <a:t>/etc/shadow</a:t>
            </a:r>
            <a:r>
              <a:rPr lang="zh-CN" altLang="en-US"/>
              <a:t>文件里。 </a:t>
            </a:r>
            <a:r>
              <a:rPr lang="en-US" altLang="zh-CN"/>
              <a:t>/etc/shadow</a:t>
            </a:r>
            <a:r>
              <a:rPr lang="zh-CN" altLang="en-US"/>
              <a:t>只对</a:t>
            </a:r>
            <a:r>
              <a:rPr lang="en-US" altLang="zh-CN"/>
              <a:t>root</a:t>
            </a:r>
            <a:r>
              <a:rPr lang="zh-CN" altLang="en-US"/>
              <a:t>用户可读。</a:t>
            </a:r>
          </a:p>
          <a:p>
            <a:pPr lvl="1"/>
            <a:r>
              <a:rPr lang="zh-CN" altLang="en-US"/>
              <a:t>默认使用</a:t>
            </a:r>
            <a:r>
              <a:rPr lang="en-US" altLang="zh-CN"/>
              <a:t>sha512</a:t>
            </a:r>
            <a:r>
              <a:rPr lang="zh-CN" altLang="zh-CN"/>
              <a:t>哈希</a:t>
            </a:r>
            <a:r>
              <a:rPr lang="zh-CN" altLang="en-US"/>
              <a:t>算法存储用户的口令。</a:t>
            </a:r>
          </a:p>
          <a:p>
            <a:r>
              <a:rPr lang="zh-CN" altLang="en-US"/>
              <a:t>一般不设置组口令。因为绝大多数应用程序不使用它。</a:t>
            </a:r>
          </a:p>
          <a:p>
            <a:r>
              <a:rPr lang="zh-CN" altLang="en-US"/>
              <a:t>建议尽量使用私有组来提高系统安全性。</a:t>
            </a:r>
          </a:p>
          <a:p>
            <a:r>
              <a:rPr lang="zh-CN" altLang="en-US"/>
              <a:t>管理工具由 </a:t>
            </a:r>
            <a:r>
              <a:rPr lang="en-US" altLang="zh-CN"/>
              <a:t>shadow-utils </a:t>
            </a:r>
            <a:r>
              <a:rPr lang="zh-CN" altLang="en-US"/>
              <a:t>软件包提供。</a:t>
            </a:r>
            <a:endParaRPr lang="en-US" altLang="zh-CN"/>
          </a:p>
          <a:p>
            <a:r>
              <a:rPr lang="zh-CN" altLang="en-US"/>
              <a:t>不建议管理员直接编辑修改系统账户文件来维护账户。</a:t>
            </a:r>
            <a:endParaRPr lang="zh-CN" altLang="en-US" dirty="0"/>
          </a:p>
        </p:txBody>
      </p:sp>
    </p:spTree>
    <p:extLst>
      <p:ext uri="{BB962C8B-B14F-4D97-AF65-F5344CB8AC3E}">
        <p14:creationId xmlns:p14="http://schemas.microsoft.com/office/powerpoint/2010/main" val="244419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账户验证信息文件</a:t>
            </a:r>
            <a:endParaRPr lang="zh-CN" altLang="en-US" dirty="0"/>
          </a:p>
        </p:txBody>
      </p:sp>
      <p:sp>
        <p:nvSpPr>
          <p:cNvPr id="3" name="内容占位符 2"/>
          <p:cNvSpPr>
            <a:spLocks noGrp="1"/>
          </p:cNvSpPr>
          <p:nvPr>
            <p:ph idx="1"/>
          </p:nvPr>
        </p:nvSpPr>
        <p:spPr/>
        <p:txBody>
          <a:bodyPr/>
          <a:lstStyle/>
          <a:p>
            <a:r>
              <a:rPr lang="zh-CN" altLang="en-GB"/>
              <a:t>口令文件 /</a:t>
            </a:r>
            <a:r>
              <a:rPr lang="en-GB" altLang="zh-CN"/>
              <a:t>etc/passwd </a:t>
            </a:r>
          </a:p>
          <a:p>
            <a:pPr lvl="1"/>
            <a:r>
              <a:rPr lang="zh-CN" altLang="en-GB"/>
              <a:t>文件权限 </a:t>
            </a:r>
            <a:r>
              <a:rPr lang="en-GB" altLang="zh-CN"/>
              <a:t>(-rw-r--r--)</a:t>
            </a:r>
          </a:p>
          <a:p>
            <a:r>
              <a:rPr lang="zh-CN" altLang="en-GB"/>
              <a:t>影子口令文件 /</a:t>
            </a:r>
            <a:r>
              <a:rPr lang="en-GB" altLang="zh-CN"/>
              <a:t>etc/shadow</a:t>
            </a:r>
          </a:p>
          <a:p>
            <a:pPr lvl="1"/>
            <a:r>
              <a:rPr lang="zh-CN" altLang="en-GB"/>
              <a:t>文件权限</a:t>
            </a:r>
            <a:r>
              <a:rPr lang="en-GB" altLang="zh-CN"/>
              <a:t> (-r--------)</a:t>
            </a:r>
            <a:endParaRPr lang="zh-CN" altLang="en-GB"/>
          </a:p>
          <a:p>
            <a:r>
              <a:rPr lang="zh-CN" altLang="en-US"/>
              <a:t>组账号文件 </a:t>
            </a:r>
            <a:r>
              <a:rPr lang="zh-CN" altLang="en-GB"/>
              <a:t>/</a:t>
            </a:r>
            <a:r>
              <a:rPr lang="en-GB" altLang="zh-CN"/>
              <a:t>etc/</a:t>
            </a:r>
            <a:r>
              <a:rPr lang="en-US" altLang="zh-CN"/>
              <a:t>group</a:t>
            </a:r>
            <a:endParaRPr lang="zh-CN" altLang="en-GB"/>
          </a:p>
          <a:p>
            <a:pPr lvl="1"/>
            <a:r>
              <a:rPr lang="zh-CN" altLang="en-GB"/>
              <a:t>文件权限 </a:t>
            </a:r>
            <a:r>
              <a:rPr lang="en-US" altLang="zh-CN"/>
              <a:t>(-rw-r--r-- )</a:t>
            </a:r>
            <a:endParaRPr lang="en-GB" altLang="zh-CN"/>
          </a:p>
          <a:p>
            <a:r>
              <a:rPr lang="zh-CN" altLang="en-US"/>
              <a:t>组</a:t>
            </a:r>
            <a:r>
              <a:rPr lang="zh-CN" altLang="en-GB"/>
              <a:t>口令文件 /</a:t>
            </a:r>
            <a:r>
              <a:rPr lang="en-GB" altLang="zh-CN"/>
              <a:t>etc/</a:t>
            </a:r>
            <a:r>
              <a:rPr lang="en-US" altLang="zh-CN"/>
              <a:t>gshadow</a:t>
            </a:r>
            <a:endParaRPr lang="zh-CN" altLang="en-GB"/>
          </a:p>
          <a:p>
            <a:pPr lvl="1"/>
            <a:r>
              <a:rPr lang="zh-CN" altLang="en-GB"/>
              <a:t>文件权限 </a:t>
            </a:r>
            <a:r>
              <a:rPr lang="en-GB" altLang="zh-CN"/>
              <a:t>(-r--------)</a:t>
            </a:r>
            <a:endParaRPr lang="en-US" altLang="zh-CN"/>
          </a:p>
          <a:p>
            <a:endParaRPr lang="zh-CN" altLang="en-US" dirty="0"/>
          </a:p>
        </p:txBody>
      </p:sp>
    </p:spTree>
    <p:extLst>
      <p:ext uri="{BB962C8B-B14F-4D97-AF65-F5344CB8AC3E}">
        <p14:creationId xmlns:p14="http://schemas.microsoft.com/office/powerpoint/2010/main" val="316247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a:t>口令文件 /</a:t>
            </a:r>
            <a:r>
              <a:rPr lang="en-GB" altLang="zh-CN"/>
              <a:t>etc/passwd </a:t>
            </a:r>
            <a:endParaRPr lang="zh-CN" altLang="en-US" dirty="0"/>
          </a:p>
        </p:txBody>
      </p:sp>
      <p:sp>
        <p:nvSpPr>
          <p:cNvPr id="3" name="内容占位符 2"/>
          <p:cNvSpPr>
            <a:spLocks noGrp="1"/>
          </p:cNvSpPr>
          <p:nvPr>
            <p:ph idx="1"/>
          </p:nvPr>
        </p:nvSpPr>
        <p:spPr/>
        <p:txBody>
          <a:bodyPr/>
          <a:lstStyle/>
          <a:p>
            <a:r>
              <a:rPr lang="zh-CN" altLang="en-US" dirty="0"/>
              <a:t>每一个用户一条记录 </a:t>
            </a:r>
            <a:r>
              <a:rPr lang="en-US" altLang="zh-CN" dirty="0"/>
              <a:t>,</a:t>
            </a:r>
            <a:r>
              <a:rPr lang="zh-CN" altLang="en-US" dirty="0"/>
              <a:t>每条记录由用分号间隔的七个字段组成。</a:t>
            </a:r>
          </a:p>
        </p:txBody>
      </p:sp>
      <p:graphicFrame>
        <p:nvGraphicFramePr>
          <p:cNvPr id="7" name="表格 6"/>
          <p:cNvGraphicFramePr>
            <a:graphicFrameLocks noGrp="1"/>
          </p:cNvGraphicFramePr>
          <p:nvPr/>
        </p:nvGraphicFramePr>
        <p:xfrm>
          <a:off x="2135561" y="2444080"/>
          <a:ext cx="8064897" cy="3505200"/>
        </p:xfrm>
        <a:graphic>
          <a:graphicData uri="http://schemas.openxmlformats.org/drawingml/2006/table">
            <a:tbl>
              <a:tblPr firstRow="1" bandRow="1">
                <a:tableStyleId>{21E4AEA4-8DFA-4A89-87EB-49C32662AFE0}</a:tableStyleId>
              </a:tblPr>
              <a:tblGrid>
                <a:gridCol w="1728192">
                  <a:extLst>
                    <a:ext uri="{9D8B030D-6E8A-4147-A177-3AD203B41FA5}">
                      <a16:colId xmlns:a16="http://schemas.microsoft.com/office/drawing/2014/main" val="20000"/>
                    </a:ext>
                  </a:extLst>
                </a:gridCol>
                <a:gridCol w="6336705">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name</a:t>
                      </a:r>
                      <a:endParaRPr lang="zh-CN" altLang="en-US" dirty="0"/>
                    </a:p>
                  </a:txBody>
                  <a:tcPr/>
                </a:tc>
                <a:tc>
                  <a:txBody>
                    <a:bodyPr/>
                    <a:lstStyle/>
                    <a:p>
                      <a:r>
                        <a:rPr lang="zh-CN" altLang="en-US" dirty="0"/>
                        <a:t>用户名</a:t>
                      </a:r>
                    </a:p>
                  </a:txBody>
                  <a:tcPr/>
                </a:tc>
                <a:extLst>
                  <a:ext uri="{0D108BD9-81ED-4DB2-BD59-A6C34878D82A}">
                    <a16:rowId xmlns:a16="http://schemas.microsoft.com/office/drawing/2014/main" val="10001"/>
                  </a:ext>
                </a:extLst>
              </a:tr>
              <a:tr h="370840">
                <a:tc>
                  <a:txBody>
                    <a:bodyPr/>
                    <a:lstStyle/>
                    <a:p>
                      <a:r>
                        <a:rPr lang="en-US" altLang="zh-CN" dirty="0"/>
                        <a:t>password</a:t>
                      </a:r>
                      <a:endParaRPr lang="zh-CN" altLang="en-US" dirty="0"/>
                    </a:p>
                  </a:txBody>
                  <a:tcPr/>
                </a:tc>
                <a:tc>
                  <a:txBody>
                    <a:bodyPr/>
                    <a:lstStyle/>
                    <a:p>
                      <a:r>
                        <a:rPr lang="zh-CN" altLang="en-US" dirty="0"/>
                        <a:t>在此文件中的口令是</a:t>
                      </a:r>
                      <a:r>
                        <a:rPr lang="en-US" altLang="zh-CN" dirty="0"/>
                        <a:t>X</a:t>
                      </a:r>
                      <a:r>
                        <a:rPr lang="zh-CN" altLang="en-US" dirty="0"/>
                        <a:t>，这表示用户的口令是被</a:t>
                      </a:r>
                      <a:r>
                        <a:rPr lang="en-US" altLang="zh-CN" dirty="0"/>
                        <a:t>/etc/shadow</a:t>
                      </a:r>
                      <a:r>
                        <a:rPr lang="zh-CN" altLang="en-US" dirty="0"/>
                        <a:t>文件保护的</a:t>
                      </a:r>
                    </a:p>
                  </a:txBody>
                  <a:tcPr/>
                </a:tc>
                <a:extLst>
                  <a:ext uri="{0D108BD9-81ED-4DB2-BD59-A6C34878D82A}">
                    <a16:rowId xmlns:a16="http://schemas.microsoft.com/office/drawing/2014/main" val="10002"/>
                  </a:ext>
                </a:extLst>
              </a:tr>
              <a:tr h="370840">
                <a:tc>
                  <a:txBody>
                    <a:bodyPr/>
                    <a:lstStyle/>
                    <a:p>
                      <a:r>
                        <a:rPr lang="en-US" altLang="zh-CN" dirty="0" err="1"/>
                        <a:t>uid</a:t>
                      </a:r>
                      <a:endParaRPr lang="zh-CN" altLang="en-US" dirty="0"/>
                    </a:p>
                  </a:txBody>
                  <a:tcPr/>
                </a:tc>
                <a:tc>
                  <a:txBody>
                    <a:bodyPr/>
                    <a:lstStyle/>
                    <a:p>
                      <a:r>
                        <a:rPr lang="zh-CN" altLang="en-US" dirty="0"/>
                        <a:t>用户的识别号，是一个数字。每个用户的</a:t>
                      </a:r>
                      <a:r>
                        <a:rPr lang="en-US" altLang="zh-CN" dirty="0"/>
                        <a:t>UID</a:t>
                      </a:r>
                      <a:r>
                        <a:rPr lang="zh-CN" altLang="en-US" dirty="0"/>
                        <a:t>都是唯一的</a:t>
                      </a:r>
                    </a:p>
                  </a:txBody>
                  <a:tcPr/>
                </a:tc>
                <a:extLst>
                  <a:ext uri="{0D108BD9-81ED-4DB2-BD59-A6C34878D82A}">
                    <a16:rowId xmlns:a16="http://schemas.microsoft.com/office/drawing/2014/main" val="10003"/>
                  </a:ext>
                </a:extLst>
              </a:tr>
              <a:tr h="370840">
                <a:tc>
                  <a:txBody>
                    <a:bodyPr/>
                    <a:lstStyle/>
                    <a:p>
                      <a:r>
                        <a:rPr lang="en-US" altLang="zh-CN" dirty="0" err="1"/>
                        <a:t>gid</a:t>
                      </a:r>
                      <a:endParaRPr lang="zh-CN" altLang="en-US" dirty="0"/>
                    </a:p>
                  </a:txBody>
                  <a:tcPr/>
                </a:tc>
                <a:tc>
                  <a:txBody>
                    <a:bodyPr/>
                    <a:lstStyle/>
                    <a:p>
                      <a:r>
                        <a:rPr lang="zh-CN" altLang="en-US" dirty="0"/>
                        <a:t>用户的组的识别号，也是一个数字。每个用户账户在建立好后都会有一个主组。主组相同的账户其</a:t>
                      </a:r>
                      <a:r>
                        <a:rPr lang="en-US" altLang="zh-CN" dirty="0"/>
                        <a:t>GID</a:t>
                      </a:r>
                      <a:r>
                        <a:rPr lang="zh-CN" altLang="en-US" dirty="0"/>
                        <a:t>相同。</a:t>
                      </a:r>
                    </a:p>
                  </a:txBody>
                  <a:tcPr/>
                </a:tc>
                <a:extLst>
                  <a:ext uri="{0D108BD9-81ED-4DB2-BD59-A6C34878D82A}">
                    <a16:rowId xmlns:a16="http://schemas.microsoft.com/office/drawing/2014/main" val="10004"/>
                  </a:ext>
                </a:extLst>
              </a:tr>
              <a:tr h="370840">
                <a:tc>
                  <a:txBody>
                    <a:bodyPr/>
                    <a:lstStyle/>
                    <a:p>
                      <a:r>
                        <a:rPr lang="en-US" altLang="zh-CN" dirty="0"/>
                        <a:t>description</a:t>
                      </a:r>
                      <a:endParaRPr lang="zh-CN" altLang="en-US" dirty="0"/>
                    </a:p>
                  </a:txBody>
                  <a:tcPr/>
                </a:tc>
                <a:tc>
                  <a:txBody>
                    <a:bodyPr/>
                    <a:lstStyle/>
                    <a:p>
                      <a:r>
                        <a:rPr lang="zh-CN" altLang="en-US" dirty="0"/>
                        <a:t>用户的个人资料，包括地址、电话等信息</a:t>
                      </a:r>
                    </a:p>
                  </a:txBody>
                  <a:tcPr/>
                </a:tc>
                <a:extLst>
                  <a:ext uri="{0D108BD9-81ED-4DB2-BD59-A6C34878D82A}">
                    <a16:rowId xmlns:a16="http://schemas.microsoft.com/office/drawing/2014/main" val="10005"/>
                  </a:ext>
                </a:extLst>
              </a:tr>
              <a:tr h="370840">
                <a:tc>
                  <a:txBody>
                    <a:bodyPr/>
                    <a:lstStyle/>
                    <a:p>
                      <a:r>
                        <a:rPr lang="en-US" altLang="zh-CN" dirty="0"/>
                        <a:t>home</a:t>
                      </a:r>
                      <a:endParaRPr lang="zh-CN" altLang="en-US" dirty="0"/>
                    </a:p>
                  </a:txBody>
                  <a:tcPr/>
                </a:tc>
                <a:tc>
                  <a:txBody>
                    <a:bodyPr/>
                    <a:lstStyle/>
                    <a:p>
                      <a:r>
                        <a:rPr lang="zh-CN" altLang="en-US" dirty="0"/>
                        <a:t>用户的主目录，通常在</a:t>
                      </a:r>
                      <a:r>
                        <a:rPr lang="en-US" altLang="zh-CN" dirty="0"/>
                        <a:t>/home</a:t>
                      </a:r>
                      <a:r>
                        <a:rPr lang="zh-CN" altLang="en-US" dirty="0"/>
                        <a:t>下，目录名和账户名相同</a:t>
                      </a:r>
                    </a:p>
                  </a:txBody>
                  <a:tcPr/>
                </a:tc>
                <a:extLst>
                  <a:ext uri="{0D108BD9-81ED-4DB2-BD59-A6C34878D82A}">
                    <a16:rowId xmlns:a16="http://schemas.microsoft.com/office/drawing/2014/main" val="10006"/>
                  </a:ext>
                </a:extLst>
              </a:tr>
              <a:tr h="370840">
                <a:tc>
                  <a:txBody>
                    <a:bodyPr/>
                    <a:lstStyle/>
                    <a:p>
                      <a:r>
                        <a:rPr lang="en-US" altLang="zh-CN" dirty="0"/>
                        <a:t>shell</a:t>
                      </a:r>
                      <a:endParaRPr lang="zh-CN" altLang="en-US" dirty="0"/>
                    </a:p>
                  </a:txBody>
                  <a:tcPr/>
                </a:tc>
                <a:tc>
                  <a:txBody>
                    <a:bodyPr/>
                    <a:lstStyle/>
                    <a:p>
                      <a:r>
                        <a:rPr lang="zh-CN" altLang="en-US" dirty="0"/>
                        <a:t>用户登录后启动的</a:t>
                      </a:r>
                      <a:r>
                        <a:rPr lang="en-US" altLang="zh-CN" dirty="0"/>
                        <a:t>shell</a:t>
                      </a:r>
                      <a:r>
                        <a:rPr lang="zh-CN" altLang="en-US" dirty="0"/>
                        <a:t>，默认是</a:t>
                      </a:r>
                      <a:r>
                        <a:rPr lang="en-US" altLang="zh-CN" dirty="0"/>
                        <a:t>/bin/bash </a:t>
                      </a:r>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9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a:t>影子口令文件 /</a:t>
            </a:r>
            <a:r>
              <a:rPr lang="en-GB" altLang="zh-CN"/>
              <a:t>etc/shadow</a:t>
            </a:r>
            <a:endParaRPr lang="zh-CN" altLang="en-US" dirty="0"/>
          </a:p>
        </p:txBody>
      </p:sp>
      <p:sp>
        <p:nvSpPr>
          <p:cNvPr id="3" name="内容占位符 2"/>
          <p:cNvSpPr>
            <a:spLocks noGrp="1"/>
          </p:cNvSpPr>
          <p:nvPr>
            <p:ph idx="1"/>
          </p:nvPr>
        </p:nvSpPr>
        <p:spPr/>
        <p:txBody>
          <a:bodyPr/>
          <a:lstStyle/>
          <a:p>
            <a:r>
              <a:rPr lang="zh-CN" altLang="en-US" dirty="0"/>
              <a:t>每一个用户一条记录</a:t>
            </a:r>
            <a:r>
              <a:rPr lang="en-US" altLang="zh-CN" dirty="0"/>
              <a:t>,</a:t>
            </a:r>
            <a:r>
              <a:rPr lang="zh-CN" altLang="en-US" dirty="0"/>
              <a:t>每条记录由用分号间隔的九个字段组成。 </a:t>
            </a:r>
          </a:p>
        </p:txBody>
      </p:sp>
      <p:graphicFrame>
        <p:nvGraphicFramePr>
          <p:cNvPr id="7" name="表格 6"/>
          <p:cNvGraphicFramePr>
            <a:graphicFrameLocks noGrp="1"/>
          </p:cNvGraphicFramePr>
          <p:nvPr/>
        </p:nvGraphicFramePr>
        <p:xfrm>
          <a:off x="2063552" y="2204864"/>
          <a:ext cx="8136906" cy="3693160"/>
        </p:xfrm>
        <a:graphic>
          <a:graphicData uri="http://schemas.openxmlformats.org/drawingml/2006/table">
            <a:tbl>
              <a:tblPr firstRow="1" bandRow="1">
                <a:tableStyleId>{21E4AEA4-8DFA-4A89-87EB-49C32662AFE0}</a:tableStyleId>
              </a:tblPr>
              <a:tblGrid>
                <a:gridCol w="2304256">
                  <a:extLst>
                    <a:ext uri="{9D8B030D-6E8A-4147-A177-3AD203B41FA5}">
                      <a16:colId xmlns:a16="http://schemas.microsoft.com/office/drawing/2014/main" val="20000"/>
                    </a:ext>
                  </a:extLst>
                </a:gridCol>
                <a:gridCol w="5832650">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zh-CN" altLang="en-US" dirty="0"/>
                        <a:t>用户名</a:t>
                      </a:r>
                    </a:p>
                  </a:txBody>
                  <a:tcPr/>
                </a:tc>
                <a:tc>
                  <a:txBody>
                    <a:bodyPr/>
                    <a:lstStyle/>
                    <a:p>
                      <a:r>
                        <a:rPr lang="zh-CN" altLang="en-US" dirty="0"/>
                        <a:t>用户登录名</a:t>
                      </a:r>
                    </a:p>
                  </a:txBody>
                  <a:tcPr/>
                </a:tc>
                <a:extLst>
                  <a:ext uri="{0D108BD9-81ED-4DB2-BD59-A6C34878D82A}">
                    <a16:rowId xmlns:a16="http://schemas.microsoft.com/office/drawing/2014/main" val="10001"/>
                  </a:ext>
                </a:extLst>
              </a:tr>
              <a:tr h="370840">
                <a:tc>
                  <a:txBody>
                    <a:bodyPr/>
                    <a:lstStyle/>
                    <a:p>
                      <a:r>
                        <a:rPr lang="zh-CN" altLang="en-US" dirty="0"/>
                        <a:t>口令</a:t>
                      </a:r>
                    </a:p>
                  </a:txBody>
                  <a:tcPr/>
                </a:tc>
                <a:tc>
                  <a:txBody>
                    <a:bodyPr/>
                    <a:lstStyle/>
                    <a:p>
                      <a:r>
                        <a:rPr lang="zh-CN" altLang="en-US" dirty="0"/>
                        <a:t>用户的密码，是加密过的（</a:t>
                      </a:r>
                      <a:r>
                        <a:rPr lang="en-US" altLang="zh-CN" dirty="0"/>
                        <a:t>MD5</a:t>
                      </a:r>
                      <a:r>
                        <a:rPr lang="zh-CN" altLang="en-US" dirty="0"/>
                        <a:t>）</a:t>
                      </a:r>
                    </a:p>
                  </a:txBody>
                  <a:tcPr/>
                </a:tc>
                <a:extLst>
                  <a:ext uri="{0D108BD9-81ED-4DB2-BD59-A6C34878D82A}">
                    <a16:rowId xmlns:a16="http://schemas.microsoft.com/office/drawing/2014/main" val="10002"/>
                  </a:ext>
                </a:extLst>
              </a:tr>
              <a:tr h="370840">
                <a:tc>
                  <a:txBody>
                    <a:bodyPr/>
                    <a:lstStyle/>
                    <a:p>
                      <a:r>
                        <a:rPr lang="zh-CN" altLang="en-US" dirty="0"/>
                        <a:t>最后一次修改的时间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日起，到用户最后一次更改密码的天数</a:t>
                      </a:r>
                    </a:p>
                  </a:txBody>
                  <a:tcPr/>
                </a:tc>
                <a:extLst>
                  <a:ext uri="{0D108BD9-81ED-4DB2-BD59-A6C34878D82A}">
                    <a16:rowId xmlns:a16="http://schemas.microsoft.com/office/drawing/2014/main" val="10003"/>
                  </a:ext>
                </a:extLst>
              </a:tr>
              <a:tr h="370840">
                <a:tc>
                  <a:txBody>
                    <a:bodyPr/>
                    <a:lstStyle/>
                    <a:p>
                      <a:r>
                        <a:rPr lang="zh-CN" altLang="en-US" dirty="0"/>
                        <a:t>最小时间间隔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日起，到用户应该更改密码的天数</a:t>
                      </a:r>
                    </a:p>
                  </a:txBody>
                  <a:tcPr/>
                </a:tc>
                <a:extLst>
                  <a:ext uri="{0D108BD9-81ED-4DB2-BD59-A6C34878D82A}">
                    <a16:rowId xmlns:a16="http://schemas.microsoft.com/office/drawing/2014/main" val="10004"/>
                  </a:ext>
                </a:extLst>
              </a:tr>
              <a:tr h="370840">
                <a:tc>
                  <a:txBody>
                    <a:bodyPr/>
                    <a:lstStyle/>
                    <a:p>
                      <a:r>
                        <a:rPr lang="zh-CN" altLang="en-US" dirty="0"/>
                        <a:t>最大时间间隔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日起，到用户必须更改密码的天数</a:t>
                      </a:r>
                    </a:p>
                  </a:txBody>
                  <a:tcPr/>
                </a:tc>
                <a:extLst>
                  <a:ext uri="{0D108BD9-81ED-4DB2-BD59-A6C34878D82A}">
                    <a16:rowId xmlns:a16="http://schemas.microsoft.com/office/drawing/2014/main" val="10005"/>
                  </a:ext>
                </a:extLst>
              </a:tr>
              <a:tr h="370840">
                <a:tc>
                  <a:txBody>
                    <a:bodyPr/>
                    <a:lstStyle/>
                    <a:p>
                      <a:r>
                        <a:rPr lang="zh-CN" altLang="en-US" dirty="0"/>
                        <a:t>警告时间</a:t>
                      </a:r>
                    </a:p>
                  </a:txBody>
                  <a:tcPr/>
                </a:tc>
                <a:tc>
                  <a:txBody>
                    <a:bodyPr/>
                    <a:lstStyle/>
                    <a:p>
                      <a:r>
                        <a:rPr lang="zh-CN" altLang="en-US" dirty="0"/>
                        <a:t>在用户密码过期之前多少天提醒用户更新</a:t>
                      </a:r>
                    </a:p>
                  </a:txBody>
                  <a:tcPr/>
                </a:tc>
                <a:extLst>
                  <a:ext uri="{0D108BD9-81ED-4DB2-BD59-A6C34878D82A}">
                    <a16:rowId xmlns:a16="http://schemas.microsoft.com/office/drawing/2014/main" val="10006"/>
                  </a:ext>
                </a:extLst>
              </a:tr>
              <a:tr h="123613">
                <a:tc>
                  <a:txBody>
                    <a:bodyPr/>
                    <a:lstStyle/>
                    <a:p>
                      <a:r>
                        <a:rPr lang="zh-CN" altLang="en-US" dirty="0"/>
                        <a:t>不活动时间</a:t>
                      </a:r>
                    </a:p>
                  </a:txBody>
                  <a:tcPr/>
                </a:tc>
                <a:tc>
                  <a:txBody>
                    <a:bodyPr/>
                    <a:lstStyle/>
                    <a:p>
                      <a:r>
                        <a:rPr lang="zh-CN" altLang="en-US" dirty="0"/>
                        <a:t>在用户密码过期之后到禁用账户的天数</a:t>
                      </a:r>
                    </a:p>
                  </a:txBody>
                  <a:tcPr/>
                </a:tc>
                <a:extLst>
                  <a:ext uri="{0D108BD9-81ED-4DB2-BD59-A6C34878D82A}">
                    <a16:rowId xmlns:a16="http://schemas.microsoft.com/office/drawing/2014/main" val="10007"/>
                  </a:ext>
                </a:extLst>
              </a:tr>
              <a:tr h="242147">
                <a:tc>
                  <a:txBody>
                    <a:bodyPr/>
                    <a:lstStyle/>
                    <a:p>
                      <a:r>
                        <a:rPr lang="zh-CN" altLang="en-US" dirty="0"/>
                        <a:t>失效时间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日起，到账户被禁用的天数</a:t>
                      </a:r>
                    </a:p>
                  </a:txBody>
                  <a:tcPr/>
                </a:tc>
                <a:extLst>
                  <a:ext uri="{0D108BD9-81ED-4DB2-BD59-A6C34878D82A}">
                    <a16:rowId xmlns:a16="http://schemas.microsoft.com/office/drawing/2014/main" val="10008"/>
                  </a:ext>
                </a:extLst>
              </a:tr>
              <a:tr h="123613">
                <a:tc>
                  <a:txBody>
                    <a:bodyPr/>
                    <a:lstStyle/>
                    <a:p>
                      <a:r>
                        <a:rPr lang="zh-CN" altLang="en-US" dirty="0"/>
                        <a:t>标志</a:t>
                      </a:r>
                    </a:p>
                  </a:txBody>
                  <a:tcPr/>
                </a:tc>
                <a:tc>
                  <a:txBody>
                    <a:bodyPr/>
                    <a:lstStyle/>
                    <a:p>
                      <a:r>
                        <a:rPr lang="zh-CN" altLang="en-US" dirty="0"/>
                        <a:t>保留位</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017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组账号文件 </a:t>
            </a:r>
            <a:r>
              <a:rPr lang="zh-CN" altLang="en-GB"/>
              <a:t>/</a:t>
            </a:r>
            <a:r>
              <a:rPr lang="en-GB" altLang="zh-CN"/>
              <a:t>etc/</a:t>
            </a:r>
            <a:r>
              <a:rPr lang="en-US" altLang="zh-CN"/>
              <a:t>group</a:t>
            </a:r>
            <a:endParaRPr lang="zh-CN" altLang="en-US" dirty="0"/>
          </a:p>
        </p:txBody>
      </p:sp>
      <p:sp>
        <p:nvSpPr>
          <p:cNvPr id="3" name="内容占位符 2"/>
          <p:cNvSpPr>
            <a:spLocks noGrp="1"/>
          </p:cNvSpPr>
          <p:nvPr>
            <p:ph idx="1"/>
          </p:nvPr>
        </p:nvSpPr>
        <p:spPr/>
        <p:txBody>
          <a:bodyPr/>
          <a:lstStyle/>
          <a:p>
            <a:r>
              <a:rPr lang="zh-CN" altLang="en-US" dirty="0"/>
              <a:t>每一个组一条记录</a:t>
            </a:r>
            <a:r>
              <a:rPr lang="en-US" altLang="zh-CN" dirty="0"/>
              <a:t>,</a:t>
            </a:r>
            <a:r>
              <a:rPr lang="zh-CN" altLang="en-US" dirty="0"/>
              <a:t>每条记录由用分号间隔的四个字段组成</a:t>
            </a:r>
          </a:p>
        </p:txBody>
      </p:sp>
      <p:graphicFrame>
        <p:nvGraphicFramePr>
          <p:cNvPr id="7" name="表格 6"/>
          <p:cNvGraphicFramePr>
            <a:graphicFrameLocks noGrp="1"/>
          </p:cNvGraphicFramePr>
          <p:nvPr/>
        </p:nvGraphicFramePr>
        <p:xfrm>
          <a:off x="2135560" y="2636912"/>
          <a:ext cx="7848872" cy="338328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这是用户登录系统时的默认组名，它在系统中是唯一的</a:t>
                      </a:r>
                    </a:p>
                  </a:txBody>
                  <a:tcPr/>
                </a:tc>
                <a:extLst>
                  <a:ext uri="{0D108BD9-81ED-4DB2-BD59-A6C34878D82A}">
                    <a16:rowId xmlns:a16="http://schemas.microsoft.com/office/drawing/2014/main" val="10001"/>
                  </a:ext>
                </a:extLst>
              </a:tr>
              <a:tr h="370840">
                <a:tc>
                  <a:txBody>
                    <a:bodyPr/>
                    <a:lstStyle/>
                    <a:p>
                      <a:r>
                        <a:rPr lang="zh-CN" altLang="en-US" sz="2400" dirty="0"/>
                        <a:t>口令</a:t>
                      </a:r>
                    </a:p>
                  </a:txBody>
                  <a:tcPr/>
                </a:tc>
                <a:tc>
                  <a:txBody>
                    <a:bodyPr/>
                    <a:lstStyle/>
                    <a:p>
                      <a:r>
                        <a:rPr lang="zh-CN" altLang="en-US" sz="2400" dirty="0"/>
                        <a:t>组口令，由于安全性原因，已不使用该字段保存口令，用“</a:t>
                      </a:r>
                      <a:r>
                        <a:rPr lang="en-US" altLang="zh-CN" sz="2400" dirty="0"/>
                        <a:t>x”</a:t>
                      </a:r>
                      <a:r>
                        <a:rPr lang="zh-CN" altLang="en-US" sz="2400" dirty="0"/>
                        <a:t>占位 </a:t>
                      </a:r>
                    </a:p>
                  </a:txBody>
                  <a:tcPr/>
                </a:tc>
                <a:extLst>
                  <a:ext uri="{0D108BD9-81ED-4DB2-BD59-A6C34878D82A}">
                    <a16:rowId xmlns:a16="http://schemas.microsoft.com/office/drawing/2014/main" val="10002"/>
                  </a:ext>
                </a:extLst>
              </a:tr>
              <a:tr h="370840">
                <a:tc>
                  <a:txBody>
                    <a:bodyPr/>
                    <a:lstStyle/>
                    <a:p>
                      <a:r>
                        <a:rPr lang="zh-CN" altLang="en-US" sz="2400" dirty="0"/>
                        <a:t>组</a:t>
                      </a:r>
                      <a:r>
                        <a:rPr lang="en-US" altLang="zh-CN" sz="2400" dirty="0"/>
                        <a:t>ID</a:t>
                      </a:r>
                      <a:endParaRPr lang="zh-CN" altLang="en-US" sz="2400" dirty="0"/>
                    </a:p>
                  </a:txBody>
                  <a:tcPr/>
                </a:tc>
                <a:tc>
                  <a:txBody>
                    <a:bodyPr/>
                    <a:lstStyle/>
                    <a:p>
                      <a:r>
                        <a:rPr lang="zh-CN" altLang="en-US" sz="2400" dirty="0"/>
                        <a:t>是一个整数，系统内部用它来标识组</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属于该组的所有用户名表，列表中多个用户间用“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330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a:t>
            </a:r>
            <a:r>
              <a:rPr lang="zh-CN" altLang="en-GB"/>
              <a:t>口令文件 /</a:t>
            </a:r>
            <a:r>
              <a:rPr lang="en-GB" altLang="zh-CN"/>
              <a:t>etc/</a:t>
            </a:r>
            <a:r>
              <a:rPr lang="en-US" altLang="zh-CN"/>
              <a:t>gshadow</a:t>
            </a:r>
            <a:endParaRPr lang="zh-CN" altLang="en-US" dirty="0"/>
          </a:p>
        </p:txBody>
      </p:sp>
      <p:sp>
        <p:nvSpPr>
          <p:cNvPr id="3" name="内容占位符 2"/>
          <p:cNvSpPr>
            <a:spLocks noGrp="1"/>
          </p:cNvSpPr>
          <p:nvPr>
            <p:ph idx="1"/>
          </p:nvPr>
        </p:nvSpPr>
        <p:spPr/>
        <p:txBody>
          <a:bodyPr/>
          <a:lstStyle/>
          <a:p>
            <a:r>
              <a:rPr lang="zh-CN" altLang="en-US" dirty="0"/>
              <a:t>每一个组一条记录</a:t>
            </a:r>
            <a:r>
              <a:rPr lang="en-US" altLang="zh-CN" dirty="0"/>
              <a:t>,</a:t>
            </a:r>
            <a:r>
              <a:rPr lang="zh-CN" altLang="en-US" dirty="0"/>
              <a:t>每条记录由用分号间隔的四个字段组成</a:t>
            </a:r>
          </a:p>
        </p:txBody>
      </p:sp>
      <p:graphicFrame>
        <p:nvGraphicFramePr>
          <p:cNvPr id="7" name="表格 6"/>
          <p:cNvGraphicFramePr>
            <a:graphicFrameLocks noGrp="1"/>
          </p:cNvGraphicFramePr>
          <p:nvPr/>
        </p:nvGraphicFramePr>
        <p:xfrm>
          <a:off x="2135560" y="2787744"/>
          <a:ext cx="7848872" cy="301752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组名称，该字段与</a:t>
                      </a:r>
                      <a:r>
                        <a:rPr lang="en-US" altLang="zh-CN" sz="2400" dirty="0"/>
                        <a:t>group</a:t>
                      </a:r>
                      <a:r>
                        <a:rPr lang="zh-CN" altLang="en-US" sz="2400" dirty="0"/>
                        <a:t>文件中的组名称对应 </a:t>
                      </a:r>
                    </a:p>
                  </a:txBody>
                  <a:tcPr/>
                </a:tc>
                <a:extLst>
                  <a:ext uri="{0D108BD9-81ED-4DB2-BD59-A6C34878D82A}">
                    <a16:rowId xmlns:a16="http://schemas.microsoft.com/office/drawing/2014/main" val="10001"/>
                  </a:ext>
                </a:extLst>
              </a:tr>
              <a:tr h="370840">
                <a:tc>
                  <a:txBody>
                    <a:bodyPr/>
                    <a:lstStyle/>
                    <a:p>
                      <a:r>
                        <a:rPr lang="zh-CN" altLang="en-US" sz="2400" dirty="0"/>
                        <a:t>加密的组口令</a:t>
                      </a:r>
                    </a:p>
                  </a:txBody>
                  <a:tcPr/>
                </a:tc>
                <a:tc>
                  <a:txBody>
                    <a:bodyPr/>
                    <a:lstStyle/>
                    <a:p>
                      <a:r>
                        <a:rPr lang="zh-CN" altLang="en-US" sz="2400" dirty="0"/>
                        <a:t>用于保存已加密的口令</a:t>
                      </a:r>
                    </a:p>
                  </a:txBody>
                  <a:tcPr/>
                </a:tc>
                <a:extLst>
                  <a:ext uri="{0D108BD9-81ED-4DB2-BD59-A6C34878D82A}">
                    <a16:rowId xmlns:a16="http://schemas.microsoft.com/office/drawing/2014/main" val="10002"/>
                  </a:ext>
                </a:extLst>
              </a:tr>
              <a:tr h="370840">
                <a:tc>
                  <a:txBody>
                    <a:bodyPr/>
                    <a:lstStyle/>
                    <a:p>
                      <a:r>
                        <a:rPr lang="zh-CN" altLang="en-US" sz="2400" dirty="0"/>
                        <a:t>组的管理员账号</a:t>
                      </a:r>
                    </a:p>
                  </a:txBody>
                  <a:tcPr/>
                </a:tc>
                <a:tc>
                  <a:txBody>
                    <a:bodyPr/>
                    <a:lstStyle/>
                    <a:p>
                      <a:r>
                        <a:rPr lang="zh-CN" altLang="en-US" sz="2400" dirty="0"/>
                        <a:t>管理员有权对该组添加删除账号</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属于该组的用户成员列表，列表中多个用户间用“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54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验证账号文件的一致性</a:t>
            </a:r>
            <a:endParaRPr lang="zh-CN" altLang="en-US" dirty="0"/>
          </a:p>
        </p:txBody>
      </p:sp>
      <p:sp>
        <p:nvSpPr>
          <p:cNvPr id="3" name="内容占位符 2"/>
          <p:cNvSpPr>
            <a:spLocks noGrp="1"/>
          </p:cNvSpPr>
          <p:nvPr>
            <p:ph idx="1"/>
          </p:nvPr>
        </p:nvSpPr>
        <p:spPr/>
        <p:txBody>
          <a:bodyPr/>
          <a:lstStyle/>
          <a:p>
            <a:r>
              <a:rPr lang="en-US" altLang="zh-CN" dirty="0"/>
              <a:t>Red Hat </a:t>
            </a:r>
            <a:r>
              <a:rPr lang="zh-CN" altLang="en-US" dirty="0"/>
              <a:t>不建议管理员直接编辑修改系统账户文件来维护账户。若用户直接编辑了账户文件， 建议使用账号文件的一致性检测命令。</a:t>
            </a:r>
          </a:p>
          <a:p>
            <a:r>
              <a:rPr lang="en-US" altLang="zh-CN" dirty="0" err="1"/>
              <a:t>pwck</a:t>
            </a:r>
            <a:r>
              <a:rPr lang="en-US" altLang="zh-CN" dirty="0"/>
              <a:t> </a:t>
            </a:r>
          </a:p>
          <a:p>
            <a:pPr lvl="1"/>
            <a:r>
              <a:rPr lang="zh-CN" altLang="en-US" dirty="0"/>
              <a:t>验证用户账号文件，认证信息的完整性。 </a:t>
            </a:r>
          </a:p>
          <a:p>
            <a:pPr lvl="1"/>
            <a:r>
              <a:rPr lang="zh-CN" altLang="en-US" dirty="0"/>
              <a:t>该命令检测文件“</a:t>
            </a:r>
            <a:r>
              <a:rPr lang="en-US" altLang="zh-CN" dirty="0"/>
              <a:t>/</a:t>
            </a:r>
            <a:r>
              <a:rPr lang="en-US" altLang="zh-CN" dirty="0" err="1"/>
              <a:t>etc</a:t>
            </a:r>
            <a:r>
              <a:rPr lang="en-US" altLang="zh-CN" dirty="0"/>
              <a:t>/</a:t>
            </a:r>
            <a:r>
              <a:rPr lang="en-US" altLang="zh-CN" dirty="0" err="1"/>
              <a:t>passwd</a:t>
            </a:r>
            <a:r>
              <a:rPr lang="en-US" altLang="zh-CN" dirty="0"/>
              <a:t>”</a:t>
            </a:r>
            <a:r>
              <a:rPr lang="zh-CN" altLang="en-US" dirty="0"/>
              <a:t>和“</a:t>
            </a:r>
            <a:r>
              <a:rPr lang="en-US" altLang="zh-CN" dirty="0"/>
              <a:t>/</a:t>
            </a:r>
            <a:r>
              <a:rPr lang="en-US" altLang="zh-CN" dirty="0" err="1"/>
              <a:t>etc</a:t>
            </a:r>
            <a:r>
              <a:rPr lang="en-US" altLang="zh-CN" dirty="0"/>
              <a:t>/shadow” </a:t>
            </a:r>
            <a:r>
              <a:rPr lang="zh-CN" altLang="en-US" dirty="0"/>
              <a:t>的每行中字段的格式和值是否正确。 </a:t>
            </a:r>
          </a:p>
          <a:p>
            <a:r>
              <a:rPr lang="en-US" altLang="zh-CN" dirty="0" err="1"/>
              <a:t>grpck</a:t>
            </a:r>
            <a:r>
              <a:rPr lang="en-US" altLang="zh-CN" dirty="0"/>
              <a:t> </a:t>
            </a:r>
          </a:p>
          <a:p>
            <a:pPr lvl="1"/>
            <a:r>
              <a:rPr lang="zh-CN" altLang="en-US" dirty="0"/>
              <a:t>验证组账号文件，认证信息的完整性。 </a:t>
            </a:r>
          </a:p>
          <a:p>
            <a:pPr lvl="1"/>
            <a:r>
              <a:rPr lang="zh-CN" altLang="en-US" dirty="0"/>
              <a:t>该命令检测文件“</a:t>
            </a:r>
            <a:r>
              <a:rPr lang="en-US" altLang="zh-CN" dirty="0"/>
              <a:t>/</a:t>
            </a:r>
            <a:r>
              <a:rPr lang="en-US" altLang="zh-CN" dirty="0" err="1"/>
              <a:t>etc</a:t>
            </a:r>
            <a:r>
              <a:rPr lang="en-US" altLang="zh-CN" dirty="0"/>
              <a:t>/group”</a:t>
            </a:r>
            <a:r>
              <a:rPr lang="zh-CN" altLang="en-US" dirty="0"/>
              <a:t>和“</a:t>
            </a:r>
            <a:r>
              <a:rPr lang="en-US" altLang="zh-CN" dirty="0"/>
              <a:t>/</a:t>
            </a:r>
            <a:r>
              <a:rPr lang="en-US" altLang="zh-CN" dirty="0" err="1"/>
              <a:t>etc</a:t>
            </a:r>
            <a:r>
              <a:rPr lang="en-US" altLang="zh-CN" dirty="0"/>
              <a:t>/</a:t>
            </a:r>
            <a:r>
              <a:rPr lang="en-US" altLang="zh-CN" dirty="0" err="1"/>
              <a:t>gshadow</a:t>
            </a:r>
            <a:r>
              <a:rPr lang="en-US" altLang="zh-CN" dirty="0"/>
              <a:t>”</a:t>
            </a:r>
            <a:r>
              <a:rPr lang="zh-CN" altLang="en-US" dirty="0"/>
              <a:t>的每行中字段的格式和值是否正确。</a:t>
            </a:r>
          </a:p>
        </p:txBody>
      </p:sp>
    </p:spTree>
    <p:extLst>
      <p:ext uri="{BB962C8B-B14F-4D97-AF65-F5344CB8AC3E}">
        <p14:creationId xmlns:p14="http://schemas.microsoft.com/office/powerpoint/2010/main" val="183170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用户默认环境配置及模板</a:t>
            </a:r>
            <a:endParaRPr lang="zh-CN" altLang="en-US" dirty="0"/>
          </a:p>
        </p:txBody>
      </p:sp>
      <p:sp>
        <p:nvSpPr>
          <p:cNvPr id="3" name="内容占位符 2"/>
          <p:cNvSpPr>
            <a:spLocks noGrp="1"/>
          </p:cNvSpPr>
          <p:nvPr>
            <p:ph idx="1"/>
          </p:nvPr>
        </p:nvSpPr>
        <p:spPr/>
        <p:txBody>
          <a:bodyPr/>
          <a:lstStyle/>
          <a:p>
            <a:r>
              <a:rPr lang="zh-CN" altLang="en-US"/>
              <a:t>用户默认配置文件 </a:t>
            </a:r>
          </a:p>
          <a:p>
            <a:pPr lvl="1"/>
            <a:r>
              <a:rPr lang="en-US" altLang="zh-CN"/>
              <a:t>/etc/login.defs </a:t>
            </a:r>
          </a:p>
          <a:p>
            <a:pPr lvl="1"/>
            <a:r>
              <a:rPr lang="en-US" altLang="zh-CN"/>
              <a:t>/etc/default/useradd </a:t>
            </a:r>
          </a:p>
          <a:p>
            <a:r>
              <a:rPr lang="zh-CN" altLang="en-US"/>
              <a:t>新用户基本信息 </a:t>
            </a:r>
          </a:p>
          <a:p>
            <a:pPr lvl="1"/>
            <a:r>
              <a:rPr lang="en-US" altLang="zh-CN"/>
              <a:t>/etc/skel </a:t>
            </a:r>
          </a:p>
          <a:p>
            <a:pPr lvl="1"/>
            <a:r>
              <a:rPr lang="zh-CN" altLang="en-US"/>
              <a:t>如果手工创建用户，则需复制该目录到用户主目录</a:t>
            </a:r>
            <a:endParaRPr lang="zh-CN" altLang="en-US" dirty="0"/>
          </a:p>
        </p:txBody>
      </p:sp>
    </p:spTree>
    <p:extLst>
      <p:ext uri="{BB962C8B-B14F-4D97-AF65-F5344CB8AC3E}">
        <p14:creationId xmlns:p14="http://schemas.microsoft.com/office/powerpoint/2010/main" val="296413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718303440"/>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683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账户查看命令</a:t>
            </a:r>
            <a:endParaRPr lang="zh-CN" altLang="en-US" dirty="0"/>
          </a:p>
        </p:txBody>
      </p:sp>
      <p:graphicFrame>
        <p:nvGraphicFramePr>
          <p:cNvPr id="7" name="Group 27"/>
          <p:cNvGraphicFramePr>
            <a:graphicFrameLocks/>
          </p:cNvGraphicFramePr>
          <p:nvPr>
            <p:extLst>
              <p:ext uri="{D42A27DB-BD31-4B8C-83A1-F6EECF244321}">
                <p14:modId xmlns:p14="http://schemas.microsoft.com/office/powerpoint/2010/main" val="3340340158"/>
              </p:ext>
            </p:extLst>
          </p:nvPr>
        </p:nvGraphicFramePr>
        <p:xfrm>
          <a:off x="2087553" y="1412776"/>
          <a:ext cx="8136904" cy="4320480"/>
        </p:xfrm>
        <a:graphic>
          <a:graphicData uri="http://schemas.openxmlformats.org/drawingml/2006/table">
            <a:tbl>
              <a:tblPr>
                <a:tableStyleId>{284E427A-3D55-4303-BF80-6455036E1DE7}</a:tableStyleId>
              </a:tblPr>
              <a:tblGrid>
                <a:gridCol w="158417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864096">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id</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显示用户当前的</a:t>
                      </a:r>
                      <a:r>
                        <a:rPr kumimoji="0" lang="en-US" altLang="zh-CN" sz="2400" b="0" i="0" u="none" strike="noStrike" cap="none" normalizeH="0" baseline="0" dirty="0" err="1">
                          <a:ln>
                            <a:noFill/>
                          </a:ln>
                          <a:solidFill>
                            <a:schemeClr val="tx1"/>
                          </a:solidFill>
                          <a:effectLst/>
                          <a:latin typeface="Arial" charset="0"/>
                          <a:ea typeface="宋体" charset="-122"/>
                        </a:rPr>
                        <a:t>uid</a:t>
                      </a:r>
                      <a:r>
                        <a:rPr kumimoji="0" lang="zh-CN" altLang="en-US" sz="2400" b="0" i="0" u="none" strike="noStrike" cap="none" normalizeH="0" baseline="0" dirty="0">
                          <a:ln>
                            <a:noFill/>
                          </a:ln>
                          <a:solidFill>
                            <a:schemeClr val="tx1"/>
                          </a:solidFill>
                          <a:effectLst/>
                          <a:latin typeface="Arial" charset="0"/>
                          <a:ea typeface="宋体" charset="-122"/>
                        </a:rPr>
                        <a:t>、</a:t>
                      </a:r>
                      <a:r>
                        <a:rPr kumimoji="0" lang="en-US" altLang="zh-CN" sz="2400" b="0" i="0" u="none" strike="noStrike" cap="none" normalizeH="0" baseline="0" dirty="0" err="1">
                          <a:ln>
                            <a:noFill/>
                          </a:ln>
                          <a:solidFill>
                            <a:schemeClr val="tx1"/>
                          </a:solidFill>
                          <a:effectLst/>
                          <a:latin typeface="Arial" charset="0"/>
                          <a:ea typeface="宋体" charset="-122"/>
                        </a:rPr>
                        <a:t>gid</a:t>
                      </a:r>
                      <a:r>
                        <a:rPr kumimoji="0" lang="zh-CN" altLang="en-US" sz="2400" b="0" i="0" u="none" strike="noStrike" cap="none" normalizeH="0" baseline="0" dirty="0">
                          <a:ln>
                            <a:noFill/>
                          </a:ln>
                          <a:solidFill>
                            <a:schemeClr val="tx1"/>
                          </a:solidFill>
                          <a:effectLst/>
                          <a:latin typeface="Arial" charset="0"/>
                          <a:ea typeface="宋体" charset="-122"/>
                        </a:rPr>
                        <a:t>和用户所属的组列表</a:t>
                      </a:r>
                    </a:p>
                  </a:txBody>
                  <a:tcPr anchor="ctr" horzOverflow="overflow"/>
                </a:tc>
                <a:extLst>
                  <a:ext uri="{0D108BD9-81ED-4DB2-BD59-A6C34878D82A}">
                    <a16:rowId xmlns:a16="http://schemas.microsoft.com/office/drawing/2014/main" val="10000"/>
                  </a:ext>
                </a:extLst>
              </a:tr>
              <a:tr h="846652">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groups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显示指定用户所属的组列表</a:t>
                      </a:r>
                    </a:p>
                  </a:txBody>
                  <a:tcPr anchor="ctr" horzOverflow="overflow"/>
                </a:tc>
                <a:extLst>
                  <a:ext uri="{0D108BD9-81ED-4DB2-BD59-A6C34878D82A}">
                    <a16:rowId xmlns:a16="http://schemas.microsoft.com/office/drawing/2014/main" val="10001"/>
                  </a:ext>
                </a:extLst>
              </a:tr>
              <a:tr h="737524">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tx1"/>
                          </a:solidFill>
                          <a:effectLst/>
                          <a:latin typeface="Arial" charset="0"/>
                          <a:ea typeface="宋体" charset="-122"/>
                        </a:rPr>
                        <a:t>whoami</a:t>
                      </a:r>
                      <a:r>
                        <a:rPr kumimoji="0" lang="en-US" altLang="zh-CN" sz="2400" b="0" i="0" u="none" strike="noStrike" cap="none" normalizeH="0" baseline="0" dirty="0">
                          <a:ln>
                            <a:noFill/>
                          </a:ln>
                          <a:solidFill>
                            <a:schemeClr val="tx1"/>
                          </a:solidFill>
                          <a:effectLst/>
                          <a:latin typeface="Arial" charset="0"/>
                          <a:ea typeface="宋体" charset="-122"/>
                        </a:rPr>
                        <a:t> </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显示当前用户的名称</a:t>
                      </a:r>
                    </a:p>
                  </a:txBody>
                  <a:tcPr anchor="ctr" horzOverflow="overflow"/>
                </a:tc>
                <a:extLst>
                  <a:ext uri="{0D108BD9-81ED-4DB2-BD59-A6C34878D82A}">
                    <a16:rowId xmlns:a16="http://schemas.microsoft.com/office/drawing/2014/main" val="10002"/>
                  </a:ext>
                </a:extLst>
              </a:tr>
              <a:tr h="843017">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w/who</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显示登录用户及相关信息</a:t>
                      </a:r>
                    </a:p>
                  </a:txBody>
                  <a:tcPr anchor="ctr" horzOverflow="overflow"/>
                </a:tc>
                <a:extLst>
                  <a:ext uri="{0D108BD9-81ED-4DB2-BD59-A6C34878D82A}">
                    <a16:rowId xmlns:a16="http://schemas.microsoft.com/office/drawing/2014/main" val="10003"/>
                  </a:ext>
                </a:extLst>
              </a:tr>
              <a:tr h="1029191">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tx1"/>
                          </a:solidFill>
                          <a:effectLst/>
                          <a:latin typeface="Arial" charset="0"/>
                          <a:ea typeface="宋体" charset="-122"/>
                        </a:rPr>
                        <a:t>newgrp</a:t>
                      </a:r>
                      <a:endParaRPr kumimoji="0" lang="en-US" altLang="zh-CN" sz="24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用于转换用户的当前组到指定的组账号，用户必须属于该组才可以正确执行该命令</a:t>
                      </a: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544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CentOS</a:t>
            </a:r>
            <a:r>
              <a:rPr lang="zh-CN" altLang="en-US" dirty="0"/>
              <a:t>的账号管理</a:t>
            </a:r>
            <a:endParaRPr lang="en-US" altLang="zh-CN" dirty="0"/>
          </a:p>
          <a:p>
            <a:r>
              <a:rPr lang="zh-CN" altLang="en-US" dirty="0"/>
              <a:t>掌握</a:t>
            </a:r>
            <a:r>
              <a:rPr lang="en-US" altLang="zh-CN" dirty="0"/>
              <a:t>CentOS</a:t>
            </a:r>
            <a:r>
              <a:rPr lang="zh-CN" altLang="en-US" dirty="0"/>
              <a:t>的用户和组的管理</a:t>
            </a:r>
            <a:endParaRPr lang="en-US" altLang="zh-CN" dirty="0"/>
          </a:p>
          <a:p>
            <a:r>
              <a:rPr lang="zh-CN" altLang="en-US" dirty="0"/>
              <a:t>掌握</a:t>
            </a:r>
            <a:r>
              <a:rPr lang="en-US" altLang="zh-CN" dirty="0"/>
              <a:t>CentOS</a:t>
            </a:r>
            <a:r>
              <a:rPr lang="zh-CN" altLang="en-US" dirty="0"/>
              <a:t>的权限管理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用户和组管理工具</a:t>
            </a:r>
            <a:endParaRPr lang="zh-CN" altLang="en-US" dirty="0"/>
          </a:p>
        </p:txBody>
      </p:sp>
      <p:sp>
        <p:nvSpPr>
          <p:cNvPr id="3" name="内容占位符 2"/>
          <p:cNvSpPr>
            <a:spLocks noGrp="1"/>
          </p:cNvSpPr>
          <p:nvPr>
            <p:ph idx="1"/>
          </p:nvPr>
        </p:nvSpPr>
        <p:spPr/>
        <p:txBody>
          <a:bodyPr/>
          <a:lstStyle/>
          <a:p>
            <a:r>
              <a:rPr lang="zh-CN" altLang="en-US" dirty="0"/>
              <a:t>用户管理 </a:t>
            </a:r>
          </a:p>
          <a:p>
            <a:pPr lvl="1"/>
            <a:r>
              <a:rPr lang="en-US" altLang="zh-CN" dirty="0" err="1"/>
              <a:t>useradd</a:t>
            </a:r>
            <a:r>
              <a:rPr lang="en-US" altLang="zh-CN" dirty="0"/>
              <a:t> </a:t>
            </a:r>
          </a:p>
          <a:p>
            <a:pPr lvl="1"/>
            <a:r>
              <a:rPr lang="en-US" altLang="zh-CN" dirty="0" err="1"/>
              <a:t>usermod</a:t>
            </a:r>
            <a:r>
              <a:rPr lang="en-US" altLang="zh-CN" dirty="0"/>
              <a:t> </a:t>
            </a:r>
          </a:p>
          <a:p>
            <a:pPr lvl="1"/>
            <a:r>
              <a:rPr lang="en-US" altLang="zh-CN" dirty="0" err="1"/>
              <a:t>userdel</a:t>
            </a:r>
            <a:r>
              <a:rPr lang="en-US" altLang="zh-CN" dirty="0"/>
              <a:t> </a:t>
            </a:r>
          </a:p>
          <a:p>
            <a:r>
              <a:rPr lang="zh-CN" altLang="en-US" dirty="0"/>
              <a:t>组管理 </a:t>
            </a:r>
          </a:p>
          <a:p>
            <a:pPr lvl="1"/>
            <a:r>
              <a:rPr lang="en-US" altLang="zh-CN" dirty="0" err="1"/>
              <a:t>groupadd</a:t>
            </a:r>
            <a:r>
              <a:rPr lang="en-US" altLang="zh-CN" dirty="0"/>
              <a:t> </a:t>
            </a:r>
          </a:p>
          <a:p>
            <a:pPr lvl="1"/>
            <a:r>
              <a:rPr lang="en-US" altLang="zh-CN" dirty="0" err="1"/>
              <a:t>groupmod</a:t>
            </a:r>
            <a:r>
              <a:rPr lang="en-US" altLang="zh-CN" dirty="0"/>
              <a:t> </a:t>
            </a:r>
          </a:p>
          <a:p>
            <a:pPr lvl="1"/>
            <a:r>
              <a:rPr lang="en-US" altLang="zh-CN" dirty="0" err="1"/>
              <a:t>groupdel</a:t>
            </a:r>
            <a:endParaRPr lang="zh-CN" altLang="en-US" dirty="0"/>
          </a:p>
        </p:txBody>
      </p:sp>
    </p:spTree>
    <p:extLst>
      <p:ext uri="{BB962C8B-B14F-4D97-AF65-F5344CB8AC3E}">
        <p14:creationId xmlns:p14="http://schemas.microsoft.com/office/powerpoint/2010/main" val="45211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添加用户账号（</a:t>
            </a:r>
            <a:r>
              <a:rPr lang="en-US" altLang="zh-CN"/>
              <a:t>useradd</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useradd [&lt;</a:t>
            </a:r>
            <a:r>
              <a:rPr lang="zh-CN" altLang="en-US"/>
              <a:t>选项</a:t>
            </a:r>
            <a:r>
              <a:rPr lang="en-US" altLang="zh-CN"/>
              <a:t>&gt;] &lt;</a:t>
            </a:r>
            <a:r>
              <a:rPr lang="zh-CN" altLang="en-US"/>
              <a:t>用户名</a:t>
            </a:r>
            <a:r>
              <a:rPr lang="en-US" altLang="zh-CN"/>
              <a:t>&gt;</a:t>
            </a:r>
          </a:p>
          <a:p>
            <a:r>
              <a:rPr lang="zh-CN" altLang="en-US"/>
              <a:t>常用选项</a:t>
            </a:r>
            <a:endParaRPr lang="zh-CN" altLang="en-US" dirty="0"/>
          </a:p>
        </p:txBody>
      </p:sp>
      <p:graphicFrame>
        <p:nvGraphicFramePr>
          <p:cNvPr id="7" name="Group 27"/>
          <p:cNvGraphicFramePr>
            <a:graphicFrameLocks/>
          </p:cNvGraphicFramePr>
          <p:nvPr/>
        </p:nvGraphicFramePr>
        <p:xfrm>
          <a:off x="2135188" y="3212976"/>
          <a:ext cx="7859712" cy="2698752"/>
        </p:xfrm>
        <a:graphic>
          <a:graphicData uri="http://schemas.openxmlformats.org/drawingml/2006/table">
            <a:tbl>
              <a:tblPr>
                <a:tableStyleId>{284E427A-3D55-4303-BF80-6455036E1DE7}</a:tableStyleId>
              </a:tblPr>
              <a:tblGrid>
                <a:gridCol w="2014537">
                  <a:extLst>
                    <a:ext uri="{9D8B030D-6E8A-4147-A177-3AD203B41FA5}">
                      <a16:colId xmlns:a16="http://schemas.microsoft.com/office/drawing/2014/main" val="20000"/>
                    </a:ext>
                  </a:extLst>
                </a:gridCol>
                <a:gridCol w="5845175">
                  <a:extLst>
                    <a:ext uri="{9D8B030D-6E8A-4147-A177-3AD203B41FA5}">
                      <a16:colId xmlns:a16="http://schemas.microsoft.com/office/drawing/2014/main" val="20001"/>
                    </a:ext>
                  </a:extLst>
                </a:gridCol>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指定新用户的主（私有）组。</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指定新用户的附加组。</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-d directory</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指定新用户的自家目录。</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-s shell</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指定新用户使用的</a:t>
                      </a:r>
                      <a:r>
                        <a:rPr kumimoji="0" lang="en-US" altLang="zh-CN" sz="2200" u="none" strike="noStrike" cap="none" normalizeH="0" baseline="0">
                          <a:ln>
                            <a:noFill/>
                          </a:ln>
                          <a:effectLst/>
                        </a:rPr>
                        <a:t>Shell</a:t>
                      </a:r>
                      <a:r>
                        <a:rPr kumimoji="0" lang="zh-CN" altLang="en-US" sz="2200" u="none" strike="noStrike" cap="none" normalizeH="0" baseline="0">
                          <a:ln>
                            <a:noFill/>
                          </a:ln>
                          <a:effectLst/>
                        </a:rPr>
                        <a:t>，默认为</a:t>
                      </a:r>
                      <a:r>
                        <a:rPr kumimoji="0" lang="en-US" altLang="zh-CN" sz="2200" u="none" strike="noStrike" cap="none" normalizeH="0" baseline="0">
                          <a:ln>
                            <a:noFill/>
                          </a:ln>
                          <a:effectLst/>
                        </a:rPr>
                        <a:t>bash</a:t>
                      </a:r>
                      <a:r>
                        <a:rPr kumimoji="0" lang="zh-CN" altLang="en-US" sz="2200" u="none" strike="noStrike" cap="none" normalizeH="0" baseline="0">
                          <a:ln>
                            <a:noFill/>
                          </a:ln>
                          <a:effectLst/>
                        </a:rPr>
                        <a:t>。</a:t>
                      </a:r>
                      <a:endParaRPr kumimoji="0" lang="zh-CN" altLang="en-US"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-e expire</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a:ln>
                            <a:noFill/>
                          </a:ln>
                          <a:effectLst/>
                        </a:rPr>
                        <a:t>指定用户的登录失效时间，例如：</a:t>
                      </a:r>
                      <a:r>
                        <a:rPr kumimoji="0" lang="en-US" altLang="zh-CN" sz="2200" u="none" strike="noStrike" cap="none" normalizeH="0" baseline="0">
                          <a:ln>
                            <a:noFill/>
                          </a:ln>
                          <a:effectLst/>
                        </a:rPr>
                        <a:t>08/10/2001</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-M</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不建立新用户的自家目录。</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98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useradd</a:t>
            </a:r>
            <a:r>
              <a:rPr lang="zh-CN" altLang="en-US"/>
              <a:t>命令添加用户的过程</a:t>
            </a:r>
            <a:endParaRPr lang="zh-CN" altLang="en-US" dirty="0"/>
          </a:p>
        </p:txBody>
      </p:sp>
      <p:sp>
        <p:nvSpPr>
          <p:cNvPr id="3" name="内容占位符 2"/>
          <p:cNvSpPr>
            <a:spLocks noGrp="1"/>
          </p:cNvSpPr>
          <p:nvPr>
            <p:ph idx="1"/>
          </p:nvPr>
        </p:nvSpPr>
        <p:spPr/>
        <p:txBody>
          <a:bodyPr/>
          <a:lstStyle/>
          <a:p>
            <a:r>
              <a:rPr lang="zh-CN" altLang="en-US" dirty="0"/>
              <a:t>编辑账户验证信息文件</a:t>
            </a:r>
          </a:p>
          <a:p>
            <a:pPr lvl="1"/>
            <a:r>
              <a:rPr lang="en-US" altLang="zh-CN" dirty="0"/>
              <a:t>/</a:t>
            </a:r>
            <a:r>
              <a:rPr lang="en-US" altLang="zh-CN" dirty="0" err="1"/>
              <a:t>etc</a:t>
            </a:r>
            <a:r>
              <a:rPr lang="en-US" altLang="zh-CN" dirty="0"/>
              <a:t>/</a:t>
            </a:r>
            <a:r>
              <a:rPr lang="en-US" altLang="zh-CN" dirty="0" err="1"/>
              <a:t>passwd</a:t>
            </a:r>
            <a:r>
              <a:rPr lang="en-US" altLang="zh-CN" dirty="0"/>
              <a:t>, /</a:t>
            </a:r>
            <a:r>
              <a:rPr lang="en-US" altLang="zh-CN" dirty="0" err="1"/>
              <a:t>etc</a:t>
            </a:r>
            <a:r>
              <a:rPr lang="en-US" altLang="zh-CN" dirty="0"/>
              <a:t>/shadow</a:t>
            </a:r>
          </a:p>
          <a:p>
            <a:pPr lvl="1"/>
            <a:r>
              <a:rPr lang="en-US" altLang="zh-CN" dirty="0"/>
              <a:t>/</a:t>
            </a:r>
            <a:r>
              <a:rPr lang="en-US" altLang="zh-CN" dirty="0" err="1"/>
              <a:t>etc</a:t>
            </a:r>
            <a:r>
              <a:rPr lang="en-US" altLang="zh-CN" dirty="0"/>
              <a:t>/group, /</a:t>
            </a:r>
            <a:r>
              <a:rPr lang="en-US" altLang="zh-CN" dirty="0" err="1"/>
              <a:t>etc</a:t>
            </a:r>
            <a:r>
              <a:rPr lang="en-US" altLang="zh-CN" dirty="0"/>
              <a:t>/</a:t>
            </a:r>
            <a:r>
              <a:rPr lang="en-US" altLang="zh-CN" dirty="0" err="1"/>
              <a:t>gshadow</a:t>
            </a:r>
            <a:r>
              <a:rPr lang="en-US" altLang="zh-CN" dirty="0"/>
              <a:t> </a:t>
            </a:r>
          </a:p>
          <a:p>
            <a:r>
              <a:rPr lang="zh-CN" altLang="en-US" dirty="0"/>
              <a:t>创建主目录 </a:t>
            </a:r>
            <a:r>
              <a:rPr lang="en-US" altLang="zh-CN" dirty="0"/>
              <a:t>/home/&lt;username&gt;</a:t>
            </a:r>
          </a:p>
          <a:p>
            <a:pPr lvl="1"/>
            <a:r>
              <a:rPr lang="zh-CN" altLang="en-US" dirty="0"/>
              <a:t>根据骨架目录（</a:t>
            </a:r>
            <a:r>
              <a:rPr lang="en-US" altLang="zh-CN" dirty="0"/>
              <a:t>Skeleton Directory</a:t>
            </a:r>
            <a:r>
              <a:rPr lang="zh-CN" altLang="en-US" dirty="0"/>
              <a:t>） </a:t>
            </a:r>
            <a:r>
              <a:rPr lang="en-US" altLang="zh-CN" dirty="0"/>
              <a:t>/</a:t>
            </a:r>
            <a:r>
              <a:rPr lang="en-US" altLang="zh-CN" dirty="0" err="1"/>
              <a:t>etc</a:t>
            </a:r>
            <a:r>
              <a:rPr lang="en-US" altLang="zh-CN" dirty="0"/>
              <a:t>/</a:t>
            </a:r>
            <a:r>
              <a:rPr lang="en-US" altLang="zh-CN" dirty="0" err="1"/>
              <a:t>skel</a:t>
            </a:r>
            <a:r>
              <a:rPr lang="en-US" altLang="zh-CN" dirty="0"/>
              <a:t>/ </a:t>
            </a:r>
            <a:r>
              <a:rPr lang="zh-CN" altLang="en-US" dirty="0"/>
              <a:t>的内容填充用户主目录 </a:t>
            </a:r>
          </a:p>
          <a:p>
            <a:r>
              <a:rPr lang="zh-CN" altLang="en-US" dirty="0"/>
              <a:t>设置权限 </a:t>
            </a:r>
          </a:p>
        </p:txBody>
      </p:sp>
    </p:spTree>
    <p:extLst>
      <p:ext uri="{BB962C8B-B14F-4D97-AF65-F5344CB8AC3E}">
        <p14:creationId xmlns:p14="http://schemas.microsoft.com/office/powerpoint/2010/main" val="3891848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设置用户口令</a:t>
            </a:r>
            <a:endParaRPr lang="zh-CN" altLang="en-US" dirty="0"/>
          </a:p>
        </p:txBody>
      </p:sp>
      <p:sp>
        <p:nvSpPr>
          <p:cNvPr id="3" name="内容占位符 2"/>
          <p:cNvSpPr>
            <a:spLocks noGrp="1"/>
          </p:cNvSpPr>
          <p:nvPr>
            <p:ph idx="1"/>
          </p:nvPr>
        </p:nvSpPr>
        <p:spPr/>
        <p:txBody>
          <a:bodyPr/>
          <a:lstStyle/>
          <a:p>
            <a:r>
              <a:rPr lang="zh-CN" altLang="en-US"/>
              <a:t>命令格式</a:t>
            </a:r>
          </a:p>
          <a:p>
            <a:pPr lvl="1"/>
            <a:r>
              <a:rPr lang="en-US" altLang="zh-CN"/>
              <a:t>passwd [&lt;</a:t>
            </a:r>
            <a:r>
              <a:rPr lang="zh-CN" altLang="en-US"/>
              <a:t>用户账号名</a:t>
            </a:r>
            <a:r>
              <a:rPr lang="en-US" altLang="zh-CN"/>
              <a:t>&gt;]</a:t>
            </a:r>
          </a:p>
          <a:p>
            <a:r>
              <a:rPr lang="zh-CN" altLang="en-US"/>
              <a:t>使用举例</a:t>
            </a:r>
          </a:p>
          <a:p>
            <a:pPr lvl="1"/>
            <a:r>
              <a:rPr lang="zh-CN" altLang="en-US"/>
              <a:t>设置用户自己的口令</a:t>
            </a:r>
          </a:p>
          <a:p>
            <a:pPr lvl="2"/>
            <a:r>
              <a:rPr lang="en-US" altLang="zh-CN"/>
              <a:t>$ passwd</a:t>
            </a:r>
          </a:p>
          <a:p>
            <a:pPr lvl="2"/>
            <a:r>
              <a:rPr lang="en-US" altLang="zh-CN"/>
              <a:t># passwd</a:t>
            </a:r>
          </a:p>
          <a:p>
            <a:pPr lvl="1"/>
            <a:r>
              <a:rPr lang="en-US" altLang="zh-CN"/>
              <a:t>root </a:t>
            </a:r>
            <a:r>
              <a:rPr lang="zh-CN" altLang="en-US"/>
              <a:t>用户设置他人的口令</a:t>
            </a:r>
          </a:p>
          <a:p>
            <a:pPr lvl="2"/>
            <a:r>
              <a:rPr lang="en-US" altLang="zh-CN"/>
              <a:t># passwd user1</a:t>
            </a:r>
          </a:p>
          <a:p>
            <a:endParaRPr lang="zh-CN" altLang="en-US" dirty="0"/>
          </a:p>
        </p:txBody>
      </p:sp>
    </p:spTree>
    <p:extLst>
      <p:ext uri="{BB962C8B-B14F-4D97-AF65-F5344CB8AC3E}">
        <p14:creationId xmlns:p14="http://schemas.microsoft.com/office/powerpoint/2010/main" val="3173074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添加用户账号举例</a:t>
            </a:r>
            <a:endParaRPr lang="zh-CN" altLang="en-US" dirty="0"/>
          </a:p>
        </p:txBody>
      </p:sp>
      <p:sp>
        <p:nvSpPr>
          <p:cNvPr id="3" name="内容占位符 2"/>
          <p:cNvSpPr>
            <a:spLocks noGrp="1"/>
          </p:cNvSpPr>
          <p:nvPr>
            <p:ph idx="1"/>
          </p:nvPr>
        </p:nvSpPr>
        <p:spPr/>
        <p:txBody>
          <a:bodyPr/>
          <a:lstStyle/>
          <a:p>
            <a:r>
              <a:rPr lang="zh-CN" altLang="en-GB" dirty="0"/>
              <a:t>例一：</a:t>
            </a:r>
          </a:p>
          <a:p>
            <a:pPr lvl="1"/>
            <a:r>
              <a:rPr lang="en-GB" altLang="zh-CN" dirty="0"/>
              <a:t># </a:t>
            </a:r>
            <a:r>
              <a:rPr lang="en-GB" altLang="zh-CN" dirty="0" err="1"/>
              <a:t>useradd</a:t>
            </a:r>
            <a:r>
              <a:rPr lang="en-GB" altLang="zh-CN" dirty="0"/>
              <a:t> </a:t>
            </a:r>
            <a:r>
              <a:rPr lang="en-US" altLang="zh-CN" dirty="0"/>
              <a:t>-</a:t>
            </a:r>
            <a:r>
              <a:rPr lang="en-GB" altLang="zh-CN" dirty="0"/>
              <a:t>g group1 </a:t>
            </a:r>
            <a:r>
              <a:rPr lang="en-US" altLang="zh-CN" dirty="0"/>
              <a:t>-</a:t>
            </a:r>
            <a:r>
              <a:rPr lang="en-GB" altLang="zh-CN" dirty="0"/>
              <a:t>e 12/31/2011 user1</a:t>
            </a:r>
          </a:p>
          <a:p>
            <a:pPr lvl="1"/>
            <a:r>
              <a:rPr lang="en-GB" altLang="zh-CN" dirty="0"/>
              <a:t># </a:t>
            </a:r>
            <a:r>
              <a:rPr lang="en-GB" altLang="zh-CN" dirty="0" err="1"/>
              <a:t>passwd</a:t>
            </a:r>
            <a:r>
              <a:rPr lang="en-GB" altLang="zh-CN" dirty="0"/>
              <a:t> user1</a:t>
            </a:r>
          </a:p>
          <a:p>
            <a:r>
              <a:rPr lang="zh-CN" altLang="en-US" dirty="0"/>
              <a:t>例二：</a:t>
            </a:r>
          </a:p>
          <a:p>
            <a:pPr lvl="1"/>
            <a:r>
              <a:rPr lang="en-US" altLang="zh-CN" dirty="0"/>
              <a:t># </a:t>
            </a:r>
            <a:r>
              <a:rPr lang="en-US" altLang="zh-CN" dirty="0" err="1"/>
              <a:t>useradd</a:t>
            </a:r>
            <a:r>
              <a:rPr lang="en-US" altLang="zh-CN" dirty="0"/>
              <a:t> -G staff tom </a:t>
            </a:r>
          </a:p>
          <a:p>
            <a:pPr lvl="1"/>
            <a:r>
              <a:rPr lang="en-GB" altLang="zh-CN" dirty="0"/>
              <a:t># </a:t>
            </a:r>
            <a:r>
              <a:rPr lang="en-GB" altLang="zh-CN" dirty="0" err="1"/>
              <a:t>passwd</a:t>
            </a:r>
            <a:r>
              <a:rPr lang="en-GB" altLang="zh-CN" dirty="0"/>
              <a:t> </a:t>
            </a:r>
            <a:r>
              <a:rPr lang="en-US" altLang="zh-CN" dirty="0"/>
              <a:t>tom</a:t>
            </a:r>
          </a:p>
          <a:p>
            <a:r>
              <a:rPr lang="zh-CN" altLang="en-US" dirty="0"/>
              <a:t>例三：</a:t>
            </a:r>
          </a:p>
          <a:p>
            <a:pPr lvl="1"/>
            <a:r>
              <a:rPr lang="en-US" altLang="zh-CN" dirty="0"/>
              <a:t># </a:t>
            </a:r>
            <a:r>
              <a:rPr lang="en-US" altLang="zh-CN" dirty="0" err="1"/>
              <a:t>useradd</a:t>
            </a:r>
            <a:r>
              <a:rPr lang="en-US" altLang="zh-CN" dirty="0"/>
              <a:t> -G </a:t>
            </a:r>
            <a:r>
              <a:rPr lang="en-US" altLang="zh-CN" dirty="0" err="1"/>
              <a:t>ftpgrp</a:t>
            </a:r>
            <a:r>
              <a:rPr lang="en-US" altLang="zh-CN" dirty="0"/>
              <a:t> -d /</a:t>
            </a:r>
            <a:r>
              <a:rPr lang="en-US" altLang="zh-CN" dirty="0" err="1"/>
              <a:t>var</a:t>
            </a:r>
            <a:r>
              <a:rPr lang="en-US" altLang="zh-CN" dirty="0"/>
              <a:t>/ftp2 -M ftp1</a:t>
            </a:r>
          </a:p>
          <a:p>
            <a:pPr lvl="1"/>
            <a:r>
              <a:rPr lang="en-US" altLang="zh-CN" dirty="0"/>
              <a:t># </a:t>
            </a:r>
            <a:r>
              <a:rPr lang="en-GB" altLang="zh-CN" dirty="0" err="1"/>
              <a:t>passwd</a:t>
            </a:r>
            <a:r>
              <a:rPr lang="en-GB" altLang="zh-CN" dirty="0"/>
              <a:t> </a:t>
            </a:r>
            <a:r>
              <a:rPr lang="en-US" altLang="zh-CN" dirty="0"/>
              <a:t>ftp1</a:t>
            </a:r>
            <a:endParaRPr lang="zh-CN" altLang="en-US" dirty="0"/>
          </a:p>
        </p:txBody>
      </p:sp>
    </p:spTree>
    <p:extLst>
      <p:ext uri="{BB962C8B-B14F-4D97-AF65-F5344CB8AC3E}">
        <p14:creationId xmlns:p14="http://schemas.microsoft.com/office/powerpoint/2010/main" val="66100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useradd </a:t>
            </a:r>
            <a:r>
              <a:rPr lang="zh-CN" altLang="en-US"/>
              <a:t>命令参数的默认值</a:t>
            </a:r>
            <a:endParaRPr lang="zh-CN" altLang="en-US" dirty="0"/>
          </a:p>
        </p:txBody>
      </p:sp>
      <p:sp>
        <p:nvSpPr>
          <p:cNvPr id="3" name="内容占位符 2"/>
          <p:cNvSpPr>
            <a:spLocks noGrp="1"/>
          </p:cNvSpPr>
          <p:nvPr>
            <p:ph idx="1"/>
          </p:nvPr>
        </p:nvSpPr>
        <p:spPr/>
        <p:txBody>
          <a:bodyPr/>
          <a:lstStyle/>
          <a:p>
            <a:r>
              <a:rPr lang="zh-CN" altLang="en-US"/>
              <a:t>显示 </a:t>
            </a:r>
            <a:r>
              <a:rPr lang="en-US" altLang="zh-CN"/>
              <a:t>useradd </a:t>
            </a:r>
            <a:r>
              <a:rPr lang="zh-CN" altLang="en-US"/>
              <a:t>命令参数的默认值 </a:t>
            </a:r>
          </a:p>
          <a:p>
            <a:pPr lvl="1"/>
            <a:r>
              <a:rPr lang="en-US" altLang="zh-CN"/>
              <a:t>useradd -D </a:t>
            </a:r>
          </a:p>
          <a:p>
            <a:pPr lvl="1"/>
            <a:r>
              <a:rPr lang="zh-CN" altLang="en-US"/>
              <a:t>从文件 </a:t>
            </a:r>
            <a:r>
              <a:rPr lang="en-US" altLang="zh-CN"/>
              <a:t>/etc/default/useradd </a:t>
            </a:r>
            <a:r>
              <a:rPr lang="zh-CN" altLang="en-US"/>
              <a:t>中读取 </a:t>
            </a:r>
          </a:p>
          <a:p>
            <a:r>
              <a:rPr lang="zh-CN" altLang="en-US"/>
              <a:t>更改 </a:t>
            </a:r>
            <a:r>
              <a:rPr lang="en-US" altLang="zh-CN"/>
              <a:t>useradd </a:t>
            </a:r>
            <a:r>
              <a:rPr lang="zh-CN" altLang="en-US"/>
              <a:t>命令参数的默认值 </a:t>
            </a:r>
          </a:p>
          <a:p>
            <a:pPr lvl="1"/>
            <a:r>
              <a:rPr lang="zh-CN" altLang="en-US"/>
              <a:t>格式 </a:t>
            </a:r>
          </a:p>
          <a:p>
            <a:pPr lvl="1"/>
            <a:r>
              <a:rPr lang="en-US" altLang="zh-CN"/>
              <a:t># useradd -D [-g group] [-b base] [-s shell]  [-e expire ] </a:t>
            </a:r>
          </a:p>
          <a:p>
            <a:pPr lvl="1"/>
            <a:r>
              <a:rPr lang="zh-CN" altLang="en-US"/>
              <a:t>举例 </a:t>
            </a:r>
          </a:p>
          <a:p>
            <a:pPr lvl="1"/>
            <a:r>
              <a:rPr lang="en-US" altLang="zh-CN"/>
              <a:t># useradd -D -s /bin/ksh</a:t>
            </a:r>
            <a:endParaRPr lang="zh-CN" altLang="en-US" dirty="0"/>
          </a:p>
        </p:txBody>
      </p:sp>
    </p:spTree>
    <p:extLst>
      <p:ext uri="{BB962C8B-B14F-4D97-AF65-F5344CB8AC3E}">
        <p14:creationId xmlns:p14="http://schemas.microsoft.com/office/powerpoint/2010/main" val="296361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修改用户账号（</a:t>
            </a:r>
            <a:r>
              <a:rPr lang="en-US" altLang="zh-CN"/>
              <a:t>usermod</a:t>
            </a:r>
            <a:r>
              <a:rPr lang="zh-CN" altLang="en-US"/>
              <a:t>）</a:t>
            </a:r>
            <a:endParaRPr lang="zh-CN" altLang="en-US" dirty="0"/>
          </a:p>
        </p:txBody>
      </p:sp>
      <p:sp>
        <p:nvSpPr>
          <p:cNvPr id="3" name="内容占位符 2"/>
          <p:cNvSpPr>
            <a:spLocks noGrp="1"/>
          </p:cNvSpPr>
          <p:nvPr>
            <p:ph idx="1"/>
          </p:nvPr>
        </p:nvSpPr>
        <p:spPr/>
        <p:txBody>
          <a:bodyPr/>
          <a:lstStyle/>
          <a:p>
            <a:r>
              <a:rPr lang="zh-CN" altLang="en-US" dirty="0"/>
              <a:t>格式：</a:t>
            </a:r>
          </a:p>
          <a:p>
            <a:pPr lvl="1"/>
            <a:r>
              <a:rPr lang="en-US" altLang="zh-CN" dirty="0"/>
              <a:t># </a:t>
            </a:r>
            <a:r>
              <a:rPr lang="en-US" altLang="zh-CN" dirty="0" err="1"/>
              <a:t>usermod</a:t>
            </a:r>
            <a:r>
              <a:rPr lang="en-US" altLang="zh-CN" dirty="0"/>
              <a:t> [&lt;</a:t>
            </a:r>
            <a:r>
              <a:rPr lang="zh-CN" altLang="en-US" dirty="0"/>
              <a:t>选项</a:t>
            </a:r>
            <a:r>
              <a:rPr lang="en-US" altLang="zh-CN" dirty="0"/>
              <a:t>&gt;] &lt;</a:t>
            </a:r>
            <a:r>
              <a:rPr lang="zh-CN" altLang="en-US" dirty="0"/>
              <a:t>用户名</a:t>
            </a:r>
            <a:r>
              <a:rPr lang="en-US" altLang="zh-CN" dirty="0"/>
              <a:t>&gt;</a:t>
            </a:r>
          </a:p>
          <a:p>
            <a:pPr lvl="1"/>
            <a:r>
              <a:rPr lang="zh-CN" altLang="en-US" dirty="0"/>
              <a:t>选项与</a:t>
            </a:r>
            <a:r>
              <a:rPr lang="en-US" altLang="zh-CN" dirty="0" err="1"/>
              <a:t>useradd</a:t>
            </a:r>
            <a:r>
              <a:rPr lang="zh-CN" altLang="en-US" dirty="0"/>
              <a:t>命令基本相同</a:t>
            </a:r>
          </a:p>
          <a:p>
            <a:r>
              <a:rPr lang="zh-CN" altLang="en-US" dirty="0"/>
              <a:t>举例：</a:t>
            </a:r>
          </a:p>
          <a:p>
            <a:pPr lvl="1"/>
            <a:r>
              <a:rPr lang="en-US" altLang="zh-CN" dirty="0"/>
              <a:t># </a:t>
            </a:r>
            <a:r>
              <a:rPr lang="en-US" altLang="zh-CN" dirty="0" err="1"/>
              <a:t>usermod</a:t>
            </a:r>
            <a:r>
              <a:rPr lang="en-US" altLang="zh-CN" dirty="0"/>
              <a:t> -l user2 user1 </a:t>
            </a:r>
            <a:r>
              <a:rPr lang="zh-CN" altLang="en-US" dirty="0"/>
              <a:t>更改</a:t>
            </a:r>
            <a:r>
              <a:rPr lang="en-US" altLang="zh-CN" dirty="0"/>
              <a:t>user1</a:t>
            </a:r>
            <a:r>
              <a:rPr lang="zh-CN" altLang="en-US" dirty="0"/>
              <a:t>的用户名为</a:t>
            </a:r>
            <a:r>
              <a:rPr lang="en-US" altLang="zh-CN" dirty="0"/>
              <a:t>user2</a:t>
            </a:r>
            <a:endParaRPr lang="en-GB" altLang="zh-CN" dirty="0"/>
          </a:p>
          <a:p>
            <a:pPr lvl="1"/>
            <a:r>
              <a:rPr lang="en-GB" altLang="zh-CN" dirty="0"/>
              <a:t># </a:t>
            </a:r>
            <a:r>
              <a:rPr lang="en-GB" altLang="zh-CN" dirty="0" err="1"/>
              <a:t>usermod</a:t>
            </a:r>
            <a:r>
              <a:rPr lang="en-GB" altLang="zh-CN" dirty="0"/>
              <a:t> -G </a:t>
            </a:r>
            <a:r>
              <a:rPr lang="en-GB" altLang="zh-CN" dirty="0" err="1"/>
              <a:t>softgroup</a:t>
            </a:r>
            <a:r>
              <a:rPr lang="en-GB" altLang="zh-CN" dirty="0"/>
              <a:t> </a:t>
            </a:r>
            <a:r>
              <a:rPr lang="en-US" altLang="zh-CN" dirty="0"/>
              <a:t>user1</a:t>
            </a:r>
            <a:r>
              <a:rPr lang="en-GB" altLang="zh-CN" dirty="0"/>
              <a:t> </a:t>
            </a:r>
            <a:r>
              <a:rPr lang="zh-CN" altLang="en-US" dirty="0"/>
              <a:t>更改</a:t>
            </a:r>
            <a:r>
              <a:rPr lang="en-US" altLang="zh-CN" dirty="0"/>
              <a:t>user1</a:t>
            </a:r>
            <a:r>
              <a:rPr lang="zh-CN" altLang="en-US" dirty="0"/>
              <a:t>的附加组列表</a:t>
            </a:r>
            <a:endParaRPr lang="en-GB" altLang="zh-CN" dirty="0"/>
          </a:p>
          <a:p>
            <a:pPr lvl="1"/>
            <a:r>
              <a:rPr lang="en-GB" altLang="zh-CN" dirty="0"/>
              <a:t># </a:t>
            </a:r>
            <a:r>
              <a:rPr lang="en-US" altLang="zh-CN" dirty="0" err="1"/>
              <a:t>usermod</a:t>
            </a:r>
            <a:r>
              <a:rPr lang="en-US" altLang="zh-CN" dirty="0"/>
              <a:t> -d /home</a:t>
            </a:r>
            <a:r>
              <a:rPr lang="zh-CN" altLang="en-US" dirty="0"/>
              <a:t> </a:t>
            </a:r>
            <a:r>
              <a:rPr lang="en-US" altLang="zh-CN" dirty="0"/>
              <a:t>user1 </a:t>
            </a:r>
            <a:r>
              <a:rPr lang="zh-CN" altLang="en-US" dirty="0"/>
              <a:t>设置</a:t>
            </a:r>
            <a:r>
              <a:rPr lang="en-US" altLang="zh-CN" dirty="0"/>
              <a:t>user1</a:t>
            </a:r>
            <a:r>
              <a:rPr lang="zh-CN" altLang="en-US" dirty="0"/>
              <a:t>的新主目录</a:t>
            </a:r>
            <a:endParaRPr lang="en-GB" altLang="zh-CN" dirty="0"/>
          </a:p>
          <a:p>
            <a:pPr lvl="1"/>
            <a:r>
              <a:rPr lang="en-GB" altLang="zh-CN" dirty="0"/>
              <a:t># </a:t>
            </a:r>
            <a:r>
              <a:rPr lang="en-US" altLang="zh-CN" dirty="0" err="1"/>
              <a:t>usermod</a:t>
            </a:r>
            <a:r>
              <a:rPr lang="en-US" altLang="zh-CN" dirty="0"/>
              <a:t> -g group1 user1 </a:t>
            </a:r>
            <a:r>
              <a:rPr lang="zh-CN" altLang="en-US" dirty="0"/>
              <a:t>更改</a:t>
            </a:r>
            <a:r>
              <a:rPr lang="en-US" altLang="zh-CN" dirty="0"/>
              <a:t>user1</a:t>
            </a:r>
            <a:r>
              <a:rPr lang="zh-CN" altLang="en-US" dirty="0"/>
              <a:t>的所属组</a:t>
            </a:r>
          </a:p>
        </p:txBody>
      </p:sp>
    </p:spTree>
    <p:extLst>
      <p:ext uri="{BB962C8B-B14F-4D97-AF65-F5344CB8AC3E}">
        <p14:creationId xmlns:p14="http://schemas.microsoft.com/office/powerpoint/2010/main" val="92211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删除用户账号（</a:t>
            </a:r>
            <a:r>
              <a:rPr lang="en-US" altLang="zh-CN"/>
              <a:t>userdel</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userdel [&lt;-r&gt;] &lt;</a:t>
            </a:r>
            <a:r>
              <a:rPr lang="zh-CN" altLang="en-US"/>
              <a:t>用户名</a:t>
            </a:r>
            <a:r>
              <a:rPr lang="en-US" altLang="zh-CN"/>
              <a:t>&gt;</a:t>
            </a:r>
          </a:p>
          <a:p>
            <a:pPr lvl="1"/>
            <a:r>
              <a:rPr lang="zh-CN" altLang="en-US"/>
              <a:t>选项</a:t>
            </a:r>
            <a:r>
              <a:rPr lang="en-US" altLang="zh-CN"/>
              <a:t>-r</a:t>
            </a:r>
            <a:r>
              <a:rPr lang="zh-CN" altLang="en-US"/>
              <a:t>用于删除用户的宿主目录</a:t>
            </a:r>
          </a:p>
          <a:p>
            <a:endParaRPr lang="zh-CN" altLang="en-US"/>
          </a:p>
          <a:p>
            <a:r>
              <a:rPr lang="zh-CN" altLang="en-US"/>
              <a:t>举例：</a:t>
            </a:r>
          </a:p>
          <a:p>
            <a:pPr lvl="1"/>
            <a:r>
              <a:rPr lang="en-US" altLang="zh-CN"/>
              <a:t># userdel ftp1 </a:t>
            </a:r>
            <a:endParaRPr lang="en-GB" altLang="zh-CN"/>
          </a:p>
          <a:p>
            <a:pPr lvl="1"/>
            <a:r>
              <a:rPr lang="en-GB" altLang="zh-CN"/>
              <a:t># userdel –r user1</a:t>
            </a:r>
          </a:p>
          <a:p>
            <a:endParaRPr lang="zh-CN" altLang="en-US" dirty="0"/>
          </a:p>
        </p:txBody>
      </p:sp>
    </p:spTree>
    <p:extLst>
      <p:ext uri="{BB962C8B-B14F-4D97-AF65-F5344CB8AC3E}">
        <p14:creationId xmlns:p14="http://schemas.microsoft.com/office/powerpoint/2010/main" val="37420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添加组账号（ </a:t>
            </a:r>
            <a:r>
              <a:rPr lang="en-US" altLang="zh-CN"/>
              <a:t>groupadd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groupadd [&lt;</a:t>
            </a:r>
            <a:r>
              <a:rPr lang="zh-CN" altLang="en-US"/>
              <a:t>参数</a:t>
            </a:r>
            <a:r>
              <a:rPr lang="en-US" altLang="zh-CN"/>
              <a:t>&gt;] &lt;</a:t>
            </a:r>
            <a:r>
              <a:rPr lang="zh-CN" altLang="en-US"/>
              <a:t>组账号名</a:t>
            </a:r>
            <a:r>
              <a:rPr lang="en-US" altLang="zh-CN"/>
              <a:t>&gt;</a:t>
            </a:r>
          </a:p>
          <a:p>
            <a:r>
              <a:rPr lang="zh-CN" altLang="en-US"/>
              <a:t>常用参数</a:t>
            </a:r>
          </a:p>
          <a:p>
            <a:pPr lvl="1"/>
            <a:r>
              <a:rPr lang="zh-CN" altLang="en-US"/>
              <a:t>参数</a:t>
            </a:r>
            <a:r>
              <a:rPr lang="en-US" altLang="zh-CN"/>
              <a:t>-r</a:t>
            </a:r>
            <a:r>
              <a:rPr lang="zh-CN" altLang="en-US"/>
              <a:t>用于创建系统组账号（</a:t>
            </a:r>
            <a:r>
              <a:rPr lang="en-US" altLang="zh-CN"/>
              <a:t>GID</a:t>
            </a:r>
            <a:r>
              <a:rPr lang="zh-CN" altLang="en-US"/>
              <a:t>小于</a:t>
            </a:r>
            <a:r>
              <a:rPr lang="en-US" altLang="zh-CN"/>
              <a:t>500 </a:t>
            </a:r>
            <a:r>
              <a:rPr lang="zh-CN" altLang="en-US"/>
              <a:t>）</a:t>
            </a:r>
          </a:p>
          <a:p>
            <a:pPr lvl="1"/>
            <a:r>
              <a:rPr lang="zh-CN" altLang="en-US"/>
              <a:t>参数</a:t>
            </a:r>
            <a:r>
              <a:rPr lang="en-US" altLang="zh-CN"/>
              <a:t>-g</a:t>
            </a:r>
            <a:r>
              <a:rPr lang="zh-CN" altLang="en-US"/>
              <a:t>用于指定</a:t>
            </a:r>
            <a:r>
              <a:rPr lang="en-US" altLang="zh-CN"/>
              <a:t>GID</a:t>
            </a:r>
          </a:p>
          <a:p>
            <a:r>
              <a:rPr lang="zh-CN" altLang="en-US"/>
              <a:t>举例</a:t>
            </a:r>
          </a:p>
          <a:p>
            <a:pPr lvl="1"/>
            <a:r>
              <a:rPr lang="en-US" altLang="zh-CN"/>
              <a:t># groupadd mygroup </a:t>
            </a:r>
          </a:p>
          <a:p>
            <a:pPr lvl="1"/>
            <a:r>
              <a:rPr lang="en-US" altLang="zh-CN"/>
              <a:t># groupadd -r sysgroup</a:t>
            </a:r>
          </a:p>
          <a:p>
            <a:pPr lvl="1"/>
            <a:r>
              <a:rPr lang="en-GB" altLang="zh-CN"/>
              <a:t># groupadd </a:t>
            </a:r>
            <a:r>
              <a:rPr lang="en-US" altLang="zh-CN"/>
              <a:t>-</a:t>
            </a:r>
            <a:r>
              <a:rPr lang="en-GB" altLang="zh-CN"/>
              <a:t>g 888 group2</a:t>
            </a:r>
            <a:endParaRPr lang="zh-CN" altLang="en-US" dirty="0"/>
          </a:p>
        </p:txBody>
      </p:sp>
    </p:spTree>
    <p:extLst>
      <p:ext uri="{BB962C8B-B14F-4D97-AF65-F5344CB8AC3E}">
        <p14:creationId xmlns:p14="http://schemas.microsoft.com/office/powerpoint/2010/main" val="2030033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修改组账号（ </a:t>
            </a:r>
            <a:r>
              <a:rPr lang="en-US" altLang="zh-CN"/>
              <a:t>groupmod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groupmod [&lt;</a:t>
            </a:r>
            <a:r>
              <a:rPr lang="zh-CN" altLang="en-US"/>
              <a:t>参数</a:t>
            </a:r>
            <a:r>
              <a:rPr lang="en-US" altLang="zh-CN"/>
              <a:t>&gt;] &lt;</a:t>
            </a:r>
            <a:r>
              <a:rPr lang="zh-CN" altLang="en-US"/>
              <a:t>组账号名</a:t>
            </a:r>
            <a:r>
              <a:rPr lang="en-US" altLang="zh-CN"/>
              <a:t>&gt;</a:t>
            </a:r>
          </a:p>
          <a:p>
            <a:r>
              <a:rPr lang="zh-CN" altLang="en-US"/>
              <a:t>常用参数</a:t>
            </a:r>
          </a:p>
          <a:p>
            <a:pPr lvl="1"/>
            <a:r>
              <a:rPr lang="zh-CN" altLang="en-US"/>
              <a:t>参数</a:t>
            </a:r>
            <a:r>
              <a:rPr lang="en-US" altLang="zh-CN"/>
              <a:t>-g</a:t>
            </a:r>
            <a:r>
              <a:rPr lang="zh-CN" altLang="en-US"/>
              <a:t>改变组账号的</a:t>
            </a:r>
            <a:r>
              <a:rPr lang="en-US" altLang="zh-CN"/>
              <a:t>GID </a:t>
            </a:r>
            <a:r>
              <a:rPr lang="zh-CN" altLang="en-US"/>
              <a:t>，组账号名保持不变。 </a:t>
            </a:r>
          </a:p>
          <a:p>
            <a:pPr lvl="1"/>
            <a:r>
              <a:rPr lang="zh-CN" altLang="en-US"/>
              <a:t>参数</a:t>
            </a:r>
            <a:r>
              <a:rPr lang="en-US" altLang="zh-CN"/>
              <a:t>-n</a:t>
            </a:r>
            <a:r>
              <a:rPr lang="zh-CN" altLang="en-US"/>
              <a:t>改变组账号名 。</a:t>
            </a:r>
          </a:p>
          <a:p>
            <a:r>
              <a:rPr lang="zh-CN" altLang="en-US"/>
              <a:t>举例</a:t>
            </a:r>
          </a:p>
          <a:p>
            <a:pPr lvl="1"/>
            <a:r>
              <a:rPr lang="en-US" altLang="zh-CN"/>
              <a:t># groupmod -g 503 mygroup </a:t>
            </a:r>
          </a:p>
          <a:p>
            <a:pPr lvl="1"/>
            <a:r>
              <a:rPr lang="en-GB" altLang="zh-CN"/>
              <a:t># groupmod –n </a:t>
            </a:r>
            <a:r>
              <a:rPr lang="en-US" altLang="zh-CN"/>
              <a:t>newgroup mygroup </a:t>
            </a:r>
          </a:p>
          <a:p>
            <a:endParaRPr lang="zh-CN" altLang="en-US" dirty="0"/>
          </a:p>
        </p:txBody>
      </p:sp>
    </p:spTree>
    <p:extLst>
      <p:ext uri="{BB962C8B-B14F-4D97-AF65-F5344CB8AC3E}">
        <p14:creationId xmlns:p14="http://schemas.microsoft.com/office/powerpoint/2010/main" val="69401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903440093"/>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683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删除组账号（ </a:t>
            </a:r>
            <a:r>
              <a:rPr lang="en-US" altLang="zh-CN"/>
              <a:t>groupdel </a:t>
            </a:r>
            <a:r>
              <a:rPr lang="zh-CN" altLang="en-US"/>
              <a:t>）</a:t>
            </a:r>
            <a:endParaRPr lang="zh-CN" altLang="en-US" dirty="0"/>
          </a:p>
        </p:txBody>
      </p:sp>
      <p:sp>
        <p:nvSpPr>
          <p:cNvPr id="3" name="内容占位符 2"/>
          <p:cNvSpPr>
            <a:spLocks noGrp="1"/>
          </p:cNvSpPr>
          <p:nvPr>
            <p:ph idx="1"/>
          </p:nvPr>
        </p:nvSpPr>
        <p:spPr/>
        <p:txBody>
          <a:bodyPr/>
          <a:lstStyle/>
          <a:p>
            <a:r>
              <a:rPr lang="zh-CN" altLang="en-US"/>
              <a:t>格式</a:t>
            </a:r>
          </a:p>
          <a:p>
            <a:pPr lvl="1"/>
            <a:r>
              <a:rPr lang="en-US" altLang="zh-CN"/>
              <a:t># groupdel &lt;</a:t>
            </a:r>
            <a:r>
              <a:rPr lang="zh-CN" altLang="en-US"/>
              <a:t>组账号名</a:t>
            </a:r>
            <a:r>
              <a:rPr lang="en-US" altLang="zh-CN"/>
              <a:t>&gt;</a:t>
            </a:r>
          </a:p>
          <a:p>
            <a:r>
              <a:rPr lang="zh-CN" altLang="en-US"/>
              <a:t>举例</a:t>
            </a:r>
          </a:p>
          <a:p>
            <a:pPr lvl="1"/>
            <a:r>
              <a:rPr lang="en-US" altLang="zh-CN"/>
              <a:t># groupdel  mygroup </a:t>
            </a:r>
          </a:p>
          <a:p>
            <a:r>
              <a:rPr lang="zh-CN" altLang="en-US"/>
              <a:t>注意</a:t>
            </a:r>
          </a:p>
          <a:p>
            <a:pPr lvl="1"/>
            <a:r>
              <a:rPr lang="zh-CN" altLang="en-US"/>
              <a:t>被删除的组账号必须存在 </a:t>
            </a:r>
          </a:p>
          <a:p>
            <a:pPr lvl="1"/>
            <a:r>
              <a:rPr lang="zh-CN" altLang="en-US"/>
              <a:t>当有用户使用组账号作为私有组时不能删除</a:t>
            </a:r>
          </a:p>
          <a:p>
            <a:pPr lvl="1"/>
            <a:r>
              <a:rPr lang="zh-CN" altLang="en-US"/>
              <a:t>与用户名同名的私有组账号在使用</a:t>
            </a:r>
            <a:r>
              <a:rPr lang="en-US" altLang="zh-CN"/>
              <a:t>userdel</a:t>
            </a:r>
            <a:r>
              <a:rPr lang="zh-CN" altLang="en-US"/>
              <a:t>命令删除用户时被同时删除，无需使用</a:t>
            </a:r>
            <a:r>
              <a:rPr lang="en-US" altLang="zh-CN"/>
              <a:t>groupdel</a:t>
            </a:r>
            <a:r>
              <a:rPr lang="zh-CN" altLang="en-US"/>
              <a:t>命令 </a:t>
            </a:r>
            <a:endParaRPr lang="zh-CN" altLang="en-US" dirty="0"/>
          </a:p>
        </p:txBody>
      </p:sp>
    </p:spTree>
    <p:extLst>
      <p:ext uri="{BB962C8B-B14F-4D97-AF65-F5344CB8AC3E}">
        <p14:creationId xmlns:p14="http://schemas.microsoft.com/office/powerpoint/2010/main" val="3557762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组成员管理</a:t>
            </a:r>
            <a:endParaRPr lang="zh-CN" altLang="en-US" dirty="0"/>
          </a:p>
        </p:txBody>
      </p:sp>
      <p:sp>
        <p:nvSpPr>
          <p:cNvPr id="3" name="内容占位符 2"/>
          <p:cNvSpPr>
            <a:spLocks noGrp="1"/>
          </p:cNvSpPr>
          <p:nvPr>
            <p:ph idx="1"/>
          </p:nvPr>
        </p:nvSpPr>
        <p:spPr/>
        <p:txBody>
          <a:bodyPr/>
          <a:lstStyle/>
          <a:p>
            <a:r>
              <a:rPr lang="zh-CN" altLang="en-US"/>
              <a:t>向标准组中添加用户 </a:t>
            </a:r>
          </a:p>
          <a:p>
            <a:pPr lvl="1"/>
            <a:r>
              <a:rPr lang="en-US" altLang="zh-CN"/>
              <a:t>gpasswd -a &lt;</a:t>
            </a:r>
            <a:r>
              <a:rPr lang="zh-CN" altLang="en-US"/>
              <a:t>用户账号名</a:t>
            </a:r>
            <a:r>
              <a:rPr lang="en-US" altLang="zh-CN"/>
              <a:t>&gt; &lt;</a:t>
            </a:r>
            <a:r>
              <a:rPr lang="zh-CN" altLang="en-US"/>
              <a:t>组账号名</a:t>
            </a:r>
            <a:r>
              <a:rPr lang="en-US" altLang="zh-CN"/>
              <a:t>&gt; </a:t>
            </a:r>
          </a:p>
          <a:p>
            <a:pPr lvl="1"/>
            <a:r>
              <a:rPr lang="en-US" altLang="zh-CN"/>
              <a:t># gpasswd -a user1 staff </a:t>
            </a:r>
          </a:p>
          <a:p>
            <a:pPr lvl="1"/>
            <a:r>
              <a:rPr lang="en-US" altLang="zh-CN"/>
              <a:t>usermod -G &lt;</a:t>
            </a:r>
            <a:r>
              <a:rPr lang="zh-CN" altLang="en-US"/>
              <a:t>组账号名</a:t>
            </a:r>
            <a:r>
              <a:rPr lang="en-US" altLang="zh-CN"/>
              <a:t>&gt; &lt;</a:t>
            </a:r>
            <a:r>
              <a:rPr lang="zh-CN" altLang="en-US"/>
              <a:t>用户账号名</a:t>
            </a:r>
            <a:r>
              <a:rPr lang="en-US" altLang="zh-CN"/>
              <a:t>&gt; </a:t>
            </a:r>
          </a:p>
          <a:p>
            <a:pPr lvl="1"/>
            <a:r>
              <a:rPr lang="en-US" altLang="zh-CN"/>
              <a:t># usermod -G  staff  user1</a:t>
            </a:r>
          </a:p>
          <a:p>
            <a:r>
              <a:rPr lang="zh-CN" altLang="en-US"/>
              <a:t>从标准组中删除用户 </a:t>
            </a:r>
          </a:p>
          <a:p>
            <a:pPr lvl="1"/>
            <a:r>
              <a:rPr lang="en-US" altLang="zh-CN"/>
              <a:t>gpasswd -d &lt;</a:t>
            </a:r>
            <a:r>
              <a:rPr lang="zh-CN" altLang="en-US"/>
              <a:t>用户账号名</a:t>
            </a:r>
            <a:r>
              <a:rPr lang="en-US" altLang="zh-CN"/>
              <a:t>&gt; &lt;</a:t>
            </a:r>
            <a:r>
              <a:rPr lang="zh-CN" altLang="en-US"/>
              <a:t>组账号名</a:t>
            </a:r>
            <a:r>
              <a:rPr lang="en-US" altLang="zh-CN"/>
              <a:t>&gt; </a:t>
            </a:r>
          </a:p>
          <a:p>
            <a:pPr lvl="1"/>
            <a:r>
              <a:rPr lang="en-US" altLang="zh-CN"/>
              <a:t># gpasswd -d user1 staff</a:t>
            </a:r>
            <a:endParaRPr lang="zh-CN" altLang="en-US" dirty="0"/>
          </a:p>
        </p:txBody>
      </p:sp>
    </p:spTree>
    <p:extLst>
      <p:ext uri="{BB962C8B-B14F-4D97-AF65-F5344CB8AC3E}">
        <p14:creationId xmlns:p14="http://schemas.microsoft.com/office/powerpoint/2010/main" val="396030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用户切换命令</a:t>
            </a:r>
            <a:endParaRPr lang="zh-CN" altLang="en-US" dirty="0"/>
          </a:p>
        </p:txBody>
      </p:sp>
      <p:sp>
        <p:nvSpPr>
          <p:cNvPr id="3" name="内容占位符 2"/>
          <p:cNvSpPr>
            <a:spLocks noGrp="1"/>
          </p:cNvSpPr>
          <p:nvPr>
            <p:ph idx="1"/>
          </p:nvPr>
        </p:nvSpPr>
        <p:spPr/>
        <p:txBody>
          <a:bodyPr/>
          <a:lstStyle/>
          <a:p>
            <a:r>
              <a:rPr lang="en-US" altLang="zh-CN"/>
              <a:t>su</a:t>
            </a:r>
          </a:p>
          <a:p>
            <a:pPr lvl="1"/>
            <a:r>
              <a:rPr lang="zh-CN" altLang="en-US"/>
              <a:t>直接切换为超级用户</a:t>
            </a:r>
          </a:p>
          <a:p>
            <a:pPr lvl="1"/>
            <a:r>
              <a:rPr lang="zh-CN" altLang="en-US"/>
              <a:t>普通用户要切换为超级用户必须知道超级用户的口令</a:t>
            </a:r>
          </a:p>
          <a:p>
            <a:pPr lvl="1"/>
            <a:r>
              <a:rPr lang="zh-CN" altLang="en-US"/>
              <a:t>适用于系统中只有单个系统管理员的情况</a:t>
            </a:r>
          </a:p>
          <a:p>
            <a:r>
              <a:rPr lang="en-US" altLang="zh-CN"/>
              <a:t>sudo</a:t>
            </a:r>
          </a:p>
          <a:p>
            <a:pPr lvl="1"/>
            <a:r>
              <a:rPr lang="zh-CN" altLang="en-US"/>
              <a:t>直接使用 </a:t>
            </a:r>
            <a:r>
              <a:rPr lang="en-US" altLang="zh-CN"/>
              <a:t>sudo </a:t>
            </a:r>
            <a:r>
              <a:rPr lang="zh-CN" altLang="en-US"/>
              <a:t>命令前缀执行系统管理命令</a:t>
            </a:r>
          </a:p>
          <a:p>
            <a:pPr lvl="1"/>
            <a:r>
              <a:rPr lang="zh-CN" altLang="en-US"/>
              <a:t>执行系统管理命令时无需知道超级用户的口令，使用普通用户自己的口令即可</a:t>
            </a:r>
          </a:p>
          <a:p>
            <a:pPr lvl="1"/>
            <a:r>
              <a:rPr lang="zh-CN" altLang="en-US"/>
              <a:t>由于执行系统管理命令时无需知晓超级用户口令，所以适用于系统中有多个系统管理员的情况，因为这样不会泄露超级用户口令。当然系统只有单个系统管理员时也可以使用。</a:t>
            </a:r>
          </a:p>
          <a:p>
            <a:endParaRPr lang="zh-CN" altLang="en-US" dirty="0"/>
          </a:p>
        </p:txBody>
      </p:sp>
    </p:spTree>
    <p:extLst>
      <p:ext uri="{BB962C8B-B14F-4D97-AF65-F5344CB8AC3E}">
        <p14:creationId xmlns:p14="http://schemas.microsoft.com/office/powerpoint/2010/main" val="2858905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367525802"/>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1653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权限概述</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是多用户操作系统，允许多个用户同时在系统上登录和工作。 </a:t>
            </a:r>
          </a:p>
          <a:p>
            <a:r>
              <a:rPr lang="zh-CN" altLang="en-US" dirty="0"/>
              <a:t>为了确保系统和用户的安全，采取了如下安全措施</a:t>
            </a:r>
          </a:p>
          <a:p>
            <a:pPr lvl="1"/>
            <a:r>
              <a:rPr lang="zh-CN" altLang="en-US" dirty="0"/>
              <a:t>通过</a:t>
            </a:r>
            <a:r>
              <a:rPr lang="en-US" altLang="zh-CN" dirty="0"/>
              <a:t>UID/GID</a:t>
            </a:r>
            <a:r>
              <a:rPr lang="zh-CN" altLang="en-US" dirty="0"/>
              <a:t>确定每个用户在登录系统后都做了些什么</a:t>
            </a:r>
          </a:p>
          <a:p>
            <a:pPr lvl="1"/>
            <a:r>
              <a:rPr lang="zh-CN" altLang="en-US" dirty="0"/>
              <a:t>通过</a:t>
            </a:r>
            <a:r>
              <a:rPr lang="en-US" altLang="zh-CN" dirty="0"/>
              <a:t>UID/GID</a:t>
            </a:r>
            <a:r>
              <a:rPr lang="zh-CN" altLang="en-US" dirty="0"/>
              <a:t>来区别不同用户所建立的文件或目录 </a:t>
            </a:r>
          </a:p>
          <a:p>
            <a:pPr lvl="2"/>
            <a:r>
              <a:rPr lang="zh-CN" altLang="en-US" dirty="0"/>
              <a:t>每个文件或目录都属于一个</a:t>
            </a:r>
            <a:r>
              <a:rPr lang="en-US" altLang="zh-CN" dirty="0"/>
              <a:t>UID</a:t>
            </a:r>
            <a:r>
              <a:rPr lang="zh-CN" altLang="en-US" dirty="0"/>
              <a:t>和一个</a:t>
            </a:r>
            <a:r>
              <a:rPr lang="en-US" altLang="zh-CN" dirty="0"/>
              <a:t>GID </a:t>
            </a:r>
          </a:p>
          <a:p>
            <a:pPr lvl="1"/>
            <a:r>
              <a:rPr lang="zh-CN" altLang="en-US" dirty="0"/>
              <a:t>每个进程都使用一个</a:t>
            </a:r>
            <a:r>
              <a:rPr lang="en-US" altLang="zh-CN" dirty="0"/>
              <a:t>UID</a:t>
            </a:r>
            <a:r>
              <a:rPr lang="zh-CN" altLang="en-US" dirty="0"/>
              <a:t>和一个或多个</a:t>
            </a:r>
            <a:r>
              <a:rPr lang="en-US" altLang="zh-CN" dirty="0"/>
              <a:t>GID</a:t>
            </a:r>
            <a:r>
              <a:rPr lang="zh-CN" altLang="en-US" dirty="0"/>
              <a:t>来运行</a:t>
            </a:r>
            <a:endParaRPr lang="en-US" altLang="zh-CN" dirty="0"/>
          </a:p>
          <a:p>
            <a:pPr lvl="2"/>
            <a:r>
              <a:rPr lang="zh-CN" altLang="en-US" dirty="0"/>
              <a:t>通常由被运行进程的用户决定</a:t>
            </a:r>
            <a:endParaRPr lang="en-US" altLang="zh-CN" dirty="0"/>
          </a:p>
          <a:p>
            <a:pPr lvl="1"/>
            <a:r>
              <a:rPr lang="zh-CN" altLang="en-US" dirty="0"/>
              <a:t>超级用户具有一切权限，无需特殊说明</a:t>
            </a:r>
          </a:p>
          <a:p>
            <a:pPr lvl="1"/>
            <a:r>
              <a:rPr lang="zh-CN" altLang="en-US" dirty="0"/>
              <a:t>普通用户只能不受限制的操作主目录及其子目录下的所有文件，对系统中其他目录</a:t>
            </a:r>
            <a:r>
              <a:rPr lang="en-US" altLang="zh-CN" dirty="0"/>
              <a:t>/</a:t>
            </a:r>
            <a:r>
              <a:rPr lang="zh-CN" altLang="en-US" dirty="0"/>
              <a:t>文件的访问受到限制</a:t>
            </a:r>
          </a:p>
          <a:p>
            <a:endParaRPr lang="zh-CN" altLang="en-US" dirty="0"/>
          </a:p>
        </p:txBody>
      </p:sp>
    </p:spTree>
    <p:extLst>
      <p:ext uri="{BB962C8B-B14F-4D97-AF65-F5344CB8AC3E}">
        <p14:creationId xmlns:p14="http://schemas.microsoft.com/office/powerpoint/2010/main" val="38126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三种基本权限</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150305760"/>
              </p:ext>
            </p:extLst>
          </p:nvPr>
        </p:nvGraphicFramePr>
        <p:xfrm>
          <a:off x="623392" y="2132856"/>
          <a:ext cx="11256973" cy="2745726"/>
        </p:xfrm>
        <a:graphic>
          <a:graphicData uri="http://schemas.openxmlformats.org/drawingml/2006/table">
            <a:tbl>
              <a:tblPr firstRow="1" bandRow="1">
                <a:tableStyleId>{21E4AEA4-8DFA-4A89-87EB-49C32662AFE0}</a:tableStyleId>
              </a:tblPr>
              <a:tblGrid>
                <a:gridCol w="149035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3341932">
                  <a:extLst>
                    <a:ext uri="{9D8B030D-6E8A-4147-A177-3AD203B41FA5}">
                      <a16:colId xmlns:a16="http://schemas.microsoft.com/office/drawing/2014/main" val="20002"/>
                    </a:ext>
                  </a:extLst>
                </a:gridCol>
                <a:gridCol w="4840512">
                  <a:extLst>
                    <a:ext uri="{9D8B030D-6E8A-4147-A177-3AD203B41FA5}">
                      <a16:colId xmlns:a16="http://schemas.microsoft.com/office/drawing/2014/main" val="20003"/>
                    </a:ext>
                  </a:extLst>
                </a:gridCol>
              </a:tblGrid>
              <a:tr h="648072">
                <a:tc>
                  <a:txBody>
                    <a:bodyPr/>
                    <a:lstStyle/>
                    <a:p>
                      <a:pPr algn="ctr"/>
                      <a:r>
                        <a:rPr lang="zh-CN" altLang="en-US" sz="2400" dirty="0"/>
                        <a:t>权限</a:t>
                      </a:r>
                    </a:p>
                  </a:txBody>
                  <a:tcPr marL="125077" marR="125077"/>
                </a:tc>
                <a:tc>
                  <a:txBody>
                    <a:bodyPr/>
                    <a:lstStyle/>
                    <a:p>
                      <a:pPr algn="ctr"/>
                      <a:r>
                        <a:rPr lang="zh-CN" altLang="en-US" sz="2400" dirty="0"/>
                        <a:t>描述字符</a:t>
                      </a:r>
                    </a:p>
                  </a:txBody>
                  <a:tcPr marL="125077" marR="125077"/>
                </a:tc>
                <a:tc>
                  <a:txBody>
                    <a:bodyPr/>
                    <a:lstStyle/>
                    <a:p>
                      <a:pPr algn="ctr"/>
                      <a:r>
                        <a:rPr lang="zh-CN" altLang="en-US" sz="2400" dirty="0"/>
                        <a:t>对文件的含义</a:t>
                      </a:r>
                    </a:p>
                  </a:txBody>
                  <a:tcPr marL="125077" marR="125077"/>
                </a:tc>
                <a:tc>
                  <a:txBody>
                    <a:bodyPr/>
                    <a:lstStyle/>
                    <a:p>
                      <a:pPr algn="ctr"/>
                      <a:r>
                        <a:rPr lang="zh-CN" altLang="en-US" sz="2400" dirty="0"/>
                        <a:t>对目录的含义</a:t>
                      </a:r>
                    </a:p>
                  </a:txBody>
                  <a:tcPr marL="125077" marR="125077"/>
                </a:tc>
                <a:extLst>
                  <a:ext uri="{0D108BD9-81ED-4DB2-BD59-A6C34878D82A}">
                    <a16:rowId xmlns:a16="http://schemas.microsoft.com/office/drawing/2014/main" val="10000"/>
                  </a:ext>
                </a:extLst>
              </a:tr>
              <a:tr h="576064">
                <a:tc>
                  <a:txBody>
                    <a:bodyPr/>
                    <a:lstStyle/>
                    <a:p>
                      <a:r>
                        <a:rPr lang="zh-CN" altLang="en-US" sz="2400" dirty="0"/>
                        <a:t>读权限</a:t>
                      </a:r>
                    </a:p>
                  </a:txBody>
                  <a:tcPr marL="125077" marR="125077"/>
                </a:tc>
                <a:tc>
                  <a:txBody>
                    <a:bodyPr/>
                    <a:lstStyle/>
                    <a:p>
                      <a:pPr algn="ctr"/>
                      <a:r>
                        <a:rPr lang="en-US" altLang="zh-CN" sz="2400" dirty="0"/>
                        <a:t>r</a:t>
                      </a:r>
                      <a:endParaRPr lang="zh-CN" altLang="en-US" sz="2400" dirty="0"/>
                    </a:p>
                  </a:txBody>
                  <a:tcPr marL="125077" marR="125077"/>
                </a:tc>
                <a:tc>
                  <a:txBody>
                    <a:bodyPr/>
                    <a:lstStyle/>
                    <a:p>
                      <a:r>
                        <a:rPr lang="zh-CN" altLang="en-US" sz="2400" dirty="0"/>
                        <a:t>可以读取文件的内容</a:t>
                      </a:r>
                    </a:p>
                  </a:txBody>
                  <a:tcPr marL="125077" marR="125077"/>
                </a:tc>
                <a:tc>
                  <a:txBody>
                    <a:bodyPr/>
                    <a:lstStyle/>
                    <a:p>
                      <a:r>
                        <a:rPr lang="zh-CN" altLang="en-US" sz="2400" dirty="0"/>
                        <a:t>可以列出目录中的文件列表</a:t>
                      </a:r>
                    </a:p>
                  </a:txBody>
                  <a:tcPr marL="125077" marR="125077"/>
                </a:tc>
                <a:extLst>
                  <a:ext uri="{0D108BD9-81ED-4DB2-BD59-A6C34878D82A}">
                    <a16:rowId xmlns:a16="http://schemas.microsoft.com/office/drawing/2014/main" val="10001"/>
                  </a:ext>
                </a:extLst>
              </a:tr>
              <a:tr h="792088">
                <a:tc>
                  <a:txBody>
                    <a:bodyPr/>
                    <a:lstStyle/>
                    <a:p>
                      <a:r>
                        <a:rPr lang="zh-CN" altLang="en-US" sz="2400" dirty="0"/>
                        <a:t>写权限</a:t>
                      </a:r>
                    </a:p>
                  </a:txBody>
                  <a:tcPr marL="125077" marR="125077"/>
                </a:tc>
                <a:tc>
                  <a:txBody>
                    <a:bodyPr/>
                    <a:lstStyle/>
                    <a:p>
                      <a:pPr algn="ctr"/>
                      <a:r>
                        <a:rPr lang="en-US" altLang="zh-CN" sz="2400" dirty="0"/>
                        <a:t>w</a:t>
                      </a:r>
                      <a:endParaRPr lang="zh-CN" altLang="en-US" sz="2400" dirty="0"/>
                    </a:p>
                  </a:txBody>
                  <a:tcPr marL="125077" marR="125077"/>
                </a:tc>
                <a:tc>
                  <a:txBody>
                    <a:bodyPr/>
                    <a:lstStyle/>
                    <a:p>
                      <a:r>
                        <a:rPr lang="zh-CN" altLang="en-US" sz="2400" dirty="0"/>
                        <a:t>可以修改或删除文件</a:t>
                      </a:r>
                    </a:p>
                  </a:txBody>
                  <a:tcPr marL="125077" marR="125077"/>
                </a:tc>
                <a:tc>
                  <a:txBody>
                    <a:bodyPr/>
                    <a:lstStyle/>
                    <a:p>
                      <a:r>
                        <a:rPr lang="zh-CN" altLang="en-US" sz="2400" dirty="0"/>
                        <a:t>可以在该目录中创建或删除文件或子目录</a:t>
                      </a:r>
                    </a:p>
                  </a:txBody>
                  <a:tcPr marL="125077" marR="125077"/>
                </a:tc>
                <a:extLst>
                  <a:ext uri="{0D108BD9-81ED-4DB2-BD59-A6C34878D82A}">
                    <a16:rowId xmlns:a16="http://schemas.microsoft.com/office/drawing/2014/main" val="10002"/>
                  </a:ext>
                </a:extLst>
              </a:tr>
              <a:tr h="698630">
                <a:tc>
                  <a:txBody>
                    <a:bodyPr/>
                    <a:lstStyle/>
                    <a:p>
                      <a:r>
                        <a:rPr lang="zh-CN" altLang="en-US" sz="2400" dirty="0"/>
                        <a:t>执行权限</a:t>
                      </a:r>
                    </a:p>
                  </a:txBody>
                  <a:tcPr marL="125077" marR="125077"/>
                </a:tc>
                <a:tc>
                  <a:txBody>
                    <a:bodyPr/>
                    <a:lstStyle/>
                    <a:p>
                      <a:pPr algn="ctr"/>
                      <a:r>
                        <a:rPr lang="en-US" altLang="zh-CN" sz="2400" dirty="0"/>
                        <a:t>x</a:t>
                      </a:r>
                      <a:endParaRPr lang="zh-CN" altLang="en-US" sz="2400" dirty="0"/>
                    </a:p>
                  </a:txBody>
                  <a:tcPr marL="125077" marR="125077"/>
                </a:tc>
                <a:tc>
                  <a:txBody>
                    <a:bodyPr/>
                    <a:lstStyle/>
                    <a:p>
                      <a:r>
                        <a:rPr lang="zh-CN" altLang="en-US" sz="2400" dirty="0"/>
                        <a:t>可以执行该文件</a:t>
                      </a:r>
                    </a:p>
                  </a:txBody>
                  <a:tcPr marL="125077" marR="125077"/>
                </a:tc>
                <a:tc>
                  <a:txBody>
                    <a:bodyPr/>
                    <a:lstStyle/>
                    <a:p>
                      <a:r>
                        <a:rPr lang="zh-CN" altLang="en-US" sz="2400" dirty="0"/>
                        <a:t>可以使用</a:t>
                      </a:r>
                      <a:r>
                        <a:rPr lang="en-US" altLang="zh-CN" sz="2400" dirty="0" err="1"/>
                        <a:t>cd</a:t>
                      </a:r>
                      <a:r>
                        <a:rPr lang="zh-CN" altLang="en-US" sz="2400" dirty="0"/>
                        <a:t>命令进入该目录</a:t>
                      </a:r>
                    </a:p>
                  </a:txBody>
                  <a:tcPr marL="125077" marR="12507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318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三种基本权限（续）</a:t>
            </a:r>
            <a:endParaRPr lang="zh-CN" altLang="en-US" dirty="0"/>
          </a:p>
        </p:txBody>
      </p:sp>
      <p:sp>
        <p:nvSpPr>
          <p:cNvPr id="3" name="内容占位符 2"/>
          <p:cNvSpPr>
            <a:spLocks noGrp="1"/>
          </p:cNvSpPr>
          <p:nvPr>
            <p:ph idx="1"/>
          </p:nvPr>
        </p:nvSpPr>
        <p:spPr/>
        <p:txBody>
          <a:bodyPr/>
          <a:lstStyle/>
          <a:p>
            <a:r>
              <a:rPr lang="zh-CN" altLang="en-US" dirty="0"/>
              <a:t>目录上只有执行权限</a:t>
            </a:r>
            <a:r>
              <a:rPr lang="en-US" altLang="zh-CN" dirty="0"/>
              <a:t>:</a:t>
            </a:r>
          </a:p>
          <a:p>
            <a:pPr lvl="1"/>
            <a:r>
              <a:rPr lang="zh-CN" altLang="en-US" dirty="0"/>
              <a:t>表示可以进入更深层次的子目录</a:t>
            </a:r>
          </a:p>
          <a:p>
            <a:pPr lvl="1"/>
            <a:r>
              <a:rPr lang="zh-CN" altLang="en-US" dirty="0"/>
              <a:t>要访问该目录下的有读权限的文件，必须知道文件名才可以访问</a:t>
            </a:r>
          </a:p>
          <a:p>
            <a:pPr lvl="1"/>
            <a:r>
              <a:rPr lang="zh-CN" altLang="en-US" dirty="0"/>
              <a:t>不能列出目录列表也不能删除该目录</a:t>
            </a:r>
          </a:p>
          <a:p>
            <a:r>
              <a:rPr lang="zh-CN" altLang="en-US" dirty="0"/>
              <a:t>目录上执行权限和读权限的组合，表示可以进入目录并列出目录列表</a:t>
            </a:r>
          </a:p>
          <a:p>
            <a:r>
              <a:rPr lang="zh-CN" altLang="en-US" dirty="0"/>
              <a:t>目录上执行权限和写权限的组合，表示可以在目录中创建、删除和重命名文件</a:t>
            </a:r>
          </a:p>
        </p:txBody>
      </p:sp>
    </p:spTree>
    <p:extLst>
      <p:ext uri="{BB962C8B-B14F-4D97-AF65-F5344CB8AC3E}">
        <p14:creationId xmlns:p14="http://schemas.microsoft.com/office/powerpoint/2010/main" val="41706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分配三种基本权限</a:t>
            </a:r>
            <a:endParaRPr lang="zh-CN" altLang="en-US" dirty="0"/>
          </a:p>
        </p:txBody>
      </p:sp>
      <p:sp>
        <p:nvSpPr>
          <p:cNvPr id="3" name="内容占位符 2"/>
          <p:cNvSpPr>
            <a:spLocks noGrp="1"/>
          </p:cNvSpPr>
          <p:nvPr>
            <p:ph idx="1"/>
          </p:nvPr>
        </p:nvSpPr>
        <p:spPr/>
        <p:txBody>
          <a:bodyPr/>
          <a:lstStyle/>
          <a:p>
            <a:r>
              <a:rPr lang="zh-CN" altLang="en-US" dirty="0"/>
              <a:t>文件和目录的创建者可以进行目录权限的分配</a:t>
            </a:r>
            <a:endParaRPr lang="en-US" altLang="zh-CN" dirty="0"/>
          </a:p>
          <a:p>
            <a:r>
              <a:rPr lang="zh-CN" altLang="en-US" dirty="0"/>
              <a:t>权限分配</a:t>
            </a:r>
          </a:p>
          <a:p>
            <a:pPr lvl="1"/>
            <a:r>
              <a:rPr lang="zh-CN" altLang="en-US" dirty="0"/>
              <a:t>属主的权限：用于限制文件或目录的创建者</a:t>
            </a:r>
          </a:p>
          <a:p>
            <a:pPr lvl="1"/>
            <a:r>
              <a:rPr lang="zh-CN" altLang="en-US" dirty="0"/>
              <a:t>属组的权限：用于限制文件或目录所属组的成员</a:t>
            </a:r>
          </a:p>
          <a:p>
            <a:pPr lvl="1"/>
            <a:r>
              <a:rPr lang="zh-CN" altLang="en-US" dirty="0"/>
              <a:t>其他用户的权限：用于限制既不是属主又不是所属组的能访问该文件或目录的其他人员</a:t>
            </a:r>
            <a:endParaRPr lang="en-US" altLang="zh-CN" dirty="0"/>
          </a:p>
          <a:p>
            <a:r>
              <a:rPr lang="zh-CN" altLang="en-US" dirty="0"/>
              <a:t>权限的优先顺序</a:t>
            </a:r>
          </a:p>
          <a:p>
            <a:pPr lvl="1"/>
            <a:r>
              <a:rPr lang="zh-CN" altLang="en-US" dirty="0"/>
              <a:t>如果</a:t>
            </a:r>
            <a:r>
              <a:rPr lang="en-US" altLang="zh-CN" dirty="0"/>
              <a:t>UID</a:t>
            </a:r>
            <a:r>
              <a:rPr lang="zh-CN" altLang="en-US" dirty="0"/>
              <a:t>匹配，就应用用户属主（</a:t>
            </a:r>
            <a:r>
              <a:rPr lang="en-US" altLang="zh-CN" dirty="0"/>
              <a:t>user</a:t>
            </a:r>
            <a:r>
              <a:rPr lang="zh-CN" altLang="en-US" dirty="0"/>
              <a:t>）权限 </a:t>
            </a:r>
          </a:p>
          <a:p>
            <a:pPr lvl="1"/>
            <a:r>
              <a:rPr lang="zh-CN" altLang="en-US" dirty="0"/>
              <a:t>否则，如果</a:t>
            </a:r>
            <a:r>
              <a:rPr lang="en-US" altLang="zh-CN" dirty="0"/>
              <a:t>GID</a:t>
            </a:r>
            <a:r>
              <a:rPr lang="zh-CN" altLang="en-US" dirty="0"/>
              <a:t>匹配，就应用组（</a:t>
            </a:r>
            <a:r>
              <a:rPr lang="en-US" altLang="zh-CN" dirty="0"/>
              <a:t>group</a:t>
            </a:r>
            <a:r>
              <a:rPr lang="zh-CN" altLang="en-US" dirty="0"/>
              <a:t>）权限 </a:t>
            </a:r>
          </a:p>
          <a:p>
            <a:pPr lvl="1"/>
            <a:r>
              <a:rPr lang="zh-CN" altLang="en-US" dirty="0"/>
              <a:t>如果都不匹配，就应用其它用户（</a:t>
            </a:r>
            <a:r>
              <a:rPr lang="en-US" altLang="zh-CN" dirty="0"/>
              <a:t>other</a:t>
            </a:r>
            <a:r>
              <a:rPr lang="zh-CN" altLang="en-US" dirty="0"/>
              <a:t>）权限</a:t>
            </a:r>
          </a:p>
        </p:txBody>
      </p:sp>
    </p:spTree>
    <p:extLst>
      <p:ext uri="{BB962C8B-B14F-4D97-AF65-F5344CB8AC3E}">
        <p14:creationId xmlns:p14="http://schemas.microsoft.com/office/powerpoint/2010/main" val="98188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查看文件</a:t>
            </a:r>
            <a:r>
              <a:rPr lang="en-US" altLang="zh-CN"/>
              <a:t>/</a:t>
            </a:r>
            <a:r>
              <a:rPr lang="zh-CN" altLang="en-US"/>
              <a:t>目录的权限</a:t>
            </a:r>
            <a:endParaRPr lang="zh-CN" altLang="en-US" dirty="0"/>
          </a:p>
        </p:txBody>
      </p:sp>
      <p:sp>
        <p:nvSpPr>
          <p:cNvPr id="3" name="内容占位符 2"/>
          <p:cNvSpPr>
            <a:spLocks noGrp="1"/>
          </p:cNvSpPr>
          <p:nvPr>
            <p:ph idx="1"/>
          </p:nvPr>
        </p:nvSpPr>
        <p:spPr/>
        <p:txBody>
          <a:bodyPr/>
          <a:lstStyle/>
          <a:p>
            <a:r>
              <a:rPr lang="zh-CN" altLang="en-US" dirty="0"/>
              <a:t>通过给三类用户分配三种基本权限，就产生了文件或目录的</a:t>
            </a:r>
            <a:r>
              <a:rPr lang="en-US" altLang="zh-CN" dirty="0"/>
              <a:t>9</a:t>
            </a:r>
            <a:r>
              <a:rPr lang="zh-CN" altLang="en-US" dirty="0"/>
              <a:t>个基本权限位</a:t>
            </a:r>
          </a:p>
        </p:txBody>
      </p:sp>
      <p:sp>
        <p:nvSpPr>
          <p:cNvPr id="7" name="TextBox 6"/>
          <p:cNvSpPr txBox="1"/>
          <p:nvPr/>
        </p:nvSpPr>
        <p:spPr>
          <a:xfrm>
            <a:off x="1775520" y="2276872"/>
            <a:ext cx="8712968" cy="2123658"/>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a:t>
            </a:r>
          </a:p>
          <a:p>
            <a:r>
              <a:rPr lang="zh-CN" altLang="en-US" sz="2200" dirty="0">
                <a:latin typeface="Microsoft Sans Serif" pitchFamily="34" charset="0"/>
                <a:cs typeface="Microsoft Sans Serif" pitchFamily="34" charset="0"/>
              </a:rPr>
              <a:t>总计 </a:t>
            </a:r>
            <a:r>
              <a:rPr lang="en-US" altLang="zh-CN" sz="2200" dirty="0">
                <a:latin typeface="Microsoft Sans Serif" pitchFamily="34" charset="0"/>
                <a:cs typeface="Microsoft Sans Serif" pitchFamily="34" charset="0"/>
              </a:rPr>
              <a:t>12</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0 06-16 20:43   </a:t>
            </a:r>
            <a:r>
              <a:rPr lang="en-US" altLang="zh-CN" sz="2200" dirty="0" err="1">
                <a:latin typeface="Microsoft Sans Serif" pitchFamily="34" charset="0"/>
                <a:cs typeface="Microsoft Sans Serif" pitchFamily="34" charset="0"/>
              </a:rPr>
              <a:t>abc</a:t>
            </a:r>
            <a:endParaRPr lang="en-US" altLang="zh-CN" sz="2200" dirty="0">
              <a:latin typeface="Microsoft Sans Serif" pitchFamily="34" charset="0"/>
              <a:cs typeface="Microsoft Sans Serif" pitchFamily="34" charset="0"/>
            </a:endParaRP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1155  06-16 20:44   mylist.txt</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3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4096  05-16 13:32   </a:t>
            </a:r>
            <a:r>
              <a:rPr lang="en-US" altLang="zh-CN" sz="2200" dirty="0" err="1">
                <a:latin typeface="Microsoft Sans Serif" pitchFamily="34" charset="0"/>
                <a:cs typeface="Microsoft Sans Serif" pitchFamily="34" charset="0"/>
              </a:rPr>
              <a:t>nobp</a:t>
            </a:r>
            <a:endParaRPr lang="zh-CN" altLang="en-US" sz="2200" dirty="0">
              <a:latin typeface="Microsoft Sans Serif" pitchFamily="34" charset="0"/>
              <a:cs typeface="Microsoft Sans Serif" pitchFamily="34" charset="0"/>
            </a:endParaRPr>
          </a:p>
        </p:txBody>
      </p:sp>
      <p:sp>
        <p:nvSpPr>
          <p:cNvPr id="8" name="Text Box 5"/>
          <p:cNvSpPr txBox="1">
            <a:spLocks noChangeArrowheads="1"/>
          </p:cNvSpPr>
          <p:nvPr/>
        </p:nvSpPr>
        <p:spPr bwMode="auto">
          <a:xfrm>
            <a:off x="1752600" y="4705822"/>
            <a:ext cx="4572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文件类型</a:t>
            </a:r>
          </a:p>
        </p:txBody>
      </p:sp>
      <p:sp>
        <p:nvSpPr>
          <p:cNvPr id="9" name="Text Box 6"/>
          <p:cNvSpPr txBox="1">
            <a:spLocks noChangeArrowheads="1"/>
          </p:cNvSpPr>
          <p:nvPr/>
        </p:nvSpPr>
        <p:spPr bwMode="auto">
          <a:xfrm>
            <a:off x="2438400" y="47058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文件权限</a:t>
            </a:r>
          </a:p>
        </p:txBody>
      </p:sp>
      <p:sp>
        <p:nvSpPr>
          <p:cNvPr id="10" name="Text Box 7"/>
          <p:cNvSpPr txBox="1">
            <a:spLocks noChangeArrowheads="1"/>
          </p:cNvSpPr>
          <p:nvPr/>
        </p:nvSpPr>
        <p:spPr bwMode="auto">
          <a:xfrm>
            <a:off x="3071664" y="4782021"/>
            <a:ext cx="1008112" cy="1631216"/>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硬链接数或目录包含的文件数</a:t>
            </a:r>
          </a:p>
        </p:txBody>
      </p:sp>
      <p:sp>
        <p:nvSpPr>
          <p:cNvPr id="11" name="Text Box 8"/>
          <p:cNvSpPr txBox="1">
            <a:spLocks noChangeArrowheads="1"/>
          </p:cNvSpPr>
          <p:nvPr/>
        </p:nvSpPr>
        <p:spPr bwMode="auto">
          <a:xfrm>
            <a:off x="4038600" y="4782022"/>
            <a:ext cx="761256" cy="10064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文件所有者</a:t>
            </a:r>
          </a:p>
        </p:txBody>
      </p:sp>
      <p:sp>
        <p:nvSpPr>
          <p:cNvPr id="12" name="Text Box 9"/>
          <p:cNvSpPr txBox="1">
            <a:spLocks noChangeArrowheads="1"/>
          </p:cNvSpPr>
          <p:nvPr/>
        </p:nvSpPr>
        <p:spPr bwMode="auto">
          <a:xfrm>
            <a:off x="4876800" y="4782022"/>
            <a:ext cx="9906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文件所有者所在的用户组</a:t>
            </a:r>
          </a:p>
        </p:txBody>
      </p:sp>
      <p:sp>
        <p:nvSpPr>
          <p:cNvPr id="13" name="Text Box 10"/>
          <p:cNvSpPr txBox="1">
            <a:spLocks noChangeArrowheads="1"/>
          </p:cNvSpPr>
          <p:nvPr/>
        </p:nvSpPr>
        <p:spPr bwMode="auto">
          <a:xfrm>
            <a:off x="6400800" y="4782022"/>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文件长度</a:t>
            </a:r>
          </a:p>
        </p:txBody>
      </p:sp>
      <p:sp>
        <p:nvSpPr>
          <p:cNvPr id="14" name="Text Box 11"/>
          <p:cNvSpPr txBox="1">
            <a:spLocks noChangeArrowheads="1"/>
          </p:cNvSpPr>
          <p:nvPr/>
        </p:nvSpPr>
        <p:spPr bwMode="auto">
          <a:xfrm>
            <a:off x="7315200" y="4782022"/>
            <a:ext cx="1219200"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文件上次修改的时间和日期</a:t>
            </a:r>
          </a:p>
        </p:txBody>
      </p:sp>
      <p:sp>
        <p:nvSpPr>
          <p:cNvPr id="15" name="Text Box 12"/>
          <p:cNvSpPr txBox="1">
            <a:spLocks noChangeArrowheads="1"/>
          </p:cNvSpPr>
          <p:nvPr/>
        </p:nvSpPr>
        <p:spPr bwMode="auto">
          <a:xfrm>
            <a:off x="9067800" y="4705822"/>
            <a:ext cx="1060648" cy="3968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文件名</a:t>
            </a:r>
          </a:p>
        </p:txBody>
      </p:sp>
      <p:sp>
        <p:nvSpPr>
          <p:cNvPr id="16" name="Line 13"/>
          <p:cNvSpPr>
            <a:spLocks noChangeShapeType="1"/>
          </p:cNvSpPr>
          <p:nvPr/>
        </p:nvSpPr>
        <p:spPr bwMode="auto">
          <a:xfrm flipH="1">
            <a:off x="1905000" y="4365104"/>
            <a:ext cx="23664"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17" name="Line 14"/>
          <p:cNvSpPr>
            <a:spLocks noChangeShapeType="1"/>
          </p:cNvSpPr>
          <p:nvPr/>
        </p:nvSpPr>
        <p:spPr bwMode="auto">
          <a:xfrm flipV="1">
            <a:off x="2057400" y="4365104"/>
            <a:ext cx="1086272" cy="0"/>
          </a:xfrm>
          <a:prstGeom prst="line">
            <a:avLst/>
          </a:prstGeom>
          <a:noFill/>
          <a:ln w="57150">
            <a:solidFill>
              <a:schemeClr val="folHlink"/>
            </a:solidFill>
            <a:miter lim="800000"/>
            <a:headEnd/>
            <a:tailEnd/>
          </a:ln>
          <a:effectLst/>
        </p:spPr>
        <p:txBody>
          <a:bodyPr wrap="none"/>
          <a:lstStyle/>
          <a:p>
            <a:endParaRPr lang="zh-CN" altLang="en-US"/>
          </a:p>
        </p:txBody>
      </p:sp>
      <p:sp>
        <p:nvSpPr>
          <p:cNvPr id="18" name="Line 15"/>
          <p:cNvSpPr>
            <a:spLocks noChangeShapeType="1"/>
          </p:cNvSpPr>
          <p:nvPr/>
        </p:nvSpPr>
        <p:spPr bwMode="auto">
          <a:xfrm>
            <a:off x="6888088" y="4401021"/>
            <a:ext cx="1524000" cy="0"/>
          </a:xfrm>
          <a:prstGeom prst="line">
            <a:avLst/>
          </a:prstGeom>
          <a:noFill/>
          <a:ln w="57150">
            <a:solidFill>
              <a:schemeClr val="folHlink"/>
            </a:solidFill>
            <a:miter lim="800000"/>
            <a:headEnd/>
            <a:tailEnd/>
          </a:ln>
          <a:effectLst/>
        </p:spPr>
        <p:txBody>
          <a:bodyPr wrap="none"/>
          <a:lstStyle/>
          <a:p>
            <a:endParaRPr lang="zh-CN" altLang="en-US"/>
          </a:p>
        </p:txBody>
      </p:sp>
      <p:sp>
        <p:nvSpPr>
          <p:cNvPr id="19" name="Line 16"/>
          <p:cNvSpPr>
            <a:spLocks noChangeShapeType="1"/>
          </p:cNvSpPr>
          <p:nvPr/>
        </p:nvSpPr>
        <p:spPr bwMode="auto">
          <a:xfrm>
            <a:off x="2514600" y="4401021"/>
            <a:ext cx="762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0" name="Line 17"/>
          <p:cNvSpPr>
            <a:spLocks noChangeShapeType="1"/>
          </p:cNvSpPr>
          <p:nvPr/>
        </p:nvSpPr>
        <p:spPr bwMode="auto">
          <a:xfrm>
            <a:off x="3431704" y="4365105"/>
            <a:ext cx="149696"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1" name="Line 18"/>
          <p:cNvSpPr>
            <a:spLocks noChangeShapeType="1"/>
          </p:cNvSpPr>
          <p:nvPr/>
        </p:nvSpPr>
        <p:spPr bwMode="auto">
          <a:xfrm>
            <a:off x="4038600" y="4324821"/>
            <a:ext cx="304800" cy="457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2" name="Line 19"/>
          <p:cNvSpPr>
            <a:spLocks noChangeShapeType="1"/>
          </p:cNvSpPr>
          <p:nvPr/>
        </p:nvSpPr>
        <p:spPr bwMode="auto">
          <a:xfrm>
            <a:off x="5303912" y="4365105"/>
            <a:ext cx="30088"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3" name="Line 20"/>
          <p:cNvSpPr>
            <a:spLocks noChangeShapeType="1"/>
          </p:cNvSpPr>
          <p:nvPr/>
        </p:nvSpPr>
        <p:spPr bwMode="auto">
          <a:xfrm>
            <a:off x="6600056" y="4365105"/>
            <a:ext cx="29344"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4" name="Line 21"/>
          <p:cNvSpPr>
            <a:spLocks noChangeShapeType="1"/>
          </p:cNvSpPr>
          <p:nvPr/>
        </p:nvSpPr>
        <p:spPr bwMode="auto">
          <a:xfrm>
            <a:off x="7772400" y="4477221"/>
            <a:ext cx="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5" name="Line 22"/>
          <p:cNvSpPr>
            <a:spLocks noChangeShapeType="1"/>
          </p:cNvSpPr>
          <p:nvPr/>
        </p:nvSpPr>
        <p:spPr bwMode="auto">
          <a:xfrm>
            <a:off x="9067800" y="4324821"/>
            <a:ext cx="3048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6" name="Text Box 12"/>
          <p:cNvSpPr txBox="1">
            <a:spLocks noChangeArrowheads="1"/>
          </p:cNvSpPr>
          <p:nvPr/>
        </p:nvSpPr>
        <p:spPr bwMode="auto">
          <a:xfrm>
            <a:off x="8040216" y="5775648"/>
            <a:ext cx="2160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2000" dirty="0">
                <a:solidFill>
                  <a:schemeClr val="tx1"/>
                </a:solidFill>
                <a:latin typeface="Courier New" pitchFamily="49" charset="0"/>
                <a:ea typeface="黑体" pitchFamily="49" charset="-122"/>
              </a:rPr>
              <a:t>-</a:t>
            </a:r>
            <a:r>
              <a:rPr lang="zh-CN" altLang="en-US" sz="2000" dirty="0">
                <a:solidFill>
                  <a:schemeClr val="tx1"/>
                </a:solidFill>
                <a:latin typeface="Courier New" pitchFamily="49" charset="0"/>
                <a:ea typeface="黑体" pitchFamily="49" charset="-122"/>
              </a:rPr>
              <a:t> 表示无权限</a:t>
            </a:r>
            <a:endParaRPr lang="en-US" altLang="zh-CN" sz="2000" dirty="0">
              <a:solidFill>
                <a:schemeClr val="tx1"/>
              </a:solidFill>
              <a:latin typeface="Courier New" pitchFamily="49" charset="0"/>
              <a:ea typeface="黑体" pitchFamily="49" charset="-122"/>
            </a:endParaRPr>
          </a:p>
        </p:txBody>
      </p:sp>
    </p:spTree>
    <p:extLst>
      <p:ext uri="{BB962C8B-B14F-4D97-AF65-F5344CB8AC3E}">
        <p14:creationId xmlns:p14="http://schemas.microsoft.com/office/powerpoint/2010/main" val="15421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en-US" altLang="zh-CN"/>
              <a:t>/</a:t>
            </a:r>
            <a:r>
              <a:rPr lang="zh-CN" altLang="en-US"/>
              <a:t>目录的权限</a:t>
            </a:r>
            <a:endParaRPr lang="zh-CN" altLang="en-US" dirty="0"/>
          </a:p>
        </p:txBody>
      </p:sp>
      <p:sp>
        <p:nvSpPr>
          <p:cNvPr id="7" name="TextBox 6"/>
          <p:cNvSpPr txBox="1"/>
          <p:nvPr/>
        </p:nvSpPr>
        <p:spPr>
          <a:xfrm>
            <a:off x="1955032" y="1196753"/>
            <a:ext cx="8173416" cy="769441"/>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  docs</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p:txBody>
      </p:sp>
      <p:sp>
        <p:nvSpPr>
          <p:cNvPr id="9" name="Text Box 3"/>
          <p:cNvSpPr txBox="1">
            <a:spLocks noChangeArrowheads="1"/>
          </p:cNvSpPr>
          <p:nvPr/>
        </p:nvSpPr>
        <p:spPr bwMode="auto">
          <a:xfrm>
            <a:off x="1991544" y="4005064"/>
            <a:ext cx="8208912" cy="1938992"/>
          </a:xfrm>
          <a:prstGeom prst="rect">
            <a:avLst/>
          </a:prstGeom>
          <a:noFill/>
          <a:ln w="9525">
            <a:solidFill>
              <a:srgbClr val="993300"/>
            </a:solidFill>
            <a:miter lim="800000"/>
            <a:headEnd/>
            <a:tailEnd/>
          </a:ln>
          <a:effectLst/>
        </p:spPr>
        <p:txBody>
          <a:bodyPr wrap="square">
            <a:spAutoFit/>
          </a:bodyPr>
          <a:lstStyle/>
          <a:p>
            <a:pPr>
              <a:lnSpc>
                <a:spcPct val="120000"/>
              </a:lnSpc>
              <a:buClr>
                <a:srgbClr val="FF3300"/>
              </a:buClr>
              <a:buFont typeface="Wingdings" pitchFamily="2" charset="2"/>
              <a:buChar char="n"/>
            </a:pPr>
            <a:r>
              <a:rPr lang="zh-CN" altLang="en-US" sz="2000" dirty="0">
                <a:ea typeface="黑体" pitchFamily="49" charset="-122"/>
              </a:rPr>
              <a:t> 在显示的结果中，第一个字段的第</a:t>
            </a:r>
            <a:r>
              <a:rPr lang="zh-CN" altLang="en-US" sz="2000" dirty="0">
                <a:solidFill>
                  <a:schemeClr val="tx2"/>
                </a:solidFill>
                <a:ea typeface="黑体" pitchFamily="49" charset="-122"/>
              </a:rPr>
              <a:t> </a:t>
            </a:r>
            <a:r>
              <a:rPr lang="zh-CN" altLang="en-US" sz="2000" b="1" dirty="0">
                <a:solidFill>
                  <a:srgbClr val="0000CC"/>
                </a:solidFill>
                <a:latin typeface="Courier New" pitchFamily="49" charset="0"/>
                <a:ea typeface="黑体" pitchFamily="49" charset="-122"/>
              </a:rPr>
              <a:t>2～10</a:t>
            </a:r>
            <a:r>
              <a:rPr lang="zh-CN" altLang="en-US" sz="2000" b="1" dirty="0">
                <a:solidFill>
                  <a:srgbClr val="FF3300"/>
                </a:solidFill>
                <a:ea typeface="黑体" pitchFamily="49" charset="-122"/>
              </a:rPr>
              <a:t> </a:t>
            </a:r>
            <a:r>
              <a:rPr lang="zh-CN" altLang="en-US" sz="2000" dirty="0">
                <a:ea typeface="黑体" pitchFamily="49" charset="-122"/>
              </a:rPr>
              <a:t>个字符是用来表示权限</a:t>
            </a:r>
            <a:r>
              <a:rPr lang="en-US" altLang="zh-CN" sz="2000" dirty="0">
                <a:ea typeface="黑体" pitchFamily="49" charset="-122"/>
              </a:rPr>
              <a:t>。</a:t>
            </a:r>
          </a:p>
          <a:p>
            <a:pPr>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这 </a:t>
            </a:r>
            <a:r>
              <a:rPr lang="zh-CN" altLang="en-US" sz="2000" b="1" dirty="0">
                <a:solidFill>
                  <a:srgbClr val="993300"/>
                </a:solidFill>
                <a:latin typeface="Courier New" pitchFamily="49" charset="0"/>
                <a:ea typeface="黑体" pitchFamily="49" charset="-122"/>
              </a:rPr>
              <a:t>9</a:t>
            </a:r>
            <a:r>
              <a:rPr lang="zh-CN" altLang="en-US" sz="2000" dirty="0">
                <a:ea typeface="黑体" pitchFamily="49" charset="-122"/>
              </a:rPr>
              <a:t> 个字符每 </a:t>
            </a:r>
            <a:r>
              <a:rPr lang="zh-CN" altLang="en-US" sz="2000" b="1" dirty="0">
                <a:solidFill>
                  <a:srgbClr val="993300"/>
                </a:solidFill>
                <a:latin typeface="Courier New" pitchFamily="49" charset="0"/>
                <a:ea typeface="黑体" pitchFamily="49" charset="-122"/>
              </a:rPr>
              <a:t>3</a:t>
            </a:r>
            <a:r>
              <a:rPr lang="zh-CN" altLang="en-US" sz="2000" dirty="0">
                <a:ea typeface="黑体" pitchFamily="49" charset="-122"/>
              </a:rPr>
              <a:t> 个一组，组成</a:t>
            </a:r>
            <a:r>
              <a:rPr lang="zh-CN" altLang="en-US" sz="2000" b="1" dirty="0">
                <a:solidFill>
                  <a:schemeClr val="tx2"/>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1" dirty="0">
                <a:solidFill>
                  <a:srgbClr val="0000CC"/>
                </a:solidFill>
                <a:ea typeface="黑体" pitchFamily="49" charset="-122"/>
              </a:rPr>
              <a:t> </a:t>
            </a:r>
            <a:r>
              <a:rPr lang="zh-CN" altLang="en-US" sz="2000" dirty="0">
                <a:solidFill>
                  <a:srgbClr val="0000CC"/>
                </a:solidFill>
                <a:ea typeface="黑体" pitchFamily="49" charset="-122"/>
              </a:rPr>
              <a:t>套</a:t>
            </a:r>
            <a:r>
              <a:rPr lang="zh-CN" altLang="en-US" sz="2000" dirty="0">
                <a:solidFill>
                  <a:srgbClr val="FF3300"/>
                </a:solidFill>
                <a:ea typeface="黑体" pitchFamily="49" charset="-122"/>
              </a:rPr>
              <a:t> </a:t>
            </a:r>
            <a:r>
              <a:rPr lang="zh-CN" altLang="en-US" sz="2000" dirty="0">
                <a:ea typeface="黑体" pitchFamily="49" charset="-122"/>
              </a:rPr>
              <a:t>权限控制</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第一套控制文件</a:t>
            </a:r>
            <a:r>
              <a:rPr lang="zh-CN" altLang="en-US" sz="2000" dirty="0">
                <a:solidFill>
                  <a:srgbClr val="0000CC"/>
                </a:solidFill>
                <a:ea typeface="黑体" pitchFamily="49" charset="-122"/>
              </a:rPr>
              <a:t>所有者</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第二套控制所有者所在</a:t>
            </a:r>
            <a:r>
              <a:rPr lang="zh-CN" altLang="en-US" sz="2000" dirty="0">
                <a:solidFill>
                  <a:srgbClr val="0000CC"/>
                </a:solidFill>
                <a:ea typeface="黑体" pitchFamily="49" charset="-122"/>
              </a:rPr>
              <a:t>用户组的其他成员</a:t>
            </a:r>
            <a:r>
              <a:rPr lang="zh-CN" altLang="en-US" sz="2000" dirty="0">
                <a:ea typeface="黑体" pitchFamily="49" charset="-122"/>
              </a:rPr>
              <a:t>的访问权限</a:t>
            </a:r>
            <a:endParaRPr lang="en-US" altLang="zh-CN" sz="2000" dirty="0">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第三套控制系统</a:t>
            </a:r>
            <a:r>
              <a:rPr lang="zh-CN" altLang="en-US" sz="2000" dirty="0">
                <a:solidFill>
                  <a:srgbClr val="0000CC"/>
                </a:solidFill>
                <a:ea typeface="黑体" pitchFamily="49" charset="-122"/>
              </a:rPr>
              <a:t>其他用户</a:t>
            </a:r>
            <a:r>
              <a:rPr lang="zh-CN" altLang="en-US" sz="2000" dirty="0">
                <a:ea typeface="黑体" pitchFamily="49" charset="-122"/>
              </a:rPr>
              <a:t>的访问权限</a:t>
            </a:r>
          </a:p>
        </p:txBody>
      </p:sp>
      <p:sp>
        <p:nvSpPr>
          <p:cNvPr id="10" name="Line 5"/>
          <p:cNvSpPr>
            <a:spLocks noChangeShapeType="1"/>
          </p:cNvSpPr>
          <p:nvPr/>
        </p:nvSpPr>
        <p:spPr bwMode="auto">
          <a:xfrm>
            <a:off x="2063553" y="1988840"/>
            <a:ext cx="1219211" cy="0"/>
          </a:xfrm>
          <a:prstGeom prst="line">
            <a:avLst/>
          </a:prstGeom>
          <a:noFill/>
          <a:ln w="57150">
            <a:solidFill>
              <a:srgbClr val="0000FF"/>
            </a:solidFill>
            <a:miter lim="800000"/>
            <a:headEnd/>
            <a:tailEnd/>
          </a:ln>
          <a:effectLst/>
        </p:spPr>
        <p:txBody>
          <a:bodyPr wrap="none"/>
          <a:lstStyle/>
          <a:p>
            <a:endParaRPr lang="zh-CN" altLang="en-US"/>
          </a:p>
        </p:txBody>
      </p:sp>
      <p:sp>
        <p:nvSpPr>
          <p:cNvPr id="11" name="Line 6"/>
          <p:cNvSpPr>
            <a:spLocks noChangeShapeType="1"/>
          </p:cNvSpPr>
          <p:nvPr/>
        </p:nvSpPr>
        <p:spPr bwMode="auto">
          <a:xfrm>
            <a:off x="3071809" y="2060278"/>
            <a:ext cx="533405" cy="239424"/>
          </a:xfrm>
          <a:prstGeom prst="line">
            <a:avLst/>
          </a:prstGeom>
          <a:noFill/>
          <a:ln w="38100">
            <a:solidFill>
              <a:srgbClr val="99CC00"/>
            </a:solidFill>
            <a:miter lim="800000"/>
            <a:headEnd/>
            <a:tailEnd type="triangle" w="med" len="med"/>
          </a:ln>
          <a:effectLst/>
        </p:spPr>
        <p:txBody>
          <a:bodyPr wrap="none"/>
          <a:lstStyle/>
          <a:p>
            <a:endParaRPr lang="zh-CN" altLang="en-US"/>
          </a:p>
        </p:txBody>
      </p:sp>
      <p:sp>
        <p:nvSpPr>
          <p:cNvPr id="13" name="Line 8"/>
          <p:cNvSpPr>
            <a:spLocks noChangeShapeType="1"/>
          </p:cNvSpPr>
          <p:nvPr/>
        </p:nvSpPr>
        <p:spPr bwMode="auto">
          <a:xfrm>
            <a:off x="4079776" y="2204741"/>
            <a:ext cx="0" cy="1292887"/>
          </a:xfrm>
          <a:prstGeom prst="line">
            <a:avLst/>
          </a:prstGeom>
          <a:noFill/>
          <a:ln w="31750">
            <a:solidFill>
              <a:srgbClr val="99CC00"/>
            </a:solidFill>
            <a:prstDash val="lgDash"/>
            <a:miter lim="800000"/>
            <a:headEnd/>
            <a:tailEnd/>
          </a:ln>
          <a:effectLst/>
        </p:spPr>
        <p:txBody>
          <a:bodyPr wrap="none"/>
          <a:lstStyle/>
          <a:p>
            <a:endParaRPr lang="zh-CN" altLang="en-US"/>
          </a:p>
        </p:txBody>
      </p:sp>
      <p:sp>
        <p:nvSpPr>
          <p:cNvPr id="14" name="Line 9"/>
          <p:cNvSpPr>
            <a:spLocks noChangeShapeType="1"/>
          </p:cNvSpPr>
          <p:nvPr/>
        </p:nvSpPr>
        <p:spPr bwMode="auto">
          <a:xfrm>
            <a:off x="5303838" y="2133304"/>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5" name="Line 10"/>
          <p:cNvSpPr>
            <a:spLocks noChangeShapeType="1"/>
          </p:cNvSpPr>
          <p:nvPr/>
        </p:nvSpPr>
        <p:spPr bwMode="auto">
          <a:xfrm>
            <a:off x="6356478" y="2060278"/>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6" name="Text Box 11"/>
          <p:cNvSpPr txBox="1">
            <a:spLocks noChangeArrowheads="1"/>
          </p:cNvSpPr>
          <p:nvPr/>
        </p:nvSpPr>
        <p:spPr bwMode="auto">
          <a:xfrm>
            <a:off x="4177875" y="3140627"/>
            <a:ext cx="935046"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所有者的权限</a:t>
            </a:r>
          </a:p>
        </p:txBody>
      </p:sp>
      <p:sp>
        <p:nvSpPr>
          <p:cNvPr id="17" name="Text Box 12"/>
          <p:cNvSpPr txBox="1">
            <a:spLocks noChangeArrowheads="1"/>
          </p:cNvSpPr>
          <p:nvPr/>
        </p:nvSpPr>
        <p:spPr bwMode="auto">
          <a:xfrm>
            <a:off x="5361841" y="3157545"/>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同组用户权限</a:t>
            </a:r>
          </a:p>
        </p:txBody>
      </p:sp>
      <p:sp>
        <p:nvSpPr>
          <p:cNvPr id="18" name="Text Box 13"/>
          <p:cNvSpPr txBox="1">
            <a:spLocks noChangeArrowheads="1"/>
          </p:cNvSpPr>
          <p:nvPr/>
        </p:nvSpPr>
        <p:spPr bwMode="auto">
          <a:xfrm>
            <a:off x="6426989" y="3140627"/>
            <a:ext cx="1150948"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其他用户权限</a:t>
            </a:r>
          </a:p>
        </p:txBody>
      </p:sp>
      <p:sp>
        <p:nvSpPr>
          <p:cNvPr id="19" name="Text Box 14"/>
          <p:cNvSpPr txBox="1">
            <a:spLocks noChangeArrowheads="1"/>
          </p:cNvSpPr>
          <p:nvPr/>
        </p:nvSpPr>
        <p:spPr bwMode="auto">
          <a:xfrm>
            <a:off x="2841283" y="3117815"/>
            <a:ext cx="1146075" cy="369332"/>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文件类型</a:t>
            </a:r>
          </a:p>
        </p:txBody>
      </p:sp>
      <p:sp>
        <p:nvSpPr>
          <p:cNvPr id="3" name="文本框 2">
            <a:extLst>
              <a:ext uri="{FF2B5EF4-FFF2-40B4-BE49-F238E27FC236}">
                <a16:creationId xmlns:a16="http://schemas.microsoft.com/office/drawing/2014/main" id="{CB20AD4C-1B8D-4127-84B0-17F3DC329F01}"/>
              </a:ext>
            </a:extLst>
          </p:cNvPr>
          <p:cNvSpPr txBox="1"/>
          <p:nvPr/>
        </p:nvSpPr>
        <p:spPr>
          <a:xfrm>
            <a:off x="3615870" y="2186916"/>
            <a:ext cx="3996444" cy="769441"/>
          </a:xfrm>
          <a:prstGeom prst="rect">
            <a:avLst/>
          </a:prstGeom>
          <a:noFill/>
        </p:spPr>
        <p:txBody>
          <a:bodyPr wrap="square" rtlCol="0">
            <a:spAutoFit/>
          </a:bodyPr>
          <a:lstStyle/>
          <a:p>
            <a:r>
              <a:rPr lang="en-US" altLang="zh-CN" sz="4400" dirty="0">
                <a:latin typeface="Times New Roman" panose="02020603050405020304" pitchFamily="18" charset="0"/>
                <a:cs typeface="Times New Roman" panose="02020603050405020304" pitchFamily="18" charset="0"/>
              </a:rPr>
              <a:t>d  </a:t>
            </a:r>
            <a:r>
              <a:rPr lang="en-US" altLang="zh-CN" sz="4400" dirty="0" err="1">
                <a:latin typeface="Times New Roman" panose="02020603050405020304" pitchFamily="18" charset="0"/>
                <a:cs typeface="Times New Roman" panose="02020603050405020304" pitchFamily="18" charset="0"/>
              </a:rPr>
              <a:t>rwx</a:t>
            </a:r>
            <a:r>
              <a:rPr lang="en-US" altLang="zh-CN" sz="4400" dirty="0">
                <a:latin typeface="Times New Roman" panose="02020603050405020304" pitchFamily="18" charset="0"/>
                <a:cs typeface="Times New Roman" panose="02020603050405020304" pitchFamily="18" charset="0"/>
              </a:rPr>
              <a:t>   r-x   </a:t>
            </a:r>
            <a:r>
              <a:rPr lang="en-US" altLang="zh-CN" sz="4400" dirty="0" err="1">
                <a:latin typeface="Times New Roman" panose="02020603050405020304" pitchFamily="18" charset="0"/>
                <a:cs typeface="Times New Roman" panose="02020603050405020304" pitchFamily="18" charset="0"/>
              </a:rPr>
              <a:t>r-x</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4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3500"/>
                            </p:stCondLst>
                            <p:childTnLst>
                              <p:par>
                                <p:cTn id="49" presetID="22" presetClass="entr" presetSubtype="1"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3" grpId="0" animBg="1"/>
      <p:bldP spid="14" grpId="0" animBg="1"/>
      <p:bldP spid="15" grpId="0" animBg="1"/>
      <p:bldP spid="16" grpId="0" animBg="1" autoUpdateAnimBg="0"/>
      <p:bldP spid="17" grpId="0" animBg="1" autoUpdateAnimBg="0"/>
      <p:bldP spid="18" grpId="0" animBg="1" autoUpdateAnimBg="0"/>
      <p:bldP spid="19" grpId="0" animBg="1" autoUpdateAnimBg="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账户实质</a:t>
            </a:r>
            <a:endParaRPr lang="zh-CN" altLang="en-US" dirty="0"/>
          </a:p>
        </p:txBody>
      </p:sp>
      <p:sp>
        <p:nvSpPr>
          <p:cNvPr id="3" name="内容占位符 2"/>
          <p:cNvSpPr>
            <a:spLocks noGrp="1"/>
          </p:cNvSpPr>
          <p:nvPr>
            <p:ph idx="1"/>
          </p:nvPr>
        </p:nvSpPr>
        <p:spPr/>
        <p:txBody>
          <a:bodyPr/>
          <a:lstStyle/>
          <a:p>
            <a:r>
              <a:rPr lang="zh-CN" altLang="en-US"/>
              <a:t>账户实质上就是一个用户在系统上的标识</a:t>
            </a:r>
            <a:endParaRPr lang="en-US" altLang="zh-CN"/>
          </a:p>
          <a:p>
            <a:pPr lvl="1"/>
            <a:r>
              <a:rPr lang="zh-CN" altLang="en-US"/>
              <a:t>系统依据账户来区分每个用户的文件、进程、任务，给每个用户提供特定的工作环境（如用户的工作目录、</a:t>
            </a:r>
            <a:r>
              <a:rPr lang="en-US" altLang="zh-CN"/>
              <a:t>shell</a:t>
            </a:r>
            <a:r>
              <a:rPr lang="zh-CN" altLang="en-US"/>
              <a:t>版本、以及</a:t>
            </a:r>
            <a:r>
              <a:rPr lang="en-US" altLang="zh-CN"/>
              <a:t>X-Window</a:t>
            </a:r>
            <a:r>
              <a:rPr lang="zh-CN" altLang="en-US"/>
              <a:t>环境的配置等），使每个用户的工作都能独立不受干扰地进行。</a:t>
            </a:r>
          </a:p>
          <a:p>
            <a:r>
              <a:rPr lang="en-US" altLang="zh-CN"/>
              <a:t>Linux</a:t>
            </a:r>
            <a:r>
              <a:rPr lang="zh-CN" altLang="en-US"/>
              <a:t>中的账户包括</a:t>
            </a:r>
          </a:p>
          <a:p>
            <a:pPr lvl="1"/>
            <a:r>
              <a:rPr lang="zh-CN" altLang="en-US"/>
              <a:t>用户账户</a:t>
            </a:r>
          </a:p>
          <a:p>
            <a:pPr lvl="1"/>
            <a:r>
              <a:rPr lang="zh-CN" altLang="en-US"/>
              <a:t>组账户</a:t>
            </a:r>
          </a:p>
          <a:p>
            <a:endParaRPr lang="zh-CN" altLang="en-US" dirty="0"/>
          </a:p>
        </p:txBody>
      </p:sp>
    </p:spTree>
    <p:extLst>
      <p:ext uri="{BB962C8B-B14F-4D97-AF65-F5344CB8AC3E}">
        <p14:creationId xmlns:p14="http://schemas.microsoft.com/office/powerpoint/2010/main" val="3468945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常见的权限字符串及其含义</a:t>
            </a:r>
            <a:endParaRPr lang="zh-CN" altLang="en-US" dirty="0"/>
          </a:p>
        </p:txBody>
      </p:sp>
      <p:graphicFrame>
        <p:nvGraphicFramePr>
          <p:cNvPr id="7" name="Group 146"/>
          <p:cNvGraphicFramePr>
            <a:graphicFrameLocks noGrp="1"/>
          </p:cNvGraphicFramePr>
          <p:nvPr>
            <p:ph idx="1"/>
          </p:nvPr>
        </p:nvGraphicFramePr>
        <p:xfrm>
          <a:off x="527050" y="908050"/>
          <a:ext cx="11256444" cy="3931920"/>
        </p:xfrm>
        <a:graphic>
          <a:graphicData uri="http://schemas.openxmlformats.org/drawingml/2006/table">
            <a:tbl>
              <a:tblPr>
                <a:tableStyleId>{284E427A-3D55-4303-BF80-6455036E1DE7}</a:tableStyleId>
              </a:tblPr>
              <a:tblGrid>
                <a:gridCol w="1907129">
                  <a:extLst>
                    <a:ext uri="{9D8B030D-6E8A-4147-A177-3AD203B41FA5}">
                      <a16:colId xmlns:a16="http://schemas.microsoft.com/office/drawing/2014/main" val="20000"/>
                    </a:ext>
                  </a:extLst>
                </a:gridCol>
                <a:gridCol w="2022464">
                  <a:extLst>
                    <a:ext uri="{9D8B030D-6E8A-4147-A177-3AD203B41FA5}">
                      <a16:colId xmlns:a16="http://schemas.microsoft.com/office/drawing/2014/main" val="20001"/>
                    </a:ext>
                  </a:extLst>
                </a:gridCol>
                <a:gridCol w="7326851">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字符串 </a:t>
                      </a:r>
                      <a:endParaRPr kumimoji="0" lang="zh-CN" altLang="en-US" sz="1800" b="1"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rPr>
                        <a:t>八进制数值 </a:t>
                      </a:r>
                      <a:endParaRPr kumimoji="0" lang="zh-CN" altLang="en-US" sz="1800" b="1"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说明 </a:t>
                      </a:r>
                      <a:endParaRPr kumimoji="0" lang="zh-CN" altLang="en-US" sz="1800" b="1"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-r--r--</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644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只有属主才有读取和写入的权限；同组人和其他人只有读取的权限。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只有属主才有读取、写入、和执行的权限。</a:t>
                      </a:r>
                      <a:endParaRPr kumimoji="0" lang="zh-CN" altLang="en-US" sz="1800" b="0" i="0" u="none" strike="noStrike" cap="none" normalizeH="0" baseline="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rwxr</a:t>
                      </a: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xr</a:t>
                      </a:r>
                      <a:r>
                        <a:rPr kumimoji="0" lang="en-US" altLang="zh-CN" sz="1800" u="none" strike="noStrike" cap="none" normalizeH="0" baseline="0" dirty="0">
                          <a:ln>
                            <a:noFill/>
                          </a:ln>
                          <a:effectLst/>
                        </a:rPr>
                        <a:t>-x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属主有读取、写入、和执行的权限；同组人和其他人只有读取和执行的权限。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--x--x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711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属主有读取、写入、和执行权限；同组人和其他人只有执行权限。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-rw-rw-rw-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666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每个人都能够读取和写入文件。</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-rwxrwxrwx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777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每个人都能够读取、写入、和执行。</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drwx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只有属主能在目录中读取、写入。</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drwxr-xr-x </a:t>
                      </a:r>
                      <a:endParaRPr kumimoji="0" lang="en-US" altLang="zh-CN" sz="1800" b="0" i="0" u="none" strike="noStrike" cap="none" normalizeH="0" baseline="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每个人都能够读取目录，但是其中的内容却只能被属主改变。</a:t>
                      </a:r>
                      <a:endParaRPr kumimoji="0" lang="zh-CN" altLang="en-US" sz="1800" b="0" i="0" u="none" strike="noStrike" cap="none" normalizeH="0" baseline="0" dirty="0">
                        <a:ln>
                          <a:noFill/>
                        </a:ln>
                        <a:solidFill>
                          <a:schemeClr val="tx1"/>
                        </a:solidFill>
                        <a:effectLst/>
                        <a:latin typeface="Arial" charset="0"/>
                        <a:ea typeface="宋体" charset="-122"/>
                      </a:endParaRPr>
                    </a:p>
                  </a:txBody>
                  <a:tcPr marL="127462" marR="127462" anchor="ctr" horzOverflow="overflow"/>
                </a:tc>
                <a:extLst>
                  <a:ext uri="{0D108BD9-81ED-4DB2-BD59-A6C34878D82A}">
                    <a16:rowId xmlns:a16="http://schemas.microsoft.com/office/drawing/2014/main" val="10009"/>
                  </a:ext>
                </a:extLst>
              </a:tr>
            </a:tbl>
          </a:graphicData>
        </a:graphic>
      </p:graphicFrame>
      <p:sp>
        <p:nvSpPr>
          <p:cNvPr id="8" name="Text Box 12"/>
          <p:cNvSpPr txBox="1">
            <a:spLocks noChangeArrowheads="1"/>
          </p:cNvSpPr>
          <p:nvPr/>
        </p:nvSpPr>
        <p:spPr bwMode="auto">
          <a:xfrm>
            <a:off x="3471447" y="4969596"/>
            <a:ext cx="7646740"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b="0" dirty="0">
                <a:solidFill>
                  <a:srgbClr val="C00000"/>
                </a:solidFill>
                <a:ea typeface="黑体" pitchFamily="49" charset="-122"/>
              </a:rPr>
              <a:t> 每个用户都拥有自己的专属目录（主目录），通常放置在 </a:t>
            </a:r>
            <a:r>
              <a:rPr lang="zh-CN" altLang="en-US" dirty="0">
                <a:solidFill>
                  <a:srgbClr val="C00000"/>
                </a:solidFill>
                <a:latin typeface="Courier New" pitchFamily="49" charset="0"/>
                <a:ea typeface="黑体" pitchFamily="49" charset="-122"/>
              </a:rPr>
              <a:t>/</a:t>
            </a:r>
            <a:r>
              <a:rPr lang="en-US" altLang="zh-CN" dirty="0">
                <a:solidFill>
                  <a:srgbClr val="C00000"/>
                </a:solidFill>
                <a:latin typeface="Courier New" pitchFamily="49" charset="0"/>
                <a:ea typeface="黑体" pitchFamily="49" charset="-122"/>
              </a:rPr>
              <a:t>home</a:t>
            </a:r>
            <a:r>
              <a:rPr lang="en-US" altLang="zh-CN" b="0" dirty="0">
                <a:solidFill>
                  <a:srgbClr val="C00000"/>
                </a:solidFill>
                <a:ea typeface="黑体" pitchFamily="49" charset="-122"/>
              </a:rPr>
              <a:t> </a:t>
            </a:r>
            <a:r>
              <a:rPr lang="zh-CN" altLang="en-US" b="0" dirty="0">
                <a:solidFill>
                  <a:srgbClr val="C00000"/>
                </a:solidFill>
                <a:ea typeface="黑体" pitchFamily="49" charset="-122"/>
              </a:rPr>
              <a:t>目录下，这些专属目录的默认权限通常为</a:t>
            </a:r>
            <a:br>
              <a:rPr lang="zh-CN" altLang="en-US" b="0" dirty="0">
                <a:solidFill>
                  <a:srgbClr val="C00000"/>
                </a:solidFill>
                <a:ea typeface="黑体" pitchFamily="49" charset="-122"/>
              </a:rPr>
            </a:br>
            <a:r>
              <a:rPr lang="zh-CN" altLang="en-US" b="0" dirty="0">
                <a:solidFill>
                  <a:srgbClr val="C00000"/>
                </a:solidFill>
                <a:ea typeface="黑体" pitchFamily="49" charset="-122"/>
              </a:rPr>
              <a:t>                     </a:t>
            </a:r>
            <a:r>
              <a:rPr lang="en-US" altLang="zh-CN" sz="3200" dirty="0" err="1">
                <a:solidFill>
                  <a:srgbClr val="C00000"/>
                </a:solidFill>
                <a:latin typeface="Courier New" pitchFamily="49" charset="0"/>
                <a:ea typeface="黑体" pitchFamily="49" charset="-122"/>
              </a:rPr>
              <a:t>drwx</a:t>
            </a:r>
            <a:r>
              <a:rPr lang="en-US" altLang="zh-CN" sz="3200" dirty="0">
                <a:solidFill>
                  <a:srgbClr val="C00000"/>
                </a:solidFill>
                <a:latin typeface="Courier New" pitchFamily="49" charset="0"/>
                <a:ea typeface="黑体" pitchFamily="49" charset="-122"/>
              </a:rPr>
              <a:t>------</a:t>
            </a:r>
          </a:p>
        </p:txBody>
      </p:sp>
      <p:graphicFrame>
        <p:nvGraphicFramePr>
          <p:cNvPr id="5" name="Group 103">
            <a:extLst>
              <a:ext uri="{FF2B5EF4-FFF2-40B4-BE49-F238E27FC236}">
                <a16:creationId xmlns:a16="http://schemas.microsoft.com/office/drawing/2014/main" id="{7FA9D06E-3FC2-465F-9EF8-67D3B8456C4C}"/>
              </a:ext>
            </a:extLst>
          </p:cNvPr>
          <p:cNvGraphicFramePr>
            <a:graphicFrameLocks noGrp="1"/>
          </p:cNvGraphicFramePr>
          <p:nvPr>
            <p:extLst>
              <p:ext uri="{D42A27DB-BD31-4B8C-83A1-F6EECF244321}">
                <p14:modId xmlns:p14="http://schemas.microsoft.com/office/powerpoint/2010/main" val="1573682047"/>
              </p:ext>
            </p:extLst>
          </p:nvPr>
        </p:nvGraphicFramePr>
        <p:xfrm>
          <a:off x="527050" y="4954708"/>
          <a:ext cx="1872208" cy="1676400"/>
        </p:xfrm>
        <a:graphic>
          <a:graphicData uri="http://schemas.openxmlformats.org/drawingml/2006/table">
            <a:tbl>
              <a:tblPr/>
              <a:tblGrid>
                <a:gridCol w="680803">
                  <a:extLst>
                    <a:ext uri="{9D8B030D-6E8A-4147-A177-3AD203B41FA5}">
                      <a16:colId xmlns:a16="http://schemas.microsoft.com/office/drawing/2014/main" val="20000"/>
                    </a:ext>
                  </a:extLst>
                </a:gridCol>
                <a:gridCol w="1191405">
                  <a:extLst>
                    <a:ext uri="{9D8B030D-6E8A-4147-A177-3AD203B41FA5}">
                      <a16:colId xmlns:a16="http://schemas.microsoft.com/office/drawing/2014/main" val="20001"/>
                    </a:ext>
                  </a:extLst>
                </a:gridCol>
              </a:tblGrid>
              <a:tr h="2988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6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8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9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89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67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与权限相关的命令</a:t>
            </a:r>
            <a:endParaRPr lang="zh-CN" altLang="en-US" dirty="0"/>
          </a:p>
        </p:txBody>
      </p:sp>
      <p:sp>
        <p:nvSpPr>
          <p:cNvPr id="3" name="内容占位符 2"/>
          <p:cNvSpPr>
            <a:spLocks noGrp="1"/>
          </p:cNvSpPr>
          <p:nvPr>
            <p:ph idx="1"/>
          </p:nvPr>
        </p:nvSpPr>
        <p:spPr/>
        <p:txBody>
          <a:bodyPr/>
          <a:lstStyle/>
          <a:p>
            <a:r>
              <a:rPr lang="en-US" altLang="zh-CN"/>
              <a:t>chmod</a:t>
            </a:r>
          </a:p>
          <a:p>
            <a:pPr lvl="1"/>
            <a:r>
              <a:rPr lang="zh-CN" altLang="en-US"/>
              <a:t>改变文件或目录的权限</a:t>
            </a:r>
          </a:p>
          <a:p>
            <a:r>
              <a:rPr lang="en-US" altLang="zh-CN"/>
              <a:t>chown</a:t>
            </a:r>
          </a:p>
          <a:p>
            <a:pPr lvl="1"/>
            <a:r>
              <a:rPr lang="zh-CN" altLang="en-US"/>
              <a:t>改变文件或目录的属主（所有者）</a:t>
            </a:r>
          </a:p>
          <a:p>
            <a:r>
              <a:rPr lang="en-US" altLang="zh-CN"/>
              <a:t>chgrp</a:t>
            </a:r>
          </a:p>
          <a:p>
            <a:pPr lvl="1"/>
            <a:r>
              <a:rPr lang="zh-CN" altLang="en-US"/>
              <a:t>改变文件或目录所属的组</a:t>
            </a:r>
          </a:p>
          <a:p>
            <a:r>
              <a:rPr lang="en-US" altLang="zh-CN"/>
              <a:t>umask</a:t>
            </a:r>
          </a:p>
          <a:p>
            <a:pPr lvl="1"/>
            <a:r>
              <a:rPr lang="zh-CN" altLang="en-US"/>
              <a:t>设置文件的缺省生成掩码</a:t>
            </a:r>
            <a:endParaRPr lang="zh-CN" altLang="en-US" dirty="0"/>
          </a:p>
        </p:txBody>
      </p:sp>
    </p:spTree>
    <p:extLst>
      <p:ext uri="{BB962C8B-B14F-4D97-AF65-F5344CB8AC3E}">
        <p14:creationId xmlns:p14="http://schemas.microsoft.com/office/powerpoint/2010/main" val="3162697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修改文件</a:t>
            </a:r>
            <a:r>
              <a:rPr lang="en-US" altLang="zh-CN"/>
              <a:t>/</a:t>
            </a:r>
            <a:r>
              <a:rPr lang="zh-CN" altLang="en-US"/>
              <a:t>目录的权限</a:t>
            </a:r>
            <a:endParaRPr lang="zh-CN" altLang="en-US" dirty="0"/>
          </a:p>
        </p:txBody>
      </p:sp>
      <p:sp>
        <p:nvSpPr>
          <p:cNvPr id="3" name="内容占位符 2"/>
          <p:cNvSpPr>
            <a:spLocks noGrp="1"/>
          </p:cNvSpPr>
          <p:nvPr>
            <p:ph idx="1"/>
          </p:nvPr>
        </p:nvSpPr>
        <p:spPr/>
        <p:txBody>
          <a:bodyPr/>
          <a:lstStyle/>
          <a:p>
            <a:r>
              <a:rPr lang="zh-CN" altLang="en-US"/>
              <a:t>更改已有文件或目录的访问权限</a:t>
            </a:r>
            <a:endParaRPr lang="en-US" altLang="zh-CN"/>
          </a:p>
          <a:p>
            <a:pPr lvl="1"/>
            <a:r>
              <a:rPr lang="zh-CN" altLang="en-US"/>
              <a:t>使用</a:t>
            </a:r>
            <a:r>
              <a:rPr lang="en-US" altLang="zh-CN"/>
              <a:t>chmod</a:t>
            </a:r>
            <a:r>
              <a:rPr lang="zh-CN" altLang="en-US"/>
              <a:t>命令</a:t>
            </a:r>
            <a:endParaRPr lang="en-US" altLang="zh-CN"/>
          </a:p>
          <a:p>
            <a:r>
              <a:rPr lang="en-US" altLang="zh-CN"/>
              <a:t>chmod</a:t>
            </a:r>
            <a:r>
              <a:rPr lang="zh-CN" altLang="en-US"/>
              <a:t>命令</a:t>
            </a:r>
            <a:r>
              <a:rPr lang="zh-CN" altLang="zh-CN"/>
              <a:t>有两种设置方法</a:t>
            </a:r>
            <a:endParaRPr lang="en-US" altLang="zh-CN"/>
          </a:p>
          <a:p>
            <a:pPr lvl="1"/>
            <a:r>
              <a:rPr lang="zh-CN" altLang="zh-CN"/>
              <a:t>文字设定法</a:t>
            </a:r>
            <a:endParaRPr lang="en-US" altLang="zh-CN"/>
          </a:p>
          <a:p>
            <a:pPr lvl="2"/>
            <a:r>
              <a:rPr lang="zh-CN" altLang="en-US"/>
              <a:t>使用字母和操作符表达式来修改或设定文件的访问权限</a:t>
            </a:r>
            <a:endParaRPr lang="en-US" altLang="zh-CN"/>
          </a:p>
          <a:p>
            <a:pPr lvl="2"/>
            <a:r>
              <a:rPr lang="en-US" altLang="zh-CN"/>
              <a:t>chmod  [-R]  &lt;</a:t>
            </a:r>
            <a:r>
              <a:rPr lang="zh-CN" altLang="en-US"/>
              <a:t>文字模式</a:t>
            </a:r>
            <a:r>
              <a:rPr lang="en-US" altLang="zh-CN"/>
              <a:t>&gt;</a:t>
            </a:r>
            <a:r>
              <a:rPr lang="zh-CN" altLang="en-US"/>
              <a:t>   </a:t>
            </a:r>
            <a:r>
              <a:rPr lang="en-US" altLang="zh-CN"/>
              <a:t>&lt;</a:t>
            </a:r>
            <a:r>
              <a:rPr lang="zh-CN" altLang="en-US"/>
              <a:t>文件或目录名</a:t>
            </a:r>
            <a:r>
              <a:rPr lang="en-US" altLang="zh-CN"/>
              <a:t>&gt;</a:t>
            </a:r>
            <a:r>
              <a:rPr lang="zh-CN" altLang="en-US"/>
              <a:t> </a:t>
            </a:r>
          </a:p>
          <a:p>
            <a:pPr lvl="1"/>
            <a:r>
              <a:rPr lang="zh-CN" altLang="zh-CN"/>
              <a:t>数值设定法</a:t>
            </a:r>
            <a:endParaRPr lang="en-US" altLang="zh-CN"/>
          </a:p>
          <a:p>
            <a:pPr lvl="2"/>
            <a:r>
              <a:rPr lang="zh-CN" altLang="en-US"/>
              <a:t>使用八进制数字来设定文件的访问权限</a:t>
            </a:r>
            <a:endParaRPr lang="en-US" altLang="zh-CN"/>
          </a:p>
          <a:p>
            <a:pPr lvl="2"/>
            <a:r>
              <a:rPr lang="en-US" altLang="zh-CN"/>
              <a:t>chmod  [-R]  &lt;</a:t>
            </a:r>
            <a:r>
              <a:rPr lang="zh-CN" altLang="en-US"/>
              <a:t>八进制模式</a:t>
            </a:r>
            <a:r>
              <a:rPr lang="en-US" altLang="zh-CN"/>
              <a:t>&gt;</a:t>
            </a:r>
            <a:r>
              <a:rPr lang="zh-CN" altLang="en-US"/>
              <a:t>   </a:t>
            </a:r>
            <a:r>
              <a:rPr lang="en-US" altLang="zh-CN"/>
              <a:t>&lt;</a:t>
            </a:r>
            <a:r>
              <a:rPr lang="zh-CN" altLang="en-US"/>
              <a:t>文件或目录名</a:t>
            </a:r>
            <a:r>
              <a:rPr lang="en-US" altLang="zh-CN"/>
              <a:t>&gt;</a:t>
            </a:r>
            <a:endParaRPr lang="zh-CN" altLang="en-US" dirty="0"/>
          </a:p>
        </p:txBody>
      </p:sp>
      <p:sp>
        <p:nvSpPr>
          <p:cNvPr id="8" name="TextBox 7"/>
          <p:cNvSpPr txBox="1"/>
          <p:nvPr/>
        </p:nvSpPr>
        <p:spPr>
          <a:xfrm>
            <a:off x="2063552" y="558924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-R </a:t>
            </a:r>
            <a:r>
              <a:rPr lang="zh-CN" altLang="en-US" sz="2400" dirty="0"/>
              <a:t>选项表示对目录中的所有文件或子目录进行递归操作</a:t>
            </a:r>
          </a:p>
        </p:txBody>
      </p:sp>
    </p:spTree>
    <p:extLst>
      <p:ext uri="{BB962C8B-B14F-4D97-AF65-F5344CB8AC3E}">
        <p14:creationId xmlns:p14="http://schemas.microsoft.com/office/powerpoint/2010/main" val="3182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的文字设定法</a:t>
            </a:r>
            <a:endParaRPr lang="zh-CN" altLang="en-US" dirty="0"/>
          </a:p>
        </p:txBody>
      </p:sp>
      <p:graphicFrame>
        <p:nvGraphicFramePr>
          <p:cNvPr id="20" name="内容占位符 19"/>
          <p:cNvGraphicFramePr>
            <a:graphicFrameLocks noGrp="1"/>
          </p:cNvGraphicFramePr>
          <p:nvPr>
            <p:ph idx="1"/>
            <p:extLst>
              <p:ext uri="{D42A27DB-BD31-4B8C-83A1-F6EECF244321}">
                <p14:modId xmlns:p14="http://schemas.microsoft.com/office/powerpoint/2010/main" val="674003509"/>
              </p:ext>
            </p:extLst>
          </p:nvPr>
        </p:nvGraphicFramePr>
        <p:xfrm>
          <a:off x="335360" y="2837932"/>
          <a:ext cx="11259072" cy="2286000"/>
        </p:xfrm>
        <a:graphic>
          <a:graphicData uri="http://schemas.openxmlformats.org/drawingml/2006/table">
            <a:tbl>
              <a:tblPr firstRow="1" bandRow="1">
                <a:tableStyleId>{21E4AEA4-8DFA-4A89-87EB-49C32662AFE0}</a:tableStyleId>
              </a:tblPr>
              <a:tblGrid>
                <a:gridCol w="824969">
                  <a:extLst>
                    <a:ext uri="{9D8B030D-6E8A-4147-A177-3AD203B41FA5}">
                      <a16:colId xmlns:a16="http://schemas.microsoft.com/office/drawing/2014/main" val="20000"/>
                    </a:ext>
                  </a:extLst>
                </a:gridCol>
                <a:gridCol w="3140363">
                  <a:extLst>
                    <a:ext uri="{9D8B030D-6E8A-4147-A177-3AD203B41FA5}">
                      <a16:colId xmlns:a16="http://schemas.microsoft.com/office/drawing/2014/main" val="20001"/>
                    </a:ext>
                  </a:extLst>
                </a:gridCol>
                <a:gridCol w="876079">
                  <a:extLst>
                    <a:ext uri="{9D8B030D-6E8A-4147-A177-3AD203B41FA5}">
                      <a16:colId xmlns:a16="http://schemas.microsoft.com/office/drawing/2014/main" val="20002"/>
                    </a:ext>
                  </a:extLst>
                </a:gridCol>
                <a:gridCol w="3783810">
                  <a:extLst>
                    <a:ext uri="{9D8B030D-6E8A-4147-A177-3AD203B41FA5}">
                      <a16:colId xmlns:a16="http://schemas.microsoft.com/office/drawing/2014/main" val="20003"/>
                    </a:ext>
                  </a:extLst>
                </a:gridCol>
                <a:gridCol w="1114321">
                  <a:extLst>
                    <a:ext uri="{9D8B030D-6E8A-4147-A177-3AD203B41FA5}">
                      <a16:colId xmlns:a16="http://schemas.microsoft.com/office/drawing/2014/main" val="20004"/>
                    </a:ext>
                  </a:extLst>
                </a:gridCol>
                <a:gridCol w="1519530">
                  <a:extLst>
                    <a:ext uri="{9D8B030D-6E8A-4147-A177-3AD203B41FA5}">
                      <a16:colId xmlns:a16="http://schemas.microsoft.com/office/drawing/2014/main" val="20005"/>
                    </a:ext>
                  </a:extLst>
                </a:gridCol>
              </a:tblGrid>
              <a:tr h="370840">
                <a:tc gridSpan="2">
                  <a:txBody>
                    <a:bodyPr/>
                    <a:lstStyle/>
                    <a:p>
                      <a:pPr algn="ctr"/>
                      <a:r>
                        <a:rPr lang="zh-CN" altLang="en-US" sz="2400" dirty="0"/>
                        <a:t>操作对象</a:t>
                      </a:r>
                    </a:p>
                  </a:txBody>
                  <a:tcPr marL="125416" marR="125416"/>
                </a:tc>
                <a:tc hMerge="1">
                  <a:txBody>
                    <a:bodyPr/>
                    <a:lstStyle/>
                    <a:p>
                      <a:endParaRPr lang="zh-CN" altLang="en-US" dirty="0"/>
                    </a:p>
                  </a:txBody>
                  <a:tcPr/>
                </a:tc>
                <a:tc gridSpan="2">
                  <a:txBody>
                    <a:bodyPr/>
                    <a:lstStyle/>
                    <a:p>
                      <a:pPr algn="ctr"/>
                      <a:r>
                        <a:rPr lang="zh-CN" altLang="en-US" sz="2400" dirty="0"/>
                        <a:t>操作方法</a:t>
                      </a:r>
                    </a:p>
                  </a:txBody>
                  <a:tcPr marL="125416" marR="125416"/>
                </a:tc>
                <a:tc hMerge="1">
                  <a:txBody>
                    <a:bodyPr/>
                    <a:lstStyle/>
                    <a:p>
                      <a:endParaRPr lang="zh-CN" altLang="en-US" dirty="0"/>
                    </a:p>
                  </a:txBody>
                  <a:tcPr/>
                </a:tc>
                <a:tc gridSpan="2">
                  <a:txBody>
                    <a:bodyPr/>
                    <a:lstStyle/>
                    <a:p>
                      <a:pPr algn="ctr"/>
                      <a:r>
                        <a:rPr lang="zh-CN" altLang="en-US" sz="2400" dirty="0"/>
                        <a:t>访问权限</a:t>
                      </a:r>
                    </a:p>
                  </a:txBody>
                  <a:tcPr marL="125416" marR="125416"/>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sz="2400" dirty="0">
                          <a:solidFill>
                            <a:srgbClr val="C00000"/>
                          </a:solidFill>
                        </a:rPr>
                        <a:t>u</a:t>
                      </a:r>
                      <a:endParaRPr lang="zh-CN" altLang="en-US" sz="2400" dirty="0">
                        <a:solidFill>
                          <a:srgbClr val="C00000"/>
                        </a:solidFill>
                      </a:endParaRPr>
                    </a:p>
                  </a:txBody>
                  <a:tcPr marL="125416" marR="125416"/>
                </a:tc>
                <a:tc>
                  <a:txBody>
                    <a:bodyPr/>
                    <a:lstStyle/>
                    <a:p>
                      <a:r>
                        <a:rPr lang="zh-CN" altLang="en-US" sz="2400" dirty="0"/>
                        <a:t>属主（</a:t>
                      </a:r>
                      <a:r>
                        <a:rPr lang="en-US" altLang="zh-CN" sz="2400" dirty="0"/>
                        <a:t>user</a:t>
                      </a:r>
                      <a:r>
                        <a:rPr lang="zh-CN" altLang="en-US" sz="2400" dirty="0"/>
                        <a:t>）</a:t>
                      </a:r>
                    </a:p>
                  </a:txBody>
                  <a:tcPr marL="125416" marR="125416"/>
                </a:tc>
                <a:tc>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a:txBody>
                    <a:bodyPr/>
                    <a:lstStyle/>
                    <a:p>
                      <a:r>
                        <a:rPr lang="zh-CN" altLang="en-US" sz="2400" dirty="0"/>
                        <a:t>添加某权限</a:t>
                      </a:r>
                    </a:p>
                  </a:txBody>
                  <a:tcPr marL="125416" marR="125416"/>
                </a:tc>
                <a:tc>
                  <a:txBody>
                    <a:bodyPr/>
                    <a:lstStyle/>
                    <a:p>
                      <a:pPr algn="ctr"/>
                      <a:r>
                        <a:rPr lang="en-US" altLang="zh-CN" sz="2400" dirty="0">
                          <a:solidFill>
                            <a:srgbClr val="C00000"/>
                          </a:solidFill>
                        </a:rPr>
                        <a:t>r</a:t>
                      </a:r>
                      <a:endParaRPr lang="zh-CN" altLang="en-US" sz="2400" dirty="0">
                        <a:solidFill>
                          <a:srgbClr val="C00000"/>
                        </a:solidFill>
                      </a:endParaRPr>
                    </a:p>
                  </a:txBody>
                  <a:tcPr marL="125416" marR="125416"/>
                </a:tc>
                <a:tc>
                  <a:txBody>
                    <a:bodyPr/>
                    <a:lstStyle/>
                    <a:p>
                      <a:r>
                        <a:rPr lang="zh-CN" altLang="en-US" sz="2400" dirty="0"/>
                        <a:t>读</a:t>
                      </a:r>
                    </a:p>
                  </a:txBody>
                  <a:tcPr marL="125416" marR="125416"/>
                </a:tc>
                <a:extLst>
                  <a:ext uri="{0D108BD9-81ED-4DB2-BD59-A6C34878D82A}">
                    <a16:rowId xmlns:a16="http://schemas.microsoft.com/office/drawing/2014/main" val="10001"/>
                  </a:ext>
                </a:extLst>
              </a:tr>
              <a:tr h="370840">
                <a:tc>
                  <a:txBody>
                    <a:bodyPr/>
                    <a:lstStyle/>
                    <a:p>
                      <a:pPr algn="ctr"/>
                      <a:r>
                        <a:rPr lang="en-US" altLang="zh-CN" sz="2400" dirty="0">
                          <a:solidFill>
                            <a:srgbClr val="C00000"/>
                          </a:solidFill>
                        </a:rPr>
                        <a:t>g</a:t>
                      </a:r>
                      <a:endParaRPr lang="zh-CN" altLang="en-US" sz="2400" dirty="0">
                        <a:solidFill>
                          <a:srgbClr val="C00000"/>
                        </a:solidFill>
                      </a:endParaRPr>
                    </a:p>
                  </a:txBody>
                  <a:tcPr marL="125416" marR="125416"/>
                </a:tc>
                <a:tc>
                  <a:txBody>
                    <a:bodyPr/>
                    <a:lstStyle/>
                    <a:p>
                      <a:r>
                        <a:rPr lang="zh-CN" altLang="en-US" sz="2400" dirty="0"/>
                        <a:t>同组（</a:t>
                      </a:r>
                      <a:r>
                        <a:rPr lang="en-US" altLang="zh-CN" sz="2400" dirty="0"/>
                        <a:t>group</a:t>
                      </a:r>
                      <a:r>
                        <a:rPr lang="zh-CN" altLang="en-US" sz="2400" dirty="0"/>
                        <a:t>）</a:t>
                      </a:r>
                    </a:p>
                  </a:txBody>
                  <a:tcPr marL="125416" marR="125416"/>
                </a:tc>
                <a:tc>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a:txBody>
                    <a:bodyPr/>
                    <a:lstStyle/>
                    <a:p>
                      <a:r>
                        <a:rPr lang="zh-CN" altLang="en-US" sz="2400" dirty="0"/>
                        <a:t>删除某权限</a:t>
                      </a:r>
                    </a:p>
                  </a:txBody>
                  <a:tcPr marL="125416" marR="125416"/>
                </a:tc>
                <a:tc>
                  <a:txBody>
                    <a:bodyPr/>
                    <a:lstStyle/>
                    <a:p>
                      <a:pPr algn="ctr"/>
                      <a:r>
                        <a:rPr lang="en-US" altLang="zh-CN" sz="2400" dirty="0">
                          <a:solidFill>
                            <a:srgbClr val="C00000"/>
                          </a:solidFill>
                        </a:rPr>
                        <a:t>w</a:t>
                      </a:r>
                      <a:endParaRPr lang="zh-CN" altLang="en-US" sz="2400" dirty="0">
                        <a:solidFill>
                          <a:srgbClr val="C00000"/>
                        </a:solidFill>
                      </a:endParaRPr>
                    </a:p>
                  </a:txBody>
                  <a:tcPr marL="125416" marR="125416"/>
                </a:tc>
                <a:tc>
                  <a:txBody>
                    <a:bodyPr/>
                    <a:lstStyle/>
                    <a:p>
                      <a:r>
                        <a:rPr lang="zh-CN" altLang="en-US" sz="2400" dirty="0"/>
                        <a:t>写</a:t>
                      </a:r>
                    </a:p>
                  </a:txBody>
                  <a:tcPr marL="125416" marR="125416"/>
                </a:tc>
                <a:extLst>
                  <a:ext uri="{0D108BD9-81ED-4DB2-BD59-A6C34878D82A}">
                    <a16:rowId xmlns:a16="http://schemas.microsoft.com/office/drawing/2014/main" val="10002"/>
                  </a:ext>
                </a:extLst>
              </a:tr>
              <a:tr h="370840">
                <a:tc>
                  <a:txBody>
                    <a:bodyPr/>
                    <a:lstStyle/>
                    <a:p>
                      <a:pPr algn="ctr"/>
                      <a:r>
                        <a:rPr lang="en-US" altLang="zh-CN" sz="2400" dirty="0">
                          <a:solidFill>
                            <a:srgbClr val="C00000"/>
                          </a:solidFill>
                        </a:rPr>
                        <a:t>o</a:t>
                      </a:r>
                      <a:endParaRPr lang="zh-CN" altLang="en-US" sz="2400" dirty="0">
                        <a:solidFill>
                          <a:srgbClr val="C00000"/>
                        </a:solidFill>
                      </a:endParaRPr>
                    </a:p>
                  </a:txBody>
                  <a:tcPr marL="125416" marR="125416"/>
                </a:tc>
                <a:tc>
                  <a:txBody>
                    <a:bodyPr/>
                    <a:lstStyle/>
                    <a:p>
                      <a:r>
                        <a:rPr lang="zh-CN" altLang="en-US" sz="2400" dirty="0"/>
                        <a:t>其他（</a:t>
                      </a:r>
                      <a:r>
                        <a:rPr lang="en-US" altLang="zh-CN" sz="2400" dirty="0"/>
                        <a:t>others</a:t>
                      </a:r>
                      <a:r>
                        <a:rPr lang="zh-CN" altLang="en-US" sz="2400" dirty="0"/>
                        <a:t>）</a:t>
                      </a:r>
                    </a:p>
                  </a:txBody>
                  <a:tcPr marL="125416" marR="125416"/>
                </a:tc>
                <a:tc rowSpan="2">
                  <a:txBody>
                    <a:bodyPr/>
                    <a:lstStyle/>
                    <a:p>
                      <a:pPr algn="ctr"/>
                      <a:r>
                        <a:rPr lang="en-US" altLang="zh-CN" sz="2400" dirty="0">
                          <a:solidFill>
                            <a:srgbClr val="C00000"/>
                          </a:solidFill>
                        </a:rPr>
                        <a:t>=</a:t>
                      </a:r>
                      <a:endParaRPr lang="zh-CN" altLang="en-US" sz="2400" dirty="0">
                        <a:solidFill>
                          <a:srgbClr val="C00000"/>
                        </a:solidFill>
                      </a:endParaRPr>
                    </a:p>
                  </a:txBody>
                  <a:tcPr marL="125416" marR="125416"/>
                </a:tc>
                <a:tc rowSpan="2">
                  <a:txBody>
                    <a:bodyPr/>
                    <a:lstStyle/>
                    <a:p>
                      <a:r>
                        <a:rPr lang="zh-CN" altLang="en-US" sz="2400" dirty="0"/>
                        <a:t>直接赋予某权限并取消其他所有权限</a:t>
                      </a:r>
                    </a:p>
                  </a:txBody>
                  <a:tcPr marL="125416" marR="125416"/>
                </a:tc>
                <a:tc>
                  <a:txBody>
                    <a:bodyPr/>
                    <a:lstStyle/>
                    <a:p>
                      <a:pPr algn="ctr"/>
                      <a:r>
                        <a:rPr lang="en-US" altLang="zh-CN" sz="2400" dirty="0">
                          <a:solidFill>
                            <a:srgbClr val="C00000"/>
                          </a:solidFill>
                        </a:rPr>
                        <a:t>x</a:t>
                      </a:r>
                      <a:endParaRPr lang="zh-CN" altLang="en-US" sz="2400" dirty="0">
                        <a:solidFill>
                          <a:srgbClr val="C00000"/>
                        </a:solidFill>
                      </a:endParaRPr>
                    </a:p>
                  </a:txBody>
                  <a:tcPr marL="125416" marR="125416"/>
                </a:tc>
                <a:tc>
                  <a:txBody>
                    <a:bodyPr/>
                    <a:lstStyle/>
                    <a:p>
                      <a:r>
                        <a:rPr lang="zh-CN" altLang="en-US" sz="2400" dirty="0"/>
                        <a:t>执行</a:t>
                      </a:r>
                    </a:p>
                  </a:txBody>
                  <a:tcPr marL="125416" marR="125416"/>
                </a:tc>
                <a:extLst>
                  <a:ext uri="{0D108BD9-81ED-4DB2-BD59-A6C34878D82A}">
                    <a16:rowId xmlns:a16="http://schemas.microsoft.com/office/drawing/2014/main" val="10003"/>
                  </a:ext>
                </a:extLst>
              </a:tr>
              <a:tr h="370840">
                <a:tc>
                  <a:txBody>
                    <a:bodyPr/>
                    <a:lstStyle/>
                    <a:p>
                      <a:pPr algn="ctr"/>
                      <a:r>
                        <a:rPr lang="en-US" altLang="zh-CN" sz="2400" dirty="0">
                          <a:solidFill>
                            <a:srgbClr val="C00000"/>
                          </a:solidFill>
                        </a:rPr>
                        <a:t>a</a:t>
                      </a:r>
                      <a:endParaRPr lang="zh-CN" altLang="en-US" sz="2400" dirty="0">
                        <a:solidFill>
                          <a:srgbClr val="C00000"/>
                        </a:solidFill>
                      </a:endParaRPr>
                    </a:p>
                  </a:txBody>
                  <a:tcPr marL="125416" marR="125416"/>
                </a:tc>
                <a:tc>
                  <a:txBody>
                    <a:bodyPr/>
                    <a:lstStyle/>
                    <a:p>
                      <a:r>
                        <a:rPr lang="zh-CN" altLang="en-US" sz="2400" dirty="0"/>
                        <a:t>所有（</a:t>
                      </a:r>
                      <a:r>
                        <a:rPr lang="en-US" altLang="zh-CN" sz="2400" dirty="0"/>
                        <a:t>all</a:t>
                      </a:r>
                      <a:r>
                        <a:rPr lang="zh-CN" altLang="en-US" sz="2400" dirty="0"/>
                        <a:t>）</a:t>
                      </a:r>
                    </a:p>
                  </a:txBody>
                  <a:tcPr marL="125416" marR="125416"/>
                </a:tc>
                <a:tc vMerge="1">
                  <a:txBody>
                    <a:bodyPr/>
                    <a:lstStyle/>
                    <a:p>
                      <a:pPr algn="ctr"/>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en-US" altLang="zh-CN" sz="2400" kern="1200" dirty="0">
                          <a:solidFill>
                            <a:srgbClr val="C00000"/>
                          </a:solidFill>
                          <a:latin typeface="+mn-lt"/>
                          <a:ea typeface="+mn-ea"/>
                          <a:cs typeface="+mn-cs"/>
                        </a:rPr>
                        <a:t>-</a:t>
                      </a:r>
                      <a:endParaRPr lang="zh-CN" altLang="en-US" sz="2400" kern="1200" dirty="0">
                        <a:solidFill>
                          <a:srgbClr val="C00000"/>
                        </a:solidFill>
                        <a:latin typeface="+mn-lt"/>
                        <a:ea typeface="+mn-ea"/>
                        <a:cs typeface="+mn-cs"/>
                      </a:endParaRPr>
                    </a:p>
                  </a:txBody>
                  <a:tcPr marL="125416" marR="125416"/>
                </a:tc>
                <a:tc>
                  <a:txBody>
                    <a:bodyPr/>
                    <a:lstStyle/>
                    <a:p>
                      <a:r>
                        <a:rPr lang="zh-CN" altLang="en-US" sz="2400" dirty="0"/>
                        <a:t>无权限</a:t>
                      </a:r>
                    </a:p>
                  </a:txBody>
                  <a:tcPr marL="125416" marR="125416"/>
                </a:tc>
                <a:extLst>
                  <a:ext uri="{0D108BD9-81ED-4DB2-BD59-A6C34878D82A}">
                    <a16:rowId xmlns:a16="http://schemas.microsoft.com/office/drawing/2014/main" val="10004"/>
                  </a:ext>
                </a:extLst>
              </a:tr>
            </a:tbl>
          </a:graphicData>
        </a:graphic>
      </p:graphicFrame>
      <p:sp>
        <p:nvSpPr>
          <p:cNvPr id="7" name="Text Box 3"/>
          <p:cNvSpPr txBox="1">
            <a:spLocks noChangeArrowheads="1"/>
          </p:cNvSpPr>
          <p:nvPr/>
        </p:nvSpPr>
        <p:spPr bwMode="auto">
          <a:xfrm>
            <a:off x="2055440" y="1372690"/>
            <a:ext cx="8001000" cy="461665"/>
          </a:xfrm>
          <a:prstGeom prst="rect">
            <a:avLst/>
          </a:prstGeom>
          <a:noFill/>
          <a:ln w="9525">
            <a:solidFill>
              <a:schemeClr val="tx1"/>
            </a:solidFill>
            <a:miter lim="800000"/>
            <a:headEnd/>
            <a:tailEnd/>
          </a:ln>
          <a:effectLst/>
        </p:spPr>
        <p:txBody>
          <a:bodyPr>
            <a:spAutoFit/>
          </a:bodyPr>
          <a:lstStyle/>
          <a:p>
            <a:r>
              <a:rPr lang="en-US" altLang="zh-CN" sz="2400" dirty="0" err="1">
                <a:solidFill>
                  <a:srgbClr val="006400"/>
                </a:solidFill>
                <a:latin typeface="Courier New" pitchFamily="49" charset="0"/>
                <a:ea typeface="黑体" pitchFamily="49" charset="-122"/>
              </a:rPr>
              <a:t>chmod</a:t>
            </a:r>
            <a:r>
              <a:rPr lang="en-US" altLang="zh-CN" sz="2400" dirty="0">
                <a:solidFill>
                  <a:srgbClr val="006400"/>
                </a:solidFill>
                <a:ea typeface="黑体" pitchFamily="49" charset="-122"/>
              </a:rPr>
              <a:t>   </a:t>
            </a:r>
            <a:r>
              <a:rPr lang="en-US" altLang="zh-CN" sz="2400" dirty="0">
                <a:solidFill>
                  <a:srgbClr val="0000CC"/>
                </a:solidFill>
                <a:ea typeface="黑体" pitchFamily="49" charset="-122"/>
              </a:rPr>
              <a:t>[</a:t>
            </a:r>
            <a:r>
              <a:rPr lang="en-US" altLang="zh-CN" sz="2400" dirty="0">
                <a:solidFill>
                  <a:srgbClr val="993300"/>
                </a:solidFill>
                <a:latin typeface="Courier New" pitchFamily="49" charset="0"/>
                <a:ea typeface="黑体" pitchFamily="49" charset="-122"/>
              </a:rPr>
              <a:t>who</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permission</a:t>
            </a:r>
            <a:r>
              <a:rPr lang="en-US" altLang="zh-CN" sz="2400" dirty="0">
                <a:solidFill>
                  <a:srgbClr val="0000CC"/>
                </a:solidFill>
                <a:ea typeface="黑体" pitchFamily="49" charset="-122"/>
              </a:rPr>
              <a:t>]</a:t>
            </a:r>
            <a:r>
              <a:rPr lang="en-US" altLang="zh-CN" sz="2400" dirty="0">
                <a:solidFill>
                  <a:srgbClr val="006400"/>
                </a:solidFill>
                <a:ea typeface="黑体" pitchFamily="49" charset="-122"/>
              </a:rPr>
              <a:t>   </a:t>
            </a:r>
            <a:r>
              <a:rPr lang="zh-CN" altLang="en-US" sz="2400" dirty="0">
                <a:ea typeface="黑体" pitchFamily="49" charset="-122"/>
              </a:rPr>
              <a:t>文件或目录名</a:t>
            </a:r>
            <a:r>
              <a:rPr lang="zh-CN" altLang="en-US" sz="2400" dirty="0">
                <a:solidFill>
                  <a:srgbClr val="006400"/>
                </a:solidFill>
                <a:ea typeface="黑体" pitchFamily="49" charset="-122"/>
              </a:rPr>
              <a:t> </a:t>
            </a:r>
            <a:endParaRPr lang="en-US" altLang="zh-CN" sz="2400" dirty="0">
              <a:solidFill>
                <a:srgbClr val="006400"/>
              </a:solidFill>
              <a:ea typeface="黑体" pitchFamily="49" charset="-122"/>
            </a:endParaRPr>
          </a:p>
        </p:txBody>
      </p:sp>
      <p:grpSp>
        <p:nvGrpSpPr>
          <p:cNvPr id="8" name="Group 19"/>
          <p:cNvGrpSpPr>
            <a:grpSpLocks/>
          </p:cNvGrpSpPr>
          <p:nvPr/>
        </p:nvGrpSpPr>
        <p:grpSpPr bwMode="auto">
          <a:xfrm>
            <a:off x="2415803" y="1301253"/>
            <a:ext cx="1590675" cy="1276113"/>
            <a:chOff x="748" y="1253"/>
            <a:chExt cx="1002" cy="925"/>
          </a:xfrm>
        </p:grpSpPr>
        <p:sp>
          <p:nvSpPr>
            <p:cNvPr id="9" name="Oval 9"/>
            <p:cNvSpPr>
              <a:spLocks noChangeArrowheads="1"/>
            </p:cNvSpPr>
            <p:nvPr/>
          </p:nvSpPr>
          <p:spPr bwMode="auto">
            <a:xfrm>
              <a:off x="1343" y="1253"/>
              <a:ext cx="407" cy="453"/>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0" name="Line 12"/>
            <p:cNvSpPr>
              <a:spLocks noChangeShapeType="1"/>
            </p:cNvSpPr>
            <p:nvPr/>
          </p:nvSpPr>
          <p:spPr bwMode="auto">
            <a:xfrm flipH="1">
              <a:off x="1116" y="1661"/>
              <a:ext cx="273" cy="227"/>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1" name="Rectangle 16"/>
            <p:cNvSpPr>
              <a:spLocks noChangeArrowheads="1"/>
            </p:cNvSpPr>
            <p:nvPr/>
          </p:nvSpPr>
          <p:spPr bwMode="auto">
            <a:xfrm>
              <a:off x="748" y="1888"/>
              <a:ext cx="763" cy="290"/>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操作对象</a:t>
              </a:r>
            </a:p>
          </p:txBody>
        </p:sp>
      </p:grpSp>
      <p:grpSp>
        <p:nvGrpSpPr>
          <p:cNvPr id="12" name="Group 20"/>
          <p:cNvGrpSpPr>
            <a:grpSpLocks/>
          </p:cNvGrpSpPr>
          <p:nvPr/>
        </p:nvGrpSpPr>
        <p:grpSpPr bwMode="auto">
          <a:xfrm>
            <a:off x="4151783" y="1301254"/>
            <a:ext cx="1498600" cy="1263651"/>
            <a:chOff x="2068" y="1253"/>
            <a:chExt cx="944" cy="796"/>
          </a:xfrm>
        </p:grpSpPr>
        <p:sp>
          <p:nvSpPr>
            <p:cNvPr id="13" name="Oval 10"/>
            <p:cNvSpPr>
              <a:spLocks noChangeArrowheads="1"/>
            </p:cNvSpPr>
            <p:nvPr/>
          </p:nvSpPr>
          <p:spPr bwMode="auto">
            <a:xfrm>
              <a:off x="2068" y="1253"/>
              <a:ext cx="635" cy="40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 name="Line 13"/>
            <p:cNvSpPr>
              <a:spLocks noChangeShapeType="1"/>
            </p:cNvSpPr>
            <p:nvPr/>
          </p:nvSpPr>
          <p:spPr bwMode="auto">
            <a:xfrm>
              <a:off x="2567" y="1616"/>
              <a:ext cx="91" cy="181"/>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5" name="Rectangle 17"/>
            <p:cNvSpPr>
              <a:spLocks noChangeArrowheads="1"/>
            </p:cNvSpPr>
            <p:nvPr/>
          </p:nvSpPr>
          <p:spPr bwMode="auto">
            <a:xfrm>
              <a:off x="2249" y="1797"/>
              <a:ext cx="763" cy="252"/>
            </a:xfrm>
            <a:prstGeom prst="rect">
              <a:avLst/>
            </a:prstGeom>
            <a:noFill/>
            <a:ln w="9525">
              <a:solidFill>
                <a:schemeClr val="hlink"/>
              </a:solidFill>
              <a:miter lim="800000"/>
              <a:headEnd/>
              <a:tailEnd/>
            </a:ln>
            <a:effectLst/>
          </p:spPr>
          <p:txBody>
            <a:bodyPr wrap="none">
              <a:spAutoFit/>
            </a:bodyPr>
            <a:lstStyle/>
            <a:p>
              <a:r>
                <a:rPr lang="zh-CN" altLang="en-US" sz="2000" dirty="0">
                  <a:solidFill>
                    <a:srgbClr val="0000CC"/>
                  </a:solidFill>
                  <a:ea typeface="黑体" pitchFamily="49" charset="-122"/>
                </a:rPr>
                <a:t>操作符号</a:t>
              </a:r>
            </a:p>
          </p:txBody>
        </p:sp>
      </p:grpSp>
      <p:grpSp>
        <p:nvGrpSpPr>
          <p:cNvPr id="16" name="Group 21"/>
          <p:cNvGrpSpPr>
            <a:grpSpLocks/>
          </p:cNvGrpSpPr>
          <p:nvPr/>
        </p:nvGrpSpPr>
        <p:grpSpPr bwMode="auto">
          <a:xfrm>
            <a:off x="5304622" y="1300805"/>
            <a:ext cx="2591175" cy="1223962"/>
            <a:chOff x="2615" y="1253"/>
            <a:chExt cx="1381" cy="771"/>
          </a:xfrm>
        </p:grpSpPr>
        <p:sp>
          <p:nvSpPr>
            <p:cNvPr id="17" name="Oval 11"/>
            <p:cNvSpPr>
              <a:spLocks noChangeArrowheads="1"/>
            </p:cNvSpPr>
            <p:nvPr/>
          </p:nvSpPr>
          <p:spPr bwMode="auto">
            <a:xfrm>
              <a:off x="2615" y="1253"/>
              <a:ext cx="1036" cy="408"/>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8" name="Line 14"/>
            <p:cNvSpPr>
              <a:spLocks noChangeShapeType="1"/>
            </p:cNvSpPr>
            <p:nvPr/>
          </p:nvSpPr>
          <p:spPr bwMode="auto">
            <a:xfrm>
              <a:off x="3435" y="1616"/>
              <a:ext cx="254" cy="161"/>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9" name="Rectangle 18"/>
            <p:cNvSpPr>
              <a:spLocks noChangeArrowheads="1"/>
            </p:cNvSpPr>
            <p:nvPr/>
          </p:nvSpPr>
          <p:spPr bwMode="auto">
            <a:xfrm>
              <a:off x="3344" y="1772"/>
              <a:ext cx="652" cy="252"/>
            </a:xfrm>
            <a:prstGeom prst="rect">
              <a:avLst/>
            </a:prstGeom>
            <a:noFill/>
            <a:ln w="9525">
              <a:solidFill>
                <a:schemeClr val="hlink"/>
              </a:solidFill>
              <a:miter lim="800000"/>
              <a:headEnd/>
              <a:tailEnd/>
            </a:ln>
            <a:effectLst/>
          </p:spPr>
          <p:txBody>
            <a:bodyPr wrap="square">
              <a:spAutoFit/>
            </a:bodyPr>
            <a:lstStyle/>
            <a:p>
              <a:r>
                <a:rPr lang="zh-CN" altLang="en-US" sz="2000" dirty="0">
                  <a:solidFill>
                    <a:srgbClr val="0000CC"/>
                  </a:solidFill>
                  <a:ea typeface="黑体" pitchFamily="49" charset="-122"/>
                </a:rPr>
                <a:t>访问权限</a:t>
              </a:r>
            </a:p>
          </p:txBody>
        </p:sp>
      </p:grpSp>
      <p:sp>
        <p:nvSpPr>
          <p:cNvPr id="21" name="AutoShape 4"/>
          <p:cNvSpPr>
            <a:spLocks noChangeArrowheads="1"/>
          </p:cNvSpPr>
          <p:nvPr/>
        </p:nvSpPr>
        <p:spPr bwMode="auto">
          <a:xfrm>
            <a:off x="2208213" y="5339680"/>
            <a:ext cx="7696200" cy="609600"/>
          </a:xfrm>
          <a:prstGeom prst="roundRect">
            <a:avLst>
              <a:gd name="adj" fmla="val 29167"/>
            </a:avLst>
          </a:prstGeom>
          <a:noFill/>
          <a:ln w="28575">
            <a:solidFill>
              <a:schemeClr val="hlink"/>
            </a:solidFill>
            <a:miter lim="800000"/>
            <a:headEnd/>
            <a:tailEnd/>
          </a:ln>
          <a:effectLst/>
        </p:spPr>
        <p:txBody>
          <a:bodyPr wrap="none" anchor="ctr"/>
          <a:lstStyle/>
          <a:p>
            <a:pPr algn="ctr"/>
            <a:r>
              <a:rPr lang="zh-CN" altLang="en-US" sz="2400" dirty="0">
                <a:latin typeface="Tahoma" pitchFamily="34" charset="0"/>
                <a:ea typeface="黑体" pitchFamily="49" charset="-122"/>
              </a:rPr>
              <a:t>在一个命令行中可给出多个权限模式，其间用</a:t>
            </a:r>
            <a:r>
              <a:rPr lang="zh-CN" altLang="en-US" sz="2400" dirty="0">
                <a:solidFill>
                  <a:srgbClr val="0000CC"/>
                </a:solidFill>
                <a:latin typeface="Tahoma" pitchFamily="34" charset="0"/>
                <a:ea typeface="黑体" pitchFamily="49" charset="-122"/>
              </a:rPr>
              <a:t>逗号</a:t>
            </a:r>
            <a:r>
              <a:rPr lang="zh-CN" altLang="en-US" sz="2400" dirty="0">
                <a:latin typeface="Tahoma" pitchFamily="34" charset="0"/>
                <a:ea typeface="黑体" pitchFamily="49" charset="-122"/>
              </a:rPr>
              <a:t>间隔</a:t>
            </a:r>
          </a:p>
        </p:txBody>
      </p:sp>
    </p:spTree>
    <p:extLst>
      <p:ext uri="{BB962C8B-B14F-4D97-AF65-F5344CB8AC3E}">
        <p14:creationId xmlns:p14="http://schemas.microsoft.com/office/powerpoint/2010/main" val="31525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的文字设定法举例</a:t>
            </a:r>
            <a:endParaRPr lang="zh-CN" altLang="en-US" dirty="0"/>
          </a:p>
        </p:txBody>
      </p:sp>
      <p:sp>
        <p:nvSpPr>
          <p:cNvPr id="3" name="内容占位符 2"/>
          <p:cNvSpPr>
            <a:spLocks noGrp="1"/>
          </p:cNvSpPr>
          <p:nvPr>
            <p:ph idx="1"/>
          </p:nvPr>
        </p:nvSpPr>
        <p:spPr/>
        <p:txBody>
          <a:bodyPr/>
          <a:lstStyle/>
          <a:p>
            <a:r>
              <a:rPr lang="en-US" altLang="zh-CN"/>
              <a:t>chmod u+rw myfile </a:t>
            </a:r>
          </a:p>
          <a:p>
            <a:r>
              <a:rPr lang="en-US" altLang="zh-CN"/>
              <a:t>chmod a+rx,u+w myfile</a:t>
            </a:r>
          </a:p>
          <a:p>
            <a:r>
              <a:rPr lang="en-US" altLang="zh-CN"/>
              <a:t>chmod u+rwx,g+rx,o+rx myfile </a:t>
            </a:r>
          </a:p>
          <a:p>
            <a:r>
              <a:rPr lang="en-US" altLang="zh-CN"/>
              <a:t>chmod a+rwx ,g-w,o-w myfile</a:t>
            </a:r>
          </a:p>
          <a:p>
            <a:r>
              <a:rPr lang="en-US" altLang="zh-CN"/>
              <a:t>chmod a=rwx myfile </a:t>
            </a:r>
          </a:p>
          <a:p>
            <a:r>
              <a:rPr lang="en-US" altLang="zh-CN"/>
              <a:t>chmod go=rx myfile </a:t>
            </a:r>
          </a:p>
          <a:p>
            <a:r>
              <a:rPr lang="en-US" altLang="zh-CN"/>
              <a:t>chmod u-wx,go-x myfile </a:t>
            </a:r>
          </a:p>
          <a:p>
            <a:r>
              <a:rPr lang="en-US" altLang="zh-CN"/>
              <a:t>chmod a+x myfile </a:t>
            </a:r>
            <a:endParaRPr lang="zh-CN" altLang="en-US" dirty="0"/>
          </a:p>
        </p:txBody>
      </p:sp>
    </p:spTree>
    <p:extLst>
      <p:ext uri="{BB962C8B-B14F-4D97-AF65-F5344CB8AC3E}">
        <p14:creationId xmlns:p14="http://schemas.microsoft.com/office/powerpoint/2010/main" val="2315919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的数字设定法</a:t>
            </a:r>
            <a:endParaRPr lang="zh-CN" altLang="en-US" dirty="0"/>
          </a:p>
        </p:txBody>
      </p:sp>
      <p:sp>
        <p:nvSpPr>
          <p:cNvPr id="3" name="内容占位符 2"/>
          <p:cNvSpPr>
            <a:spLocks noGrp="1"/>
          </p:cNvSpPr>
          <p:nvPr>
            <p:ph idx="1"/>
          </p:nvPr>
        </p:nvSpPr>
        <p:spPr/>
        <p:txBody>
          <a:bodyPr/>
          <a:lstStyle/>
          <a:p>
            <a:r>
              <a:rPr lang="zh-CN" altLang="en-US"/>
              <a:t>使用三个数字模式来表示，分别代表用户（</a:t>
            </a:r>
            <a:r>
              <a:rPr lang="en-US" altLang="zh-CN"/>
              <a:t>n1</a:t>
            </a:r>
            <a:r>
              <a:rPr lang="zh-CN" altLang="en-US"/>
              <a:t>）、同组用户（</a:t>
            </a:r>
            <a:r>
              <a:rPr lang="en-US" altLang="zh-CN"/>
              <a:t>n2</a:t>
            </a:r>
            <a:r>
              <a:rPr lang="zh-CN" altLang="en-US"/>
              <a:t>）和其它用户（</a:t>
            </a:r>
            <a:r>
              <a:rPr lang="en-US" altLang="zh-CN"/>
              <a:t>n3 </a:t>
            </a:r>
            <a:r>
              <a:rPr lang="zh-CN" altLang="en-US"/>
              <a:t>）的访问权限。 </a:t>
            </a:r>
            <a:endParaRPr lang="en-US" altLang="zh-CN"/>
          </a:p>
          <a:p>
            <a:r>
              <a:rPr lang="zh-CN" altLang="en-US"/>
              <a:t>每个数字模式（</a:t>
            </a:r>
            <a:r>
              <a:rPr lang="en-US" altLang="zh-CN"/>
              <a:t>n1|n2|n3</a:t>
            </a:r>
            <a:r>
              <a:rPr lang="zh-CN" altLang="en-US"/>
              <a:t>）由不同权限所对应的数字相加得到一个表示访问权限的八进制数字。</a:t>
            </a:r>
            <a:endParaRPr lang="zh-CN" altLang="en-US" dirty="0"/>
          </a:p>
        </p:txBody>
      </p:sp>
      <p:sp>
        <p:nvSpPr>
          <p:cNvPr id="7" name="Text Box 3"/>
          <p:cNvSpPr txBox="1">
            <a:spLocks noChangeArrowheads="1"/>
          </p:cNvSpPr>
          <p:nvPr/>
        </p:nvSpPr>
        <p:spPr bwMode="auto">
          <a:xfrm>
            <a:off x="2321892" y="3067933"/>
            <a:ext cx="7345362" cy="523220"/>
          </a:xfrm>
          <a:prstGeom prst="rect">
            <a:avLst/>
          </a:prstGeom>
          <a:noFill/>
          <a:ln w="9525">
            <a:solidFill>
              <a:schemeClr val="tx1"/>
            </a:solidFill>
            <a:miter lim="800000"/>
            <a:headEnd/>
            <a:tailEnd/>
          </a:ln>
          <a:effectLst/>
        </p:spPr>
        <p:txBody>
          <a:bodyPr>
            <a:spAutoFit/>
          </a:bodyPr>
          <a:lstStyle/>
          <a:p>
            <a:r>
              <a:rPr lang="en-US" altLang="zh-CN" sz="2800" dirty="0" err="1">
                <a:solidFill>
                  <a:srgbClr val="993300"/>
                </a:solidFill>
                <a:latin typeface="Courier New" pitchFamily="49" charset="0"/>
              </a:rPr>
              <a:t>chmod</a:t>
            </a:r>
            <a:r>
              <a:rPr lang="en-US" altLang="zh-CN" sz="2800" dirty="0">
                <a:solidFill>
                  <a:srgbClr val="006400"/>
                </a:solidFill>
                <a:latin typeface="Arial Unicode MS" pitchFamily="34" charset="-122"/>
              </a:rPr>
              <a:t>  </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2321892" y="3842302"/>
          <a:ext cx="2514600" cy="2034970"/>
        </p:xfrm>
        <a:graphic>
          <a:graphicData uri="http://schemas.openxmlformats.org/drawingml/2006/table">
            <a:tbl>
              <a:tblPr/>
              <a:tblGrid>
                <a:gridCol w="914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5417517" y="37019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rw-r--r--</a:t>
            </a:r>
          </a:p>
        </p:txBody>
      </p:sp>
      <p:sp>
        <p:nvSpPr>
          <p:cNvPr id="10" name="Text Box 25"/>
          <p:cNvSpPr txBox="1">
            <a:spLocks noChangeArrowheads="1"/>
          </p:cNvSpPr>
          <p:nvPr/>
        </p:nvSpPr>
        <p:spPr bwMode="auto">
          <a:xfrm>
            <a:off x="5419104" y="42353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drwx--x--x</a:t>
            </a:r>
          </a:p>
        </p:txBody>
      </p:sp>
      <p:sp>
        <p:nvSpPr>
          <p:cNvPr id="11" name="Text Box 26"/>
          <p:cNvSpPr txBox="1">
            <a:spLocks noChangeArrowheads="1"/>
          </p:cNvSpPr>
          <p:nvPr/>
        </p:nvSpPr>
        <p:spPr bwMode="auto">
          <a:xfrm>
            <a:off x="5419104" y="4844951"/>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a:t>
            </a:r>
          </a:p>
        </p:txBody>
      </p:sp>
      <p:sp>
        <p:nvSpPr>
          <p:cNvPr id="12" name="Text Box 27"/>
          <p:cNvSpPr txBox="1">
            <a:spLocks noChangeArrowheads="1"/>
          </p:cNvSpPr>
          <p:nvPr/>
        </p:nvSpPr>
        <p:spPr bwMode="auto">
          <a:xfrm>
            <a:off x="5419104" y="5454551"/>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rwxr-xr-x</a:t>
            </a:r>
          </a:p>
        </p:txBody>
      </p:sp>
      <p:sp>
        <p:nvSpPr>
          <p:cNvPr id="13" name="Text Box 28"/>
          <p:cNvSpPr txBox="1">
            <a:spLocks noChangeArrowheads="1"/>
          </p:cNvSpPr>
          <p:nvPr/>
        </p:nvSpPr>
        <p:spPr bwMode="auto">
          <a:xfrm>
            <a:off x="8802068" y="3749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644</a:t>
            </a:r>
            <a:endParaRPr lang="en-US" altLang="zh-CN" sz="2800">
              <a:solidFill>
                <a:srgbClr val="0000CC"/>
              </a:solidFill>
              <a:latin typeface="Courier New" pitchFamily="49" charset="0"/>
            </a:endParaRPr>
          </a:p>
        </p:txBody>
      </p:sp>
      <p:sp>
        <p:nvSpPr>
          <p:cNvPr id="14" name="Text Box 29"/>
          <p:cNvSpPr txBox="1">
            <a:spLocks noChangeArrowheads="1"/>
          </p:cNvSpPr>
          <p:nvPr/>
        </p:nvSpPr>
        <p:spPr bwMode="auto">
          <a:xfrm>
            <a:off x="8802068" y="42829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711</a:t>
            </a:r>
            <a:endParaRPr lang="en-US" altLang="zh-CN" sz="2800">
              <a:solidFill>
                <a:srgbClr val="0000CC"/>
              </a:solidFill>
              <a:latin typeface="Courier New" pitchFamily="49" charset="0"/>
            </a:endParaRPr>
          </a:p>
        </p:txBody>
      </p:sp>
      <p:sp>
        <p:nvSpPr>
          <p:cNvPr id="15" name="Text Box 30"/>
          <p:cNvSpPr txBox="1">
            <a:spLocks noChangeArrowheads="1"/>
          </p:cNvSpPr>
          <p:nvPr/>
        </p:nvSpPr>
        <p:spPr bwMode="auto">
          <a:xfrm>
            <a:off x="8802068" y="48925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700</a:t>
            </a:r>
            <a:endParaRPr lang="en-US" altLang="zh-CN" sz="2800">
              <a:solidFill>
                <a:srgbClr val="0000CC"/>
              </a:solidFill>
              <a:latin typeface="Courier New" pitchFamily="49" charset="0"/>
            </a:endParaRPr>
          </a:p>
        </p:txBody>
      </p:sp>
      <p:sp>
        <p:nvSpPr>
          <p:cNvPr id="16" name="Text Box 31"/>
          <p:cNvSpPr txBox="1">
            <a:spLocks noChangeArrowheads="1"/>
          </p:cNvSpPr>
          <p:nvPr/>
        </p:nvSpPr>
        <p:spPr bwMode="auto">
          <a:xfrm>
            <a:off x="8802068" y="5502176"/>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755</a:t>
            </a:r>
            <a:endParaRPr lang="en-US" altLang="zh-CN" sz="2800">
              <a:solidFill>
                <a:srgbClr val="0000CC"/>
              </a:solidFill>
              <a:latin typeface="Courier New" pitchFamily="49" charset="0"/>
            </a:endParaRPr>
          </a:p>
        </p:txBody>
      </p:sp>
      <p:sp>
        <p:nvSpPr>
          <p:cNvPr id="17" name="Line 32"/>
          <p:cNvSpPr>
            <a:spLocks noChangeShapeType="1"/>
          </p:cNvSpPr>
          <p:nvPr/>
        </p:nvSpPr>
        <p:spPr bwMode="auto">
          <a:xfrm>
            <a:off x="7735267" y="4003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7735267" y="45369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7752184" y="5146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7811467" y="57561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extLst>
      <p:ext uri="{BB962C8B-B14F-4D97-AF65-F5344CB8AC3E}">
        <p14:creationId xmlns:p14="http://schemas.microsoft.com/office/powerpoint/2010/main" val="12381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chmod </a:t>
            </a:r>
            <a:r>
              <a:rPr lang="zh-CN" altLang="en-US"/>
              <a:t>的数字设定法举例</a:t>
            </a:r>
            <a:endParaRPr lang="zh-CN" altLang="en-US" dirty="0"/>
          </a:p>
        </p:txBody>
      </p:sp>
      <p:sp>
        <p:nvSpPr>
          <p:cNvPr id="7" name="Rectangle 5"/>
          <p:cNvSpPr>
            <a:spLocks noChangeArrowheads="1"/>
          </p:cNvSpPr>
          <p:nvPr/>
        </p:nvSpPr>
        <p:spPr bwMode="auto">
          <a:xfrm>
            <a:off x="2135387" y="3141663"/>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750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rwxr</a:t>
            </a:r>
            <a:r>
              <a:rPr lang="en-US" altLang="zh-CN" sz="2800" dirty="0">
                <a:solidFill>
                  <a:srgbClr val="006400"/>
                </a:solidFill>
                <a:latin typeface="Courier New" pitchFamily="49" charset="0"/>
                <a:ea typeface="黑体" pitchFamily="49" charset="-122"/>
              </a:rPr>
              <a:t>-x--- </a:t>
            </a:r>
            <a:endParaRPr lang="zh-CN" altLang="en-US" sz="2800" dirty="0">
              <a:solidFill>
                <a:srgbClr val="006400"/>
              </a:solidFill>
              <a:latin typeface="Courier New" pitchFamily="49" charset="0"/>
              <a:ea typeface="黑体" pitchFamily="49" charset="-122"/>
            </a:endParaRPr>
          </a:p>
        </p:txBody>
      </p:sp>
      <p:sp>
        <p:nvSpPr>
          <p:cNvPr id="8" name="Rectangle 6"/>
          <p:cNvSpPr>
            <a:spLocks noChangeArrowheads="1"/>
          </p:cNvSpPr>
          <p:nvPr/>
        </p:nvSpPr>
        <p:spPr bwMode="auto">
          <a:xfrm>
            <a:off x="2135387" y="4725144"/>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700 </a:t>
            </a:r>
            <a:r>
              <a:rPr lang="en-US" altLang="zh-CN" sz="2800" dirty="0" err="1">
                <a:solidFill>
                  <a:srgbClr val="006400"/>
                </a:solidFill>
                <a:latin typeface="Courier New" pitchFamily="49" charset="0"/>
                <a:ea typeface="黑体" pitchFamily="49" charset="-122"/>
              </a:rPr>
              <a:t>mydata</a:t>
            </a:r>
            <a:r>
              <a:rPr lang="en-US" altLang="zh-CN" sz="2800" dirty="0">
                <a:solidFill>
                  <a:srgbClr val="006400"/>
                </a:solidFill>
                <a:latin typeface="Courier New" pitchFamily="49" charset="0"/>
                <a:ea typeface="黑体" pitchFamily="49" charset="-122"/>
              </a:rPr>
              <a: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设定目录</a:t>
            </a:r>
            <a:r>
              <a:rPr lang="zh-CN" altLang="en-US" sz="2400" dirty="0">
                <a:solidFill>
                  <a:srgbClr val="3333CC"/>
                </a:solidFill>
                <a:ea typeface="黑体" pitchFamily="49" charset="-122"/>
              </a:rPr>
              <a:t> </a:t>
            </a:r>
            <a:r>
              <a:rPr lang="en-US" altLang="zh-CN" sz="2400" dirty="0" err="1">
                <a:solidFill>
                  <a:srgbClr val="3333CC"/>
                </a:solidFill>
                <a:latin typeface="Courier New" pitchFamily="49" charset="0"/>
                <a:ea typeface="黑体" pitchFamily="49" charset="-122"/>
              </a:rPr>
              <a:t>mydata</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en-US" altLang="zh-CN" sz="2800" dirty="0" err="1">
                <a:solidFill>
                  <a:srgbClr val="006400"/>
                </a:solidFill>
                <a:latin typeface="Courier New" pitchFamily="49" charset="0"/>
                <a:ea typeface="黑体" pitchFamily="49" charset="-122"/>
              </a:rPr>
              <a:t>drwx</a:t>
            </a:r>
            <a:r>
              <a:rPr lang="en-US" altLang="zh-CN" sz="2800" dirty="0">
                <a:solidFill>
                  <a:srgbClr val="006400"/>
                </a:solidFill>
                <a:latin typeface="Courier New" pitchFamily="49" charset="0"/>
                <a:ea typeface="黑体" pitchFamily="49" charset="-122"/>
              </a:rPr>
              <a:t>------ </a:t>
            </a:r>
            <a:endParaRPr lang="zh-CN" altLang="en-US" sz="2800" dirty="0">
              <a:solidFill>
                <a:srgbClr val="006400"/>
              </a:solidFill>
              <a:latin typeface="Courier New" pitchFamily="49" charset="0"/>
              <a:ea typeface="黑体" pitchFamily="49" charset="-122"/>
            </a:endParaRPr>
          </a:p>
        </p:txBody>
      </p:sp>
      <p:sp>
        <p:nvSpPr>
          <p:cNvPr id="9" name="Rectangle 9"/>
          <p:cNvSpPr>
            <a:spLocks noChangeArrowheads="1"/>
          </p:cNvSpPr>
          <p:nvPr/>
        </p:nvSpPr>
        <p:spPr bwMode="auto">
          <a:xfrm>
            <a:off x="2135386" y="1557338"/>
            <a:ext cx="7993062"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644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solidFill>
                  <a:srgbClr val="3333CC"/>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的权限属性为：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a:t>
            </a:r>
            <a:r>
              <a:rPr lang="en-US" altLang="zh-CN" sz="2800" dirty="0">
                <a:solidFill>
                  <a:srgbClr val="006400"/>
                </a:solidFill>
                <a:latin typeface="Courier New" pitchFamily="49" charset="0"/>
                <a:ea typeface="黑体" pitchFamily="49" charset="-122"/>
              </a:rPr>
              <a:t>-r--r-- </a:t>
            </a:r>
            <a:endParaRPr lang="zh-CN" altLang="en-US" sz="2800" dirty="0">
              <a:solidFill>
                <a:srgbClr val="006400"/>
              </a:solidFill>
              <a:latin typeface="Courier New" pitchFamily="49" charset="0"/>
              <a:ea typeface="黑体" pitchFamily="49" charset="-122"/>
            </a:endParaRPr>
          </a:p>
        </p:txBody>
      </p:sp>
    </p:spTree>
    <p:extLst>
      <p:ext uri="{BB962C8B-B14F-4D97-AF65-F5344CB8AC3E}">
        <p14:creationId xmlns:p14="http://schemas.microsoft.com/office/powerpoint/2010/main" val="38981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C99FD-837C-49B3-B2B8-06AA83213C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7E041E9-914A-4076-B5BD-6D33F544860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31754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改变文件</a:t>
            </a:r>
            <a:r>
              <a:rPr lang="en-US" altLang="zh-CN"/>
              <a:t>/</a:t>
            </a:r>
            <a:r>
              <a:rPr lang="zh-CN" altLang="en-US"/>
              <a:t>目录属主或组</a:t>
            </a:r>
            <a:endParaRPr lang="zh-CN" altLang="en-US" dirty="0"/>
          </a:p>
        </p:txBody>
      </p:sp>
      <p:sp>
        <p:nvSpPr>
          <p:cNvPr id="3" name="内容占位符 2"/>
          <p:cNvSpPr>
            <a:spLocks noGrp="1"/>
          </p:cNvSpPr>
          <p:nvPr>
            <p:ph idx="1"/>
          </p:nvPr>
        </p:nvSpPr>
        <p:spPr/>
        <p:txBody>
          <a:bodyPr/>
          <a:lstStyle/>
          <a:p>
            <a:r>
              <a:rPr lang="zh-CN" altLang="en-US"/>
              <a:t>只有</a:t>
            </a:r>
            <a:r>
              <a:rPr lang="en-US" altLang="zh-CN"/>
              <a:t>root</a:t>
            </a:r>
            <a:r>
              <a:rPr lang="zh-CN" altLang="en-US"/>
              <a:t>用户才能改变文件的所有者 </a:t>
            </a:r>
          </a:p>
          <a:p>
            <a:r>
              <a:rPr lang="zh-CN" altLang="en-US"/>
              <a:t>只有</a:t>
            </a:r>
            <a:r>
              <a:rPr lang="en-US" altLang="zh-CN"/>
              <a:t>root</a:t>
            </a:r>
            <a:r>
              <a:rPr lang="zh-CN" altLang="en-US"/>
              <a:t>用户或所有者才能改变文件所属的组 </a:t>
            </a:r>
          </a:p>
          <a:p>
            <a:r>
              <a:rPr lang="zh-CN" altLang="en-US"/>
              <a:t>用 </a:t>
            </a:r>
            <a:r>
              <a:rPr lang="en-US" altLang="zh-CN"/>
              <a:t>chown </a:t>
            </a:r>
            <a:r>
              <a:rPr lang="zh-CN" altLang="en-US"/>
              <a:t>命令改变属主 和</a:t>
            </a:r>
            <a:r>
              <a:rPr lang="en-US" altLang="zh-CN"/>
              <a:t>/</a:t>
            </a:r>
            <a:r>
              <a:rPr lang="zh-CN" altLang="en-US"/>
              <a:t>或 组 </a:t>
            </a:r>
          </a:p>
          <a:p>
            <a:pPr lvl="1"/>
            <a:r>
              <a:rPr lang="en-US" altLang="zh-CN"/>
              <a:t>chown [-R] &lt;</a:t>
            </a:r>
            <a:r>
              <a:rPr lang="zh-CN" altLang="en-US"/>
              <a:t>用户名</a:t>
            </a:r>
            <a:r>
              <a:rPr lang="en-US" altLang="zh-CN"/>
              <a:t>[&lt;.|:&gt;</a:t>
            </a:r>
            <a:r>
              <a:rPr lang="zh-CN" altLang="en-US"/>
              <a:t>组名</a:t>
            </a:r>
            <a:r>
              <a:rPr lang="en-US" altLang="zh-CN"/>
              <a:t>]&gt; &lt;</a:t>
            </a:r>
            <a:r>
              <a:rPr lang="zh-CN" altLang="en-US"/>
              <a:t>文件｜目录</a:t>
            </a:r>
            <a:r>
              <a:rPr lang="en-US" altLang="zh-CN"/>
              <a:t>&gt; </a:t>
            </a:r>
          </a:p>
          <a:p>
            <a:r>
              <a:rPr lang="en-US" altLang="zh-CN"/>
              <a:t>chgrp </a:t>
            </a:r>
            <a:r>
              <a:rPr lang="zh-CN" altLang="en-US"/>
              <a:t>被用来改变所属组 </a:t>
            </a:r>
          </a:p>
          <a:p>
            <a:pPr lvl="1"/>
            <a:r>
              <a:rPr lang="en-US" altLang="zh-CN"/>
              <a:t>chgrp [-R] &lt;</a:t>
            </a:r>
            <a:r>
              <a:rPr lang="zh-CN" altLang="en-US"/>
              <a:t>组名</a:t>
            </a:r>
            <a:r>
              <a:rPr lang="en-US" altLang="zh-CN"/>
              <a:t>&gt; &lt;</a:t>
            </a:r>
            <a:r>
              <a:rPr lang="zh-CN" altLang="en-US"/>
              <a:t>文件｜目录</a:t>
            </a:r>
            <a:r>
              <a:rPr lang="en-US" altLang="zh-CN"/>
              <a:t>&gt;</a:t>
            </a:r>
            <a:endParaRPr lang="zh-CN" altLang="en-US" dirty="0"/>
          </a:p>
        </p:txBody>
      </p:sp>
    </p:spTree>
    <p:extLst>
      <p:ext uri="{BB962C8B-B14F-4D97-AF65-F5344CB8AC3E}">
        <p14:creationId xmlns:p14="http://schemas.microsoft.com/office/powerpoint/2010/main" val="1930439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改变属主或组举例</a:t>
            </a:r>
            <a:endParaRPr lang="zh-CN" altLang="en-US" dirty="0"/>
          </a:p>
        </p:txBody>
      </p:sp>
      <p:sp>
        <p:nvSpPr>
          <p:cNvPr id="3" name="内容占位符 2"/>
          <p:cNvSpPr>
            <a:spLocks noGrp="1"/>
          </p:cNvSpPr>
          <p:nvPr>
            <p:ph idx="1"/>
          </p:nvPr>
        </p:nvSpPr>
        <p:spPr/>
        <p:txBody>
          <a:bodyPr/>
          <a:lstStyle/>
          <a:p>
            <a:r>
              <a:rPr lang="en-US" altLang="zh-CN"/>
              <a:t>chown  soft       myfile</a:t>
            </a:r>
          </a:p>
          <a:p>
            <a:r>
              <a:rPr lang="en-US" altLang="zh-CN"/>
              <a:t>chgrp softgrp    myfile</a:t>
            </a:r>
          </a:p>
          <a:p>
            <a:r>
              <a:rPr lang="en-US" altLang="zh-CN"/>
              <a:t>chown .softgrp  myfile</a:t>
            </a:r>
          </a:p>
          <a:p>
            <a:r>
              <a:rPr lang="en-US" altLang="zh-CN"/>
              <a:t>chown -R soft    mydir</a:t>
            </a:r>
          </a:p>
          <a:p>
            <a:r>
              <a:rPr lang="en-US" altLang="zh-CN"/>
              <a:t>chgrp  softgrp    mydir</a:t>
            </a:r>
          </a:p>
          <a:p>
            <a:r>
              <a:rPr lang="en-US" altLang="zh-CN"/>
              <a:t>chown -R :softgrp  mydir</a:t>
            </a:r>
          </a:p>
          <a:p>
            <a:r>
              <a:rPr lang="en-US" altLang="zh-CN"/>
              <a:t>chown -R soft.softgrp  mydir</a:t>
            </a:r>
            <a:endParaRPr lang="zh-CN" altLang="en-US" dirty="0"/>
          </a:p>
        </p:txBody>
      </p:sp>
    </p:spTree>
    <p:extLst>
      <p:ext uri="{BB962C8B-B14F-4D97-AF65-F5344CB8AC3E}">
        <p14:creationId xmlns:p14="http://schemas.microsoft.com/office/powerpoint/2010/main" val="256442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a:t>
            </a:r>
            <a:endParaRPr lang="zh-CN" altLang="en-US" dirty="0"/>
          </a:p>
        </p:txBody>
      </p:sp>
      <p:sp>
        <p:nvSpPr>
          <p:cNvPr id="3" name="内容占位符 2"/>
          <p:cNvSpPr>
            <a:spLocks noGrp="1"/>
          </p:cNvSpPr>
          <p:nvPr>
            <p:ph idx="1"/>
          </p:nvPr>
        </p:nvSpPr>
        <p:spPr/>
        <p:txBody>
          <a:bodyPr/>
          <a:lstStyle/>
          <a:p>
            <a:r>
              <a:rPr lang="en-US" altLang="zh-CN" dirty="0"/>
              <a:t>Linux</a:t>
            </a:r>
            <a:r>
              <a:rPr lang="zh-CN" altLang="en-US" dirty="0"/>
              <a:t>系统下的用户账户（简称用户）有两种</a:t>
            </a:r>
          </a:p>
          <a:p>
            <a:pPr lvl="1"/>
            <a:r>
              <a:rPr lang="zh-CN" altLang="en-US" dirty="0"/>
              <a:t>普通用户账户：在系统上的任务是进行普通工作</a:t>
            </a:r>
          </a:p>
          <a:p>
            <a:pPr lvl="1"/>
            <a:r>
              <a:rPr lang="zh-CN" altLang="en-US" dirty="0"/>
              <a:t>超级用户账户（或管理员账户）：在系统上的任务是对普通用户和整个系统进行管理。</a:t>
            </a:r>
            <a:endParaRPr lang="en-US" altLang="zh-CN" dirty="0"/>
          </a:p>
          <a:p>
            <a:r>
              <a:rPr lang="zh-CN" altLang="en-US" dirty="0"/>
              <a:t>每个用户都被分配了一个唯一的用户</a:t>
            </a:r>
            <a:r>
              <a:rPr lang="en-US" altLang="zh-CN" dirty="0"/>
              <a:t>ID</a:t>
            </a:r>
            <a:r>
              <a:rPr lang="zh-CN" altLang="en-US" dirty="0"/>
              <a:t>号（</a:t>
            </a:r>
            <a:r>
              <a:rPr lang="en-US" altLang="zh-CN" dirty="0"/>
              <a:t>UID</a:t>
            </a:r>
            <a:r>
              <a:rPr lang="zh-CN" altLang="en-US" dirty="0"/>
              <a:t>） </a:t>
            </a:r>
          </a:p>
          <a:p>
            <a:pPr lvl="1"/>
            <a:r>
              <a:rPr lang="zh-CN" altLang="en-US" dirty="0"/>
              <a:t>超级用户：</a:t>
            </a:r>
            <a:r>
              <a:rPr lang="en-US" altLang="zh-CN" dirty="0"/>
              <a:t>UID=0</a:t>
            </a:r>
            <a:r>
              <a:rPr lang="zh-CN" altLang="en-US" dirty="0"/>
              <a:t>，</a:t>
            </a:r>
            <a:r>
              <a:rPr lang="en-US" altLang="zh-CN" dirty="0"/>
              <a:t>GID=0</a:t>
            </a:r>
          </a:p>
          <a:p>
            <a:pPr lvl="1"/>
            <a:r>
              <a:rPr lang="zh-CN" altLang="en-US" dirty="0"/>
              <a:t>普通用户：</a:t>
            </a:r>
            <a:r>
              <a:rPr lang="en-US" altLang="zh-CN" dirty="0"/>
              <a:t>UID&gt;=1000</a:t>
            </a:r>
          </a:p>
          <a:p>
            <a:pPr lvl="1"/>
            <a:r>
              <a:rPr lang="zh-CN" altLang="en-US" dirty="0"/>
              <a:t>系统用户（伪用户，不可登录）：</a:t>
            </a:r>
            <a:r>
              <a:rPr lang="en-US" altLang="zh-CN" dirty="0"/>
              <a:t>0&lt;UID&lt;1000</a:t>
            </a:r>
            <a:endParaRPr lang="zh-CN" altLang="en-US" dirty="0"/>
          </a:p>
        </p:txBody>
      </p:sp>
    </p:spTree>
    <p:extLst>
      <p:ext uri="{BB962C8B-B14F-4D97-AF65-F5344CB8AC3E}">
        <p14:creationId xmlns:p14="http://schemas.microsoft.com/office/powerpoint/2010/main" val="680827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文件权限的设置准则</a:t>
            </a:r>
            <a:endParaRPr lang="zh-CN" altLang="en-US" dirty="0"/>
          </a:p>
        </p:txBody>
      </p:sp>
      <p:sp>
        <p:nvSpPr>
          <p:cNvPr id="3" name="内容占位符 2"/>
          <p:cNvSpPr>
            <a:spLocks noGrp="1"/>
          </p:cNvSpPr>
          <p:nvPr>
            <p:ph idx="1"/>
          </p:nvPr>
        </p:nvSpPr>
        <p:spPr/>
        <p:txBody>
          <a:bodyPr/>
          <a:lstStyle/>
          <a:p>
            <a:r>
              <a:rPr lang="zh-CN" altLang="en-US"/>
              <a:t>尽量使用私有组，保护用户各自的文件或目录。</a:t>
            </a:r>
            <a:endParaRPr lang="en-US" altLang="zh-CN"/>
          </a:p>
          <a:p>
            <a:r>
              <a:rPr lang="zh-CN" altLang="en-US"/>
              <a:t>把权限设置为 </a:t>
            </a:r>
            <a:r>
              <a:rPr lang="en-US" altLang="zh-CN"/>
              <a:t>777</a:t>
            </a:r>
            <a:r>
              <a:rPr lang="zh-CN" altLang="en-US"/>
              <a:t>或</a:t>
            </a:r>
            <a:r>
              <a:rPr lang="en-US" altLang="zh-CN"/>
              <a:t>666 </a:t>
            </a:r>
            <a:r>
              <a:rPr lang="zh-CN" altLang="en-US"/>
              <a:t>的世界可读写的权限是不明智的，应该尽量避免使用。</a:t>
            </a:r>
          </a:p>
          <a:p>
            <a:r>
              <a:rPr lang="zh-CN" altLang="en-US"/>
              <a:t>应随时了解指定给文件和目录的权限，定期检查文件和目录以确保指定了正确的权限。 </a:t>
            </a:r>
          </a:p>
          <a:p>
            <a:pPr lvl="1"/>
            <a:r>
              <a:rPr lang="zh-CN" altLang="en-US"/>
              <a:t>如果在目录下发现陌生的文件请向系统管理员或安全人员报告。</a:t>
            </a:r>
          </a:p>
          <a:p>
            <a:r>
              <a:rPr lang="zh-CN" altLang="en-US"/>
              <a:t>为文件和目录指定权限时请慎重考虑只有在具有充分的理由时再将访问权限授予他人。</a:t>
            </a:r>
          </a:p>
          <a:p>
            <a:pPr lvl="1"/>
            <a:r>
              <a:rPr lang="zh-CN" altLang="en-US"/>
              <a:t>例如处理小组项目时组员可能需要访问特定的文件或目录需要让他人访问</a:t>
            </a:r>
            <a:endParaRPr lang="zh-CN" altLang="en-US" dirty="0"/>
          </a:p>
        </p:txBody>
      </p:sp>
    </p:spTree>
    <p:extLst>
      <p:ext uri="{BB962C8B-B14F-4D97-AF65-F5344CB8AC3E}">
        <p14:creationId xmlns:p14="http://schemas.microsoft.com/office/powerpoint/2010/main" val="824324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159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a:t>
            </a:r>
            <a:endParaRPr lang="zh-CN" altLang="en-US" dirty="0"/>
          </a:p>
        </p:txBody>
      </p:sp>
      <p:sp>
        <p:nvSpPr>
          <p:cNvPr id="108547" name="Rectangle 3"/>
          <p:cNvSpPr>
            <a:spLocks noGrp="1" noChangeArrowheads="1"/>
          </p:cNvSpPr>
          <p:nvPr>
            <p:ph idx="1"/>
          </p:nvPr>
        </p:nvSpPr>
        <p:spPr/>
        <p:txBody>
          <a:bodyPr/>
          <a:lstStyle/>
          <a:p>
            <a:r>
              <a:rPr lang="en-US" altLang="zh-CN" dirty="0"/>
              <a:t>Linux</a:t>
            </a:r>
            <a:r>
              <a:rPr lang="zh-CN" altLang="en-US" dirty="0"/>
              <a:t>系统是如何标识用户和组的？</a:t>
            </a:r>
          </a:p>
          <a:p>
            <a:r>
              <a:rPr lang="zh-CN" altLang="en-US" dirty="0"/>
              <a:t>简述</a:t>
            </a:r>
            <a:r>
              <a:rPr lang="en-US" altLang="zh-CN" dirty="0"/>
              <a:t>Linux</a:t>
            </a:r>
            <a:r>
              <a:rPr lang="zh-CN" altLang="en-US" dirty="0"/>
              <a:t>的</a:t>
            </a:r>
            <a:r>
              <a:rPr lang="en-US" altLang="zh-CN" dirty="0"/>
              <a:t>4</a:t>
            </a:r>
            <a:r>
              <a:rPr lang="zh-CN" altLang="en-US" dirty="0"/>
              <a:t>个账户系统文件及其各个字段的含义。</a:t>
            </a:r>
          </a:p>
          <a:p>
            <a:r>
              <a:rPr lang="zh-CN" altLang="en-US" dirty="0"/>
              <a:t>举例说明创建一个用户账号的详细过程。</a:t>
            </a:r>
          </a:p>
          <a:p>
            <a:r>
              <a:rPr lang="zh-CN" altLang="en-US" dirty="0"/>
              <a:t>举例说明如何将一个用户账号添加到一个当前还不存在的组中。</a:t>
            </a:r>
            <a:endParaRPr lang="en-US" altLang="zh-CN" dirty="0"/>
          </a:p>
          <a:p>
            <a:r>
              <a:rPr lang="en-US" altLang="zh-CN" dirty="0"/>
              <a:t>Linux</a:t>
            </a:r>
            <a:r>
              <a:rPr lang="zh-CN" altLang="en-US" dirty="0"/>
              <a:t>文件系统的三种特殊权限是什么？何时使用它们？</a:t>
            </a:r>
          </a:p>
          <a:p>
            <a:r>
              <a:rPr lang="zh-CN" altLang="en-US" dirty="0"/>
              <a:t>简述</a:t>
            </a:r>
            <a:r>
              <a:rPr lang="en-US" altLang="zh-CN" dirty="0" err="1"/>
              <a:t>chmod</a:t>
            </a:r>
            <a:r>
              <a:rPr lang="zh-CN" altLang="en-US" dirty="0"/>
              <a:t>命令的两种设置权限的方法。</a:t>
            </a:r>
          </a:p>
          <a:p>
            <a:r>
              <a:rPr lang="zh-CN" altLang="en-US" dirty="0"/>
              <a:t>如何更改文件或目录的属主和</a:t>
            </a:r>
            <a:r>
              <a:rPr lang="en-US" altLang="zh-CN" dirty="0"/>
              <a:t>/</a:t>
            </a:r>
            <a:r>
              <a:rPr lang="zh-CN" altLang="en-US" dirty="0"/>
              <a:t>或同组人？</a:t>
            </a:r>
          </a:p>
        </p:txBody>
      </p:sp>
    </p:spTree>
    <p:extLst>
      <p:ext uri="{BB962C8B-B14F-4D97-AF65-F5344CB8AC3E}">
        <p14:creationId xmlns:p14="http://schemas.microsoft.com/office/powerpoint/2010/main" val="3694256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dirty="0"/>
              <a:t>学会管理用户和组账号</a:t>
            </a:r>
            <a:endParaRPr lang="en-US" altLang="zh-CN" dirty="0"/>
          </a:p>
          <a:p>
            <a:r>
              <a:rPr lang="zh-CN" altLang="en-US" dirty="0"/>
              <a:t>学会设置文件和目录的操作权限</a:t>
            </a:r>
          </a:p>
        </p:txBody>
      </p:sp>
    </p:spTree>
    <p:extLst>
      <p:ext uri="{BB962C8B-B14F-4D97-AF65-F5344CB8AC3E}">
        <p14:creationId xmlns:p14="http://schemas.microsoft.com/office/powerpoint/2010/main" val="955155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用户（续）</a:t>
            </a:r>
            <a:endParaRPr lang="zh-CN" altLang="en-US" dirty="0"/>
          </a:p>
        </p:txBody>
      </p:sp>
      <p:sp>
        <p:nvSpPr>
          <p:cNvPr id="3" name="内容占位符 2"/>
          <p:cNvSpPr>
            <a:spLocks noGrp="1"/>
          </p:cNvSpPr>
          <p:nvPr>
            <p:ph idx="1"/>
          </p:nvPr>
        </p:nvSpPr>
        <p:spPr/>
        <p:txBody>
          <a:bodyPr/>
          <a:lstStyle/>
          <a:p>
            <a:r>
              <a:rPr lang="zh-CN" altLang="en-US"/>
              <a:t>用户名和 </a:t>
            </a:r>
            <a:r>
              <a:rPr lang="en-US" altLang="zh-CN"/>
              <a:t>UID </a:t>
            </a:r>
            <a:r>
              <a:rPr lang="zh-CN" altLang="en-US"/>
              <a:t>被保存在 </a:t>
            </a:r>
            <a:r>
              <a:rPr lang="en-US" altLang="zh-CN"/>
              <a:t>/etc/passwd </a:t>
            </a:r>
            <a:r>
              <a:rPr lang="zh-CN" altLang="en-US"/>
              <a:t>这个文件中 </a:t>
            </a:r>
          </a:p>
          <a:p>
            <a:r>
              <a:rPr lang="zh-CN" altLang="en-US"/>
              <a:t>当用户登录时，他们被分配了一个主目录和一个运行的程序（通常是 </a:t>
            </a:r>
            <a:r>
              <a:rPr lang="en-US" altLang="zh-CN"/>
              <a:t>shell</a:t>
            </a:r>
            <a:r>
              <a:rPr lang="zh-CN" altLang="en-US"/>
              <a:t>） </a:t>
            </a:r>
          </a:p>
          <a:p>
            <a:r>
              <a:rPr lang="zh-CN" altLang="en-US"/>
              <a:t>若无适当权限，用户无法读取、写入或执行彼此的文件</a:t>
            </a:r>
            <a:endParaRPr lang="zh-CN" altLang="en-US" dirty="0"/>
          </a:p>
        </p:txBody>
      </p:sp>
    </p:spTree>
    <p:extLst>
      <p:ext uri="{BB962C8B-B14F-4D97-AF65-F5344CB8AC3E}">
        <p14:creationId xmlns:p14="http://schemas.microsoft.com/office/powerpoint/2010/main" val="324325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a:t>
            </a:r>
            <a:endParaRPr lang="zh-CN" altLang="en-US" dirty="0"/>
          </a:p>
        </p:txBody>
      </p:sp>
      <p:sp>
        <p:nvSpPr>
          <p:cNvPr id="3" name="内容占位符 2"/>
          <p:cNvSpPr>
            <a:spLocks noGrp="1"/>
          </p:cNvSpPr>
          <p:nvPr>
            <p:ph idx="1"/>
          </p:nvPr>
        </p:nvSpPr>
        <p:spPr/>
        <p:txBody>
          <a:bodyPr/>
          <a:lstStyle/>
          <a:p>
            <a:r>
              <a:rPr lang="zh-CN" altLang="en-US" dirty="0"/>
              <a:t>组是用户的集合</a:t>
            </a:r>
            <a:endParaRPr lang="en-US" altLang="zh-CN" dirty="0"/>
          </a:p>
          <a:p>
            <a:r>
              <a:rPr lang="zh-CN" altLang="en-US" dirty="0"/>
              <a:t>每个组都被分配了一个唯一的组</a:t>
            </a:r>
            <a:r>
              <a:rPr lang="en-US" altLang="zh-CN" dirty="0"/>
              <a:t>ID</a:t>
            </a:r>
            <a:r>
              <a:rPr lang="zh-CN" altLang="en-US" dirty="0"/>
              <a:t>号（</a:t>
            </a:r>
            <a:r>
              <a:rPr lang="en-US" altLang="zh-CN" dirty="0"/>
              <a:t>GID</a:t>
            </a:r>
            <a:r>
              <a:rPr lang="zh-CN" altLang="en-US" dirty="0"/>
              <a:t>） </a:t>
            </a:r>
          </a:p>
          <a:p>
            <a:r>
              <a:rPr lang="zh-CN" altLang="en-US" dirty="0"/>
              <a:t>组和</a:t>
            </a:r>
            <a:r>
              <a:rPr lang="en-US" altLang="zh-CN" dirty="0"/>
              <a:t>GID </a:t>
            </a:r>
            <a:r>
              <a:rPr lang="zh-CN" altLang="en-US" dirty="0"/>
              <a:t>被保存在 </a:t>
            </a:r>
            <a:r>
              <a:rPr lang="en-US" altLang="zh-CN" dirty="0"/>
              <a:t>/</a:t>
            </a:r>
            <a:r>
              <a:rPr lang="en-US" altLang="zh-CN" dirty="0" err="1"/>
              <a:t>etc</a:t>
            </a:r>
            <a:r>
              <a:rPr lang="en-US" altLang="zh-CN" dirty="0"/>
              <a:t>/group </a:t>
            </a:r>
            <a:r>
              <a:rPr lang="zh-CN" altLang="en-US" dirty="0"/>
              <a:t>文件中 </a:t>
            </a:r>
          </a:p>
          <a:p>
            <a:r>
              <a:rPr lang="zh-CN" altLang="en-US" dirty="0"/>
              <a:t>每个用户都有他们自己的私有组 </a:t>
            </a:r>
          </a:p>
          <a:p>
            <a:r>
              <a:rPr lang="zh-CN" altLang="en-US" dirty="0"/>
              <a:t>每个用户都可以被添加到其他组中来获得额外的存取权限 </a:t>
            </a:r>
          </a:p>
          <a:p>
            <a:r>
              <a:rPr lang="zh-CN" altLang="en-US" dirty="0"/>
              <a:t>组中的所有用户都可以共享属于该组的文件</a:t>
            </a:r>
          </a:p>
        </p:txBody>
      </p:sp>
    </p:spTree>
    <p:extLst>
      <p:ext uri="{BB962C8B-B14F-4D97-AF65-F5344CB8AC3E}">
        <p14:creationId xmlns:p14="http://schemas.microsoft.com/office/powerpoint/2010/main" val="362668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标准组和私有组</a:t>
            </a:r>
            <a:endParaRPr lang="en-US" altLang="zh-CN" dirty="0"/>
          </a:p>
        </p:txBody>
      </p:sp>
      <p:sp>
        <p:nvSpPr>
          <p:cNvPr id="3" name="内容占位符 2"/>
          <p:cNvSpPr>
            <a:spLocks noGrp="1"/>
          </p:cNvSpPr>
          <p:nvPr>
            <p:ph idx="1"/>
          </p:nvPr>
        </p:nvSpPr>
        <p:spPr/>
        <p:txBody>
          <a:bodyPr/>
          <a:lstStyle/>
          <a:p>
            <a:r>
              <a:rPr lang="zh-CN" altLang="en-US"/>
              <a:t>标准组</a:t>
            </a:r>
            <a:endParaRPr lang="en-US" altLang="zh-CN"/>
          </a:p>
          <a:p>
            <a:pPr lvl="1"/>
            <a:r>
              <a:rPr lang="zh-CN" altLang="en-US"/>
              <a:t>标准组可以容纳多个用户</a:t>
            </a:r>
            <a:endParaRPr lang="en-US" altLang="zh-CN"/>
          </a:p>
          <a:p>
            <a:pPr lvl="1"/>
            <a:r>
              <a:rPr lang="zh-CN" altLang="en-US"/>
              <a:t>若使用标准组，在创建一个新的用户时就应该指定他所属于的组</a:t>
            </a:r>
            <a:endParaRPr lang="en-US" altLang="zh-CN"/>
          </a:p>
          <a:p>
            <a:r>
              <a:rPr lang="zh-CN" altLang="en-US"/>
              <a:t>私有组</a:t>
            </a:r>
            <a:endParaRPr lang="en-US" altLang="zh-CN"/>
          </a:p>
          <a:p>
            <a:pPr lvl="1"/>
            <a:r>
              <a:rPr lang="zh-CN" altLang="en-US"/>
              <a:t>私有组中只有用户自己</a:t>
            </a:r>
            <a:endParaRPr lang="en-US" altLang="zh-CN"/>
          </a:p>
          <a:p>
            <a:pPr lvl="1"/>
            <a:r>
              <a:rPr lang="zh-CN" altLang="en-US"/>
              <a:t>当在创建一个新用户时， 若没有指定他所属于的组，</a:t>
            </a:r>
            <a:r>
              <a:rPr lang="en-US" altLang="zh-CN"/>
              <a:t>RHEL/CentOS</a:t>
            </a:r>
            <a:r>
              <a:rPr lang="zh-CN" altLang="en-US"/>
              <a:t>就建立一个和该用户同名的私有组，且用户被分配到这个私有组中</a:t>
            </a:r>
            <a:endParaRPr lang="en-US" altLang="zh-CN"/>
          </a:p>
          <a:p>
            <a:pPr lvl="1"/>
            <a:r>
              <a:rPr lang="zh-CN" altLang="en-US"/>
              <a:t>优点：防止新文件归 “公共” 组所有 </a:t>
            </a:r>
          </a:p>
          <a:p>
            <a:pPr lvl="1"/>
            <a:r>
              <a:rPr lang="zh-CN" altLang="en-US"/>
              <a:t>缺点：可能会鼓励创建 “任何人都可以访问” 的文件</a:t>
            </a:r>
            <a:endParaRPr lang="en-US" altLang="zh-CN" dirty="0"/>
          </a:p>
        </p:txBody>
      </p:sp>
    </p:spTree>
    <p:extLst>
      <p:ext uri="{BB962C8B-B14F-4D97-AF65-F5344CB8AC3E}">
        <p14:creationId xmlns:p14="http://schemas.microsoft.com/office/powerpoint/2010/main" val="71982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用户和组的关系</a:t>
            </a:r>
            <a:endParaRPr lang="zh-CN" altLang="en-US" dirty="0"/>
          </a:p>
        </p:txBody>
      </p:sp>
      <p:sp>
        <p:nvSpPr>
          <p:cNvPr id="3" name="内容占位符 2"/>
          <p:cNvSpPr>
            <a:spLocks noGrp="1"/>
          </p:cNvSpPr>
          <p:nvPr>
            <p:ph idx="1"/>
          </p:nvPr>
        </p:nvSpPr>
        <p:spPr/>
        <p:txBody>
          <a:bodyPr/>
          <a:lstStyle/>
          <a:p>
            <a:r>
              <a:rPr lang="zh-CN" altLang="en-US" dirty="0"/>
              <a:t>组是用户的集合</a:t>
            </a:r>
            <a:r>
              <a:rPr lang="en-US" altLang="zh-CN" dirty="0"/>
              <a:t>,</a:t>
            </a:r>
            <a:r>
              <a:rPr lang="zh-CN" altLang="en-US" dirty="0"/>
              <a:t>一个标准组可以容纳多个用户</a:t>
            </a:r>
            <a:r>
              <a:rPr lang="en-US" altLang="zh-CN" dirty="0"/>
              <a:t>,</a:t>
            </a:r>
            <a:r>
              <a:rPr lang="zh-CN" altLang="en-US" dirty="0"/>
              <a:t>同一个用户可以同属于多个组，这些组可以是私有组，也可以是标准组</a:t>
            </a:r>
          </a:p>
          <a:p>
            <a:r>
              <a:rPr lang="zh-CN" altLang="en-US" dirty="0"/>
              <a:t>当一个用户同属于多个组时，将这些组分为：</a:t>
            </a:r>
          </a:p>
          <a:p>
            <a:pPr lvl="1"/>
            <a:r>
              <a:rPr lang="zh-CN" altLang="en-US" dirty="0"/>
              <a:t>主组（初始组）：用户登录系统时的组。</a:t>
            </a:r>
          </a:p>
          <a:p>
            <a:pPr lvl="1"/>
            <a:r>
              <a:rPr lang="zh-CN" altLang="en-US" dirty="0"/>
              <a:t>附加组：登录后可切换的其他组。</a:t>
            </a:r>
          </a:p>
        </p:txBody>
      </p:sp>
    </p:spTree>
    <p:extLst>
      <p:ext uri="{BB962C8B-B14F-4D97-AF65-F5344CB8AC3E}">
        <p14:creationId xmlns:p14="http://schemas.microsoft.com/office/powerpoint/2010/main" val="2910442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25469</TotalTime>
  <Words>3671</Words>
  <Application>Microsoft Office PowerPoint</Application>
  <PresentationFormat>宽屏</PresentationFormat>
  <Paragraphs>547</Paragraphs>
  <Slides>54</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 Unicode MS</vt:lpstr>
      <vt:lpstr>黑体</vt:lpstr>
      <vt:lpstr>宋体</vt:lpstr>
      <vt:lpstr>微软雅黑</vt:lpstr>
      <vt:lpstr>微软雅黑 Light</vt:lpstr>
      <vt:lpstr>Arial</vt:lpstr>
      <vt:lpstr>Calibri</vt:lpstr>
      <vt:lpstr>Courier New</vt:lpstr>
      <vt:lpstr>Microsoft Sans Serif</vt:lpstr>
      <vt:lpstr>Tahoma</vt:lpstr>
      <vt:lpstr>Times New Roman</vt:lpstr>
      <vt:lpstr>Wingdings</vt:lpstr>
      <vt:lpstr>Office 主题</vt:lpstr>
      <vt:lpstr>第04章 用户和组管理</vt:lpstr>
      <vt:lpstr>课程目标</vt:lpstr>
      <vt:lpstr>课程内容</vt:lpstr>
      <vt:lpstr>账户实质</vt:lpstr>
      <vt:lpstr>用户</vt:lpstr>
      <vt:lpstr>用户（续）</vt:lpstr>
      <vt:lpstr>组</vt:lpstr>
      <vt:lpstr>标准组和私有组</vt:lpstr>
      <vt:lpstr>用户和组的关系</vt:lpstr>
      <vt:lpstr>Red Hat 的账户管理</vt:lpstr>
      <vt:lpstr>账户验证信息文件</vt:lpstr>
      <vt:lpstr>口令文件 /etc/passwd </vt:lpstr>
      <vt:lpstr>影子口令文件 /etc/shadow</vt:lpstr>
      <vt:lpstr>组账号文件 /etc/group</vt:lpstr>
      <vt:lpstr>组口令文件 /etc/gshadow</vt:lpstr>
      <vt:lpstr>验证账号文件的一致性</vt:lpstr>
      <vt:lpstr>用户默认环境配置及模板</vt:lpstr>
      <vt:lpstr>课程内容</vt:lpstr>
      <vt:lpstr>账户查看命令</vt:lpstr>
      <vt:lpstr>用户和组管理工具</vt:lpstr>
      <vt:lpstr>添加用户账号（useradd）</vt:lpstr>
      <vt:lpstr>useradd命令添加用户的过程</vt:lpstr>
      <vt:lpstr>设置用户口令</vt:lpstr>
      <vt:lpstr>添加用户账号举例</vt:lpstr>
      <vt:lpstr>useradd 命令参数的默认值</vt:lpstr>
      <vt:lpstr>修改用户账号（usermod）</vt:lpstr>
      <vt:lpstr>删除用户账号（userdel）</vt:lpstr>
      <vt:lpstr>添加组账号（ groupadd ）</vt:lpstr>
      <vt:lpstr>修改组账号（ groupmod ）</vt:lpstr>
      <vt:lpstr>删除组账号（ groupdel ）</vt:lpstr>
      <vt:lpstr>组成员管理</vt:lpstr>
      <vt:lpstr>用户切换命令</vt:lpstr>
      <vt:lpstr>课程内容</vt:lpstr>
      <vt:lpstr>权限概述</vt:lpstr>
      <vt:lpstr>三种基本权限</vt:lpstr>
      <vt:lpstr>三种基本权限（续）</vt:lpstr>
      <vt:lpstr>分配三种基本权限</vt:lpstr>
      <vt:lpstr>查看文件/目录的权限</vt:lpstr>
      <vt:lpstr>文件/目录的权限</vt:lpstr>
      <vt:lpstr>常见的权限字符串及其含义</vt:lpstr>
      <vt:lpstr>与权限相关的命令</vt:lpstr>
      <vt:lpstr>修改文件/目录的权限</vt:lpstr>
      <vt:lpstr>chmod 的文字设定法</vt:lpstr>
      <vt:lpstr>chmod 的文字设定法举例</vt:lpstr>
      <vt:lpstr>chmod 的数字设定法</vt:lpstr>
      <vt:lpstr>chmod 的数字设定法举例</vt:lpstr>
      <vt:lpstr>PowerPoint 演示文稿</vt:lpstr>
      <vt:lpstr>改变文件/目录属主或组</vt:lpstr>
      <vt:lpstr>改变属主或组举例</vt:lpstr>
      <vt:lpstr>文件权限的设置准则</vt:lpstr>
      <vt:lpstr>课程总结</vt:lpstr>
      <vt:lpstr>本章思考题</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961</cp:revision>
  <dcterms:created xsi:type="dcterms:W3CDTF">2010-12-10T07:47:22Z</dcterms:created>
  <dcterms:modified xsi:type="dcterms:W3CDTF">2017-09-07T01:34:30Z</dcterms:modified>
</cp:coreProperties>
</file>