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86" r:id="rId2"/>
    <p:sldId id="299" r:id="rId3"/>
    <p:sldId id="543"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537" r:id="rId27"/>
    <p:sldId id="497" r:id="rId28"/>
    <p:sldId id="498" r:id="rId29"/>
    <p:sldId id="499" r:id="rId30"/>
    <p:sldId id="500" r:id="rId31"/>
    <p:sldId id="509" r:id="rId32"/>
    <p:sldId id="510" r:id="rId33"/>
    <p:sldId id="512" r:id="rId34"/>
    <p:sldId id="513" r:id="rId35"/>
    <p:sldId id="511" r:id="rId36"/>
    <p:sldId id="542" r:id="rId37"/>
    <p:sldId id="516" r:id="rId38"/>
    <p:sldId id="517" r:id="rId39"/>
    <p:sldId id="518" r:id="rId40"/>
    <p:sldId id="519" r:id="rId41"/>
    <p:sldId id="544" r:id="rId42"/>
    <p:sldId id="520" r:id="rId43"/>
    <p:sldId id="521" r:id="rId44"/>
    <p:sldId id="522" r:id="rId45"/>
    <p:sldId id="523" r:id="rId46"/>
    <p:sldId id="524" r:id="rId47"/>
    <p:sldId id="545" r:id="rId48"/>
    <p:sldId id="528" r:id="rId49"/>
    <p:sldId id="529" r:id="rId50"/>
    <p:sldId id="541" r:id="rId51"/>
    <p:sldId id="530" r:id="rId52"/>
    <p:sldId id="531" r:id="rId53"/>
    <p:sldId id="532" r:id="rId54"/>
    <p:sldId id="533" r:id="rId55"/>
    <p:sldId id="534" r:id="rId56"/>
    <p:sldId id="540" r:id="rId57"/>
    <p:sldId id="535" r:id="rId58"/>
    <p:sldId id="536" r:id="rId59"/>
    <p:sldId id="343" r:id="rId6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6709" autoAdjust="0"/>
  </p:normalViewPr>
  <p:slideViewPr>
    <p:cSldViewPr>
      <p:cViewPr varScale="1">
        <p:scale>
          <a:sx n="56" d="100"/>
          <a:sy n="56" d="100"/>
        </p:scale>
        <p:origin x="78" y="9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Web</a:t>
          </a:r>
          <a:r>
            <a:rPr lang="zh-CN" altLang="en-US" baseline="0" dirty="0">
              <a:solidFill>
                <a:srgbClr val="FF0000"/>
              </a:solidFill>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zh-CN" baseline="0" dirty="0">
              <a:latin typeface="Times New Roman" panose="02020603050405020304" pitchFamily="18" charset="0"/>
              <a:ea typeface="微软雅黑 Light" panose="020B0502040204020203" pitchFamily="34" charset="-122"/>
            </a:rPr>
            <a:t>的环境配置</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en-US" baseline="0" dirty="0">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Web</a:t>
          </a:r>
          <a:r>
            <a:rPr lang="zh-CN" altLang="en-US" baseline="0" dirty="0">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LAMP</a:t>
          </a:r>
          <a:r>
            <a:rPr lang="zh-CN" altLang="zh-CN" baseline="0" dirty="0">
              <a:solidFill>
                <a:srgbClr val="FF0000"/>
              </a:solidFill>
              <a:latin typeface="Times New Roman" panose="02020603050405020304" pitchFamily="18" charset="0"/>
              <a:ea typeface="微软雅黑 Light" panose="020B0502040204020203" pitchFamily="34" charset="-122"/>
            </a:rPr>
            <a:t>的环境配置</a:t>
          </a:r>
          <a:endParaRPr lang="zh-CN" altLang="en-US" baseline="0" dirty="0">
            <a:solidFill>
              <a:srgbClr val="FF0000"/>
            </a:solidFill>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en-US" baseline="0" dirty="0">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Web</a:t>
          </a:r>
          <a:r>
            <a:rPr lang="zh-CN" altLang="en-US" baseline="0" dirty="0">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zh-CN" baseline="0" dirty="0">
              <a:latin typeface="Times New Roman" panose="02020603050405020304" pitchFamily="18" charset="0"/>
              <a:ea typeface="微软雅黑 Light" panose="020B0502040204020203" pitchFamily="34" charset="-122"/>
            </a:rPr>
            <a:t>的环境配置</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LAMP</a:t>
          </a:r>
          <a:r>
            <a:rPr lang="zh-CN" altLang="en-US" baseline="0" dirty="0">
              <a:solidFill>
                <a:srgbClr val="FF0000"/>
              </a:solidFill>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Web</a:t>
          </a:r>
          <a:r>
            <a:rPr lang="zh-CN" altLang="en-US" baseline="0" dirty="0">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zh-CN" baseline="0" dirty="0">
              <a:latin typeface="Times New Roman" panose="02020603050405020304" pitchFamily="18" charset="0"/>
              <a:ea typeface="微软雅黑 Light" panose="020B0502040204020203" pitchFamily="34" charset="-122"/>
            </a:rPr>
            <a:t>的环境配置</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en-US" baseline="0" dirty="0">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Web</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zh-CN" sz="4000" kern="1200" baseline="0" dirty="0">
              <a:latin typeface="Times New Roman" panose="02020603050405020304" pitchFamily="18" charset="0"/>
              <a:ea typeface="微软雅黑 Light" panose="020B0502040204020203" pitchFamily="34" charset="-122"/>
            </a:rPr>
            <a:t>的环境配置</a:t>
          </a:r>
          <a:endParaRPr lang="zh-CN" altLang="en-US" sz="4000" kern="1200" baseline="0" dirty="0">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en-US" sz="4000" kern="1200" baseline="0" dirty="0">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Web</a:t>
          </a:r>
          <a:r>
            <a:rPr lang="zh-CN" altLang="en-US" sz="4000" kern="1200" baseline="0" dirty="0">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LAMP</a:t>
          </a:r>
          <a:r>
            <a:rPr lang="zh-CN" altLang="zh-CN" sz="4000" kern="1200" baseline="0" dirty="0">
              <a:solidFill>
                <a:srgbClr val="FF0000"/>
              </a:solidFill>
              <a:latin typeface="Times New Roman" panose="02020603050405020304" pitchFamily="18" charset="0"/>
              <a:ea typeface="微软雅黑 Light" panose="020B0502040204020203" pitchFamily="34" charset="-122"/>
            </a:rPr>
            <a:t>的环境配置</a:t>
          </a:r>
          <a:endParaRPr lang="zh-CN" altLang="en-US" sz="4000" kern="1200" baseline="0" dirty="0">
            <a:solidFill>
              <a:srgbClr val="FF0000"/>
            </a:solidFill>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en-US" sz="4000" kern="1200" baseline="0" dirty="0">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Web</a:t>
          </a:r>
          <a:r>
            <a:rPr lang="zh-CN" altLang="en-US" sz="4000" kern="1200" baseline="0" dirty="0">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zh-CN" sz="4000" kern="1200" baseline="0" dirty="0">
              <a:latin typeface="Times New Roman" panose="02020603050405020304" pitchFamily="18" charset="0"/>
              <a:ea typeface="微软雅黑 Light" panose="020B0502040204020203" pitchFamily="34" charset="-122"/>
            </a:rPr>
            <a:t>的环境配置</a:t>
          </a:r>
          <a:endParaRPr lang="zh-CN" altLang="en-US" sz="4000" kern="1200" baseline="0" dirty="0">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LAMP</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Web</a:t>
          </a:r>
          <a:r>
            <a:rPr lang="zh-CN" altLang="en-US" sz="4000" kern="1200" baseline="0" dirty="0">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zh-CN" sz="4000" kern="1200" baseline="0" dirty="0">
              <a:latin typeface="Times New Roman" panose="02020603050405020304" pitchFamily="18" charset="0"/>
              <a:ea typeface="微软雅黑 Light" panose="020B0502040204020203" pitchFamily="34" charset="-122"/>
            </a:rPr>
            <a:t>的环境配置</a:t>
          </a:r>
          <a:endParaRPr lang="zh-CN" altLang="en-US" sz="4000" kern="1200" baseline="0" dirty="0">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en-US" sz="4000" kern="1200" baseline="0" dirty="0">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2017/9/7</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2017/9/7</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41</a:t>
            </a:fld>
            <a:endParaRPr lang="zh-CN" altLang="en-US"/>
          </a:p>
        </p:txBody>
      </p:sp>
    </p:spTree>
    <p:extLst>
      <p:ext uri="{BB962C8B-B14F-4D97-AF65-F5344CB8AC3E}">
        <p14:creationId xmlns:p14="http://schemas.microsoft.com/office/powerpoint/2010/main" val="3979912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systemctl start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启动</a:t>
            </a:r>
            <a:r>
              <a:rPr lang="en-US" altLang="zh-CN" sz="1200" b="0" i="0" kern="1200" dirty="0">
                <a:solidFill>
                  <a:schemeClr val="tx1"/>
                </a:solidFill>
                <a:effectLst/>
                <a:latin typeface="+mn-lt"/>
                <a:ea typeface="+mn-ea"/>
                <a:cs typeface="+mn-cs"/>
              </a:rPr>
              <a:t>MariaDB</a:t>
            </a:r>
          </a:p>
          <a:p>
            <a:r>
              <a:rPr lang="en-US" altLang="zh-CN" sz="1200" b="0" i="0" kern="1200" dirty="0">
                <a:solidFill>
                  <a:schemeClr val="tx1"/>
                </a:solidFill>
                <a:effectLst/>
                <a:latin typeface="+mn-lt"/>
                <a:ea typeface="+mn-ea"/>
                <a:cs typeface="+mn-cs"/>
              </a:rPr>
              <a:t>systemctl stop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停止</a:t>
            </a:r>
            <a:r>
              <a:rPr lang="en-US" altLang="zh-CN" sz="1200" b="0" i="0" kern="1200" dirty="0">
                <a:solidFill>
                  <a:schemeClr val="tx1"/>
                </a:solidFill>
                <a:effectLst/>
                <a:latin typeface="+mn-lt"/>
                <a:ea typeface="+mn-ea"/>
                <a:cs typeface="+mn-cs"/>
              </a:rPr>
              <a:t>MariaDB</a:t>
            </a:r>
          </a:p>
          <a:p>
            <a:r>
              <a:rPr lang="en-US" altLang="zh-CN" sz="1200" b="0" i="0" kern="1200" dirty="0">
                <a:solidFill>
                  <a:schemeClr val="tx1"/>
                </a:solidFill>
                <a:effectLst/>
                <a:latin typeface="+mn-lt"/>
                <a:ea typeface="+mn-ea"/>
                <a:cs typeface="+mn-cs"/>
              </a:rPr>
              <a:t>systemctl restart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重启</a:t>
            </a:r>
            <a:r>
              <a:rPr lang="en-US" altLang="zh-CN" sz="1200" b="0" i="0" kern="1200" dirty="0">
                <a:solidFill>
                  <a:schemeClr val="tx1"/>
                </a:solidFill>
                <a:effectLst/>
                <a:latin typeface="+mn-lt"/>
                <a:ea typeface="+mn-ea"/>
                <a:cs typeface="+mn-cs"/>
              </a:rPr>
              <a:t>MariaDB</a:t>
            </a:r>
          </a:p>
          <a:p>
            <a:r>
              <a:rPr lang="en-US" altLang="zh-CN" sz="1200" b="0" i="0" kern="1200" dirty="0">
                <a:solidFill>
                  <a:schemeClr val="tx1"/>
                </a:solidFill>
                <a:effectLst/>
                <a:latin typeface="+mn-lt"/>
                <a:ea typeface="+mn-ea"/>
                <a:cs typeface="+mn-cs"/>
              </a:rPr>
              <a:t>systemctl enable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设置开机启动</a:t>
            </a:r>
          </a:p>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48</a:t>
            </a:fld>
            <a:endParaRPr lang="zh-CN" altLang="en-US"/>
          </a:p>
        </p:txBody>
      </p:sp>
    </p:spTree>
    <p:extLst>
      <p:ext uri="{BB962C8B-B14F-4D97-AF65-F5344CB8AC3E}">
        <p14:creationId xmlns:p14="http://schemas.microsoft.com/office/powerpoint/2010/main" val="55568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、关闭</a:t>
            </a:r>
            <a:r>
              <a:rPr lang="en-US" altLang="zh-CN" sz="1200" b="0" i="0" kern="1200" dirty="0">
                <a:solidFill>
                  <a:schemeClr val="tx1"/>
                </a:solidFill>
                <a:effectLst/>
                <a:latin typeface="+mn-lt"/>
                <a:ea typeface="+mn-ea"/>
                <a:cs typeface="+mn-cs"/>
              </a:rPr>
              <a:t>firewall</a:t>
            </a:r>
            <a:r>
              <a:rPr lang="zh-CN" altLang="en-US" sz="1200" b="0" i="0" kern="1200" dirty="0">
                <a:solidFill>
                  <a:schemeClr val="tx1"/>
                </a:solidFill>
                <a:effectLst/>
                <a:latin typeface="+mn-lt"/>
                <a:ea typeface="+mn-ea"/>
                <a:cs typeface="+mn-cs"/>
              </a:rPr>
              <a:t>：</a:t>
            </a:r>
            <a:br>
              <a:rPr lang="en-US" altLang="zh-CN" dirty="0"/>
            </a:br>
            <a:r>
              <a:rPr lang="en-US" altLang="zh-CN" sz="1200" b="0" i="0" kern="1200" dirty="0">
                <a:solidFill>
                  <a:schemeClr val="tx1"/>
                </a:solidFill>
                <a:effectLst/>
                <a:latin typeface="+mn-lt"/>
                <a:ea typeface="+mn-ea"/>
                <a:cs typeface="+mn-cs"/>
              </a:rPr>
              <a:t>systemctl stop </a:t>
            </a:r>
            <a:r>
              <a:rPr lang="en-US" altLang="zh-CN" sz="1200" b="0" i="0" kern="1200" dirty="0" err="1">
                <a:solidFill>
                  <a:schemeClr val="tx1"/>
                </a:solidFill>
                <a:effectLst/>
                <a:latin typeface="+mn-lt"/>
                <a:ea typeface="+mn-ea"/>
                <a:cs typeface="+mn-cs"/>
              </a:rPr>
              <a:t>firewalld.service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停止</a:t>
            </a:r>
            <a:r>
              <a:rPr lang="en-US" altLang="zh-CN" sz="1200" b="0" i="0" kern="1200" dirty="0">
                <a:solidFill>
                  <a:schemeClr val="tx1"/>
                </a:solidFill>
                <a:effectLst/>
                <a:latin typeface="+mn-lt"/>
                <a:ea typeface="+mn-ea"/>
                <a:cs typeface="+mn-cs"/>
              </a:rPr>
              <a:t>firewall</a:t>
            </a:r>
            <a:br>
              <a:rPr lang="en-US" altLang="zh-CN" dirty="0"/>
            </a:br>
            <a:r>
              <a:rPr lang="en-US" altLang="zh-CN" sz="1200" b="0" i="0" kern="1200" dirty="0">
                <a:solidFill>
                  <a:schemeClr val="tx1"/>
                </a:solidFill>
                <a:effectLst/>
                <a:latin typeface="+mn-lt"/>
                <a:ea typeface="+mn-ea"/>
                <a:cs typeface="+mn-cs"/>
              </a:rPr>
              <a:t>systemctl disable </a:t>
            </a:r>
            <a:r>
              <a:rPr lang="en-US" altLang="zh-CN" sz="1200" b="0" i="0" kern="1200" dirty="0" err="1">
                <a:solidFill>
                  <a:schemeClr val="tx1"/>
                </a:solidFill>
                <a:effectLst/>
                <a:latin typeface="+mn-lt"/>
                <a:ea typeface="+mn-ea"/>
                <a:cs typeface="+mn-cs"/>
              </a:rPr>
              <a:t>firewalld.service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禁止</a:t>
            </a:r>
            <a:r>
              <a:rPr lang="en-US" altLang="zh-CN" sz="1200" b="0" i="0" kern="1200" dirty="0">
                <a:solidFill>
                  <a:schemeClr val="tx1"/>
                </a:solidFill>
                <a:effectLst/>
                <a:latin typeface="+mn-lt"/>
                <a:ea typeface="+mn-ea"/>
                <a:cs typeface="+mn-cs"/>
              </a:rPr>
              <a:t>firewall</a:t>
            </a:r>
            <a:r>
              <a:rPr lang="zh-CN" altLang="en-US" sz="1200" b="0" i="0" kern="1200" dirty="0">
                <a:solidFill>
                  <a:schemeClr val="tx1"/>
                </a:solidFill>
                <a:effectLst/>
                <a:latin typeface="+mn-lt"/>
                <a:ea typeface="+mn-ea"/>
                <a:cs typeface="+mn-cs"/>
              </a:rPr>
              <a:t>开机启动</a:t>
            </a:r>
            <a:br>
              <a:rPr lang="zh-CN" altLang="en-US" dirty="0"/>
            </a:br>
            <a:r>
              <a:rPr lang="en-US" altLang="zh-CN" sz="1200" b="0" i="0" kern="1200" dirty="0">
                <a:solidFill>
                  <a:schemeClr val="tx1"/>
                </a:solidFill>
                <a:effectLst/>
                <a:latin typeface="+mn-lt"/>
                <a:ea typeface="+mn-ea"/>
                <a:cs typeface="+mn-cs"/>
              </a:rPr>
              <a:t>firewall-</a:t>
            </a:r>
            <a:r>
              <a:rPr lang="en-US" altLang="zh-CN" sz="1200" b="0" i="0" kern="1200" dirty="0" err="1">
                <a:solidFill>
                  <a:schemeClr val="tx1"/>
                </a:solidFill>
                <a:effectLst/>
                <a:latin typeface="+mn-lt"/>
                <a:ea typeface="+mn-ea"/>
                <a:cs typeface="+mn-cs"/>
              </a:rPr>
              <a:t>cmd</a:t>
            </a:r>
            <a:r>
              <a:rPr lang="en-US" altLang="zh-CN" sz="1200" b="0" i="0" kern="1200" dirty="0">
                <a:solidFill>
                  <a:schemeClr val="tx1"/>
                </a:solidFill>
                <a:effectLst/>
                <a:latin typeface="+mn-lt"/>
                <a:ea typeface="+mn-ea"/>
                <a:cs typeface="+mn-cs"/>
              </a:rPr>
              <a:t> --state #</a:t>
            </a:r>
            <a:r>
              <a:rPr lang="zh-CN" altLang="en-US" sz="1200" b="0" i="0" kern="1200" dirty="0">
                <a:solidFill>
                  <a:schemeClr val="tx1"/>
                </a:solidFill>
                <a:effectLst/>
                <a:latin typeface="+mn-lt"/>
                <a:ea typeface="+mn-ea"/>
                <a:cs typeface="+mn-cs"/>
              </a:rPr>
              <a:t>查看默认防火墙状态（关闭后显示</a:t>
            </a:r>
            <a:r>
              <a:rPr lang="en-US" altLang="zh-CN" sz="1200" b="0" i="0" kern="1200" dirty="0" err="1">
                <a:solidFill>
                  <a:schemeClr val="tx1"/>
                </a:solidFill>
                <a:effectLst/>
                <a:latin typeface="+mn-lt"/>
                <a:ea typeface="+mn-ea"/>
                <a:cs typeface="+mn-cs"/>
              </a:rPr>
              <a:t>notrunning</a:t>
            </a:r>
            <a:r>
              <a:rPr lang="zh-CN" altLang="en-US" sz="1200" b="0" i="0" kern="1200" dirty="0">
                <a:solidFill>
                  <a:schemeClr val="tx1"/>
                </a:solidFill>
                <a:effectLst/>
                <a:latin typeface="+mn-lt"/>
                <a:ea typeface="+mn-ea"/>
                <a:cs typeface="+mn-cs"/>
              </a:rPr>
              <a:t>，开启后显示</a:t>
            </a:r>
            <a:r>
              <a:rPr lang="en-US" altLang="zh-CN" sz="1200" b="0" i="0" kern="1200" dirty="0">
                <a:solidFill>
                  <a:schemeClr val="tx1"/>
                </a:solidFill>
                <a:effectLst/>
                <a:latin typeface="+mn-lt"/>
                <a:ea typeface="+mn-ea"/>
                <a:cs typeface="+mn-cs"/>
              </a:rPr>
              <a:t>running</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、允许</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端口访问</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49</a:t>
            </a:fld>
            <a:endParaRPr lang="zh-CN" altLang="en-US"/>
          </a:p>
        </p:txBody>
      </p:sp>
    </p:spTree>
    <p:extLst>
      <p:ext uri="{BB962C8B-B14F-4D97-AF65-F5344CB8AC3E}">
        <p14:creationId xmlns:p14="http://schemas.microsoft.com/office/powerpoint/2010/main" val="217791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50</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49925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56</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97816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57</a:t>
            </a:fld>
            <a:endParaRPr lang="zh-CN" altLang="en-US"/>
          </a:p>
        </p:txBody>
      </p:sp>
    </p:spTree>
    <p:extLst>
      <p:ext uri="{BB962C8B-B14F-4D97-AF65-F5344CB8AC3E}">
        <p14:creationId xmlns:p14="http://schemas.microsoft.com/office/powerpoint/2010/main" val="335588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228502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http://repo.mysql.com/ </a:t>
            </a:r>
            <a:r>
              <a:rPr lang="zh-CN" altLang="en-US" dirty="0"/>
              <a:t>提供了 </a:t>
            </a:r>
            <a:r>
              <a:rPr lang="en-US" altLang="zh-CN" dirty="0"/>
              <a:t>YUM </a:t>
            </a:r>
            <a:r>
              <a:rPr lang="zh-CN" altLang="en-US" dirty="0"/>
              <a:t>和 </a:t>
            </a:r>
            <a:r>
              <a:rPr lang="en-US" altLang="zh-CN" dirty="0"/>
              <a:t>APT </a:t>
            </a:r>
            <a:r>
              <a:rPr lang="zh-CN" altLang="en-US" dirty="0"/>
              <a:t>的仓库 </a:t>
            </a:r>
            <a:r>
              <a:rPr lang="en-US" altLang="zh-CN" dirty="0"/>
              <a:t>release </a:t>
            </a:r>
            <a:r>
              <a:rPr lang="zh-CN" altLang="en-US" dirty="0"/>
              <a:t>文件 </a:t>
            </a:r>
            <a:r>
              <a:rPr lang="en-US" altLang="zh-CN" dirty="0"/>
              <a:t>rpm/</a:t>
            </a:r>
            <a:r>
              <a:rPr lang="en-US" altLang="zh-CN" dirty="0" err="1"/>
              <a:t>deb</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a:t>
            </a:fld>
            <a:endParaRPr lang="zh-CN" altLang="en-US"/>
          </a:p>
        </p:txBody>
      </p:sp>
    </p:spTree>
    <p:extLst>
      <p:ext uri="{BB962C8B-B14F-4D97-AF65-F5344CB8AC3E}">
        <p14:creationId xmlns:p14="http://schemas.microsoft.com/office/powerpoint/2010/main" val="192647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usr</a:t>
            </a:r>
            <a:r>
              <a:rPr lang="en-US" altLang="zh-CN" sz="1200" kern="1200" dirty="0">
                <a:solidFill>
                  <a:schemeClr val="tx1"/>
                </a:solidFill>
                <a:latin typeface="+mn-lt"/>
                <a:ea typeface="+mn-ea"/>
                <a:cs typeface="+mn-cs"/>
              </a:rPr>
              <a:t>/bin/</a:t>
            </a:r>
            <a:r>
              <a:rPr lang="en-US" altLang="zh-CN" sz="1200" kern="1200" dirty="0" err="1">
                <a:solidFill>
                  <a:schemeClr val="tx1"/>
                </a:solidFill>
                <a:latin typeface="+mn-lt"/>
                <a:ea typeface="+mn-ea"/>
                <a:cs typeface="+mn-cs"/>
              </a:rPr>
              <a:t>mysql_secure_installation</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17</a:t>
            </a:fld>
            <a:endParaRPr lang="zh-CN" altLang="en-US"/>
          </a:p>
        </p:txBody>
      </p:sp>
    </p:spTree>
    <p:extLst>
      <p:ext uri="{BB962C8B-B14F-4D97-AF65-F5344CB8AC3E}">
        <p14:creationId xmlns:p14="http://schemas.microsoft.com/office/powerpoint/2010/main" val="43711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此配置案例来自</a:t>
            </a:r>
            <a:r>
              <a:rPr lang="en-US" altLang="zh-CN" dirty="0"/>
              <a:t>《</a:t>
            </a:r>
            <a:r>
              <a:rPr lang="zh-CN" altLang="en-US" dirty="0"/>
              <a:t>高性能</a:t>
            </a:r>
            <a:r>
              <a:rPr lang="en-US" altLang="zh-CN" dirty="0" err="1"/>
              <a:t>MySQL</a:t>
            </a:r>
            <a:r>
              <a:rPr lang="zh-CN" altLang="en-US" dirty="0"/>
              <a:t>（第</a:t>
            </a:r>
            <a:r>
              <a:rPr lang="en-US" altLang="zh-CN" dirty="0"/>
              <a:t>3</a:t>
            </a:r>
            <a:r>
              <a:rPr lang="zh-CN" altLang="en-US" dirty="0"/>
              <a:t>版）</a:t>
            </a:r>
            <a:r>
              <a:rPr lang="en-US" altLang="zh-CN" dirty="0"/>
              <a:t>》</a:t>
            </a:r>
            <a:r>
              <a:rPr lang="zh-CN" altLang="en-US" dirty="0"/>
              <a:t>第</a:t>
            </a:r>
            <a:r>
              <a:rPr lang="en-US" altLang="zh-CN" dirty="0"/>
              <a:t>8</a:t>
            </a:r>
            <a:r>
              <a:rPr lang="zh-CN" altLang="en-US" dirty="0"/>
              <a:t>章</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24</a:t>
            </a:fld>
            <a:endParaRPr lang="zh-CN" altLang="en-US"/>
          </a:p>
        </p:txBody>
      </p:sp>
    </p:spTree>
    <p:extLst>
      <p:ext uri="{BB962C8B-B14F-4D97-AF65-F5344CB8AC3E}">
        <p14:creationId xmlns:p14="http://schemas.microsoft.com/office/powerpoint/2010/main" val="291368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26</a:t>
            </a:fld>
            <a:endParaRPr lang="zh-CN" altLang="en-US"/>
          </a:p>
        </p:txBody>
      </p:sp>
    </p:spTree>
    <p:extLst>
      <p:ext uri="{BB962C8B-B14F-4D97-AF65-F5344CB8AC3E}">
        <p14:creationId xmlns:p14="http://schemas.microsoft.com/office/powerpoint/2010/main" val="119197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27</a:t>
            </a:fld>
            <a:endParaRPr lang="zh-CN" altLang="en-US"/>
          </a:p>
        </p:txBody>
      </p:sp>
    </p:spTree>
    <p:extLst>
      <p:ext uri="{BB962C8B-B14F-4D97-AF65-F5344CB8AC3E}">
        <p14:creationId xmlns:p14="http://schemas.microsoft.com/office/powerpoint/2010/main" val="356045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http://www.im.ncnu.edu.tw/ycchen/cgi/</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30</a:t>
            </a:fld>
            <a:endParaRPr lang="zh-CN" altLang="en-US"/>
          </a:p>
        </p:txBody>
      </p:sp>
    </p:spTree>
    <p:extLst>
      <p:ext uri="{BB962C8B-B14F-4D97-AF65-F5344CB8AC3E}">
        <p14:creationId xmlns:p14="http://schemas.microsoft.com/office/powerpoint/2010/main" val="369742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36</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41630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fld id="{8CF0E5D5-9972-4659-99DE-9E12F66CED64}" type="datetime2">
              <a:rPr lang="zh-CN" altLang="en-US" smtClean="0"/>
              <a:t>2017年9月7日</a:t>
            </a:fld>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762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58020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9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17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623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 id="2147484554" r:id="rId5"/>
    <p:sldLayoutId id="2147484555" r:id="rId6"/>
    <p:sldLayoutId id="2147484556" r:id="rId7"/>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ffectivemysql.com/" TargetMode="External"/><Relationship Id="rId2" Type="http://schemas.openxmlformats.org/officeDocument/2006/relationships/hyperlink" Target="http://www.highperfmysql.com/" TargetMode="External"/><Relationship Id="rId1" Type="http://schemas.openxmlformats.org/officeDocument/2006/relationships/slideLayout" Target="../slideLayouts/slideLayout2.xml"/><Relationship Id="rId4" Type="http://schemas.openxmlformats.org/officeDocument/2006/relationships/hyperlink" Target="https://tools.percona.com/wizard"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13</a:t>
            </a:r>
            <a:r>
              <a:rPr lang="zh-CN" altLang="en-US" dirty="0"/>
              <a:t>章 </a:t>
            </a:r>
            <a:r>
              <a:rPr lang="en-US" altLang="zh-CN" dirty="0"/>
              <a:t>LAMP</a:t>
            </a:r>
            <a:r>
              <a:rPr lang="zh-CN" altLang="en-US" dirty="0"/>
              <a:t>环境配置</a:t>
            </a:r>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的版本</a:t>
            </a:r>
            <a:endParaRPr lang="zh-CN" altLang="en-US" dirty="0"/>
          </a:p>
        </p:txBody>
      </p:sp>
      <p:sp>
        <p:nvSpPr>
          <p:cNvPr id="3" name="内容占位符 2"/>
          <p:cNvSpPr>
            <a:spLocks noGrp="1"/>
          </p:cNvSpPr>
          <p:nvPr>
            <p:ph idx="1"/>
          </p:nvPr>
        </p:nvSpPr>
        <p:spPr/>
        <p:txBody>
          <a:bodyPr/>
          <a:lstStyle/>
          <a:p>
            <a:r>
              <a:rPr lang="zh-CN" altLang="en-US"/>
              <a:t>根据</a:t>
            </a:r>
            <a:r>
              <a:rPr lang="en-US" altLang="zh-CN"/>
              <a:t>MySQL</a:t>
            </a:r>
            <a:r>
              <a:rPr lang="zh-CN" altLang="en-US"/>
              <a:t>的开发情况，可以将</a:t>
            </a:r>
            <a:r>
              <a:rPr lang="en-US" altLang="zh-CN"/>
              <a:t>MySQL</a:t>
            </a:r>
            <a:r>
              <a:rPr lang="zh-CN" altLang="en-US"/>
              <a:t>分为</a:t>
            </a:r>
            <a:endParaRPr lang="en-US" altLang="zh-CN"/>
          </a:p>
          <a:p>
            <a:pPr lvl="1"/>
            <a:r>
              <a:rPr lang="en-US" altLang="zh-CN"/>
              <a:t>Alpha</a:t>
            </a:r>
            <a:r>
              <a:rPr lang="zh-CN" altLang="en-US"/>
              <a:t>、</a:t>
            </a:r>
            <a:r>
              <a:rPr lang="en-US" altLang="zh-CN"/>
              <a:t>Beta</a:t>
            </a:r>
            <a:r>
              <a:rPr lang="zh-CN" altLang="en-US"/>
              <a:t>、</a:t>
            </a:r>
            <a:r>
              <a:rPr lang="en-US" altLang="zh-CN"/>
              <a:t>Gamma</a:t>
            </a:r>
          </a:p>
          <a:p>
            <a:pPr lvl="1"/>
            <a:r>
              <a:rPr lang="zh-CN" altLang="en-US"/>
              <a:t>和</a:t>
            </a:r>
            <a:r>
              <a:rPr lang="en-US" altLang="zh-CN"/>
              <a:t>Generally Available</a:t>
            </a:r>
            <a:r>
              <a:rPr lang="zh-CN" altLang="en-US"/>
              <a:t>（</a:t>
            </a:r>
            <a:r>
              <a:rPr lang="en-US" altLang="zh-CN"/>
              <a:t>GA</a:t>
            </a:r>
            <a:r>
              <a:rPr lang="zh-CN" altLang="en-US"/>
              <a:t>）</a:t>
            </a:r>
            <a:endParaRPr lang="en-US" altLang="zh-CN"/>
          </a:p>
          <a:p>
            <a:r>
              <a:rPr lang="en-US" altLang="zh-CN"/>
              <a:t>MySQL</a:t>
            </a:r>
            <a:r>
              <a:rPr lang="zh-CN" altLang="en-US"/>
              <a:t>官方为</a:t>
            </a:r>
            <a:r>
              <a:rPr lang="en-US" altLang="zh-CN"/>
              <a:t>Linux</a:t>
            </a:r>
            <a:r>
              <a:rPr lang="zh-CN" altLang="en-US"/>
              <a:t>下的每一种</a:t>
            </a:r>
            <a:r>
              <a:rPr lang="en-US" altLang="zh-CN"/>
              <a:t>GA</a:t>
            </a:r>
            <a:r>
              <a:rPr lang="zh-CN" altLang="en-US"/>
              <a:t>版本提供了</a:t>
            </a:r>
            <a:endParaRPr lang="en-US" altLang="zh-CN"/>
          </a:p>
          <a:p>
            <a:pPr lvl="1"/>
            <a:r>
              <a:rPr lang="en-US" altLang="zh-CN"/>
              <a:t>RPM</a:t>
            </a:r>
            <a:r>
              <a:rPr lang="zh-CN" altLang="en-US"/>
              <a:t>包、二进制包和源码包</a:t>
            </a:r>
            <a:endParaRPr lang="en-US" altLang="zh-CN"/>
          </a:p>
          <a:p>
            <a:pPr lvl="1"/>
            <a:r>
              <a:rPr lang="zh-CN" altLang="en-US"/>
              <a:t>为</a:t>
            </a:r>
            <a:r>
              <a:rPr lang="en-US" altLang="zh-CN"/>
              <a:t>RedHat</a:t>
            </a:r>
            <a:r>
              <a:rPr lang="zh-CN" altLang="en-US"/>
              <a:t>系列发型版提供了</a:t>
            </a:r>
            <a:r>
              <a:rPr lang="en-US" altLang="zh-CN"/>
              <a:t>YUM</a:t>
            </a:r>
            <a:r>
              <a:rPr lang="zh-CN" altLang="en-US"/>
              <a:t>仓库</a:t>
            </a:r>
            <a:endParaRPr lang="en-US" altLang="zh-CN"/>
          </a:p>
          <a:p>
            <a:pPr lvl="2"/>
            <a:r>
              <a:rPr lang="en-US" altLang="zh-CN"/>
              <a:t>http://repo.mysql.com/yum/</a:t>
            </a:r>
          </a:p>
          <a:p>
            <a:pPr lvl="1"/>
            <a:r>
              <a:rPr lang="zh-CN" altLang="en-US"/>
              <a:t>为</a:t>
            </a:r>
            <a:r>
              <a:rPr lang="en-US" altLang="zh-CN"/>
              <a:t>Debian</a:t>
            </a:r>
            <a:r>
              <a:rPr lang="zh-CN" altLang="en-US"/>
              <a:t>系列发型版提供了</a:t>
            </a:r>
            <a:r>
              <a:rPr lang="en-US" altLang="zh-CN"/>
              <a:t>APT</a:t>
            </a:r>
            <a:r>
              <a:rPr lang="zh-CN" altLang="en-US"/>
              <a:t>仓库</a:t>
            </a:r>
            <a:endParaRPr lang="en-US" altLang="zh-CN"/>
          </a:p>
          <a:p>
            <a:pPr lvl="2"/>
            <a:r>
              <a:rPr lang="en-US" altLang="zh-CN"/>
              <a:t>http://repo.mysql.com/apt/</a:t>
            </a:r>
          </a:p>
          <a:p>
            <a:pPr lvl="1"/>
            <a:endParaRPr lang="zh-CN" altLang="en-US" dirty="0"/>
          </a:p>
        </p:txBody>
      </p:sp>
    </p:spTree>
    <p:extLst>
      <p:ext uri="{BB962C8B-B14F-4D97-AF65-F5344CB8AC3E}">
        <p14:creationId xmlns:p14="http://schemas.microsoft.com/office/powerpoint/2010/main" val="300051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的表类型和存储引擎</a:t>
            </a:r>
            <a:endParaRPr lang="zh-CN" altLang="en-US" dirty="0"/>
          </a:p>
        </p:txBody>
      </p:sp>
      <p:sp>
        <p:nvSpPr>
          <p:cNvPr id="3" name="内容占位符 2"/>
          <p:cNvSpPr>
            <a:spLocks noGrp="1"/>
          </p:cNvSpPr>
          <p:nvPr>
            <p:ph idx="1"/>
          </p:nvPr>
        </p:nvSpPr>
        <p:spPr/>
        <p:txBody>
          <a:bodyPr/>
          <a:lstStyle/>
          <a:p>
            <a:r>
              <a:rPr lang="en-US" altLang="zh-CN"/>
              <a:t>MySQL</a:t>
            </a:r>
            <a:r>
              <a:rPr lang="zh-CN" altLang="en-US"/>
              <a:t>的表类型由存储引擎（</a:t>
            </a:r>
            <a:r>
              <a:rPr lang="en-US" altLang="zh-CN"/>
              <a:t>Storage Engines</a:t>
            </a:r>
            <a:r>
              <a:rPr lang="zh-CN" altLang="en-US"/>
              <a:t>）决定，针对不同的存储引擎可以指定相应不同的配置</a:t>
            </a:r>
            <a:endParaRPr lang="en-US" altLang="zh-CN"/>
          </a:p>
          <a:p>
            <a:r>
              <a:rPr lang="en-US" altLang="zh-CN"/>
              <a:t>MySQL </a:t>
            </a:r>
            <a:r>
              <a:rPr lang="zh-CN" altLang="en-US"/>
              <a:t>的表主要支持六种类型</a:t>
            </a:r>
          </a:p>
          <a:p>
            <a:pPr lvl="1"/>
            <a:r>
              <a:rPr lang="zh-CN" altLang="en-US"/>
              <a:t>事务安全型</a:t>
            </a:r>
            <a:r>
              <a:rPr lang="en-US" altLang="zh-CN"/>
              <a:t>(transaction-safe)</a:t>
            </a:r>
            <a:r>
              <a:rPr lang="zh-CN" altLang="en-US"/>
              <a:t>：</a:t>
            </a:r>
            <a:r>
              <a:rPr lang="en-US" altLang="zh-CN"/>
              <a:t>InnoDB</a:t>
            </a:r>
            <a:r>
              <a:rPr lang="zh-CN" altLang="en-US"/>
              <a:t>和</a:t>
            </a:r>
            <a:r>
              <a:rPr lang="en-US" altLang="zh-CN"/>
              <a:t>BDB</a:t>
            </a:r>
          </a:p>
          <a:p>
            <a:pPr lvl="1"/>
            <a:r>
              <a:rPr lang="zh-CN" altLang="en-US"/>
              <a:t>非事务安全型</a:t>
            </a:r>
            <a:r>
              <a:rPr lang="en-US" altLang="zh-CN"/>
              <a:t>(non-transaction-safe)</a:t>
            </a:r>
            <a:r>
              <a:rPr lang="zh-CN" altLang="en-US"/>
              <a:t>：</a:t>
            </a:r>
            <a:r>
              <a:rPr lang="en-US" altLang="zh-CN"/>
              <a:t>MYISAM</a:t>
            </a:r>
            <a:r>
              <a:rPr lang="zh-CN" altLang="en-US"/>
              <a:t>、</a:t>
            </a:r>
            <a:r>
              <a:rPr lang="en-US" altLang="zh-CN"/>
              <a:t>HEAP</a:t>
            </a:r>
            <a:r>
              <a:rPr lang="zh-CN" altLang="en-US"/>
              <a:t>、</a:t>
            </a:r>
            <a:r>
              <a:rPr lang="en-US" altLang="zh-CN"/>
              <a:t>ISAM</a:t>
            </a:r>
            <a:r>
              <a:rPr lang="zh-CN" altLang="en-US"/>
              <a:t>、</a:t>
            </a:r>
            <a:r>
              <a:rPr lang="en-US" altLang="zh-CN"/>
              <a:t>MERGE</a:t>
            </a:r>
          </a:p>
          <a:p>
            <a:r>
              <a:rPr lang="zh-CN" altLang="en-US"/>
              <a:t>显示当前数据库支持的存储引擎</a:t>
            </a:r>
            <a:r>
              <a:rPr lang="en-US" altLang="zh-CN"/>
              <a:t>:</a:t>
            </a:r>
          </a:p>
          <a:p>
            <a:pPr lvl="1"/>
            <a:r>
              <a:rPr lang="en-US" altLang="zh-CN"/>
              <a:t>show engines;</a:t>
            </a:r>
          </a:p>
          <a:p>
            <a:r>
              <a:rPr lang="en-US" altLang="zh-CN"/>
              <a:t>MySQL 5.5/5.6 </a:t>
            </a:r>
            <a:r>
              <a:rPr lang="zh-CN" altLang="en-US"/>
              <a:t>的默认存储引擎是</a:t>
            </a:r>
            <a:r>
              <a:rPr lang="en-US" altLang="zh-CN"/>
              <a:t>InnoDB</a:t>
            </a:r>
            <a:endParaRPr lang="zh-CN" altLang="en-US" dirty="0"/>
          </a:p>
        </p:txBody>
      </p:sp>
    </p:spTree>
    <p:extLst>
      <p:ext uri="{BB962C8B-B14F-4D97-AF65-F5344CB8AC3E}">
        <p14:creationId xmlns:p14="http://schemas.microsoft.com/office/powerpoint/2010/main" val="138113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的存储引擎比较</a:t>
            </a:r>
            <a:endParaRPr lang="zh-CN" altLang="en-US" dirty="0"/>
          </a:p>
        </p:txBody>
      </p:sp>
      <p:sp>
        <p:nvSpPr>
          <p:cNvPr id="9" name="内容占位符 8">
            <a:extLst>
              <a:ext uri="{FF2B5EF4-FFF2-40B4-BE49-F238E27FC236}">
                <a16:creationId xmlns:a16="http://schemas.microsoft.com/office/drawing/2014/main" id="{339E89FA-2E7D-40EC-A801-3CD1B6C56C66}"/>
              </a:ext>
            </a:extLst>
          </p:cNvPr>
          <p:cNvSpPr>
            <a:spLocks noGrp="1"/>
          </p:cNvSpPr>
          <p:nvPr>
            <p:ph idx="1"/>
          </p:nvPr>
        </p:nvSpPr>
        <p:spPr/>
        <p:txBody>
          <a:bodyPr/>
          <a:lstStyle/>
          <a:p>
            <a:endParaRPr lang="zh-CN" altLang="en-US"/>
          </a:p>
        </p:txBody>
      </p:sp>
      <p:pic>
        <p:nvPicPr>
          <p:cNvPr id="7" name="Picture 8"/>
          <p:cNvPicPr>
            <a:picLocks noChangeAspect="1" noChangeArrowheads="1"/>
          </p:cNvPicPr>
          <p:nvPr/>
        </p:nvPicPr>
        <p:blipFill>
          <a:blip r:embed="rId2" cstate="print"/>
          <a:srcRect/>
          <a:stretch>
            <a:fillRect/>
          </a:stretch>
        </p:blipFill>
        <p:spPr bwMode="auto">
          <a:xfrm>
            <a:off x="1991544" y="1268760"/>
            <a:ext cx="7882758" cy="4872732"/>
          </a:xfrm>
          <a:prstGeom prst="rect">
            <a:avLst/>
          </a:prstGeom>
          <a:noFill/>
          <a:ln w="9525">
            <a:noFill/>
            <a:miter lim="800000"/>
            <a:headEnd/>
            <a:tailEnd/>
          </a:ln>
          <a:effectLst/>
        </p:spPr>
      </p:pic>
    </p:spTree>
    <p:extLst>
      <p:ext uri="{BB962C8B-B14F-4D97-AF65-F5344CB8AC3E}">
        <p14:creationId xmlns:p14="http://schemas.microsoft.com/office/powerpoint/2010/main" val="175750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MyISAM</a:t>
            </a:r>
            <a:r>
              <a:rPr lang="en-US" altLang="zh-CN" dirty="0"/>
              <a:t> </a:t>
            </a:r>
            <a:r>
              <a:rPr lang="zh-CN" altLang="en-US" dirty="0"/>
              <a:t>的特点</a:t>
            </a:r>
          </a:p>
        </p:txBody>
      </p:sp>
      <p:sp>
        <p:nvSpPr>
          <p:cNvPr id="3" name="内容占位符 2"/>
          <p:cNvSpPr>
            <a:spLocks noGrp="1"/>
          </p:cNvSpPr>
          <p:nvPr>
            <p:ph idx="1"/>
          </p:nvPr>
        </p:nvSpPr>
        <p:spPr/>
        <p:txBody>
          <a:bodyPr/>
          <a:lstStyle/>
          <a:p>
            <a:r>
              <a:rPr lang="zh-CN" altLang="en-US"/>
              <a:t>数据存储方式简单，使用 </a:t>
            </a:r>
            <a:r>
              <a:rPr lang="en-US" altLang="zh-CN"/>
              <a:t>B+ Tree </a:t>
            </a:r>
            <a:r>
              <a:rPr lang="zh-CN" altLang="en-US"/>
              <a:t>进行索引</a:t>
            </a:r>
          </a:p>
          <a:p>
            <a:r>
              <a:rPr lang="zh-CN" altLang="en-US"/>
              <a:t>使用三个文件定义一个表：</a:t>
            </a:r>
            <a:r>
              <a:rPr lang="en-US" altLang="zh-CN"/>
              <a:t>.MYI   .MYD   .frm</a:t>
            </a:r>
          </a:p>
          <a:p>
            <a:r>
              <a:rPr lang="zh-CN" altLang="en-US"/>
              <a:t>少碎片、支持大文件、能够进行索引压缩</a:t>
            </a:r>
          </a:p>
          <a:p>
            <a:r>
              <a:rPr lang="zh-CN" altLang="en-US"/>
              <a:t>二进制层次的文件可以移植 </a:t>
            </a:r>
            <a:r>
              <a:rPr lang="en-US" altLang="zh-CN"/>
              <a:t>(Linux </a:t>
            </a:r>
            <a:r>
              <a:rPr lang="zh-CN" altLang="en-US"/>
              <a:t>、 </a:t>
            </a:r>
            <a:r>
              <a:rPr lang="en-US" altLang="zh-CN"/>
              <a:t>Windows)</a:t>
            </a:r>
          </a:p>
          <a:p>
            <a:r>
              <a:rPr lang="zh-CN" altLang="en-US"/>
              <a:t>访问速度快，是所有</a:t>
            </a:r>
            <a:r>
              <a:rPr lang="en-US" altLang="zh-CN"/>
              <a:t>MySQL</a:t>
            </a:r>
            <a:r>
              <a:rPr lang="zh-CN" altLang="en-US"/>
              <a:t>文件引擎中速度最快的</a:t>
            </a:r>
          </a:p>
          <a:p>
            <a:r>
              <a:rPr lang="zh-CN" altLang="en-US"/>
              <a:t>不支持一些数据库特性，比如 事务、外键约束等</a:t>
            </a:r>
          </a:p>
          <a:p>
            <a:r>
              <a:rPr lang="zh-CN" altLang="en-US"/>
              <a:t>使用表级锁（</a:t>
            </a:r>
            <a:r>
              <a:rPr lang="en-US" altLang="zh-CN"/>
              <a:t>Table level lock</a:t>
            </a:r>
            <a:r>
              <a:rPr lang="zh-CN" altLang="en-US"/>
              <a:t>），性能稍差，更适合读取多的操作</a:t>
            </a:r>
          </a:p>
          <a:p>
            <a:r>
              <a:rPr lang="zh-CN" altLang="en-US"/>
              <a:t>表数据容量有限，一般建议单表数据量介于  </a:t>
            </a:r>
            <a:r>
              <a:rPr lang="en-US" altLang="zh-CN"/>
              <a:t>50w–200w</a:t>
            </a:r>
            <a:endParaRPr lang="zh-CN" altLang="en-US" dirty="0"/>
          </a:p>
        </p:txBody>
      </p:sp>
    </p:spTree>
    <p:extLst>
      <p:ext uri="{BB962C8B-B14F-4D97-AF65-F5344CB8AC3E}">
        <p14:creationId xmlns:p14="http://schemas.microsoft.com/office/powerpoint/2010/main" val="84280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InnoDB</a:t>
            </a:r>
            <a:r>
              <a:rPr lang="en-US" altLang="zh-CN" dirty="0"/>
              <a:t> </a:t>
            </a:r>
            <a:r>
              <a:rPr lang="zh-CN" altLang="en-US" dirty="0"/>
              <a:t>的特点</a:t>
            </a:r>
          </a:p>
        </p:txBody>
      </p:sp>
      <p:sp>
        <p:nvSpPr>
          <p:cNvPr id="3" name="内容占位符 2"/>
          <p:cNvSpPr>
            <a:spLocks noGrp="1"/>
          </p:cNvSpPr>
          <p:nvPr>
            <p:ph idx="1"/>
          </p:nvPr>
        </p:nvSpPr>
        <p:spPr/>
        <p:txBody>
          <a:bodyPr/>
          <a:lstStyle/>
          <a:p>
            <a:r>
              <a:rPr lang="zh-CN" altLang="en-US"/>
              <a:t>使用表空间（</a:t>
            </a:r>
            <a:r>
              <a:rPr lang="en-US" altLang="zh-CN"/>
              <a:t>Table Space</a:t>
            </a:r>
            <a:r>
              <a:rPr lang="zh-CN" altLang="en-US"/>
              <a:t>）的方式来进行数据存储 </a:t>
            </a:r>
            <a:r>
              <a:rPr lang="en-US" altLang="zh-CN"/>
              <a:t>(ibdata1, ib_logfile0)</a:t>
            </a:r>
          </a:p>
          <a:p>
            <a:r>
              <a:rPr lang="zh-CN" altLang="en-US"/>
              <a:t>支持 事务、外键约束等数据库特性</a:t>
            </a:r>
          </a:p>
          <a:p>
            <a:r>
              <a:rPr lang="zh-CN" altLang="en-US"/>
              <a:t>使用行级锁（</a:t>
            </a:r>
            <a:r>
              <a:rPr lang="en-US" altLang="zh-CN"/>
              <a:t>Rows level lock</a:t>
            </a:r>
            <a:r>
              <a:rPr lang="zh-CN" altLang="en-US"/>
              <a:t>）</a:t>
            </a:r>
            <a:r>
              <a:rPr lang="en-US" altLang="zh-CN"/>
              <a:t>, </a:t>
            </a:r>
            <a:r>
              <a:rPr lang="zh-CN" altLang="en-US"/>
              <a:t>读写性能都非常优秀</a:t>
            </a:r>
          </a:p>
          <a:p>
            <a:r>
              <a:rPr lang="zh-CN" altLang="en-US"/>
              <a:t>能够承载大数据量的存储和访问</a:t>
            </a:r>
          </a:p>
          <a:p>
            <a:r>
              <a:rPr lang="zh-CN" altLang="en-US"/>
              <a:t>拥有自己独立的缓冲池，能够缓存数据和索引</a:t>
            </a:r>
          </a:p>
          <a:p>
            <a:r>
              <a:rPr lang="zh-CN" altLang="en-US"/>
              <a:t>在关闭自动提交的情况下，与</a:t>
            </a:r>
            <a:r>
              <a:rPr lang="en-US" altLang="zh-CN"/>
              <a:t>MyISAM</a:t>
            </a:r>
            <a:r>
              <a:rPr lang="zh-CN" altLang="en-US"/>
              <a:t>引擎速度差异不大</a:t>
            </a:r>
            <a:endParaRPr lang="zh-CN" altLang="en-US" dirty="0"/>
          </a:p>
        </p:txBody>
      </p:sp>
    </p:spTree>
    <p:extLst>
      <p:ext uri="{BB962C8B-B14F-4D97-AF65-F5344CB8AC3E}">
        <p14:creationId xmlns:p14="http://schemas.microsoft.com/office/powerpoint/2010/main" val="201119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存储引擎的选择</a:t>
            </a:r>
          </a:p>
        </p:txBody>
      </p:sp>
      <p:sp>
        <p:nvSpPr>
          <p:cNvPr id="3" name="内容占位符 2"/>
          <p:cNvSpPr>
            <a:spLocks noGrp="1"/>
          </p:cNvSpPr>
          <p:nvPr>
            <p:ph idx="1"/>
          </p:nvPr>
        </p:nvSpPr>
        <p:spPr/>
        <p:txBody>
          <a:bodyPr/>
          <a:lstStyle/>
          <a:p>
            <a:r>
              <a:rPr lang="zh-CN" altLang="en-US"/>
              <a:t>如果应用不需要事务，处理的只是基本的</a:t>
            </a:r>
            <a:r>
              <a:rPr lang="en-US" altLang="zh-CN"/>
              <a:t>CRUD</a:t>
            </a:r>
            <a:r>
              <a:rPr lang="zh-CN" altLang="en-US"/>
              <a:t>操作，那么</a:t>
            </a:r>
            <a:r>
              <a:rPr lang="en-US" altLang="zh-CN"/>
              <a:t>MyISAM</a:t>
            </a:r>
            <a:r>
              <a:rPr lang="zh-CN" altLang="en-US"/>
              <a:t>是不二选择</a:t>
            </a:r>
            <a:endParaRPr lang="en-US" altLang="zh-CN"/>
          </a:p>
          <a:p>
            <a:pPr lvl="1"/>
            <a:r>
              <a:rPr lang="en-US" altLang="zh-CN"/>
              <a:t>MyISAM</a:t>
            </a:r>
            <a:r>
              <a:rPr lang="zh-CN" altLang="en-US"/>
              <a:t>不支持事务、也不支持外键，但其访问速度快</a:t>
            </a:r>
          </a:p>
          <a:p>
            <a:r>
              <a:rPr lang="zh-CN" altLang="en-US"/>
              <a:t>一般来说，如果需要事务支持，并且有较高的并发读写频率，</a:t>
            </a:r>
            <a:r>
              <a:rPr lang="en-US" altLang="zh-CN"/>
              <a:t>InnoDB</a:t>
            </a:r>
            <a:r>
              <a:rPr lang="zh-CN" altLang="en-US"/>
              <a:t>是不错的选择</a:t>
            </a:r>
            <a:endParaRPr lang="en-US" altLang="zh-CN"/>
          </a:p>
          <a:p>
            <a:pPr lvl="1"/>
            <a:r>
              <a:rPr lang="en-US" altLang="zh-CN"/>
              <a:t>InnoDB</a:t>
            </a:r>
            <a:r>
              <a:rPr lang="zh-CN" altLang="en-US"/>
              <a:t>存储引擎提供了具有提交、回滚和崩溃恢复能力的事务安全。</a:t>
            </a:r>
          </a:p>
          <a:p>
            <a:pPr lvl="1"/>
            <a:r>
              <a:rPr lang="zh-CN" altLang="en-US"/>
              <a:t>比起</a:t>
            </a:r>
            <a:r>
              <a:rPr lang="en-US" altLang="zh-CN"/>
              <a:t>MyISAM</a:t>
            </a:r>
            <a:r>
              <a:rPr lang="zh-CN" altLang="en-US"/>
              <a:t>存储引擎，</a:t>
            </a:r>
            <a:r>
              <a:rPr lang="en-US" altLang="zh-CN"/>
              <a:t>InnoDB</a:t>
            </a:r>
            <a:r>
              <a:rPr lang="zh-CN" altLang="en-US"/>
              <a:t>写的处理效率差一些并且会占用更多的磁盘空间以保留数据和索引。</a:t>
            </a:r>
            <a:endParaRPr lang="zh-CN" altLang="en-US" dirty="0"/>
          </a:p>
        </p:txBody>
      </p:sp>
    </p:spTree>
    <p:extLst>
      <p:ext uri="{BB962C8B-B14F-4D97-AF65-F5344CB8AC3E}">
        <p14:creationId xmlns:p14="http://schemas.microsoft.com/office/powerpoint/2010/main" val="121519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endParaRPr lang="zh-CN" altLang="en-US" dirty="0"/>
          </a:p>
        </p:txBody>
      </p:sp>
      <p:sp>
        <p:nvSpPr>
          <p:cNvPr id="3" name="内容占位符 2"/>
          <p:cNvSpPr>
            <a:spLocks noGrp="1"/>
          </p:cNvSpPr>
          <p:nvPr>
            <p:ph idx="1"/>
          </p:nvPr>
        </p:nvSpPr>
        <p:spPr/>
        <p:txBody>
          <a:bodyPr/>
          <a:lstStyle/>
          <a:p>
            <a:r>
              <a:rPr lang="zh-CN" altLang="en-US"/>
              <a:t>由原来</a:t>
            </a:r>
            <a:r>
              <a:rPr lang="en-US"/>
              <a:t> MySQL </a:t>
            </a:r>
            <a:r>
              <a:rPr lang="zh-CN" altLang="en-US"/>
              <a:t>的作者</a:t>
            </a:r>
            <a:r>
              <a:rPr lang="en-US"/>
              <a:t> Michael Widenius </a:t>
            </a:r>
            <a:r>
              <a:rPr lang="zh-CN" altLang="en-US"/>
              <a:t>创办的公司所开发的免费开源的数据库服务</a:t>
            </a:r>
            <a:endParaRPr lang="en-US" altLang="zh-CN"/>
          </a:p>
          <a:p>
            <a:r>
              <a:rPr lang="zh-CN" altLang="en-US"/>
              <a:t>是采用</a:t>
            </a:r>
            <a:r>
              <a:rPr lang="en-US"/>
              <a:t> Maria </a:t>
            </a:r>
            <a:r>
              <a:rPr lang="zh-CN" altLang="en-US"/>
              <a:t>存储引擎的</a:t>
            </a:r>
            <a:r>
              <a:rPr lang="en-US"/>
              <a:t> MySQL </a:t>
            </a:r>
            <a:r>
              <a:rPr lang="zh-CN" altLang="en-US"/>
              <a:t>分支版本</a:t>
            </a:r>
            <a:endParaRPr lang="en-US" altLang="zh-CN"/>
          </a:p>
          <a:p>
            <a:r>
              <a:rPr lang="zh-CN" altLang="en-US"/>
              <a:t>与</a:t>
            </a:r>
            <a:r>
              <a:rPr lang="en-US"/>
              <a:t> MySQL </a:t>
            </a:r>
            <a:r>
              <a:rPr lang="zh-CN" altLang="en-US"/>
              <a:t>相比较，</a:t>
            </a:r>
            <a:r>
              <a:rPr lang="en-US"/>
              <a:t>MariaDB </a:t>
            </a:r>
            <a:r>
              <a:rPr lang="zh-CN" altLang="en-US"/>
              <a:t>更强的地方在于，二者支持的不同的引擎。通常可以通过</a:t>
            </a:r>
            <a:r>
              <a:rPr lang="en-US"/>
              <a:t>show engines </a:t>
            </a:r>
            <a:r>
              <a:rPr lang="zh-CN" altLang="en-US"/>
              <a:t>命令来查看两种数据库服务器 支持的不同的引擎。</a:t>
            </a:r>
            <a:endParaRPr lang="en-US" altLang="zh-CN"/>
          </a:p>
          <a:p>
            <a:r>
              <a:rPr lang="en-US"/>
              <a:t>CentOS 7</a:t>
            </a:r>
            <a:r>
              <a:rPr lang="zh-CN" altLang="en-US"/>
              <a:t>已默认提供了</a:t>
            </a:r>
            <a:r>
              <a:rPr lang="en-US"/>
              <a:t>MariaDB</a:t>
            </a:r>
            <a:r>
              <a:rPr lang="zh-CN" altLang="en-US"/>
              <a:t>而非</a:t>
            </a:r>
            <a:r>
              <a:rPr lang="en-US"/>
              <a:t>MySQL</a:t>
            </a:r>
            <a:endParaRPr lang="zh-CN" altLang="en-US" dirty="0"/>
          </a:p>
        </p:txBody>
      </p:sp>
    </p:spTree>
    <p:extLst>
      <p:ext uri="{BB962C8B-B14F-4D97-AF65-F5344CB8AC3E}">
        <p14:creationId xmlns:p14="http://schemas.microsoft.com/office/powerpoint/2010/main" val="229377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安装</a:t>
            </a:r>
            <a:r>
              <a:rPr lang="en-US"/>
              <a:t>MariaDB</a:t>
            </a:r>
            <a:r>
              <a:rPr lang="zh-CN" altLang="zh-CN"/>
              <a:t>服务</a:t>
            </a:r>
            <a:endParaRPr lang="zh-CN" altLang="en-US" dirty="0"/>
          </a:p>
        </p:txBody>
      </p:sp>
      <p:sp>
        <p:nvSpPr>
          <p:cNvPr id="3" name="内容占位符 2"/>
          <p:cNvSpPr>
            <a:spLocks noGrp="1"/>
          </p:cNvSpPr>
          <p:nvPr>
            <p:ph idx="1"/>
          </p:nvPr>
        </p:nvSpPr>
        <p:spPr/>
        <p:txBody>
          <a:bodyPr/>
          <a:lstStyle/>
          <a:p>
            <a:r>
              <a:rPr lang="zh-CN" altLang="en-US" dirty="0"/>
              <a:t>安装</a:t>
            </a:r>
            <a:endParaRPr lang="en-US" altLang="zh-CN" dirty="0"/>
          </a:p>
          <a:p>
            <a:pPr lvl="1"/>
            <a:r>
              <a:rPr lang="en-US" altLang="zh-CN" dirty="0"/>
              <a:t># yum install </a:t>
            </a:r>
            <a:r>
              <a:rPr lang="en-US" dirty="0" err="1"/>
              <a:t>mariadb</a:t>
            </a:r>
            <a:r>
              <a:rPr lang="en-US" dirty="0"/>
              <a:t> </a:t>
            </a:r>
            <a:r>
              <a:rPr lang="en-US" dirty="0" err="1"/>
              <a:t>mariadb</a:t>
            </a:r>
            <a:r>
              <a:rPr lang="en-US" dirty="0"/>
              <a:t>-server</a:t>
            </a:r>
            <a:endParaRPr lang="en-US" altLang="zh-CN" dirty="0"/>
          </a:p>
          <a:p>
            <a:r>
              <a:rPr lang="zh-CN" altLang="en-US" dirty="0"/>
              <a:t>启动</a:t>
            </a:r>
            <a:endParaRPr lang="en-US" altLang="zh-CN" dirty="0"/>
          </a:p>
          <a:p>
            <a:pPr lvl="1"/>
            <a:r>
              <a:rPr lang="en-US" altLang="zh-CN" dirty="0"/>
              <a:t># systemctl start </a:t>
            </a:r>
            <a:r>
              <a:rPr lang="en-US" altLang="zh-CN" dirty="0" err="1"/>
              <a:t>mariadb</a:t>
            </a:r>
            <a:endParaRPr lang="zh-CN" altLang="zh-CN" dirty="0"/>
          </a:p>
          <a:p>
            <a:pPr lvl="1"/>
            <a:r>
              <a:rPr lang="en-US" altLang="zh-CN" dirty="0"/>
              <a:t># systemctl enable </a:t>
            </a:r>
            <a:r>
              <a:rPr lang="en-US" altLang="zh-CN" dirty="0" err="1"/>
              <a:t>mariadb</a:t>
            </a:r>
            <a:endParaRPr lang="en-US" altLang="zh-CN" dirty="0"/>
          </a:p>
          <a:p>
            <a:r>
              <a:rPr lang="zh-CN" altLang="en-US" dirty="0"/>
              <a:t>设置</a:t>
            </a:r>
            <a:r>
              <a:rPr lang="en-US" altLang="zh-CN" dirty="0"/>
              <a:t>MySQL</a:t>
            </a:r>
            <a:r>
              <a:rPr lang="zh-CN" altLang="en-US" dirty="0"/>
              <a:t>的</a:t>
            </a:r>
            <a:r>
              <a:rPr lang="en-US" altLang="zh-CN" dirty="0"/>
              <a:t>root</a:t>
            </a:r>
            <a:r>
              <a:rPr lang="zh-CN" altLang="en-US" dirty="0"/>
              <a:t>用户口令</a:t>
            </a:r>
            <a:endParaRPr lang="en-US" altLang="zh-CN" dirty="0"/>
          </a:p>
          <a:p>
            <a:pPr lvl="1"/>
            <a:r>
              <a:rPr lang="en-US" altLang="zh-CN" dirty="0"/>
              <a:t># yum install </a:t>
            </a:r>
            <a:r>
              <a:rPr lang="en-US" altLang="zh-CN" dirty="0" err="1"/>
              <a:t>pwgen</a:t>
            </a:r>
            <a:endParaRPr lang="en-US" altLang="zh-CN" dirty="0"/>
          </a:p>
          <a:p>
            <a:pPr lvl="1"/>
            <a:r>
              <a:rPr lang="en-US" altLang="zh-CN" dirty="0"/>
              <a:t># </a:t>
            </a:r>
            <a:r>
              <a:rPr lang="en-US" altLang="zh-CN" dirty="0" err="1"/>
              <a:t>pwgen</a:t>
            </a:r>
            <a:r>
              <a:rPr lang="en-US" altLang="zh-CN" dirty="0"/>
              <a:t> -1 20</a:t>
            </a:r>
          </a:p>
          <a:p>
            <a:pPr lvl="1"/>
            <a:r>
              <a:rPr lang="en-US" altLang="zh-CN" dirty="0"/>
              <a:t>Aed7ahBuu7ru2Wooyohg</a:t>
            </a:r>
          </a:p>
          <a:p>
            <a:pPr lvl="1"/>
            <a:r>
              <a:rPr lang="en-US" altLang="zh-CN" dirty="0"/>
              <a:t># </a:t>
            </a:r>
            <a:r>
              <a:rPr lang="en-US" altLang="zh-CN" dirty="0" err="1"/>
              <a:t>mysqladmin</a:t>
            </a:r>
            <a:r>
              <a:rPr lang="en-US" altLang="zh-CN" dirty="0"/>
              <a:t> -u root password 'Aed7ahBuu7ru2Wooyohg'</a:t>
            </a:r>
            <a:endParaRPr lang="zh-CN" altLang="en-US" dirty="0"/>
          </a:p>
        </p:txBody>
      </p:sp>
    </p:spTree>
    <p:extLst>
      <p:ext uri="{BB962C8B-B14F-4D97-AF65-F5344CB8AC3E}">
        <p14:creationId xmlns:p14="http://schemas.microsoft.com/office/powerpoint/2010/main" val="163856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r>
              <a:rPr lang="zh-CN" altLang="en-US"/>
              <a:t>服务概览</a:t>
            </a:r>
            <a:endParaRPr lang="zh-CN" altLang="en-US" dirty="0"/>
          </a:p>
        </p:txBody>
      </p:sp>
      <p:sp>
        <p:nvSpPr>
          <p:cNvPr id="3" name="内容占位符 2"/>
          <p:cNvSpPr>
            <a:spLocks noGrp="1"/>
          </p:cNvSpPr>
          <p:nvPr>
            <p:ph idx="1"/>
          </p:nvPr>
        </p:nvSpPr>
        <p:spPr/>
        <p:txBody>
          <a:bodyPr/>
          <a:lstStyle/>
          <a:p>
            <a:r>
              <a:rPr lang="zh-CN" altLang="en-US"/>
              <a:t>软件包： </a:t>
            </a:r>
            <a:r>
              <a:rPr lang="en-US"/>
              <a:t>mariadb-server</a:t>
            </a:r>
            <a:endParaRPr lang="en-US" altLang="zh-CN"/>
          </a:p>
          <a:p>
            <a:r>
              <a:rPr lang="zh-CN" altLang="en-US"/>
              <a:t>服务类型：由</a:t>
            </a:r>
            <a:r>
              <a:rPr lang="en-US" altLang="zh-CN"/>
              <a:t>Systemd</a:t>
            </a:r>
            <a:r>
              <a:rPr lang="zh-CN" altLang="en-US"/>
              <a:t>启动的守护进程</a:t>
            </a:r>
            <a:endParaRPr lang="en-US" altLang="zh-CN"/>
          </a:p>
          <a:p>
            <a:r>
              <a:rPr lang="zh-CN" altLang="en-US"/>
              <a:t>配置单元：</a:t>
            </a:r>
            <a:r>
              <a:rPr lang="en-US" altLang="zh-CN"/>
              <a:t> /usr/lib/systemd/system/mariadb.service</a:t>
            </a:r>
          </a:p>
          <a:p>
            <a:r>
              <a:rPr lang="zh-CN" altLang="en-US"/>
              <a:t>端口： </a:t>
            </a:r>
            <a:r>
              <a:rPr lang="en-US" altLang="zh-CN"/>
              <a:t>3306</a:t>
            </a:r>
          </a:p>
          <a:p>
            <a:r>
              <a:rPr lang="zh-CN" altLang="en-US"/>
              <a:t>配置： </a:t>
            </a:r>
            <a:r>
              <a:rPr lang="en-US" altLang="zh-CN"/>
              <a:t>/etc/my.cnf</a:t>
            </a:r>
          </a:p>
          <a:p>
            <a:r>
              <a:rPr lang="zh-CN" altLang="en-US"/>
              <a:t>相关软件包： </a:t>
            </a:r>
            <a:r>
              <a:rPr lang="en-US"/>
              <a:t>mariadb</a:t>
            </a:r>
            <a:r>
              <a:rPr lang="zh-CN" altLang="en-US"/>
              <a:t>、</a:t>
            </a:r>
            <a:r>
              <a:rPr lang="en-US" altLang="zh-CN"/>
              <a:t>php-mysql</a:t>
            </a:r>
            <a:r>
              <a:rPr lang="zh-CN" altLang="en-US"/>
              <a:t>、</a:t>
            </a:r>
            <a:r>
              <a:rPr lang="en-US" altLang="zh-CN"/>
              <a:t>perl-DBD-mysql</a:t>
            </a:r>
            <a:endParaRPr lang="zh-CN" altLang="en-US"/>
          </a:p>
          <a:p>
            <a:endParaRPr lang="zh-CN" altLang="en-US" dirty="0"/>
          </a:p>
        </p:txBody>
      </p:sp>
    </p:spTree>
    <p:extLst>
      <p:ext uri="{BB962C8B-B14F-4D97-AF65-F5344CB8AC3E}">
        <p14:creationId xmlns:p14="http://schemas.microsoft.com/office/powerpoint/2010/main" val="125976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r>
              <a:rPr lang="en-US" altLang="zh-CN"/>
              <a:t>MySQL</a:t>
            </a:r>
            <a:r>
              <a:rPr lang="zh-CN" altLang="zh-CN"/>
              <a:t>的配置文件</a:t>
            </a:r>
            <a:endParaRPr lang="zh-CN" altLang="en-US" dirty="0"/>
          </a:p>
        </p:txBody>
      </p:sp>
      <p:sp>
        <p:nvSpPr>
          <p:cNvPr id="3" name="内容占位符 2"/>
          <p:cNvSpPr>
            <a:spLocks noGrp="1"/>
          </p:cNvSpPr>
          <p:nvPr>
            <p:ph idx="1"/>
          </p:nvPr>
        </p:nvSpPr>
        <p:spPr/>
        <p:txBody>
          <a:bodyPr/>
          <a:lstStyle/>
          <a:p>
            <a:r>
              <a:rPr lang="zh-CN" altLang="zh-CN"/>
              <a:t>配置文件为</a:t>
            </a:r>
            <a:r>
              <a:rPr lang="en-US" altLang="zh-CN"/>
              <a:t>/etc/my.cnf</a:t>
            </a:r>
          </a:p>
          <a:p>
            <a:endParaRPr lang="en-US" altLang="zh-CN"/>
          </a:p>
          <a:p>
            <a:r>
              <a:rPr lang="en-US"/>
              <a:t>MariaDB/</a:t>
            </a:r>
            <a:r>
              <a:rPr lang="en-US" altLang="zh-CN"/>
              <a:t>MySQL</a:t>
            </a:r>
            <a:r>
              <a:rPr lang="zh-CN" altLang="zh-CN"/>
              <a:t>的详细配置参数的解释请参考</a:t>
            </a:r>
            <a:r>
              <a:rPr lang="en-US"/>
              <a:t>MariaDB/</a:t>
            </a:r>
            <a:r>
              <a:rPr lang="en-US" altLang="zh-CN"/>
              <a:t>MySQL</a:t>
            </a:r>
            <a:r>
              <a:rPr lang="zh-CN" altLang="zh-CN"/>
              <a:t>手册</a:t>
            </a:r>
            <a:endParaRPr lang="en-US" altLang="zh-CN"/>
          </a:p>
          <a:p>
            <a:r>
              <a:rPr lang="zh-CN" altLang="en-US"/>
              <a:t>建议</a:t>
            </a:r>
            <a:r>
              <a:rPr lang="en-US" altLang="zh-CN"/>
              <a:t>DBA</a:t>
            </a:r>
            <a:r>
              <a:rPr lang="zh-CN" altLang="en-US"/>
              <a:t>从头编制适合特定应用的配置文件</a:t>
            </a:r>
            <a:endParaRPr lang="zh-CN" altLang="en-US" dirty="0"/>
          </a:p>
        </p:txBody>
      </p:sp>
    </p:spTree>
    <p:extLst>
      <p:ext uri="{BB962C8B-B14F-4D97-AF65-F5344CB8AC3E}">
        <p14:creationId xmlns:p14="http://schemas.microsoft.com/office/powerpoint/2010/main" val="17537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了解</a:t>
            </a:r>
            <a:r>
              <a:rPr lang="en-US" altLang="zh-CN" dirty="0"/>
              <a:t>Web</a:t>
            </a:r>
            <a:r>
              <a:rPr lang="zh-CN" altLang="en-US" dirty="0"/>
              <a:t>编程的整体架构</a:t>
            </a:r>
          </a:p>
          <a:p>
            <a:r>
              <a:rPr lang="zh-CN" altLang="en-US" dirty="0"/>
              <a:t>掌握</a:t>
            </a:r>
            <a:r>
              <a:rPr lang="en-US" altLang="zh-CN" dirty="0"/>
              <a:t>LAMP</a:t>
            </a:r>
            <a:r>
              <a:rPr lang="zh-CN" altLang="en-US" dirty="0"/>
              <a:t>的环境配置</a:t>
            </a:r>
          </a:p>
          <a:p>
            <a:r>
              <a:rPr lang="zh-CN" altLang="en-US" dirty="0"/>
              <a:t>了解</a:t>
            </a:r>
            <a:r>
              <a:rPr lang="en-US" altLang="zh-CN" dirty="0"/>
              <a:t>LAMP</a:t>
            </a:r>
            <a:r>
              <a:rPr lang="zh-CN" altLang="en-US" dirty="0"/>
              <a:t>应用案例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r>
              <a:rPr lang="en-US" altLang="zh-CN"/>
              <a:t>MySQL</a:t>
            </a:r>
            <a:r>
              <a:rPr lang="zh-CN" altLang="en-US"/>
              <a:t>的配置原则</a:t>
            </a:r>
            <a:endParaRPr lang="zh-CN" altLang="en-US" dirty="0"/>
          </a:p>
        </p:txBody>
      </p:sp>
      <p:sp>
        <p:nvSpPr>
          <p:cNvPr id="3" name="内容占位符 2"/>
          <p:cNvSpPr>
            <a:spLocks noGrp="1"/>
          </p:cNvSpPr>
          <p:nvPr>
            <p:ph idx="1"/>
          </p:nvPr>
        </p:nvSpPr>
        <p:spPr/>
        <p:txBody>
          <a:bodyPr/>
          <a:lstStyle/>
          <a:p>
            <a:r>
              <a:rPr lang="zh-CN" altLang="en-US"/>
              <a:t>针对不同的服务器硬件进行合理配置（如</a:t>
            </a:r>
            <a:r>
              <a:rPr lang="en-US" altLang="zh-CN"/>
              <a:t>CPU</a:t>
            </a:r>
            <a:r>
              <a:rPr lang="zh-CN" altLang="en-US"/>
              <a:t>核数、内存大小等）</a:t>
            </a:r>
          </a:p>
          <a:p>
            <a:r>
              <a:rPr lang="zh-CN" altLang="en-US"/>
              <a:t>针对是否是独立的服务器进行合理配置（若</a:t>
            </a:r>
            <a:r>
              <a:rPr lang="en-US" altLang="zh-CN"/>
              <a:t>Mysql</a:t>
            </a:r>
            <a:r>
              <a:rPr lang="zh-CN" altLang="en-US"/>
              <a:t>服务器还同时运行其他服务，就该适当削减其资源占用）</a:t>
            </a:r>
          </a:p>
          <a:p>
            <a:r>
              <a:rPr lang="zh-CN" altLang="en-US"/>
              <a:t>针对 </a:t>
            </a:r>
            <a:r>
              <a:rPr lang="en-US" altLang="zh-CN"/>
              <a:t>MyISAM </a:t>
            </a:r>
            <a:r>
              <a:rPr lang="zh-CN" altLang="en-US"/>
              <a:t>或 </a:t>
            </a:r>
            <a:r>
              <a:rPr lang="en-US" altLang="zh-CN"/>
              <a:t>InnoDB </a:t>
            </a:r>
            <a:r>
              <a:rPr lang="zh-CN" altLang="en-US"/>
              <a:t>不同引擎进行不同定制性配置</a:t>
            </a:r>
          </a:p>
          <a:p>
            <a:r>
              <a:rPr lang="zh-CN" altLang="en-US"/>
              <a:t>针对不同的应用情况进行合理配置，尽量使应用本身达到最合理的情况</a:t>
            </a:r>
            <a:endParaRPr lang="zh-CN" altLang="en-US" dirty="0"/>
          </a:p>
        </p:txBody>
      </p:sp>
    </p:spTree>
    <p:extLst>
      <p:ext uri="{BB962C8B-B14F-4D97-AF65-F5344CB8AC3E}">
        <p14:creationId xmlns:p14="http://schemas.microsoft.com/office/powerpoint/2010/main" val="421819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常用的</a:t>
            </a:r>
            <a:r>
              <a:rPr lang="zh-CN" altLang="zh-CN"/>
              <a:t>公共</a:t>
            </a:r>
            <a:r>
              <a:rPr lang="zh-CN" altLang="en-US"/>
              <a:t>配置</a:t>
            </a:r>
            <a:r>
              <a:rPr lang="zh-CN" altLang="zh-CN"/>
              <a:t>选项</a:t>
            </a:r>
            <a:endParaRPr lang="zh-CN" altLang="en-US" dirty="0"/>
          </a:p>
        </p:txBody>
      </p:sp>
      <p:sp>
        <p:nvSpPr>
          <p:cNvPr id="9" name="内容占位符 8">
            <a:extLst>
              <a:ext uri="{FF2B5EF4-FFF2-40B4-BE49-F238E27FC236}">
                <a16:creationId xmlns:a16="http://schemas.microsoft.com/office/drawing/2014/main" id="{292E84FA-6934-40C6-B70C-C00646729970}"/>
              </a:ext>
            </a:extLst>
          </p:cNvPr>
          <p:cNvSpPr>
            <a:spLocks noGrp="1"/>
          </p:cNvSpPr>
          <p:nvPr>
            <p:ph idx="1"/>
          </p:nvPr>
        </p:nvSpPr>
        <p:spPr/>
        <p:txBody>
          <a:bodyPr/>
          <a:lstStyle/>
          <a:p>
            <a:endParaRPr lang="zh-CN" altLang="en-US"/>
          </a:p>
        </p:txBody>
      </p:sp>
      <p:graphicFrame>
        <p:nvGraphicFramePr>
          <p:cNvPr id="7" name="Group 50"/>
          <p:cNvGraphicFramePr>
            <a:graphicFrameLocks noGrp="1"/>
          </p:cNvGraphicFramePr>
          <p:nvPr>
            <p:extLst>
              <p:ext uri="{D42A27DB-BD31-4B8C-83A1-F6EECF244321}">
                <p14:modId xmlns:p14="http://schemas.microsoft.com/office/powerpoint/2010/main" val="2726109526"/>
              </p:ext>
            </p:extLst>
          </p:nvPr>
        </p:nvGraphicFramePr>
        <p:xfrm>
          <a:off x="1828800" y="1905001"/>
          <a:ext cx="8458200" cy="3998595"/>
        </p:xfrm>
        <a:graphic>
          <a:graphicData uri="http://schemas.openxmlformats.org/drawingml/2006/table">
            <a:tbl>
              <a:tblPr/>
              <a:tblGrid>
                <a:gridCol w="1981200">
                  <a:extLst>
                    <a:ext uri="{9D8B030D-6E8A-4147-A177-3AD203B41FA5}">
                      <a16:colId xmlns:a16="http://schemas.microsoft.com/office/drawing/2014/main" val="20000"/>
                    </a:ext>
                  </a:extLst>
                </a:gridCol>
                <a:gridCol w="14219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4191000">
                  <a:extLst>
                    <a:ext uri="{9D8B030D-6E8A-4147-A177-3AD203B41FA5}">
                      <a16:colId xmlns:a16="http://schemas.microsoft.com/office/drawing/2014/main" val="20003"/>
                    </a:ext>
                  </a:extLst>
                </a:gridCol>
              </a:tblGrid>
              <a:tr h="37147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max_connections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dirty="0">
                          <a:ln>
                            <a:noFill/>
                          </a:ln>
                          <a:solidFill>
                            <a:schemeClr val="tx1"/>
                          </a:solidFill>
                          <a:effectLst/>
                          <a:latin typeface="宋体" pitchFamily="2" charset="-122"/>
                          <a:ea typeface="宋体" pitchFamily="2" charset="-122"/>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MySQL</a:t>
                      </a:r>
                      <a:r>
                        <a:rPr kumimoji="0" lang="zh-CN" sz="1600" b="0" i="0" u="none" strike="noStrike" cap="none" normalizeH="0" baseline="0">
                          <a:ln>
                            <a:noFill/>
                          </a:ln>
                          <a:solidFill>
                            <a:schemeClr val="tx1"/>
                          </a:solidFill>
                          <a:effectLst/>
                          <a:latin typeface="宋体" pitchFamily="2" charset="-122"/>
                          <a:ea typeface="宋体" pitchFamily="2" charset="-122"/>
                        </a:rPr>
                        <a:t>服务器同时处理的数据库连接的最大数量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query_cache_size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0 (</a:t>
                      </a:r>
                      <a:r>
                        <a:rPr kumimoji="0" lang="zh-CN" sz="1600" b="0" i="0" u="none" strike="noStrike" cap="none" normalizeH="0" baseline="0">
                          <a:ln>
                            <a:noFill/>
                          </a:ln>
                          <a:solidFill>
                            <a:schemeClr val="tx1"/>
                          </a:solidFill>
                          <a:effectLst/>
                          <a:latin typeface="宋体" pitchFamily="2" charset="-122"/>
                          <a:ea typeface="宋体" pitchFamily="2" charset="-122"/>
                        </a:rPr>
                        <a:t>不打开）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查询缓存区的最大长度，按照当前需求，一倍一倍增加，本选项比较重要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sort_buffer_size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512K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a:ln>
                            <a:noFill/>
                          </a:ln>
                          <a:solidFill>
                            <a:schemeClr val="tx1"/>
                          </a:solidFill>
                          <a:effectLst/>
                          <a:latin typeface="宋体" pitchFamily="2" charset="-122"/>
                          <a:ea typeface="宋体" pitchFamily="2" charset="-122"/>
                        </a:rPr>
                        <a:t>每个线程的排序缓存大小，一般按照内存可以设置为</a:t>
                      </a:r>
                      <a:r>
                        <a:rPr kumimoji="0" lang="en-US" sz="1600" b="0" i="0" u="none" strike="noStrike" cap="none" normalizeH="0" baseline="0">
                          <a:ln>
                            <a:noFill/>
                          </a:ln>
                          <a:solidFill>
                            <a:schemeClr val="tx1"/>
                          </a:solidFill>
                          <a:effectLst/>
                          <a:latin typeface="宋体" pitchFamily="2" charset="-122"/>
                          <a:ea typeface="宋体" pitchFamily="2" charset="-122"/>
                        </a:rPr>
                        <a:t>2M</a:t>
                      </a:r>
                      <a:r>
                        <a:rPr kumimoji="0" lang="zh-CN" sz="1600" b="0" i="0" u="none" strike="noStrike" cap="none" normalizeH="0" baseline="0">
                          <a:ln>
                            <a:noFill/>
                          </a:ln>
                          <a:solidFill>
                            <a:schemeClr val="tx1"/>
                          </a:solidFill>
                          <a:effectLst/>
                          <a:latin typeface="宋体" pitchFamily="2" charset="-122"/>
                          <a:ea typeface="宋体" pitchFamily="2" charset="-122"/>
                        </a:rPr>
                        <a:t>以上，推荐是</a:t>
                      </a:r>
                      <a:r>
                        <a:rPr kumimoji="0" lang="en-US" sz="1600" b="0" i="0" u="none" strike="noStrike" cap="none" normalizeH="0" baseline="0">
                          <a:ln>
                            <a:noFill/>
                          </a:ln>
                          <a:solidFill>
                            <a:schemeClr val="tx1"/>
                          </a:solidFill>
                          <a:effectLst/>
                          <a:latin typeface="宋体" pitchFamily="2" charset="-122"/>
                          <a:ea typeface="宋体" pitchFamily="2" charset="-122"/>
                        </a:rPr>
                        <a:t>16M</a:t>
                      </a:r>
                      <a:r>
                        <a:rPr kumimoji="0" lang="zh-CN" sz="1600" b="0" i="0" u="none" strike="noStrike" cap="none" normalizeH="0" baseline="0">
                          <a:ln>
                            <a:noFill/>
                          </a:ln>
                          <a:solidFill>
                            <a:schemeClr val="tx1"/>
                          </a:solidFill>
                          <a:effectLst/>
                          <a:latin typeface="宋体" pitchFamily="2" charset="-122"/>
                          <a:ea typeface="宋体" pitchFamily="2" charset="-122"/>
                        </a:rPr>
                        <a:t>，该选项对排序</a:t>
                      </a:r>
                      <a:r>
                        <a:rPr kumimoji="0" lang="en-US" sz="1600" b="0" i="0" u="none" strike="noStrike" cap="none" normalizeH="0" baseline="0">
                          <a:ln>
                            <a:noFill/>
                          </a:ln>
                          <a:solidFill>
                            <a:schemeClr val="tx1"/>
                          </a:solidFill>
                          <a:effectLst/>
                          <a:latin typeface="宋体" pitchFamily="2" charset="-122"/>
                          <a:ea typeface="宋体" pitchFamily="2" charset="-122"/>
                        </a:rPr>
                        <a:t>order by</a:t>
                      </a:r>
                      <a:r>
                        <a:rPr kumimoji="0" lang="zh-CN" sz="1600" b="0" i="0" u="none" strike="noStrike" cap="none" normalizeH="0" baseline="0">
                          <a:ln>
                            <a:noFill/>
                          </a:ln>
                          <a:solidFill>
                            <a:schemeClr val="tx1"/>
                          </a:solidFill>
                          <a:effectLst/>
                          <a:latin typeface="宋体" pitchFamily="2" charset="-122"/>
                          <a:ea typeface="宋体" pitchFamily="2" charset="-122"/>
                        </a:rPr>
                        <a:t>，</a:t>
                      </a:r>
                      <a:r>
                        <a:rPr kumimoji="0" lang="en-US" sz="1600" b="0" i="0" u="none" strike="noStrike" cap="none" normalizeH="0" baseline="0">
                          <a:ln>
                            <a:noFill/>
                          </a:ln>
                          <a:solidFill>
                            <a:schemeClr val="tx1"/>
                          </a:solidFill>
                          <a:effectLst/>
                          <a:latin typeface="宋体" pitchFamily="2" charset="-122"/>
                          <a:ea typeface="宋体" pitchFamily="2" charset="-122"/>
                        </a:rPr>
                        <a:t>group by</a:t>
                      </a:r>
                      <a:r>
                        <a:rPr kumimoji="0" lang="zh-CN" sz="1600" b="0" i="0" u="none" strike="noStrike" cap="none" normalizeH="0" baseline="0">
                          <a:ln>
                            <a:noFill/>
                          </a:ln>
                          <a:solidFill>
                            <a:schemeClr val="tx1"/>
                          </a:solidFill>
                          <a:effectLst/>
                          <a:latin typeface="宋体" pitchFamily="2" charset="-122"/>
                          <a:ea typeface="宋体" pitchFamily="2" charset="-122"/>
                        </a:rPr>
                        <a:t>起作用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record_buffer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a:ln>
                            <a:noFill/>
                          </a:ln>
                          <a:solidFill>
                            <a:schemeClr val="tx1"/>
                          </a:solidFill>
                          <a:effectLst/>
                          <a:latin typeface="宋体" pitchFamily="2" charset="-122"/>
                          <a:ea typeface="宋体" pitchFamily="2" charset="-122"/>
                        </a:rPr>
                        <a:t>每个进行一个顺序扫描的线程为其扫描的每张表分配这个大小的一个缓冲区，可以设置为</a:t>
                      </a:r>
                      <a:r>
                        <a:rPr kumimoji="0" lang="en-US" sz="1600" b="0" i="0" u="none" strike="noStrike" cap="none" normalizeH="0" baseline="0">
                          <a:ln>
                            <a:noFill/>
                          </a:ln>
                          <a:solidFill>
                            <a:schemeClr val="tx1"/>
                          </a:solidFill>
                          <a:effectLst/>
                          <a:latin typeface="宋体" pitchFamily="2" charset="-122"/>
                          <a:ea typeface="宋体" pitchFamily="2" charset="-122"/>
                        </a:rPr>
                        <a:t>2M</a:t>
                      </a:r>
                      <a:r>
                        <a:rPr kumimoji="0" lang="zh-CN" sz="1600" b="0" i="0" u="none" strike="noStrike" cap="none" normalizeH="0" baseline="0">
                          <a:ln>
                            <a:noFill/>
                          </a:ln>
                          <a:solidFill>
                            <a:schemeClr val="tx1"/>
                          </a:solidFill>
                          <a:effectLst/>
                          <a:latin typeface="宋体" pitchFamily="2" charset="-122"/>
                          <a:ea typeface="宋体" pitchFamily="2" charset="-122"/>
                        </a:rPr>
                        <a:t>以上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table_cache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dirty="0">
                          <a:ln>
                            <a:noFill/>
                          </a:ln>
                          <a:solidFill>
                            <a:schemeClr val="tx1"/>
                          </a:solidFill>
                          <a:effectLst/>
                          <a:latin typeface="宋体" pitchFamily="2" charset="-122"/>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dirty="0">
                          <a:ln>
                            <a:noFill/>
                          </a:ln>
                          <a:solidFill>
                            <a:schemeClr val="tx1"/>
                          </a:solidFill>
                          <a:effectLst/>
                          <a:latin typeface="宋体" pitchFamily="2" charset="-122"/>
                          <a:ea typeface="宋体" pitchFamily="2" charset="-122"/>
                        </a:rPr>
                        <a:t>为所有线程打开表的数量。增加该值能增加</a:t>
                      </a:r>
                      <a:r>
                        <a:rPr kumimoji="0" lang="en-US" sz="1600" b="0" i="0" u="none" strike="noStrike" cap="none" normalizeH="0" baseline="0" dirty="0" err="1">
                          <a:ln>
                            <a:noFill/>
                          </a:ln>
                          <a:solidFill>
                            <a:schemeClr val="tx1"/>
                          </a:solidFill>
                          <a:effectLst/>
                          <a:latin typeface="宋体" pitchFamily="2" charset="-122"/>
                          <a:ea typeface="宋体" pitchFamily="2" charset="-122"/>
                        </a:rPr>
                        <a:t>mysqld</a:t>
                      </a:r>
                      <a:r>
                        <a:rPr kumimoji="0" lang="zh-CN" sz="1600" b="0" i="0" u="none" strike="noStrike" cap="none" normalizeH="0" baseline="0" dirty="0">
                          <a:ln>
                            <a:noFill/>
                          </a:ln>
                          <a:solidFill>
                            <a:schemeClr val="tx1"/>
                          </a:solidFill>
                          <a:effectLst/>
                          <a:latin typeface="宋体" pitchFamily="2" charset="-122"/>
                          <a:ea typeface="宋体" pitchFamily="2" charset="-122"/>
                        </a:rPr>
                        <a:t>要求的文件描述符的数量。</a:t>
                      </a:r>
                      <a:r>
                        <a:rPr kumimoji="0" lang="en-US" sz="1600" b="0" i="0" u="none" strike="noStrike" cap="none" normalizeH="0" baseline="0" dirty="0" err="1">
                          <a:ln>
                            <a:noFill/>
                          </a:ln>
                          <a:solidFill>
                            <a:schemeClr val="tx1"/>
                          </a:solidFill>
                          <a:effectLst/>
                          <a:latin typeface="宋体" pitchFamily="2" charset="-122"/>
                          <a:ea typeface="宋体" pitchFamily="2" charset="-122"/>
                        </a:rPr>
                        <a:t>MySQL</a:t>
                      </a:r>
                      <a:r>
                        <a:rPr kumimoji="0" lang="zh-CN" sz="1600" b="0" i="0" u="none" strike="noStrike" cap="none" normalizeH="0" baseline="0" dirty="0">
                          <a:ln>
                            <a:noFill/>
                          </a:ln>
                          <a:solidFill>
                            <a:schemeClr val="tx1"/>
                          </a:solidFill>
                          <a:effectLst/>
                          <a:latin typeface="宋体" pitchFamily="2" charset="-122"/>
                          <a:ea typeface="宋体" pitchFamily="2" charset="-122"/>
                        </a:rPr>
                        <a:t>对每个唯一打开的表需要</a:t>
                      </a:r>
                      <a:r>
                        <a:rPr kumimoji="0" lang="en-US" sz="1600" b="0" i="0" u="none" strike="noStrike" cap="none" normalizeH="0" baseline="0" dirty="0">
                          <a:ln>
                            <a:noFill/>
                          </a:ln>
                          <a:solidFill>
                            <a:schemeClr val="tx1"/>
                          </a:solidFill>
                          <a:effectLst/>
                          <a:latin typeface="宋体" pitchFamily="2" charset="-122"/>
                          <a:ea typeface="宋体" pitchFamily="2" charset="-122"/>
                        </a:rPr>
                        <a:t>2</a:t>
                      </a:r>
                      <a:r>
                        <a:rPr kumimoji="0" lang="zh-CN" sz="1600" b="0" i="0" u="none" strike="noStrike" cap="none" normalizeH="0" baseline="0" dirty="0">
                          <a:ln>
                            <a:noFill/>
                          </a:ln>
                          <a:solidFill>
                            <a:schemeClr val="tx1"/>
                          </a:solidFill>
                          <a:effectLst/>
                          <a:latin typeface="宋体" pitchFamily="2" charset="-122"/>
                          <a:ea typeface="宋体" pitchFamily="2" charset="-122"/>
                        </a:rPr>
                        <a:t>个文件描述符。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825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 </a:t>
            </a:r>
            <a:r>
              <a:rPr lang="en-US" altLang="zh-CN"/>
              <a:t>MyISAM </a:t>
            </a:r>
            <a:r>
              <a:rPr lang="zh-CN" altLang="en-US"/>
              <a:t>配置</a:t>
            </a:r>
            <a:r>
              <a:rPr lang="zh-CN" altLang="zh-CN"/>
              <a:t>选项</a:t>
            </a:r>
            <a:endParaRPr lang="zh-CN" altLang="en-US" dirty="0"/>
          </a:p>
        </p:txBody>
      </p:sp>
      <p:sp>
        <p:nvSpPr>
          <p:cNvPr id="9" name="内容占位符 8">
            <a:extLst>
              <a:ext uri="{FF2B5EF4-FFF2-40B4-BE49-F238E27FC236}">
                <a16:creationId xmlns:a16="http://schemas.microsoft.com/office/drawing/2014/main" id="{5AA6346F-CA82-41B4-BFB9-66CFE2AFA5F5}"/>
              </a:ext>
            </a:extLst>
          </p:cNvPr>
          <p:cNvSpPr>
            <a:spLocks noGrp="1"/>
          </p:cNvSpPr>
          <p:nvPr>
            <p:ph idx="1"/>
          </p:nvPr>
        </p:nvSpPr>
        <p:spPr/>
        <p:txBody>
          <a:bodyPr/>
          <a:lstStyle/>
          <a:p>
            <a:endParaRPr lang="zh-CN" altLang="en-US"/>
          </a:p>
        </p:txBody>
      </p:sp>
      <p:graphicFrame>
        <p:nvGraphicFramePr>
          <p:cNvPr id="7" name="Group 38"/>
          <p:cNvGraphicFramePr>
            <a:graphicFrameLocks noGrp="1"/>
          </p:cNvGraphicFramePr>
          <p:nvPr/>
        </p:nvGraphicFramePr>
        <p:xfrm>
          <a:off x="1828800" y="2286001"/>
          <a:ext cx="8458200" cy="2499043"/>
        </p:xfrm>
        <a:graphic>
          <a:graphicData uri="http://schemas.openxmlformats.org/drawingml/2006/table">
            <a:tbl>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39687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key_buffer_size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256M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用来存放索引区块的</a:t>
                      </a:r>
                      <a:r>
                        <a:rPr kumimoji="0" lang="zh-CN" sz="1600" b="0" i="0" u="none" strike="noStrike" cap="none" normalizeH="0" baseline="0">
                          <a:ln>
                            <a:noFill/>
                          </a:ln>
                          <a:solidFill>
                            <a:schemeClr val="tx1"/>
                          </a:solidFill>
                          <a:effectLst/>
                          <a:latin typeface="宋体" pitchFamily="2" charset="-122"/>
                          <a:ea typeface="宋体" pitchFamily="2" charset="-122"/>
                        </a:rPr>
                        <a:t>缓存值</a:t>
                      </a:r>
                      <a:r>
                        <a:rPr kumimoji="0" lang="en-US" sz="1600" b="0" i="0" u="none" strike="noStrike" cap="none" normalizeH="0" baseline="0">
                          <a:ln>
                            <a:noFill/>
                          </a:ln>
                          <a:solidFill>
                            <a:schemeClr val="tx1"/>
                          </a:solidFill>
                          <a:effectLst/>
                          <a:latin typeface="宋体" pitchFamily="2" charset="-122"/>
                          <a:ea typeface="宋体" pitchFamily="2" charset="-122"/>
                        </a:rPr>
                        <a:t>, 建议128M以上</a:t>
                      </a:r>
                      <a:r>
                        <a:rPr kumimoji="0" lang="zh-CN" sz="1600" b="0" i="0" u="none" strike="noStrike" cap="none" normalizeH="0" baseline="0">
                          <a:ln>
                            <a:noFill/>
                          </a:ln>
                          <a:solidFill>
                            <a:schemeClr val="tx1"/>
                          </a:solidFill>
                          <a:effectLst/>
                          <a:latin typeface="宋体" pitchFamily="2" charset="-122"/>
                          <a:ea typeface="宋体" pitchFamily="2" charset="-122"/>
                        </a:rPr>
                        <a:t>，不要大于内存的</a:t>
                      </a:r>
                      <a:r>
                        <a:rPr kumimoji="0" lang="en-US" sz="1600" b="0" i="0" u="none" strike="noStrike" cap="none" normalizeH="0" baseline="0">
                          <a:ln>
                            <a:noFill/>
                          </a:ln>
                          <a:solidFill>
                            <a:schemeClr val="tx1"/>
                          </a:solidFill>
                          <a:effectLst/>
                          <a:latin typeface="宋体" pitchFamily="2" charset="-122"/>
                          <a:ea typeface="宋体" pitchFamily="2" charset="-122"/>
                        </a:rPr>
                        <a:t>30%</a:t>
                      </a:r>
                      <a:endParaRPr kumimoji="0" lang="zh-CN" sz="1600" b="0"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read_buffer_size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a:ln>
                            <a:noFill/>
                          </a:ln>
                          <a:solidFill>
                            <a:schemeClr val="tx1"/>
                          </a:solidFill>
                          <a:effectLst/>
                          <a:latin typeface="宋体" pitchFamily="2" charset="-122"/>
                          <a:ea typeface="宋体" pitchFamily="2" charset="-122"/>
                        </a:rPr>
                        <a:t>用来做</a:t>
                      </a:r>
                      <a:r>
                        <a:rPr kumimoji="0" lang="en-US" sz="1600" b="0" i="0" u="none" strike="noStrike" cap="none" normalizeH="0" baseline="0">
                          <a:ln>
                            <a:noFill/>
                          </a:ln>
                          <a:solidFill>
                            <a:schemeClr val="tx1"/>
                          </a:solidFill>
                          <a:effectLst/>
                          <a:latin typeface="宋体" pitchFamily="2" charset="-122"/>
                          <a:ea typeface="宋体" pitchFamily="2" charset="-122"/>
                        </a:rPr>
                        <a:t>MyISAM</a:t>
                      </a:r>
                      <a:r>
                        <a:rPr kumimoji="0" lang="zh-CN" sz="1600" b="0" i="0" u="none" strike="noStrike" cap="none" normalizeH="0" baseline="0">
                          <a:ln>
                            <a:noFill/>
                          </a:ln>
                          <a:solidFill>
                            <a:schemeClr val="tx1"/>
                          </a:solidFill>
                          <a:effectLst/>
                          <a:latin typeface="宋体" pitchFamily="2" charset="-122"/>
                          <a:ea typeface="宋体" pitchFamily="2" charset="-122"/>
                        </a:rPr>
                        <a:t>表全表扫描的缓冲大小</a:t>
                      </a:r>
                      <a:r>
                        <a:rPr kumimoji="0" lang="en-US" sz="1600" b="0" i="0" u="none" strike="noStrike" cap="none" normalizeH="0" baseline="0">
                          <a:ln>
                            <a:noFill/>
                          </a:ln>
                          <a:solidFill>
                            <a:schemeClr val="tx1"/>
                          </a:solidFill>
                          <a:effectLst/>
                          <a:latin typeface="宋体" pitchFamily="2" charset="-122"/>
                          <a:ea typeface="宋体" pitchFamily="2" charset="-122"/>
                        </a:rPr>
                        <a:t>. </a:t>
                      </a:r>
                      <a:r>
                        <a:rPr kumimoji="0" lang="zh-CN" sz="1600" b="0" i="0" u="none" strike="noStrike" cap="none" normalizeH="0" baseline="0">
                          <a:ln>
                            <a:noFill/>
                          </a:ln>
                          <a:solidFill>
                            <a:schemeClr val="tx1"/>
                          </a:solidFill>
                          <a:effectLst/>
                          <a:latin typeface="宋体" pitchFamily="2" charset="-122"/>
                          <a:ea typeface="宋体" pitchFamily="2" charset="-122"/>
                        </a:rPr>
                        <a:t>为从数据表顺序读取数据的读操作保留的缓存区的长度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myisam_sort_buffer_size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128M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dirty="0">
                          <a:ln>
                            <a:noFill/>
                          </a:ln>
                          <a:solidFill>
                            <a:schemeClr val="tx1"/>
                          </a:solidFill>
                          <a:effectLst/>
                          <a:latin typeface="宋体" pitchFamily="2" charset="-122"/>
                          <a:ea typeface="宋体" pitchFamily="2" charset="-122"/>
                        </a:rPr>
                        <a:t>设置</a:t>
                      </a:r>
                      <a:r>
                        <a:rPr kumimoji="0" lang="en-US" sz="1600" b="0" i="0" u="none" strike="noStrike" cap="none" normalizeH="0" baseline="0" dirty="0">
                          <a:ln>
                            <a:noFill/>
                          </a:ln>
                          <a:solidFill>
                            <a:schemeClr val="tx1"/>
                          </a:solidFill>
                          <a:effectLst/>
                          <a:latin typeface="宋体" pitchFamily="2" charset="-122"/>
                          <a:ea typeface="宋体" pitchFamily="2" charset="-122"/>
                        </a:rPr>
                        <a:t>,</a:t>
                      </a:r>
                      <a:r>
                        <a:rPr kumimoji="0" lang="zh-CN" sz="1600" b="0" i="0" u="none" strike="noStrike" cap="none" normalizeH="0" baseline="0" dirty="0">
                          <a:ln>
                            <a:noFill/>
                          </a:ln>
                          <a:solidFill>
                            <a:schemeClr val="tx1"/>
                          </a:solidFill>
                          <a:effectLst/>
                          <a:latin typeface="宋体" pitchFamily="2" charset="-122"/>
                          <a:ea typeface="宋体" pitchFamily="2" charset="-122"/>
                        </a:rPr>
                        <a:t>恢复</a:t>
                      </a:r>
                      <a:r>
                        <a:rPr kumimoji="0" lang="en-US" sz="1600" b="0" i="0" u="none" strike="noStrike" cap="none" normalizeH="0" baseline="0" dirty="0">
                          <a:ln>
                            <a:noFill/>
                          </a:ln>
                          <a:solidFill>
                            <a:schemeClr val="tx1"/>
                          </a:solidFill>
                          <a:effectLst/>
                          <a:latin typeface="宋体" pitchFamily="2" charset="-122"/>
                          <a:ea typeface="宋体" pitchFamily="2" charset="-122"/>
                        </a:rPr>
                        <a:t>,</a:t>
                      </a:r>
                      <a:r>
                        <a:rPr kumimoji="0" lang="zh-CN" sz="1600" b="0" i="0" u="none" strike="noStrike" cap="none" normalizeH="0" baseline="0" dirty="0">
                          <a:ln>
                            <a:noFill/>
                          </a:ln>
                          <a:solidFill>
                            <a:schemeClr val="tx1"/>
                          </a:solidFill>
                          <a:effectLst/>
                          <a:latin typeface="宋体" pitchFamily="2" charset="-122"/>
                          <a:ea typeface="宋体" pitchFamily="2" charset="-122"/>
                        </a:rPr>
                        <a:t>修改表的时候使用的缓冲大小，值不要设的太大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731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 </a:t>
            </a:r>
            <a:r>
              <a:rPr lang="en-US" altLang="zh-CN"/>
              <a:t>InnoDB </a:t>
            </a:r>
            <a:r>
              <a:rPr lang="zh-CN" altLang="en-US"/>
              <a:t>配置</a:t>
            </a:r>
            <a:r>
              <a:rPr lang="zh-CN" altLang="zh-CN"/>
              <a:t>选项</a:t>
            </a:r>
            <a:endParaRPr lang="zh-CN" altLang="en-US" dirty="0"/>
          </a:p>
        </p:txBody>
      </p:sp>
      <p:sp>
        <p:nvSpPr>
          <p:cNvPr id="9" name="内容占位符 8">
            <a:extLst>
              <a:ext uri="{FF2B5EF4-FFF2-40B4-BE49-F238E27FC236}">
                <a16:creationId xmlns:a16="http://schemas.microsoft.com/office/drawing/2014/main" id="{18B82F53-6572-40F9-9B73-C543352D2E27}"/>
              </a:ext>
            </a:extLst>
          </p:cNvPr>
          <p:cNvSpPr>
            <a:spLocks noGrp="1"/>
          </p:cNvSpPr>
          <p:nvPr>
            <p:ph idx="1"/>
          </p:nvPr>
        </p:nvSpPr>
        <p:spPr/>
        <p:txBody>
          <a:bodyPr/>
          <a:lstStyle/>
          <a:p>
            <a:endParaRPr lang="zh-CN" altLang="en-US"/>
          </a:p>
        </p:txBody>
      </p:sp>
      <p:graphicFrame>
        <p:nvGraphicFramePr>
          <p:cNvPr id="7" name="Group 43"/>
          <p:cNvGraphicFramePr>
            <a:graphicFrameLocks noGrp="1"/>
          </p:cNvGraphicFramePr>
          <p:nvPr/>
        </p:nvGraphicFramePr>
        <p:xfrm>
          <a:off x="1905000" y="1484785"/>
          <a:ext cx="8458200" cy="4531043"/>
        </p:xfrm>
        <a:graphic>
          <a:graphicData uri="http://schemas.openxmlformats.org/drawingml/2006/table">
            <a:tbl>
              <a:tblPr/>
              <a:tblGrid>
                <a:gridCol w="2362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4191000">
                  <a:extLst>
                    <a:ext uri="{9D8B030D-6E8A-4147-A177-3AD203B41FA5}">
                      <a16:colId xmlns:a16="http://schemas.microsoft.com/office/drawing/2014/main" val="20003"/>
                    </a:ext>
                  </a:extLst>
                </a:gridCol>
              </a:tblGrid>
              <a:tr h="38100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563">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rgbClr val="FF3300"/>
                          </a:solidFill>
                          <a:effectLst/>
                          <a:latin typeface="宋体" pitchFamily="2" charset="-122"/>
                          <a:ea typeface="宋体" pitchFamily="2" charset="-122"/>
                        </a:rPr>
                        <a:t>innodb_buffer_pool_size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32M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InnoDB使用一个缓冲池来保存索引和原始数据, 这里你设置越大,你在存取表里面数据时所需要的磁盘I/O越少，一般是内存的一半，不超过2G，否则系统会崩溃，这个参数非常重要</a:t>
                      </a:r>
                      <a:endParaRPr kumimoji="0" lang="zh-CN" sz="1400" b="0"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613">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innodb_additional_mem_pool_size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128M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a:t>
                      </a:r>
                      <a:r>
                        <a:rPr kumimoji="0" lang="zh-CN" sz="1400" b="0" i="0" u="none" strike="noStrike" cap="none" normalizeH="0" baseline="0">
                          <a:ln>
                            <a:noFill/>
                          </a:ln>
                          <a:solidFill>
                            <a:schemeClr val="tx1"/>
                          </a:solidFill>
                          <a:effectLst/>
                          <a:latin typeface="宋体" pitchFamily="2" charset="-122"/>
                          <a:ea typeface="宋体" pitchFamily="2" charset="-122"/>
                        </a:rPr>
                        <a:t>用来保存 </a:t>
                      </a:r>
                      <a:r>
                        <a:rPr kumimoji="0" lang="en-US" sz="1400" b="0" i="0" u="none" strike="noStrike" cap="none" normalizeH="0" baseline="0">
                          <a:ln>
                            <a:noFill/>
                          </a:ln>
                          <a:solidFill>
                            <a:schemeClr val="tx1"/>
                          </a:solidFill>
                          <a:effectLst/>
                          <a:latin typeface="宋体" pitchFamily="2" charset="-122"/>
                          <a:ea typeface="宋体" pitchFamily="2" charset="-122"/>
                        </a:rPr>
                        <a:t>metadata </a:t>
                      </a:r>
                      <a:r>
                        <a:rPr kumimoji="0" lang="zh-CN" sz="1400" b="0" i="0" u="none" strike="noStrike" cap="none" normalizeH="0" baseline="0">
                          <a:ln>
                            <a:noFill/>
                          </a:ln>
                          <a:solidFill>
                            <a:schemeClr val="tx1"/>
                          </a:solidFill>
                          <a:effectLst/>
                          <a:latin typeface="宋体" pitchFamily="2" charset="-122"/>
                          <a:ea typeface="宋体" pitchFamily="2" charset="-122"/>
                        </a:rPr>
                        <a:t>信息</a:t>
                      </a:r>
                      <a:r>
                        <a:rPr kumimoji="0" lang="en-US" sz="1400" b="0" i="0" u="none" strike="noStrike" cap="none" normalizeH="0" baseline="0">
                          <a:ln>
                            <a:noFill/>
                          </a:ln>
                          <a:solidFill>
                            <a:schemeClr val="tx1"/>
                          </a:solidFill>
                          <a:effectLst/>
                          <a:latin typeface="宋体" pitchFamily="2" charset="-122"/>
                          <a:ea typeface="宋体" pitchFamily="2" charset="-122"/>
                        </a:rPr>
                        <a:t>, </a:t>
                      </a:r>
                      <a:r>
                        <a:rPr kumimoji="0" lang="zh-CN" sz="1400" b="0" i="0" u="none" strike="noStrike" cap="none" normalizeH="0" baseline="0">
                          <a:ln>
                            <a:noFill/>
                          </a:ln>
                          <a:solidFill>
                            <a:schemeClr val="tx1"/>
                          </a:solidFill>
                          <a:effectLst/>
                          <a:latin typeface="宋体" pitchFamily="2" charset="-122"/>
                          <a:ea typeface="宋体" pitchFamily="2" charset="-122"/>
                        </a:rPr>
                        <a:t>如果内存是</a:t>
                      </a:r>
                      <a:r>
                        <a:rPr kumimoji="0" lang="en-US" sz="1400" b="0" i="0" u="none" strike="noStrike" cap="none" normalizeH="0" baseline="0">
                          <a:ln>
                            <a:noFill/>
                          </a:ln>
                          <a:solidFill>
                            <a:schemeClr val="tx1"/>
                          </a:solidFill>
                          <a:effectLst/>
                          <a:latin typeface="宋体" pitchFamily="2" charset="-122"/>
                          <a:ea typeface="宋体" pitchFamily="2" charset="-122"/>
                        </a:rPr>
                        <a:t>4G</a:t>
                      </a:r>
                      <a:r>
                        <a:rPr kumimoji="0" lang="zh-CN" sz="1400" b="0" i="0" u="none" strike="noStrike" cap="none" normalizeH="0" baseline="0">
                          <a:ln>
                            <a:noFill/>
                          </a:ln>
                          <a:solidFill>
                            <a:schemeClr val="tx1"/>
                          </a:solidFill>
                          <a:effectLst/>
                          <a:latin typeface="宋体" pitchFamily="2" charset="-122"/>
                          <a:ea typeface="宋体" pitchFamily="2" charset="-122"/>
                        </a:rPr>
                        <a:t>，最好本值超过</a:t>
                      </a:r>
                      <a:r>
                        <a:rPr kumimoji="0" lang="en-US" sz="1400" b="0" i="0" u="none" strike="noStrike" cap="none" normalizeH="0" baseline="0">
                          <a:ln>
                            <a:noFill/>
                          </a:ln>
                          <a:solidFill>
                            <a:schemeClr val="tx1"/>
                          </a:solidFill>
                          <a:effectLst/>
                          <a:latin typeface="宋体" pitchFamily="2" charset="-122"/>
                          <a:ea typeface="宋体" pitchFamily="2" charset="-122"/>
                        </a:rPr>
                        <a:t>200M</a:t>
                      </a:r>
                      <a:endParaRPr kumimoji="0" lang="zh-CN" sz="1400" b="0"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3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rgbClr val="FF3300"/>
                          </a:solidFill>
                          <a:effectLst/>
                          <a:latin typeface="宋体" pitchFamily="2" charset="-122"/>
                          <a:ea typeface="宋体" pitchFamily="2" charset="-122"/>
                        </a:rPr>
                        <a:t>innodb_flush_log_at_trx_commit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a:ln>
                            <a:noFill/>
                          </a:ln>
                          <a:solidFill>
                            <a:schemeClr val="tx1"/>
                          </a:solidFill>
                          <a:effectLst/>
                          <a:latin typeface="宋体" pitchFamily="2" charset="-122"/>
                          <a:ea typeface="宋体" pitchFamily="2" charset="-122"/>
                        </a:rPr>
                        <a:t> </a:t>
                      </a:r>
                      <a:r>
                        <a:rPr kumimoji="0" lang="en-US" sz="1400" b="0" i="0" u="none" strike="noStrike" cap="none" normalizeH="0" baseline="0">
                          <a:ln>
                            <a:noFill/>
                          </a:ln>
                          <a:solidFill>
                            <a:schemeClr val="tx1"/>
                          </a:solidFill>
                          <a:effectLst/>
                          <a:latin typeface="宋体" pitchFamily="2" charset="-122"/>
                          <a:ea typeface="宋体" pitchFamily="2" charset="-122"/>
                        </a:rPr>
                        <a:t>0 </a:t>
                      </a:r>
                      <a:r>
                        <a:rPr kumimoji="0" lang="zh-CN" sz="1400" b="0" i="0" u="none" strike="noStrike" cap="none" normalizeH="0" baseline="0">
                          <a:ln>
                            <a:noFill/>
                          </a:ln>
                          <a:solidFill>
                            <a:schemeClr val="tx1"/>
                          </a:solidFill>
                          <a:effectLst/>
                          <a:latin typeface="宋体" pitchFamily="2" charset="-122"/>
                          <a:ea typeface="宋体" pitchFamily="2" charset="-122"/>
                        </a:rPr>
                        <a:t>代表日志只大约每秒写入日志文件并且日志文件刷新到磁盘</a:t>
                      </a:r>
                      <a:r>
                        <a:rPr kumimoji="0" lang="en-US" sz="1400" b="0" i="0" u="none" strike="noStrike" cap="none" normalizeH="0" baseline="0">
                          <a:ln>
                            <a:noFill/>
                          </a:ln>
                          <a:solidFill>
                            <a:schemeClr val="tx1"/>
                          </a:solidFill>
                          <a:effectLst/>
                          <a:latin typeface="宋体" pitchFamily="2" charset="-122"/>
                          <a:ea typeface="宋体" pitchFamily="2" charset="-122"/>
                        </a:rPr>
                        <a:t>;  1 </a:t>
                      </a:r>
                      <a:r>
                        <a:rPr kumimoji="0" lang="zh-CN" sz="1400" b="0" i="0" u="none" strike="noStrike" cap="none" normalizeH="0" baseline="0">
                          <a:ln>
                            <a:noFill/>
                          </a:ln>
                          <a:solidFill>
                            <a:schemeClr val="tx1"/>
                          </a:solidFill>
                          <a:effectLst/>
                          <a:latin typeface="宋体" pitchFamily="2" charset="-122"/>
                          <a:ea typeface="宋体" pitchFamily="2" charset="-122"/>
                        </a:rPr>
                        <a:t>为执行完没执行一条</a:t>
                      </a:r>
                      <a:r>
                        <a:rPr kumimoji="0" lang="en-US" sz="1400" b="0" i="0" u="none" strike="noStrike" cap="none" normalizeH="0" baseline="0">
                          <a:ln>
                            <a:noFill/>
                          </a:ln>
                          <a:solidFill>
                            <a:schemeClr val="tx1"/>
                          </a:solidFill>
                          <a:effectLst/>
                          <a:latin typeface="宋体" pitchFamily="2" charset="-122"/>
                          <a:ea typeface="宋体" pitchFamily="2" charset="-122"/>
                        </a:rPr>
                        <a:t>SQL</a:t>
                      </a:r>
                      <a:r>
                        <a:rPr kumimoji="0" lang="zh-CN" sz="1400" b="0" i="0" u="none" strike="noStrike" cap="none" normalizeH="0" baseline="0">
                          <a:ln>
                            <a:noFill/>
                          </a:ln>
                          <a:solidFill>
                            <a:schemeClr val="tx1"/>
                          </a:solidFill>
                          <a:effectLst/>
                          <a:latin typeface="宋体" pitchFamily="2" charset="-122"/>
                          <a:ea typeface="宋体" pitchFamily="2" charset="-122"/>
                        </a:rPr>
                        <a:t>马上</a:t>
                      </a:r>
                      <a:r>
                        <a:rPr kumimoji="0" lang="en-US" sz="1400" b="0" i="0" u="none" strike="noStrike" cap="none" normalizeH="0" baseline="0">
                          <a:ln>
                            <a:noFill/>
                          </a:ln>
                          <a:solidFill>
                            <a:schemeClr val="tx1"/>
                          </a:solidFill>
                          <a:effectLst/>
                          <a:latin typeface="宋体" pitchFamily="2" charset="-122"/>
                          <a:ea typeface="宋体" pitchFamily="2" charset="-122"/>
                        </a:rPr>
                        <a:t>commit;  2 </a:t>
                      </a:r>
                      <a:r>
                        <a:rPr kumimoji="0" lang="zh-CN" sz="1400" b="0" i="0" u="none" strike="noStrike" cap="none" normalizeH="0" baseline="0">
                          <a:ln>
                            <a:noFill/>
                          </a:ln>
                          <a:solidFill>
                            <a:schemeClr val="tx1"/>
                          </a:solidFill>
                          <a:effectLst/>
                          <a:latin typeface="宋体" pitchFamily="2" charset="-122"/>
                          <a:ea typeface="宋体" pitchFamily="2" charset="-122"/>
                        </a:rPr>
                        <a:t>代表日志写入日志文件在每次提交后</a:t>
                      </a:r>
                      <a:r>
                        <a:rPr kumimoji="0" lang="en-US" sz="1400" b="0" i="0" u="none" strike="noStrike" cap="none" normalizeH="0" baseline="0">
                          <a:ln>
                            <a:noFill/>
                          </a:ln>
                          <a:solidFill>
                            <a:schemeClr val="tx1"/>
                          </a:solidFill>
                          <a:effectLst/>
                          <a:latin typeface="宋体" pitchFamily="2" charset="-122"/>
                          <a:ea typeface="宋体" pitchFamily="2" charset="-122"/>
                        </a:rPr>
                        <a:t>,</a:t>
                      </a:r>
                      <a:r>
                        <a:rPr kumimoji="0" lang="zh-CN" sz="1400" b="0" i="0" u="none" strike="noStrike" cap="none" normalizeH="0" baseline="0">
                          <a:ln>
                            <a:noFill/>
                          </a:ln>
                          <a:solidFill>
                            <a:schemeClr val="tx1"/>
                          </a:solidFill>
                          <a:effectLst/>
                          <a:latin typeface="宋体" pitchFamily="2" charset="-122"/>
                          <a:ea typeface="宋体" pitchFamily="2" charset="-122"/>
                        </a:rPr>
                        <a:t>但是日志文件只有大约每秒才会刷新到磁盘上</a:t>
                      </a:r>
                      <a:r>
                        <a:rPr kumimoji="0" lang="en-US" sz="1400" b="0" i="0" u="none" strike="noStrike" cap="none" normalizeH="0" baseline="0">
                          <a:ln>
                            <a:noFill/>
                          </a:ln>
                          <a:solidFill>
                            <a:schemeClr val="tx1"/>
                          </a:solidFill>
                          <a:effectLst/>
                          <a:latin typeface="宋体" pitchFamily="2" charset="-122"/>
                          <a:ea typeface="宋体" pitchFamily="2" charset="-122"/>
                        </a:rPr>
                        <a:t>.  </a:t>
                      </a:r>
                      <a:r>
                        <a:rPr kumimoji="0" lang="zh-CN" sz="1400" b="0" i="0" u="none" strike="noStrike" cap="none" normalizeH="0" baseline="0">
                          <a:ln>
                            <a:noFill/>
                          </a:ln>
                          <a:solidFill>
                            <a:schemeClr val="tx1"/>
                          </a:solidFill>
                          <a:effectLst/>
                          <a:latin typeface="宋体" pitchFamily="2" charset="-122"/>
                          <a:ea typeface="宋体" pitchFamily="2" charset="-122"/>
                        </a:rPr>
                        <a:t>对速度影响比较大，同时也关系数据完整性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615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innodb_log_file_size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256M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a:ln>
                            <a:noFill/>
                          </a:ln>
                          <a:solidFill>
                            <a:schemeClr val="tx1"/>
                          </a:solidFill>
                          <a:effectLst/>
                          <a:latin typeface="宋体" pitchFamily="2" charset="-122"/>
                          <a:ea typeface="宋体" pitchFamily="2" charset="-122"/>
                        </a:rPr>
                        <a:t>在日志组中每个日志文件的大小</a:t>
                      </a:r>
                      <a:r>
                        <a:rPr kumimoji="0" lang="en-US" sz="1400" b="0" i="0" u="none" strike="noStrike" cap="none" normalizeH="0" baseline="0">
                          <a:ln>
                            <a:noFill/>
                          </a:ln>
                          <a:solidFill>
                            <a:schemeClr val="tx1"/>
                          </a:solidFill>
                          <a:effectLst/>
                          <a:latin typeface="宋体" pitchFamily="2" charset="-122"/>
                          <a:ea typeface="宋体" pitchFamily="2" charset="-122"/>
                        </a:rPr>
                        <a:t>, </a:t>
                      </a:r>
                      <a:r>
                        <a:rPr kumimoji="0" lang="zh-CN" sz="1400" b="0" i="0" u="none" strike="noStrike" cap="none" normalizeH="0" baseline="0">
                          <a:ln>
                            <a:noFill/>
                          </a:ln>
                          <a:solidFill>
                            <a:schemeClr val="tx1"/>
                          </a:solidFill>
                          <a:effectLst/>
                          <a:latin typeface="宋体" pitchFamily="2" charset="-122"/>
                          <a:ea typeface="宋体" pitchFamily="2" charset="-122"/>
                        </a:rPr>
                        <a:t>一般是</a:t>
                      </a:r>
                      <a:r>
                        <a:rPr kumimoji="0" lang="en-US" sz="1400" b="0" i="0" u="none" strike="noStrike" cap="none" normalizeH="0" baseline="0">
                          <a:ln>
                            <a:noFill/>
                          </a:ln>
                          <a:solidFill>
                            <a:schemeClr val="tx1"/>
                          </a:solidFill>
                          <a:effectLst/>
                          <a:latin typeface="宋体" pitchFamily="2" charset="-122"/>
                          <a:ea typeface="宋体" pitchFamily="2" charset="-122"/>
                        </a:rPr>
                        <a:t>innodb_buffer_pool_size</a:t>
                      </a:r>
                      <a:r>
                        <a:rPr kumimoji="0" lang="zh-CN" sz="1400" b="0" i="0" u="none" strike="noStrike" cap="none" normalizeH="0" baseline="0">
                          <a:ln>
                            <a:noFill/>
                          </a:ln>
                          <a:solidFill>
                            <a:schemeClr val="tx1"/>
                          </a:solidFill>
                          <a:effectLst/>
                          <a:latin typeface="宋体" pitchFamily="2" charset="-122"/>
                          <a:ea typeface="宋体" pitchFamily="2" charset="-122"/>
                        </a:rPr>
                        <a:t>的</a:t>
                      </a:r>
                      <a:r>
                        <a:rPr kumimoji="0" lang="en-US" sz="1400" b="0" i="0" u="none" strike="noStrike" cap="none" normalizeH="0" baseline="0">
                          <a:ln>
                            <a:noFill/>
                          </a:ln>
                          <a:solidFill>
                            <a:schemeClr val="tx1"/>
                          </a:solidFill>
                          <a:effectLst/>
                          <a:latin typeface="宋体" pitchFamily="2" charset="-122"/>
                          <a:ea typeface="宋体" pitchFamily="2" charset="-122"/>
                        </a:rPr>
                        <a:t>25%</a:t>
                      </a:r>
                      <a:r>
                        <a:rPr kumimoji="0" lang="zh-CN" sz="1400" b="0" i="0" u="none" strike="noStrike" cap="none" normalizeH="0" baseline="0">
                          <a:ln>
                            <a:noFill/>
                          </a:ln>
                          <a:solidFill>
                            <a:schemeClr val="tx1"/>
                          </a:solidFill>
                          <a:effectLst/>
                          <a:latin typeface="宋体" pitchFamily="2" charset="-122"/>
                          <a:ea typeface="宋体" pitchFamily="2" charset="-122"/>
                        </a:rPr>
                        <a:t>，官方推荐是 </a:t>
                      </a:r>
                      <a:r>
                        <a:rPr kumimoji="0" lang="en-US" sz="1400" b="0" i="0" u="none" strike="noStrike" cap="none" normalizeH="0" baseline="0">
                          <a:ln>
                            <a:noFill/>
                          </a:ln>
                          <a:solidFill>
                            <a:schemeClr val="tx1"/>
                          </a:solidFill>
                          <a:effectLst/>
                          <a:latin typeface="宋体" pitchFamily="2" charset="-122"/>
                          <a:ea typeface="宋体" pitchFamily="2" charset="-122"/>
                        </a:rPr>
                        <a:t>innodb_buffer_pool_size </a:t>
                      </a:r>
                      <a:r>
                        <a:rPr kumimoji="0" lang="zh-CN" sz="1400" b="0" i="0" u="none" strike="noStrike" cap="none" normalizeH="0" baseline="0">
                          <a:ln>
                            <a:noFill/>
                          </a:ln>
                          <a:solidFill>
                            <a:schemeClr val="tx1"/>
                          </a:solidFill>
                          <a:effectLst/>
                          <a:latin typeface="宋体" pitchFamily="2" charset="-122"/>
                          <a:ea typeface="宋体" pitchFamily="2" charset="-122"/>
                        </a:rPr>
                        <a:t>的 </a:t>
                      </a:r>
                      <a:r>
                        <a:rPr kumimoji="0" lang="en-US" sz="1400" b="0" i="0" u="none" strike="noStrike" cap="none" normalizeH="0" baseline="0">
                          <a:ln>
                            <a:noFill/>
                          </a:ln>
                          <a:solidFill>
                            <a:schemeClr val="tx1"/>
                          </a:solidFill>
                          <a:effectLst/>
                          <a:latin typeface="宋体" pitchFamily="2" charset="-122"/>
                          <a:ea typeface="宋体" pitchFamily="2" charset="-122"/>
                        </a:rPr>
                        <a:t>40-50%, </a:t>
                      </a:r>
                      <a:r>
                        <a:rPr kumimoji="0" lang="zh-CN" sz="1400" b="0" i="0" u="none" strike="noStrike" cap="none" normalizeH="0" baseline="0">
                          <a:ln>
                            <a:noFill/>
                          </a:ln>
                          <a:solidFill>
                            <a:schemeClr val="tx1"/>
                          </a:solidFill>
                          <a:effectLst/>
                          <a:latin typeface="宋体" pitchFamily="2" charset="-122"/>
                          <a:ea typeface="宋体" pitchFamily="2" charset="-122"/>
                        </a:rPr>
                        <a:t>设置大一点来避免在日志文件覆写上不必要的缓冲池刷新行为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innodb_log_buffer_size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dirty="0">
                          <a:ln>
                            <a:noFill/>
                          </a:ln>
                          <a:solidFill>
                            <a:schemeClr val="tx1"/>
                          </a:solidFill>
                          <a:effectLst/>
                          <a:latin typeface="宋体" pitchFamily="2" charset="-122"/>
                          <a:ea typeface="宋体" pitchFamily="2" charset="-122"/>
                        </a:rPr>
                        <a:t>用来缓冲日志数据的缓冲区的大小</a:t>
                      </a:r>
                      <a:r>
                        <a:rPr kumimoji="0" lang="en-US" sz="1400" b="0" i="0" u="none" strike="noStrike" cap="none" normalizeH="0" baseline="0" dirty="0">
                          <a:ln>
                            <a:noFill/>
                          </a:ln>
                          <a:solidFill>
                            <a:schemeClr val="tx1"/>
                          </a:solidFill>
                          <a:effectLst/>
                          <a:latin typeface="宋体" pitchFamily="2" charset="-122"/>
                          <a:ea typeface="宋体" pitchFamily="2" charset="-122"/>
                        </a:rPr>
                        <a:t>. </a:t>
                      </a:r>
                      <a:r>
                        <a:rPr kumimoji="0" lang="zh-CN" sz="1400" b="0" i="0" u="none" strike="noStrike" cap="none" normalizeH="0" baseline="0" dirty="0">
                          <a:ln>
                            <a:noFill/>
                          </a:ln>
                          <a:solidFill>
                            <a:schemeClr val="tx1"/>
                          </a:solidFill>
                          <a:effectLst/>
                          <a:latin typeface="宋体" pitchFamily="2" charset="-122"/>
                          <a:ea typeface="宋体" pitchFamily="2" charset="-122"/>
                        </a:rPr>
                        <a:t>推荐是</a:t>
                      </a:r>
                      <a:r>
                        <a:rPr kumimoji="0" lang="en-US" sz="1400" b="0" i="0" u="none" strike="noStrike" cap="none" normalizeH="0" baseline="0" dirty="0">
                          <a:ln>
                            <a:noFill/>
                          </a:ln>
                          <a:solidFill>
                            <a:schemeClr val="tx1"/>
                          </a:solidFill>
                          <a:effectLst/>
                          <a:latin typeface="宋体" pitchFamily="2" charset="-122"/>
                          <a:ea typeface="宋体" pitchFamily="2" charset="-122"/>
                        </a:rPr>
                        <a:t>8M</a:t>
                      </a:r>
                      <a:r>
                        <a:rPr kumimoji="0" lang="zh-CN" sz="1400" b="0" i="0" u="none" strike="noStrike" cap="none" normalizeH="0" baseline="0" dirty="0">
                          <a:ln>
                            <a:noFill/>
                          </a:ln>
                          <a:solidFill>
                            <a:schemeClr val="tx1"/>
                          </a:solidFill>
                          <a:effectLst/>
                          <a:latin typeface="宋体" pitchFamily="2" charset="-122"/>
                          <a:ea typeface="宋体" pitchFamily="2" charset="-122"/>
                        </a:rPr>
                        <a:t>，官方推荐该值小于</a:t>
                      </a:r>
                      <a:r>
                        <a:rPr kumimoji="0" lang="en-US" sz="1400" b="0" i="0" u="none" strike="noStrike" cap="none" normalizeH="0" baseline="0" dirty="0">
                          <a:ln>
                            <a:noFill/>
                          </a:ln>
                          <a:solidFill>
                            <a:schemeClr val="tx1"/>
                          </a:solidFill>
                          <a:effectLst/>
                          <a:latin typeface="宋体" pitchFamily="2" charset="-122"/>
                          <a:ea typeface="宋体" pitchFamily="2" charset="-122"/>
                        </a:rPr>
                        <a:t>16M</a:t>
                      </a:r>
                      <a:r>
                        <a:rPr kumimoji="0" lang="zh-CN" sz="1400" b="0" i="0" u="none" strike="noStrike" cap="none" normalizeH="0" baseline="0" dirty="0">
                          <a:ln>
                            <a:noFill/>
                          </a:ln>
                          <a:solidFill>
                            <a:schemeClr val="tx1"/>
                          </a:solidFill>
                          <a:effectLst/>
                          <a:latin typeface="宋体" pitchFamily="2" charset="-122"/>
                          <a:ea typeface="宋体" pitchFamily="2" charset="-122"/>
                        </a:rPr>
                        <a:t>，最好是 </a:t>
                      </a:r>
                      <a:r>
                        <a:rPr kumimoji="0" lang="en-US" sz="1400" b="0" i="0" u="none" strike="noStrike" cap="none" normalizeH="0" baseline="0" dirty="0">
                          <a:ln>
                            <a:noFill/>
                          </a:ln>
                          <a:solidFill>
                            <a:schemeClr val="tx1"/>
                          </a:solidFill>
                          <a:effectLst/>
                          <a:latin typeface="宋体" pitchFamily="2" charset="-122"/>
                          <a:ea typeface="宋体" pitchFamily="2" charset="-122"/>
                        </a:rPr>
                        <a:t>1M-8M </a:t>
                      </a:r>
                      <a:r>
                        <a:rPr kumimoji="0" lang="zh-CN" sz="1400" b="0" i="0" u="none" strike="noStrike" cap="none" normalizeH="0" baseline="0" dirty="0">
                          <a:ln>
                            <a:noFill/>
                          </a:ln>
                          <a:solidFill>
                            <a:schemeClr val="tx1"/>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972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MySQL</a:t>
            </a:r>
            <a:r>
              <a:rPr lang="zh-CN" altLang="en-US"/>
              <a:t>（</a:t>
            </a:r>
            <a:r>
              <a:rPr lang="en-US" altLang="zh-CN"/>
              <a:t>/etc/my.cnf </a:t>
            </a:r>
            <a:r>
              <a:rPr lang="zh-CN" altLang="en-US"/>
              <a:t>）</a:t>
            </a:r>
            <a:endParaRPr lang="zh-CN" altLang="en-US" dirty="0"/>
          </a:p>
        </p:txBody>
      </p:sp>
      <p:sp>
        <p:nvSpPr>
          <p:cNvPr id="9" name="内容占位符 8">
            <a:extLst>
              <a:ext uri="{FF2B5EF4-FFF2-40B4-BE49-F238E27FC236}">
                <a16:creationId xmlns:a16="http://schemas.microsoft.com/office/drawing/2014/main" id="{20521C5B-5FC1-4720-9209-81103CACE4EE}"/>
              </a:ext>
            </a:extLst>
          </p:cNvPr>
          <p:cNvSpPr>
            <a:spLocks noGrp="1"/>
          </p:cNvSpPr>
          <p:nvPr>
            <p:ph idx="1"/>
          </p:nvPr>
        </p:nvSpPr>
        <p:spPr/>
        <p:txBody>
          <a:bodyPr/>
          <a:lstStyle/>
          <a:p>
            <a:endParaRPr lang="zh-CN" altLang="en-US"/>
          </a:p>
        </p:txBody>
      </p:sp>
      <p:sp>
        <p:nvSpPr>
          <p:cNvPr id="7" name="TextBox 6"/>
          <p:cNvSpPr txBox="1"/>
          <p:nvPr/>
        </p:nvSpPr>
        <p:spPr>
          <a:xfrm>
            <a:off x="1847528" y="908722"/>
            <a:ext cx="8496944" cy="58169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200" b="1" dirty="0">
                <a:solidFill>
                  <a:srgbClr val="FF0000"/>
                </a:solidFill>
              </a:rPr>
              <a:t>[</a:t>
            </a:r>
            <a:r>
              <a:rPr lang="en-US" altLang="zh-CN" sz="1200" b="1" dirty="0" err="1">
                <a:solidFill>
                  <a:srgbClr val="FF0000"/>
                </a:solidFill>
              </a:rPr>
              <a:t>mysqld</a:t>
            </a:r>
            <a:r>
              <a:rPr lang="en-US" altLang="zh-CN" sz="1200" b="1" dirty="0">
                <a:solidFill>
                  <a:srgbClr val="FF0000"/>
                </a:solidFill>
              </a:rPr>
              <a:t>]</a:t>
            </a:r>
          </a:p>
          <a:p>
            <a:r>
              <a:rPr lang="en-US" altLang="zh-CN" sz="1200" b="1" dirty="0">
                <a:solidFill>
                  <a:srgbClr val="0070C0"/>
                </a:solidFill>
              </a:rPr>
              <a:t># GENERAL</a:t>
            </a:r>
          </a:p>
          <a:p>
            <a:r>
              <a:rPr lang="en-US" altLang="zh-CN" sz="1200" b="1" dirty="0" err="1"/>
              <a:t>datadir</a:t>
            </a:r>
            <a:r>
              <a:rPr lang="en-US" altLang="zh-CN" sz="1200" b="1" dirty="0"/>
              <a:t> = /</a:t>
            </a:r>
            <a:r>
              <a:rPr lang="en-US" altLang="zh-CN" sz="1200" b="1" dirty="0" err="1"/>
              <a:t>var</a:t>
            </a:r>
            <a:r>
              <a:rPr lang="en-US" altLang="zh-CN" sz="1200" b="1" dirty="0"/>
              <a:t>/lib/</a:t>
            </a:r>
            <a:r>
              <a:rPr lang="en-US" altLang="zh-CN" sz="1200" b="1" dirty="0" err="1"/>
              <a:t>mysql</a:t>
            </a:r>
            <a:endParaRPr lang="en-US" altLang="zh-CN" sz="1200" b="1" dirty="0"/>
          </a:p>
          <a:p>
            <a:r>
              <a:rPr lang="en-US" altLang="zh-CN" sz="1200" b="1" dirty="0"/>
              <a:t>socket = /</a:t>
            </a:r>
            <a:r>
              <a:rPr lang="en-US" altLang="zh-CN" sz="1200" b="1" dirty="0" err="1"/>
              <a:t>var</a:t>
            </a:r>
            <a:r>
              <a:rPr lang="en-US" altLang="zh-CN" sz="1200" b="1" dirty="0"/>
              <a:t>/lib/</a:t>
            </a:r>
            <a:r>
              <a:rPr lang="en-US" altLang="zh-CN" sz="1200" b="1" dirty="0" err="1"/>
              <a:t>mysql</a:t>
            </a:r>
            <a:r>
              <a:rPr lang="en-US" altLang="zh-CN" sz="1200" b="1" dirty="0"/>
              <a:t>/</a:t>
            </a:r>
            <a:r>
              <a:rPr lang="en-US" altLang="zh-CN" sz="1200" b="1" dirty="0" err="1"/>
              <a:t>mysql.sock</a:t>
            </a:r>
            <a:endParaRPr lang="en-US" altLang="zh-CN" sz="1200" b="1" dirty="0"/>
          </a:p>
          <a:p>
            <a:r>
              <a:rPr lang="en-US" altLang="zh-CN" sz="1200" b="1" dirty="0" err="1"/>
              <a:t>pid_file</a:t>
            </a:r>
            <a:r>
              <a:rPr lang="en-US" altLang="zh-CN" sz="1200" b="1" dirty="0"/>
              <a:t> = /</a:t>
            </a:r>
            <a:r>
              <a:rPr lang="en-US" altLang="zh-CN" sz="1200" b="1" dirty="0" err="1"/>
              <a:t>var</a:t>
            </a:r>
            <a:r>
              <a:rPr lang="en-US" altLang="zh-CN" sz="1200" b="1" dirty="0"/>
              <a:t>/lib/</a:t>
            </a:r>
            <a:r>
              <a:rPr lang="en-US" altLang="zh-CN" sz="1200" b="1" dirty="0" err="1"/>
              <a:t>mysql</a:t>
            </a:r>
            <a:r>
              <a:rPr lang="en-US" altLang="zh-CN" sz="1200" b="1" dirty="0"/>
              <a:t>/mysql.pid</a:t>
            </a:r>
          </a:p>
          <a:p>
            <a:r>
              <a:rPr lang="en-US" altLang="zh-CN" sz="1200" b="1" dirty="0"/>
              <a:t>user = </a:t>
            </a:r>
            <a:r>
              <a:rPr lang="en-US" altLang="zh-CN" sz="1200" b="1" dirty="0" err="1"/>
              <a:t>mysql</a:t>
            </a:r>
            <a:endParaRPr lang="en-US" altLang="zh-CN" sz="1200" b="1" dirty="0"/>
          </a:p>
          <a:p>
            <a:r>
              <a:rPr lang="en-US" altLang="zh-CN" sz="1200" b="1" dirty="0"/>
              <a:t>port = 3306</a:t>
            </a:r>
          </a:p>
          <a:p>
            <a:r>
              <a:rPr lang="en-US" altLang="zh-CN" sz="1200" b="1" dirty="0" err="1"/>
              <a:t>storage_engine</a:t>
            </a:r>
            <a:r>
              <a:rPr lang="en-US" altLang="zh-CN" sz="1200" b="1" dirty="0"/>
              <a:t> = </a:t>
            </a:r>
            <a:r>
              <a:rPr lang="en-US" altLang="zh-CN" sz="1200" b="1" dirty="0" err="1"/>
              <a:t>InnoDB</a:t>
            </a:r>
            <a:endParaRPr lang="en-US" altLang="zh-CN" sz="1200" b="1" dirty="0"/>
          </a:p>
          <a:p>
            <a:r>
              <a:rPr lang="en-US" altLang="zh-CN" sz="1200" b="1" dirty="0">
                <a:solidFill>
                  <a:srgbClr val="0070C0"/>
                </a:solidFill>
              </a:rPr>
              <a:t># INNODB</a:t>
            </a:r>
          </a:p>
          <a:p>
            <a:r>
              <a:rPr lang="en-US" altLang="zh-CN" sz="1200" b="1" dirty="0" err="1"/>
              <a:t>innodb_buffer_pool_size</a:t>
            </a:r>
            <a:r>
              <a:rPr lang="en-US" altLang="zh-CN" sz="1200" b="1" dirty="0"/>
              <a:t> = &lt;value&gt;</a:t>
            </a:r>
          </a:p>
          <a:p>
            <a:r>
              <a:rPr lang="en-US" altLang="zh-CN" sz="1200" b="1" dirty="0" err="1"/>
              <a:t>innodb_log_file_size</a:t>
            </a:r>
            <a:r>
              <a:rPr lang="en-US" altLang="zh-CN" sz="1200" b="1" dirty="0"/>
              <a:t> = &lt;value&gt;</a:t>
            </a:r>
          </a:p>
          <a:p>
            <a:r>
              <a:rPr lang="en-US" altLang="zh-CN" sz="1200" b="1" dirty="0" err="1"/>
              <a:t>innodb_file_per_table</a:t>
            </a:r>
            <a:r>
              <a:rPr lang="en-US" altLang="zh-CN" sz="1200" b="1" dirty="0"/>
              <a:t> = 1</a:t>
            </a:r>
          </a:p>
          <a:p>
            <a:r>
              <a:rPr lang="en-US" altLang="zh-CN" sz="1200" b="1" dirty="0" err="1"/>
              <a:t>innodb_flush_method</a:t>
            </a:r>
            <a:r>
              <a:rPr lang="en-US" altLang="zh-CN" sz="1200" b="1" dirty="0"/>
              <a:t> = O_DIRECT</a:t>
            </a:r>
          </a:p>
          <a:p>
            <a:r>
              <a:rPr lang="en-US" altLang="zh-CN" sz="1200" b="1" dirty="0">
                <a:solidFill>
                  <a:srgbClr val="0070C0"/>
                </a:solidFill>
              </a:rPr>
              <a:t># </a:t>
            </a:r>
            <a:r>
              <a:rPr lang="en-US" altLang="zh-CN" sz="1200" b="1" dirty="0" err="1">
                <a:solidFill>
                  <a:srgbClr val="0070C0"/>
                </a:solidFill>
              </a:rPr>
              <a:t>MyISAM</a:t>
            </a:r>
            <a:endParaRPr lang="en-US" altLang="zh-CN" sz="1200" b="1" dirty="0">
              <a:solidFill>
                <a:srgbClr val="0070C0"/>
              </a:solidFill>
            </a:endParaRPr>
          </a:p>
          <a:p>
            <a:r>
              <a:rPr lang="en-US" altLang="zh-CN" sz="1200" b="1" dirty="0" err="1"/>
              <a:t>key_buffer_size</a:t>
            </a:r>
            <a:r>
              <a:rPr lang="en-US" altLang="zh-CN" sz="1200" b="1" dirty="0"/>
              <a:t> = &lt;value&gt;</a:t>
            </a:r>
          </a:p>
          <a:p>
            <a:r>
              <a:rPr lang="en-US" altLang="zh-CN" sz="1200" b="1" dirty="0">
                <a:solidFill>
                  <a:srgbClr val="0070C0"/>
                </a:solidFill>
              </a:rPr>
              <a:t># LOGGING</a:t>
            </a:r>
          </a:p>
          <a:p>
            <a:r>
              <a:rPr lang="en-US" altLang="zh-CN" sz="1200" b="1" dirty="0" err="1"/>
              <a:t>log_error</a:t>
            </a:r>
            <a:r>
              <a:rPr lang="en-US" altLang="zh-CN" sz="1200" b="1" dirty="0"/>
              <a:t> = /</a:t>
            </a:r>
            <a:r>
              <a:rPr lang="en-US" altLang="zh-CN" sz="1200" b="1" dirty="0" err="1"/>
              <a:t>var</a:t>
            </a:r>
            <a:r>
              <a:rPr lang="en-US" altLang="zh-CN" sz="1200" b="1" dirty="0"/>
              <a:t>/lib/</a:t>
            </a:r>
            <a:r>
              <a:rPr lang="en-US" altLang="zh-CN" sz="1200" b="1" dirty="0" err="1"/>
              <a:t>mysql</a:t>
            </a:r>
            <a:r>
              <a:rPr lang="en-US" altLang="zh-CN" sz="1200" b="1" dirty="0"/>
              <a:t>/mysql-error.log</a:t>
            </a:r>
          </a:p>
          <a:p>
            <a:r>
              <a:rPr lang="en-US" altLang="zh-CN" sz="1200" b="1" dirty="0" err="1"/>
              <a:t>log_slow_queries</a:t>
            </a:r>
            <a:r>
              <a:rPr lang="en-US" altLang="zh-CN" sz="1200" b="1" dirty="0"/>
              <a:t> = /</a:t>
            </a:r>
            <a:r>
              <a:rPr lang="en-US" altLang="zh-CN" sz="1200" b="1" dirty="0" err="1"/>
              <a:t>var</a:t>
            </a:r>
            <a:r>
              <a:rPr lang="en-US" altLang="zh-CN" sz="1200" b="1" dirty="0"/>
              <a:t>/lib/</a:t>
            </a:r>
            <a:r>
              <a:rPr lang="en-US" altLang="zh-CN" sz="1200" b="1" dirty="0" err="1"/>
              <a:t>mysql</a:t>
            </a:r>
            <a:r>
              <a:rPr lang="en-US" altLang="zh-CN" sz="1200" b="1" dirty="0"/>
              <a:t>/mysql-slow.log</a:t>
            </a:r>
          </a:p>
          <a:p>
            <a:r>
              <a:rPr lang="en-US" altLang="zh-CN" sz="1200" b="1" dirty="0">
                <a:solidFill>
                  <a:srgbClr val="0070C0"/>
                </a:solidFill>
              </a:rPr>
              <a:t># OTHER</a:t>
            </a:r>
          </a:p>
          <a:p>
            <a:r>
              <a:rPr lang="en-US" altLang="zh-CN" sz="1200" b="1" dirty="0" err="1"/>
              <a:t>tmp_table_size</a:t>
            </a:r>
            <a:r>
              <a:rPr lang="en-US" altLang="zh-CN" sz="1200" b="1" dirty="0"/>
              <a:t> = 32M</a:t>
            </a:r>
          </a:p>
          <a:p>
            <a:r>
              <a:rPr lang="en-US" altLang="zh-CN" sz="1200" b="1" dirty="0" err="1"/>
              <a:t>max_heap_table_size</a:t>
            </a:r>
            <a:r>
              <a:rPr lang="en-US" altLang="zh-CN" sz="1200" b="1" dirty="0"/>
              <a:t> = 32M</a:t>
            </a:r>
          </a:p>
          <a:p>
            <a:r>
              <a:rPr lang="en-US" altLang="zh-CN" sz="1200" b="1" dirty="0" err="1"/>
              <a:t>query_cache_type</a:t>
            </a:r>
            <a:r>
              <a:rPr lang="en-US" altLang="zh-CN" sz="1200" b="1" dirty="0"/>
              <a:t> = 0</a:t>
            </a:r>
          </a:p>
          <a:p>
            <a:r>
              <a:rPr lang="en-US" altLang="zh-CN" sz="1200" b="1" dirty="0" err="1"/>
              <a:t>query_cache_size</a:t>
            </a:r>
            <a:r>
              <a:rPr lang="en-US" altLang="zh-CN" sz="1200" b="1" dirty="0"/>
              <a:t> = 0</a:t>
            </a:r>
          </a:p>
          <a:p>
            <a:r>
              <a:rPr lang="en-US" altLang="zh-CN" sz="1200" b="1" dirty="0" err="1"/>
              <a:t>max_connections</a:t>
            </a:r>
            <a:r>
              <a:rPr lang="en-US" altLang="zh-CN" sz="1200" b="1" dirty="0"/>
              <a:t> = &lt;value&gt;</a:t>
            </a:r>
          </a:p>
          <a:p>
            <a:r>
              <a:rPr lang="en-US" altLang="zh-CN" sz="1200" b="1" dirty="0" err="1"/>
              <a:t>thread_cache_size</a:t>
            </a:r>
            <a:r>
              <a:rPr lang="en-US" altLang="zh-CN" sz="1200" b="1" dirty="0"/>
              <a:t> = &lt;value&gt;</a:t>
            </a:r>
          </a:p>
          <a:p>
            <a:r>
              <a:rPr lang="en-US" altLang="zh-CN" sz="1200" b="1" dirty="0" err="1"/>
              <a:t>table_cache_size</a:t>
            </a:r>
            <a:r>
              <a:rPr lang="en-US" altLang="zh-CN" sz="1200" b="1" dirty="0"/>
              <a:t> = &lt;value&gt;</a:t>
            </a:r>
          </a:p>
          <a:p>
            <a:r>
              <a:rPr lang="en-US" altLang="zh-CN" sz="1200" b="1" dirty="0" err="1"/>
              <a:t>open_files_limit</a:t>
            </a:r>
            <a:r>
              <a:rPr lang="en-US" altLang="zh-CN" sz="1200" b="1" dirty="0"/>
              <a:t> = 65535</a:t>
            </a:r>
          </a:p>
          <a:p>
            <a:endParaRPr lang="en-US" altLang="zh-CN" sz="1200" b="1" dirty="0"/>
          </a:p>
          <a:p>
            <a:r>
              <a:rPr lang="en-US" altLang="zh-CN" sz="1200" b="1" dirty="0">
                <a:solidFill>
                  <a:srgbClr val="FF0000"/>
                </a:solidFill>
              </a:rPr>
              <a:t>[client]</a:t>
            </a:r>
          </a:p>
          <a:p>
            <a:r>
              <a:rPr lang="en-US" altLang="zh-CN" sz="1200" b="1" dirty="0"/>
              <a:t>socket = /</a:t>
            </a:r>
            <a:r>
              <a:rPr lang="en-US" altLang="zh-CN" sz="1200" b="1" dirty="0" err="1"/>
              <a:t>var</a:t>
            </a:r>
            <a:r>
              <a:rPr lang="en-US" altLang="zh-CN" sz="1200" b="1" dirty="0"/>
              <a:t>/lib/</a:t>
            </a:r>
            <a:r>
              <a:rPr lang="en-US" altLang="zh-CN" sz="1200" b="1" dirty="0" err="1"/>
              <a:t>mysql</a:t>
            </a:r>
            <a:r>
              <a:rPr lang="en-US" altLang="zh-CN" sz="1200" b="1" dirty="0"/>
              <a:t>/</a:t>
            </a:r>
            <a:r>
              <a:rPr lang="en-US" altLang="zh-CN" sz="1200" b="1" dirty="0" err="1"/>
              <a:t>mysql.sock</a:t>
            </a:r>
            <a:endParaRPr lang="en-US" altLang="zh-CN" sz="1200" b="1" dirty="0"/>
          </a:p>
          <a:p>
            <a:r>
              <a:rPr lang="en-US" altLang="zh-CN" sz="1200" b="1" dirty="0"/>
              <a:t>port = 3306</a:t>
            </a:r>
            <a:endParaRPr lang="zh-CN" altLang="en-US" sz="1200" b="1" dirty="0"/>
          </a:p>
        </p:txBody>
      </p:sp>
    </p:spTree>
    <p:extLst>
      <p:ext uri="{BB962C8B-B14F-4D97-AF65-F5344CB8AC3E}">
        <p14:creationId xmlns:p14="http://schemas.microsoft.com/office/powerpoint/2010/main" val="278554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参考资源</a:t>
            </a:r>
            <a:endParaRPr lang="zh-CN" altLang="en-US" dirty="0"/>
          </a:p>
        </p:txBody>
      </p:sp>
      <p:sp>
        <p:nvSpPr>
          <p:cNvPr id="3" name="内容占位符 2"/>
          <p:cNvSpPr>
            <a:spLocks noGrp="1"/>
          </p:cNvSpPr>
          <p:nvPr>
            <p:ph idx="1"/>
          </p:nvPr>
        </p:nvSpPr>
        <p:spPr/>
        <p:txBody>
          <a:bodyPr/>
          <a:lstStyle/>
          <a:p>
            <a:r>
              <a:rPr lang="zh-CN" altLang="en-US"/>
              <a:t>书籍</a:t>
            </a:r>
            <a:endParaRPr lang="en-US" altLang="zh-CN"/>
          </a:p>
          <a:p>
            <a:pPr lvl="1"/>
            <a:r>
              <a:rPr lang="zh-CN" altLang="en-US"/>
              <a:t>高性能</a:t>
            </a:r>
            <a:r>
              <a:rPr lang="en-US" altLang="zh-CN"/>
              <a:t>MySQL</a:t>
            </a:r>
            <a:r>
              <a:rPr lang="zh-CN" altLang="en-US"/>
              <a:t>（第</a:t>
            </a:r>
            <a:r>
              <a:rPr lang="en-US" altLang="zh-CN"/>
              <a:t>3</a:t>
            </a:r>
            <a:r>
              <a:rPr lang="zh-CN" altLang="en-US"/>
              <a:t>版）</a:t>
            </a:r>
            <a:endParaRPr lang="en-US" altLang="zh-CN"/>
          </a:p>
          <a:p>
            <a:pPr lvl="2"/>
            <a:r>
              <a:rPr lang="en-US" altLang="zh-CN">
                <a:hlinkClick r:id="rId2"/>
              </a:rPr>
              <a:t>http://www.highperfmysql.com/</a:t>
            </a:r>
            <a:endParaRPr lang="en-US" altLang="zh-CN"/>
          </a:p>
          <a:p>
            <a:pPr lvl="1"/>
            <a:r>
              <a:rPr lang="en-US" altLang="zh-CN"/>
              <a:t>Effective MySQL </a:t>
            </a:r>
            <a:r>
              <a:rPr lang="zh-CN" altLang="en-US"/>
              <a:t>系列（</a:t>
            </a:r>
            <a:r>
              <a:rPr lang="en-US" altLang="zh-CN"/>
              <a:t>3</a:t>
            </a:r>
            <a:r>
              <a:rPr lang="zh-CN" altLang="en-US"/>
              <a:t>册，有中译本）</a:t>
            </a:r>
            <a:endParaRPr lang="en-US" altLang="zh-CN"/>
          </a:p>
          <a:p>
            <a:pPr lvl="2"/>
            <a:r>
              <a:rPr lang="en-US" altLang="zh-CN">
                <a:hlinkClick r:id="rId3"/>
              </a:rPr>
              <a:t>http://effectivemysql.com/</a:t>
            </a:r>
            <a:r>
              <a:rPr lang="en-US" altLang="zh-CN"/>
              <a:t> </a:t>
            </a:r>
          </a:p>
          <a:p>
            <a:r>
              <a:rPr lang="zh-CN" altLang="en-US"/>
              <a:t>配置</a:t>
            </a:r>
            <a:endParaRPr lang="en-US" altLang="zh-CN"/>
          </a:p>
          <a:p>
            <a:pPr lvl="1"/>
            <a:r>
              <a:rPr lang="zh-CN" altLang="en-US"/>
              <a:t>在线</a:t>
            </a:r>
            <a:r>
              <a:rPr lang="en-US" altLang="zh-CN"/>
              <a:t>MySQL</a:t>
            </a:r>
            <a:r>
              <a:rPr lang="zh-CN" altLang="en-US"/>
              <a:t>配置向导</a:t>
            </a:r>
            <a:endParaRPr lang="en-US" altLang="zh-CN"/>
          </a:p>
          <a:p>
            <a:pPr lvl="2"/>
            <a:r>
              <a:rPr lang="en-US" altLang="zh-CN">
                <a:hlinkClick r:id="rId4"/>
              </a:rPr>
              <a:t>https://tools.percona.com/wizard</a:t>
            </a:r>
            <a:r>
              <a:rPr lang="en-US" altLang="zh-CN"/>
              <a:t> </a:t>
            </a:r>
            <a:endParaRPr lang="zh-CN" altLang="en-US" dirty="0"/>
          </a:p>
        </p:txBody>
      </p:sp>
    </p:spTree>
    <p:extLst>
      <p:ext uri="{BB962C8B-B14F-4D97-AF65-F5344CB8AC3E}">
        <p14:creationId xmlns:p14="http://schemas.microsoft.com/office/powerpoint/2010/main" val="409287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服务器</a:t>
            </a:r>
          </a:p>
        </p:txBody>
      </p:sp>
      <p:sp>
        <p:nvSpPr>
          <p:cNvPr id="3" name="内容占位符 2"/>
          <p:cNvSpPr>
            <a:spLocks noGrp="1"/>
          </p:cNvSpPr>
          <p:nvPr>
            <p:ph idx="1"/>
          </p:nvPr>
        </p:nvSpPr>
        <p:spPr/>
        <p:txBody>
          <a:bodyPr/>
          <a:lstStyle/>
          <a:p>
            <a:r>
              <a:rPr lang="en-US" altLang="zh-CN" dirty="0"/>
              <a:t>Apache</a:t>
            </a:r>
          </a:p>
          <a:p>
            <a:r>
              <a:rPr lang="en-US" altLang="zh-CN" dirty="0"/>
              <a:t>Tomcat</a:t>
            </a:r>
          </a:p>
          <a:p>
            <a:r>
              <a:rPr lang="en-US" altLang="zh-CN" dirty="0"/>
              <a:t>Nginx</a:t>
            </a:r>
            <a:endParaRPr lang="zh-CN" altLang="en-US" dirty="0"/>
          </a:p>
        </p:txBody>
      </p:sp>
    </p:spTree>
    <p:extLst>
      <p:ext uri="{BB962C8B-B14F-4D97-AF65-F5344CB8AC3E}">
        <p14:creationId xmlns:p14="http://schemas.microsoft.com/office/powerpoint/2010/main" val="2692501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Apache</a:t>
            </a:r>
            <a:r>
              <a:rPr lang="zh-CN" altLang="zh-CN"/>
              <a:t>的动态网站技术</a:t>
            </a:r>
            <a:endParaRPr lang="zh-CN" altLang="en-US" dirty="0"/>
          </a:p>
        </p:txBody>
      </p:sp>
      <p:sp>
        <p:nvSpPr>
          <p:cNvPr id="3" name="内容占位符 2"/>
          <p:cNvSpPr>
            <a:spLocks noGrp="1"/>
          </p:cNvSpPr>
          <p:nvPr>
            <p:ph idx="1"/>
          </p:nvPr>
        </p:nvSpPr>
        <p:spPr/>
        <p:txBody>
          <a:bodyPr/>
          <a:lstStyle/>
          <a:p>
            <a:r>
              <a:rPr lang="en-US" altLang="zh-CN"/>
              <a:t>CGI</a:t>
            </a:r>
          </a:p>
          <a:p>
            <a:r>
              <a:rPr lang="en-US" altLang="zh-CN"/>
              <a:t>Apache</a:t>
            </a:r>
            <a:r>
              <a:rPr lang="zh-CN" altLang="zh-CN"/>
              <a:t>的第三方脚本语言模块</a:t>
            </a:r>
            <a:endParaRPr lang="en-US" altLang="zh-CN"/>
          </a:p>
          <a:p>
            <a:r>
              <a:rPr lang="en-US" altLang="zh-CN"/>
              <a:t>FastCGI</a:t>
            </a:r>
            <a:endParaRPr lang="zh-CN" altLang="en-US" dirty="0"/>
          </a:p>
        </p:txBody>
      </p:sp>
    </p:spTree>
    <p:extLst>
      <p:ext uri="{BB962C8B-B14F-4D97-AF65-F5344CB8AC3E}">
        <p14:creationId xmlns:p14="http://schemas.microsoft.com/office/powerpoint/2010/main" val="4020022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 </a:t>
            </a:r>
            <a:r>
              <a:rPr lang="zh-CN" altLang="zh-CN"/>
              <a:t>简介</a:t>
            </a:r>
            <a:endParaRPr lang="zh-CN" altLang="en-US" dirty="0"/>
          </a:p>
        </p:txBody>
      </p:sp>
      <p:sp>
        <p:nvSpPr>
          <p:cNvPr id="3" name="内容占位符 2"/>
          <p:cNvSpPr>
            <a:spLocks noGrp="1"/>
          </p:cNvSpPr>
          <p:nvPr>
            <p:ph idx="1"/>
          </p:nvPr>
        </p:nvSpPr>
        <p:spPr/>
        <p:txBody>
          <a:bodyPr/>
          <a:lstStyle/>
          <a:p>
            <a:r>
              <a:rPr lang="en-US" altLang="zh-CN"/>
              <a:t>CGI</a:t>
            </a:r>
            <a:r>
              <a:rPr lang="zh-CN" altLang="zh-CN"/>
              <a:t>（</a:t>
            </a:r>
            <a:r>
              <a:rPr lang="en-US" altLang="zh-CN"/>
              <a:t>Common Gateway Interface</a:t>
            </a:r>
            <a:r>
              <a:rPr lang="zh-CN" altLang="zh-CN"/>
              <a:t>，通用网关接口） 是一个连接外部应用程序到</a:t>
            </a:r>
            <a:r>
              <a:rPr lang="en-US" altLang="zh-CN"/>
              <a:t> HTTP </a:t>
            </a:r>
            <a:r>
              <a:rPr lang="zh-CN" altLang="zh-CN"/>
              <a:t>服务器的标准</a:t>
            </a:r>
            <a:endParaRPr lang="en-US" altLang="zh-CN"/>
          </a:p>
          <a:p>
            <a:r>
              <a:rPr lang="en-US" altLang="zh-CN"/>
              <a:t>CGI </a:t>
            </a:r>
            <a:r>
              <a:rPr lang="zh-CN" altLang="zh-CN"/>
              <a:t>定义了</a:t>
            </a:r>
            <a:r>
              <a:rPr lang="en-US" altLang="zh-CN"/>
              <a:t> Web </a:t>
            </a:r>
            <a:r>
              <a:rPr lang="zh-CN" altLang="zh-CN"/>
              <a:t>服务器与外部内容生成程序（通常称为</a:t>
            </a:r>
            <a:r>
              <a:rPr lang="en-US" altLang="zh-CN"/>
              <a:t> CGI </a:t>
            </a:r>
            <a:r>
              <a:rPr lang="zh-CN" altLang="zh-CN"/>
              <a:t>脚本或</a:t>
            </a:r>
            <a:r>
              <a:rPr lang="en-US" altLang="zh-CN"/>
              <a:t> CGI </a:t>
            </a:r>
            <a:r>
              <a:rPr lang="zh-CN" altLang="zh-CN"/>
              <a:t>程序）之间交互的方法，即：一种基于浏览器的输入、在</a:t>
            </a:r>
            <a:r>
              <a:rPr lang="en-US" altLang="zh-CN"/>
              <a:t> Web </a:t>
            </a:r>
            <a:r>
              <a:rPr lang="zh-CN" altLang="zh-CN"/>
              <a:t>服务器上运行的程序方法，从而实现动态</a:t>
            </a:r>
            <a:r>
              <a:rPr lang="en-US" altLang="zh-CN"/>
              <a:t> Web </a:t>
            </a:r>
            <a:r>
              <a:rPr lang="zh-CN" altLang="zh-CN"/>
              <a:t>的功能</a:t>
            </a:r>
            <a:endParaRPr lang="zh-CN" altLang="en-US" dirty="0"/>
          </a:p>
        </p:txBody>
      </p:sp>
    </p:spTree>
    <p:extLst>
      <p:ext uri="{BB962C8B-B14F-4D97-AF65-F5344CB8AC3E}">
        <p14:creationId xmlns:p14="http://schemas.microsoft.com/office/powerpoint/2010/main" val="76815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 </a:t>
            </a:r>
            <a:r>
              <a:rPr lang="zh-CN" altLang="zh-CN"/>
              <a:t>程序</a:t>
            </a:r>
            <a:endParaRPr lang="zh-CN" altLang="en-US" dirty="0"/>
          </a:p>
        </p:txBody>
      </p:sp>
      <p:sp>
        <p:nvSpPr>
          <p:cNvPr id="3" name="内容占位符 2"/>
          <p:cNvSpPr>
            <a:spLocks noGrp="1"/>
          </p:cNvSpPr>
          <p:nvPr>
            <p:ph idx="1"/>
          </p:nvPr>
        </p:nvSpPr>
        <p:spPr/>
        <p:txBody>
          <a:bodyPr/>
          <a:lstStyle/>
          <a:p>
            <a:r>
              <a:rPr lang="en-US" altLang="zh-CN"/>
              <a:t>CGI </a:t>
            </a:r>
            <a:r>
              <a:rPr lang="zh-CN" altLang="zh-CN"/>
              <a:t>程序可以用任何一种语言编写</a:t>
            </a:r>
            <a:endParaRPr lang="en-US" altLang="zh-CN"/>
          </a:p>
          <a:p>
            <a:pPr lvl="1"/>
            <a:r>
              <a:rPr lang="zh-CN" altLang="zh-CN"/>
              <a:t>只要这种语言具有标准输入、输出和环境变量。</a:t>
            </a:r>
            <a:endParaRPr lang="en-US" altLang="zh-CN"/>
          </a:p>
          <a:p>
            <a:pPr lvl="1"/>
            <a:r>
              <a:rPr lang="zh-CN" altLang="zh-CN"/>
              <a:t>例如：</a:t>
            </a:r>
            <a:r>
              <a:rPr lang="en-US" altLang="zh-CN"/>
              <a:t>perl</a:t>
            </a:r>
            <a:r>
              <a:rPr lang="zh-CN" altLang="zh-CN"/>
              <a:t>、</a:t>
            </a:r>
            <a:r>
              <a:rPr lang="en-US" altLang="zh-CN"/>
              <a:t>python</a:t>
            </a:r>
            <a:r>
              <a:rPr lang="zh-CN" altLang="zh-CN"/>
              <a:t>、</a:t>
            </a:r>
            <a:r>
              <a:rPr lang="en-US" altLang="zh-CN"/>
              <a:t>ruby</a:t>
            </a:r>
            <a:r>
              <a:rPr lang="zh-CN" altLang="zh-CN"/>
              <a:t>、</a:t>
            </a:r>
            <a:r>
              <a:rPr lang="en-US" altLang="zh-CN"/>
              <a:t>php</a:t>
            </a:r>
            <a:r>
              <a:rPr lang="zh-CN" altLang="zh-CN"/>
              <a:t>、</a:t>
            </a:r>
            <a:r>
              <a:rPr lang="en-US" altLang="zh-CN"/>
              <a:t>bash</a:t>
            </a:r>
            <a:r>
              <a:rPr lang="zh-CN" altLang="zh-CN"/>
              <a:t>、</a:t>
            </a:r>
            <a:r>
              <a:rPr lang="en-US" altLang="zh-CN"/>
              <a:t>C </a:t>
            </a:r>
            <a:r>
              <a:rPr lang="zh-CN" altLang="zh-CN"/>
              <a:t>等</a:t>
            </a:r>
            <a:endParaRPr lang="en-US" altLang="zh-CN"/>
          </a:p>
          <a:p>
            <a:r>
              <a:rPr lang="en-US" altLang="zh-CN"/>
              <a:t>CGI </a:t>
            </a:r>
            <a:r>
              <a:rPr lang="zh-CN" altLang="zh-CN"/>
              <a:t>程序</a:t>
            </a:r>
            <a:r>
              <a:rPr lang="zh-CN" altLang="en-US"/>
              <a:t>通常是挂平台的</a:t>
            </a:r>
            <a:endParaRPr lang="en-US" altLang="zh-CN"/>
          </a:p>
          <a:p>
            <a:pPr lvl="1"/>
            <a:r>
              <a:rPr lang="zh-CN" altLang="zh-CN"/>
              <a:t>可以运行在类</a:t>
            </a:r>
            <a:r>
              <a:rPr lang="en-US" altLang="zh-CN"/>
              <a:t> UNIX </a:t>
            </a:r>
            <a:r>
              <a:rPr lang="zh-CN" altLang="zh-CN"/>
              <a:t>和</a:t>
            </a:r>
            <a:r>
              <a:rPr lang="en-US" altLang="zh-CN"/>
              <a:t> Windows </a:t>
            </a:r>
            <a:r>
              <a:rPr lang="zh-CN" altLang="zh-CN"/>
              <a:t>等众多平台的服务器上</a:t>
            </a:r>
            <a:endParaRPr lang="en-US" altLang="zh-CN"/>
          </a:p>
          <a:p>
            <a:pPr lvl="1"/>
            <a:r>
              <a:rPr lang="zh-CN" altLang="zh-CN"/>
              <a:t>实现同一功能的程序在不同平台上可能会有细微差异</a:t>
            </a:r>
            <a:endParaRPr lang="en-US" altLang="zh-CN"/>
          </a:p>
          <a:p>
            <a:endParaRPr lang="zh-CN" altLang="en-US" dirty="0"/>
          </a:p>
        </p:txBody>
      </p:sp>
    </p:spTree>
    <p:extLst>
      <p:ext uri="{BB962C8B-B14F-4D97-AF65-F5344CB8AC3E}">
        <p14:creationId xmlns:p14="http://schemas.microsoft.com/office/powerpoint/2010/main" val="382943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4008992781"/>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35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 </a:t>
            </a:r>
            <a:r>
              <a:rPr lang="zh-CN" altLang="zh-CN"/>
              <a:t>的</a:t>
            </a:r>
            <a:r>
              <a:rPr lang="zh-CN" altLang="en-US"/>
              <a:t>工作原理</a:t>
            </a:r>
            <a:endParaRPr lang="zh-CN" altLang="en-US" dirty="0"/>
          </a:p>
        </p:txBody>
      </p:sp>
      <p:sp>
        <p:nvSpPr>
          <p:cNvPr id="8" name="内容占位符 7">
            <a:extLst>
              <a:ext uri="{FF2B5EF4-FFF2-40B4-BE49-F238E27FC236}">
                <a16:creationId xmlns:a16="http://schemas.microsoft.com/office/drawing/2014/main" id="{431CD465-B198-435F-BD84-C5F1CE2994AD}"/>
              </a:ext>
            </a:extLst>
          </p:cNvPr>
          <p:cNvSpPr>
            <a:spLocks noGrp="1"/>
          </p:cNvSpPr>
          <p:nvPr>
            <p:ph idx="1"/>
          </p:nvPr>
        </p:nvSpPr>
        <p:spPr/>
        <p:txBody>
          <a:bodyPr/>
          <a:lstStyle/>
          <a:p>
            <a:endParaRPr lang="zh-CN" altLang="en-US"/>
          </a:p>
        </p:txBody>
      </p:sp>
      <p:pic>
        <p:nvPicPr>
          <p:cNvPr id="4097" name="Picture 1"/>
          <p:cNvPicPr>
            <a:picLocks noChangeAspect="1" noChangeArrowheads="1"/>
          </p:cNvPicPr>
          <p:nvPr/>
        </p:nvPicPr>
        <p:blipFill>
          <a:blip r:embed="rId3" cstate="print"/>
          <a:srcRect/>
          <a:stretch>
            <a:fillRect/>
          </a:stretch>
        </p:blipFill>
        <p:spPr bwMode="auto">
          <a:xfrm>
            <a:off x="2078920" y="1484784"/>
            <a:ext cx="8049528" cy="4536504"/>
          </a:xfrm>
          <a:prstGeom prst="rect">
            <a:avLst/>
          </a:prstGeom>
          <a:noFill/>
          <a:ln w="9525">
            <a:noFill/>
            <a:miter lim="800000"/>
            <a:headEnd/>
            <a:tailEnd/>
          </a:ln>
          <a:effectLst/>
        </p:spPr>
      </p:pic>
    </p:spTree>
    <p:extLst>
      <p:ext uri="{BB962C8B-B14F-4D97-AF65-F5344CB8AC3E}">
        <p14:creationId xmlns:p14="http://schemas.microsoft.com/office/powerpoint/2010/main" val="2719857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a:t>
            </a:r>
            <a:r>
              <a:rPr lang="zh-CN" altLang="en-US"/>
              <a:t>的优缺点</a:t>
            </a:r>
            <a:endParaRPr lang="zh-CN" altLang="en-US" dirty="0"/>
          </a:p>
        </p:txBody>
      </p:sp>
      <p:sp>
        <p:nvSpPr>
          <p:cNvPr id="3" name="内容占位符 2"/>
          <p:cNvSpPr>
            <a:spLocks noGrp="1"/>
          </p:cNvSpPr>
          <p:nvPr>
            <p:ph idx="1"/>
          </p:nvPr>
        </p:nvSpPr>
        <p:spPr/>
        <p:txBody>
          <a:bodyPr/>
          <a:lstStyle/>
          <a:p>
            <a:r>
              <a:rPr lang="zh-CN" altLang="en-US"/>
              <a:t>优点 </a:t>
            </a:r>
          </a:p>
          <a:p>
            <a:pPr lvl="1"/>
            <a:r>
              <a:rPr lang="zh-CN" altLang="en-US"/>
              <a:t>安全性好 </a:t>
            </a:r>
          </a:p>
          <a:p>
            <a:pPr lvl="1"/>
            <a:r>
              <a:rPr lang="zh-CN" altLang="en-US"/>
              <a:t>用</a:t>
            </a:r>
            <a:r>
              <a:rPr lang="en-US" altLang="zh-CN"/>
              <a:t>C</a:t>
            </a:r>
            <a:r>
              <a:rPr lang="zh-CN" altLang="en-US"/>
              <a:t>语言写的</a:t>
            </a:r>
            <a:r>
              <a:rPr lang="en-US" altLang="zh-CN"/>
              <a:t>CGI</a:t>
            </a:r>
            <a:r>
              <a:rPr lang="zh-CN" altLang="en-US"/>
              <a:t>程序</a:t>
            </a:r>
            <a:r>
              <a:rPr lang="en-US" altLang="zh-CN"/>
              <a:t>,</a:t>
            </a:r>
            <a:r>
              <a:rPr lang="zh-CN" altLang="en-US"/>
              <a:t>编译后的运行速度比脚本运行速度要快</a:t>
            </a:r>
          </a:p>
          <a:p>
            <a:r>
              <a:rPr lang="zh-CN" altLang="en-US"/>
              <a:t>缺点</a:t>
            </a:r>
          </a:p>
          <a:p>
            <a:pPr lvl="1"/>
            <a:r>
              <a:rPr lang="zh-CN" altLang="en-US"/>
              <a:t>需要开独立进程（</a:t>
            </a:r>
            <a:r>
              <a:rPr lang="en-US" altLang="zh-CN"/>
              <a:t>fork-and-execute </a:t>
            </a:r>
            <a:r>
              <a:rPr lang="zh-CN" altLang="zh-CN"/>
              <a:t>模式</a:t>
            </a:r>
            <a:r>
              <a:rPr lang="zh-CN" altLang="en-US"/>
              <a:t>）来处理用户请求，密集请求的情况下容易崩溃 </a:t>
            </a:r>
          </a:p>
          <a:p>
            <a:pPr lvl="1"/>
            <a:r>
              <a:rPr lang="zh-CN" altLang="en-US"/>
              <a:t>维护成本比脚本语言高</a:t>
            </a:r>
          </a:p>
          <a:p>
            <a:pPr lvl="1"/>
            <a:r>
              <a:rPr lang="zh-CN" altLang="en-US"/>
              <a:t>通常</a:t>
            </a:r>
            <a:r>
              <a:rPr lang="en-US" altLang="zh-CN"/>
              <a:t>CGI</a:t>
            </a:r>
            <a:r>
              <a:rPr lang="zh-CN" altLang="en-US"/>
              <a:t>程序使用</a:t>
            </a:r>
            <a:r>
              <a:rPr lang="en-US" altLang="zh-CN"/>
              <a:t>Perl</a:t>
            </a:r>
            <a:r>
              <a:rPr lang="zh-CN" altLang="en-US"/>
              <a:t>编写，其语法相对复杂</a:t>
            </a:r>
            <a:endParaRPr lang="zh-CN" altLang="en-US" dirty="0"/>
          </a:p>
        </p:txBody>
      </p:sp>
    </p:spTree>
    <p:extLst>
      <p:ext uri="{BB962C8B-B14F-4D97-AF65-F5344CB8AC3E}">
        <p14:creationId xmlns:p14="http://schemas.microsoft.com/office/powerpoint/2010/main" val="143509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a:t>
            </a:r>
            <a:r>
              <a:rPr lang="en-US" altLang="zh-CN"/>
              <a:t>CGI</a:t>
            </a:r>
            <a:r>
              <a:rPr lang="zh-CN" altLang="en-US"/>
              <a:t>的低效率</a:t>
            </a:r>
            <a:endParaRPr lang="zh-CN" altLang="en-US" dirty="0"/>
          </a:p>
        </p:txBody>
      </p:sp>
      <p:sp>
        <p:nvSpPr>
          <p:cNvPr id="3" name="内容占位符 2"/>
          <p:cNvSpPr>
            <a:spLocks noGrp="1"/>
          </p:cNvSpPr>
          <p:nvPr>
            <p:ph idx="1"/>
          </p:nvPr>
        </p:nvSpPr>
        <p:spPr/>
        <p:txBody>
          <a:bodyPr/>
          <a:lstStyle/>
          <a:p>
            <a:r>
              <a:rPr lang="zh-CN" altLang="en-US"/>
              <a:t>为了适应密集请求（高负载）型的</a:t>
            </a:r>
            <a:r>
              <a:rPr lang="en-US" altLang="zh-CN"/>
              <a:t>Web</a:t>
            </a:r>
            <a:r>
              <a:rPr lang="zh-CN" altLang="en-US"/>
              <a:t>服务器</a:t>
            </a:r>
            <a:endParaRPr lang="en-US" altLang="zh-CN"/>
          </a:p>
          <a:p>
            <a:r>
              <a:rPr lang="zh-CN" altLang="en-US"/>
              <a:t>解决</a:t>
            </a:r>
            <a:r>
              <a:rPr lang="en-US" altLang="zh-CN"/>
              <a:t>CGI</a:t>
            </a:r>
            <a:r>
              <a:rPr lang="zh-CN" altLang="en-US"/>
              <a:t>的低执行效率的方法</a:t>
            </a:r>
            <a:endParaRPr lang="en-US" altLang="zh-CN"/>
          </a:p>
          <a:p>
            <a:pPr lvl="1"/>
            <a:r>
              <a:rPr lang="zh-CN" altLang="en-US"/>
              <a:t>使用</a:t>
            </a:r>
            <a:r>
              <a:rPr lang="en-US" altLang="zh-CN"/>
              <a:t>Apache</a:t>
            </a:r>
            <a:r>
              <a:rPr lang="zh-CN" altLang="zh-CN"/>
              <a:t>的第三方脚本语言模块</a:t>
            </a:r>
            <a:endParaRPr lang="en-US" altLang="zh-CN"/>
          </a:p>
          <a:p>
            <a:pPr lvl="2"/>
            <a:r>
              <a:rPr lang="zh-CN" altLang="zh-CN"/>
              <a:t>模块当</a:t>
            </a:r>
            <a:r>
              <a:rPr lang="en-US" altLang="zh-CN"/>
              <a:t> Apache </a:t>
            </a:r>
            <a:r>
              <a:rPr lang="zh-CN" altLang="zh-CN"/>
              <a:t>运行后就常驻内存</a:t>
            </a:r>
            <a:endParaRPr lang="en-US" altLang="zh-CN"/>
          </a:p>
          <a:p>
            <a:pPr lvl="2"/>
            <a:r>
              <a:rPr lang="zh-CN" altLang="zh-CN"/>
              <a:t>不会像</a:t>
            </a:r>
            <a:r>
              <a:rPr lang="en-US" altLang="zh-CN"/>
              <a:t> CGI </a:t>
            </a:r>
            <a:r>
              <a:rPr lang="zh-CN" altLang="zh-CN"/>
              <a:t>那样每次都要花费时间去</a:t>
            </a:r>
            <a:r>
              <a:rPr lang="en-US" altLang="zh-CN"/>
              <a:t> fork </a:t>
            </a:r>
            <a:r>
              <a:rPr lang="zh-CN" altLang="zh-CN"/>
              <a:t>一次</a:t>
            </a:r>
            <a:endParaRPr lang="en-US" altLang="zh-CN"/>
          </a:p>
          <a:p>
            <a:pPr lvl="1"/>
            <a:r>
              <a:rPr lang="zh-CN" altLang="en-US"/>
              <a:t>使用</a:t>
            </a:r>
            <a:r>
              <a:rPr lang="en-US" altLang="zh-CN"/>
              <a:t>FastCGI</a:t>
            </a:r>
            <a:r>
              <a:rPr lang="zh-CN" altLang="en-US"/>
              <a:t>技术</a:t>
            </a:r>
            <a:endParaRPr lang="en-US" altLang="zh-CN"/>
          </a:p>
          <a:p>
            <a:pPr lvl="2"/>
            <a:r>
              <a:rPr lang="zh-CN" altLang="zh-CN"/>
              <a:t>是一</a:t>
            </a:r>
            <a:r>
              <a:rPr lang="zh-CN" altLang="en-US"/>
              <a:t>种</a:t>
            </a:r>
            <a:r>
              <a:rPr lang="zh-CN" altLang="zh-CN"/>
              <a:t>常驻（</a:t>
            </a:r>
            <a:r>
              <a:rPr lang="en-US" altLang="zh-CN"/>
              <a:t>Long-Live</a:t>
            </a:r>
            <a:r>
              <a:rPr lang="zh-CN" altLang="zh-CN"/>
              <a:t>）型的</a:t>
            </a:r>
            <a:r>
              <a:rPr lang="en-US" altLang="zh-CN"/>
              <a:t> CGI</a:t>
            </a:r>
          </a:p>
          <a:p>
            <a:pPr lvl="3"/>
            <a:r>
              <a:rPr lang="zh-CN" altLang="zh-CN"/>
              <a:t>类似于系统守护进程</a:t>
            </a:r>
            <a:endParaRPr lang="en-US" altLang="zh-CN"/>
          </a:p>
          <a:p>
            <a:pPr lvl="2"/>
            <a:r>
              <a:rPr lang="zh-CN" altLang="zh-CN"/>
              <a:t>可以一直执行着为来自服务器的请求提供服务</a:t>
            </a:r>
            <a:endParaRPr lang="en-US" altLang="zh-CN"/>
          </a:p>
          <a:p>
            <a:pPr lvl="2"/>
            <a:r>
              <a:rPr lang="zh-CN" altLang="zh-CN"/>
              <a:t>只要激活后，不会每次都要花费时间去</a:t>
            </a:r>
            <a:r>
              <a:rPr lang="en-US" altLang="zh-CN"/>
              <a:t> fork </a:t>
            </a:r>
            <a:r>
              <a:rPr lang="zh-CN" altLang="zh-CN"/>
              <a:t>一次</a:t>
            </a:r>
            <a:endParaRPr lang="zh-CN" altLang="en-US" dirty="0"/>
          </a:p>
        </p:txBody>
      </p:sp>
    </p:spTree>
    <p:extLst>
      <p:ext uri="{BB962C8B-B14F-4D97-AF65-F5344CB8AC3E}">
        <p14:creationId xmlns:p14="http://schemas.microsoft.com/office/powerpoint/2010/main" val="2484907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FastCGI</a:t>
            </a:r>
            <a:r>
              <a:rPr lang="zh-CN" altLang="en-US"/>
              <a:t>的优点</a:t>
            </a:r>
            <a:endParaRPr lang="zh-CN" altLang="en-US" dirty="0"/>
          </a:p>
        </p:txBody>
      </p:sp>
      <p:sp>
        <p:nvSpPr>
          <p:cNvPr id="3" name="内容占位符 2"/>
          <p:cNvSpPr>
            <a:spLocks noGrp="1"/>
          </p:cNvSpPr>
          <p:nvPr>
            <p:ph idx="1"/>
          </p:nvPr>
        </p:nvSpPr>
        <p:spPr/>
        <p:txBody>
          <a:bodyPr/>
          <a:lstStyle/>
          <a:p>
            <a:r>
              <a:rPr lang="zh-CN" altLang="zh-CN"/>
              <a:t>稳定性：</a:t>
            </a:r>
            <a:r>
              <a:rPr lang="en-US" altLang="zh-CN"/>
              <a:t>FastCGI </a:t>
            </a:r>
            <a:r>
              <a:rPr lang="zh-CN" altLang="zh-CN"/>
              <a:t>是以独立的进程池运行来</a:t>
            </a:r>
            <a:r>
              <a:rPr lang="en-US" altLang="zh-CN"/>
              <a:t> CGI</a:t>
            </a:r>
          </a:p>
          <a:p>
            <a:pPr lvl="1"/>
            <a:r>
              <a:rPr lang="zh-CN" altLang="zh-CN"/>
              <a:t>单独一个进程死掉</a:t>
            </a:r>
            <a:r>
              <a:rPr lang="en-US" altLang="zh-CN"/>
              <a:t>,</a:t>
            </a:r>
            <a:r>
              <a:rPr lang="zh-CN" altLang="zh-CN"/>
              <a:t>系统可以很轻易的丢弃</a:t>
            </a:r>
            <a:r>
              <a:rPr lang="en-US" altLang="zh-CN"/>
              <a:t>,</a:t>
            </a:r>
            <a:r>
              <a:rPr lang="zh-CN" altLang="zh-CN"/>
              <a:t>然后重新分配新的进程来运行之</a:t>
            </a:r>
            <a:endParaRPr lang="en-US" altLang="zh-CN"/>
          </a:p>
          <a:p>
            <a:r>
              <a:rPr lang="zh-CN" altLang="zh-CN"/>
              <a:t>安全性：</a:t>
            </a:r>
            <a:r>
              <a:rPr lang="en-US" altLang="zh-CN"/>
              <a:t>FastCGI </a:t>
            </a:r>
            <a:r>
              <a:rPr lang="zh-CN" altLang="zh-CN"/>
              <a:t>和宿主服务器完全独立</a:t>
            </a:r>
            <a:endParaRPr lang="en-US" altLang="zh-CN"/>
          </a:p>
          <a:p>
            <a:pPr lvl="1"/>
            <a:r>
              <a:rPr lang="zh-CN" altLang="zh-CN"/>
              <a:t>即使</a:t>
            </a:r>
            <a:r>
              <a:rPr lang="en-US" altLang="zh-CN"/>
              <a:t> FastCGI </a:t>
            </a:r>
            <a:r>
              <a:rPr lang="zh-CN" altLang="zh-CN"/>
              <a:t>僵死也不会导致服务器宕机</a:t>
            </a:r>
            <a:endParaRPr lang="en-US" altLang="zh-CN"/>
          </a:p>
          <a:p>
            <a:r>
              <a:rPr lang="zh-CN" altLang="zh-CN"/>
              <a:t>扩展性：</a:t>
            </a:r>
            <a:r>
              <a:rPr lang="en-US" altLang="zh-CN"/>
              <a:t>FastCGI</a:t>
            </a:r>
            <a:r>
              <a:rPr lang="zh-CN" altLang="zh-CN"/>
              <a:t>是一个中立的技术标准</a:t>
            </a:r>
            <a:endParaRPr lang="en-US" altLang="zh-CN"/>
          </a:p>
          <a:p>
            <a:pPr lvl="1"/>
            <a:r>
              <a:rPr lang="zh-CN" altLang="zh-CN"/>
              <a:t>可以支持任何语言写的处理程序，如：</a:t>
            </a:r>
            <a:r>
              <a:rPr lang="en-US" altLang="zh-CN"/>
              <a:t>PHP</a:t>
            </a:r>
            <a:r>
              <a:rPr lang="zh-CN" altLang="zh-CN"/>
              <a:t>、</a:t>
            </a:r>
            <a:r>
              <a:rPr lang="en-US" altLang="zh-CN"/>
              <a:t>Perl</a:t>
            </a:r>
            <a:r>
              <a:rPr lang="zh-CN" altLang="zh-CN"/>
              <a:t>、</a:t>
            </a:r>
            <a:r>
              <a:rPr lang="en-US" altLang="zh-CN"/>
              <a:t>Python</a:t>
            </a:r>
            <a:r>
              <a:rPr lang="zh-CN" altLang="zh-CN"/>
              <a:t>、</a:t>
            </a:r>
            <a:r>
              <a:rPr lang="en-US" altLang="zh-CN"/>
              <a:t>Ruby</a:t>
            </a:r>
            <a:r>
              <a:rPr lang="zh-CN" altLang="zh-CN"/>
              <a:t>、</a:t>
            </a:r>
            <a:r>
              <a:rPr lang="en-US" altLang="zh-CN"/>
              <a:t>Java</a:t>
            </a:r>
            <a:r>
              <a:rPr lang="zh-CN" altLang="zh-CN"/>
              <a:t>、</a:t>
            </a:r>
            <a:r>
              <a:rPr lang="en-US" altLang="zh-CN"/>
              <a:t>C/C</a:t>
            </a:r>
            <a:r>
              <a:rPr lang="zh-CN" altLang="zh-CN"/>
              <a:t>＋＋等</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784999" y="146720"/>
            <a:ext cx="2032000" cy="1524000"/>
          </a:xfrm>
          <a:prstGeom prst="rect">
            <a:avLst/>
          </a:prstGeom>
          <a:noFill/>
          <a:ln w="9525">
            <a:noFill/>
            <a:miter lim="800000"/>
            <a:headEnd/>
            <a:tailEnd/>
          </a:ln>
          <a:effectLst/>
        </p:spPr>
      </p:pic>
    </p:spTree>
    <p:extLst>
      <p:ext uri="{BB962C8B-B14F-4D97-AF65-F5344CB8AC3E}">
        <p14:creationId xmlns:p14="http://schemas.microsoft.com/office/powerpoint/2010/main" val="1545246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FastCGI</a:t>
            </a:r>
            <a:r>
              <a:rPr lang="zh-CN" altLang="en-US"/>
              <a:t>的优点（续）</a:t>
            </a:r>
            <a:endParaRPr lang="zh-CN" altLang="en-US" dirty="0"/>
          </a:p>
        </p:txBody>
      </p:sp>
      <p:sp>
        <p:nvSpPr>
          <p:cNvPr id="3" name="内容占位符 2"/>
          <p:cNvSpPr>
            <a:spLocks noGrp="1"/>
          </p:cNvSpPr>
          <p:nvPr>
            <p:ph idx="1"/>
          </p:nvPr>
        </p:nvSpPr>
        <p:spPr/>
        <p:txBody>
          <a:bodyPr/>
          <a:lstStyle/>
          <a:p>
            <a:r>
              <a:rPr lang="zh-CN" altLang="en-US"/>
              <a:t>高性能</a:t>
            </a:r>
            <a:endParaRPr lang="en-US" altLang="zh-CN"/>
          </a:p>
          <a:p>
            <a:pPr lvl="1"/>
            <a:r>
              <a:rPr lang="en-US" altLang="zh-CN"/>
              <a:t>FastCGI </a:t>
            </a:r>
            <a:r>
              <a:rPr lang="zh-CN" altLang="en-US"/>
              <a:t>将动态逻辑的处理从 </a:t>
            </a:r>
            <a:r>
              <a:rPr lang="en-US" altLang="zh-CN"/>
              <a:t>Web </a:t>
            </a:r>
            <a:r>
              <a:rPr lang="zh-CN" altLang="en-US"/>
              <a:t>服务器中分离出来</a:t>
            </a:r>
          </a:p>
          <a:p>
            <a:pPr lvl="2"/>
            <a:r>
              <a:rPr lang="zh-CN" altLang="en-US"/>
              <a:t>大负荷的 </a:t>
            </a:r>
            <a:r>
              <a:rPr lang="en-US" altLang="zh-CN"/>
              <a:t>I/O </a:t>
            </a:r>
            <a:r>
              <a:rPr lang="zh-CN" altLang="en-US"/>
              <a:t>处理还是留给宿主服务器</a:t>
            </a:r>
          </a:p>
          <a:p>
            <a:pPr lvl="2"/>
            <a:r>
              <a:rPr lang="zh-CN" altLang="en-US"/>
              <a:t>宿主服务器可以一心一意作 </a:t>
            </a:r>
            <a:r>
              <a:rPr lang="en-US" altLang="zh-CN"/>
              <a:t>I/O </a:t>
            </a:r>
            <a:r>
              <a:rPr lang="zh-CN" altLang="en-US"/>
              <a:t>处理</a:t>
            </a:r>
          </a:p>
          <a:p>
            <a:pPr lvl="2"/>
            <a:r>
              <a:rPr lang="zh-CN" altLang="en-US"/>
              <a:t>大量的图片等静态 </a:t>
            </a:r>
            <a:r>
              <a:rPr lang="en-US" altLang="zh-CN"/>
              <a:t>I/O </a:t>
            </a:r>
            <a:r>
              <a:rPr lang="zh-CN" altLang="en-US"/>
              <a:t>处理完全不需要逻辑程序的参与</a:t>
            </a:r>
          </a:p>
          <a:p>
            <a:pPr lvl="1"/>
            <a:r>
              <a:rPr lang="zh-CN" altLang="en-US"/>
              <a:t>可以让 </a:t>
            </a:r>
            <a:r>
              <a:rPr lang="en-US" altLang="zh-CN"/>
              <a:t>Web </a:t>
            </a:r>
            <a:r>
              <a:rPr lang="zh-CN" altLang="en-US"/>
              <a:t>服务器运行多个 </a:t>
            </a:r>
            <a:r>
              <a:rPr lang="en-US" altLang="zh-CN"/>
              <a:t>FastCGI </a:t>
            </a:r>
            <a:r>
              <a:rPr lang="zh-CN" altLang="en-US"/>
              <a:t>应用程序的副本来提高性能</a:t>
            </a:r>
          </a:p>
          <a:p>
            <a:pPr lvl="1"/>
            <a:r>
              <a:rPr lang="en-US" altLang="zh-CN"/>
              <a:t>FastCGI </a:t>
            </a:r>
            <a:r>
              <a:rPr lang="zh-CN" altLang="en-US"/>
              <a:t>可以很有效地利用内存来作缓存来提高性能</a:t>
            </a:r>
            <a:endParaRPr lang="zh-CN" altLang="en-US" dirty="0"/>
          </a:p>
        </p:txBody>
      </p:sp>
    </p:spTree>
    <p:extLst>
      <p:ext uri="{BB962C8B-B14F-4D97-AF65-F5344CB8AC3E}">
        <p14:creationId xmlns:p14="http://schemas.microsoft.com/office/powerpoint/2010/main" val="1881578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Apache</a:t>
            </a:r>
            <a:r>
              <a:rPr lang="zh-CN" altLang="en-US"/>
              <a:t>的脚本语言模块</a:t>
            </a:r>
            <a:endParaRPr lang="zh-CN" altLang="en-US" dirty="0"/>
          </a:p>
        </p:txBody>
      </p:sp>
      <p:sp>
        <p:nvSpPr>
          <p:cNvPr id="3" name="内容占位符 2"/>
          <p:cNvSpPr>
            <a:spLocks noGrp="1"/>
          </p:cNvSpPr>
          <p:nvPr>
            <p:ph idx="1"/>
          </p:nvPr>
        </p:nvSpPr>
        <p:spPr/>
        <p:txBody>
          <a:bodyPr/>
          <a:lstStyle/>
          <a:p>
            <a:r>
              <a:rPr lang="en-US" altLang="zh-CN"/>
              <a:t>PHP</a:t>
            </a:r>
            <a:r>
              <a:rPr lang="zh-CN" altLang="en-US"/>
              <a:t>：</a:t>
            </a:r>
            <a:r>
              <a:rPr lang="en-US" altLang="zh-CN"/>
              <a:t>mod_php</a:t>
            </a:r>
          </a:p>
          <a:p>
            <a:pPr lvl="1"/>
            <a:r>
              <a:rPr lang="en-US" altLang="zh-CN"/>
              <a:t>http://www.php.net/</a:t>
            </a:r>
          </a:p>
          <a:p>
            <a:r>
              <a:rPr lang="en-US" altLang="zh-CN"/>
              <a:t>Perl</a:t>
            </a:r>
            <a:r>
              <a:rPr lang="zh-CN" altLang="en-US"/>
              <a:t>：</a:t>
            </a:r>
            <a:r>
              <a:rPr lang="en-US" altLang="zh-CN"/>
              <a:t>mod_perl</a:t>
            </a:r>
          </a:p>
          <a:p>
            <a:pPr lvl="1"/>
            <a:r>
              <a:rPr lang="en-US" altLang="zh-CN"/>
              <a:t>http://perl.apache.org/</a:t>
            </a:r>
          </a:p>
          <a:p>
            <a:r>
              <a:rPr lang="en-US" altLang="zh-CN"/>
              <a:t>Python</a:t>
            </a:r>
            <a:r>
              <a:rPr lang="zh-CN" altLang="en-US"/>
              <a:t>：</a:t>
            </a:r>
            <a:r>
              <a:rPr lang="en-US" altLang="zh-CN"/>
              <a:t>mod_python</a:t>
            </a:r>
          </a:p>
          <a:p>
            <a:pPr lvl="1"/>
            <a:r>
              <a:rPr lang="en-US" altLang="zh-CN"/>
              <a:t>http://www.modpython.org/</a:t>
            </a:r>
          </a:p>
          <a:p>
            <a:r>
              <a:rPr lang="en-US" altLang="zh-CN"/>
              <a:t>Ruby</a:t>
            </a:r>
            <a:r>
              <a:rPr lang="zh-CN" altLang="en-US"/>
              <a:t>：</a:t>
            </a:r>
            <a:r>
              <a:rPr lang="en-US" altLang="zh-CN"/>
              <a:t>mod_passenger</a:t>
            </a:r>
          </a:p>
          <a:p>
            <a:pPr lvl="1"/>
            <a:r>
              <a:rPr lang="en-US" altLang="zh-CN"/>
              <a:t>http://www.modrails.com/</a:t>
            </a:r>
            <a:endParaRPr lang="zh-CN" altLang="en-US" dirty="0"/>
          </a:p>
        </p:txBody>
      </p:sp>
    </p:spTree>
    <p:extLst>
      <p:ext uri="{BB962C8B-B14F-4D97-AF65-F5344CB8AC3E}">
        <p14:creationId xmlns:p14="http://schemas.microsoft.com/office/powerpoint/2010/main" val="232236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817118044"/>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61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LAMP</a:t>
            </a:r>
            <a:r>
              <a:rPr lang="zh-CN" altLang="en-US"/>
              <a:t>简介</a:t>
            </a:r>
            <a:endParaRPr lang="zh-CN" altLang="en-US" dirty="0"/>
          </a:p>
        </p:txBody>
      </p:sp>
      <p:sp>
        <p:nvSpPr>
          <p:cNvPr id="3" name="内容占位符 2"/>
          <p:cNvSpPr>
            <a:spLocks noGrp="1"/>
          </p:cNvSpPr>
          <p:nvPr>
            <p:ph idx="1"/>
          </p:nvPr>
        </p:nvSpPr>
        <p:spPr/>
        <p:txBody>
          <a:bodyPr/>
          <a:lstStyle/>
          <a:p>
            <a:r>
              <a:rPr lang="en-US" altLang="zh-CN" dirty="0"/>
              <a:t>LAMP</a:t>
            </a:r>
            <a:r>
              <a:rPr lang="zh-CN" altLang="zh-CN" dirty="0"/>
              <a:t>是首字母缩略语</a:t>
            </a:r>
            <a:endParaRPr lang="en-US" altLang="zh-CN" dirty="0"/>
          </a:p>
          <a:p>
            <a:pPr lvl="1"/>
            <a:r>
              <a:rPr lang="en-US" altLang="zh-CN" dirty="0"/>
              <a:t>L</a:t>
            </a:r>
            <a:r>
              <a:rPr lang="zh-CN" altLang="en-US" dirty="0"/>
              <a:t>：</a:t>
            </a:r>
            <a:r>
              <a:rPr lang="en-US" altLang="zh-CN" dirty="0"/>
              <a:t>Linux </a:t>
            </a:r>
            <a:r>
              <a:rPr lang="zh-CN" altLang="en-US" dirty="0"/>
              <a:t>操作系统</a:t>
            </a:r>
          </a:p>
          <a:p>
            <a:pPr lvl="1"/>
            <a:r>
              <a:rPr lang="en-US" altLang="zh-CN" dirty="0"/>
              <a:t>A</a:t>
            </a:r>
            <a:r>
              <a:rPr lang="zh-CN" altLang="en-US" dirty="0"/>
              <a:t>：</a:t>
            </a:r>
            <a:r>
              <a:rPr lang="en-US" altLang="zh-CN" dirty="0"/>
              <a:t>Apache Web </a:t>
            </a:r>
            <a:r>
              <a:rPr lang="zh-CN" altLang="en-US" dirty="0"/>
              <a:t>服务器</a:t>
            </a:r>
          </a:p>
          <a:p>
            <a:pPr lvl="1"/>
            <a:r>
              <a:rPr lang="en-US" altLang="zh-CN" dirty="0"/>
              <a:t>M</a:t>
            </a:r>
            <a:r>
              <a:rPr lang="zh-CN" altLang="en-US" dirty="0"/>
              <a:t>：</a:t>
            </a:r>
            <a:r>
              <a:rPr lang="en-US" altLang="zh-CN" dirty="0"/>
              <a:t>MySQL </a:t>
            </a:r>
            <a:r>
              <a:rPr lang="zh-CN" altLang="en-US" dirty="0"/>
              <a:t>数据库</a:t>
            </a:r>
          </a:p>
          <a:p>
            <a:pPr lvl="1"/>
            <a:r>
              <a:rPr lang="en-US" altLang="zh-CN" dirty="0"/>
              <a:t>P</a:t>
            </a:r>
            <a:r>
              <a:rPr lang="zh-CN" altLang="en-US" dirty="0"/>
              <a:t>：</a:t>
            </a:r>
            <a:r>
              <a:rPr lang="en-US" altLang="zh-CN" dirty="0"/>
              <a:t>PHP </a:t>
            </a:r>
            <a:r>
              <a:rPr lang="zh-CN" altLang="en-US" dirty="0"/>
              <a:t>、</a:t>
            </a:r>
            <a:r>
              <a:rPr lang="en-US" altLang="zh-CN" dirty="0"/>
              <a:t>Perl </a:t>
            </a:r>
            <a:r>
              <a:rPr lang="zh-CN" altLang="en-US" dirty="0"/>
              <a:t>、</a:t>
            </a:r>
            <a:r>
              <a:rPr lang="en-US" altLang="zh-CN" dirty="0"/>
              <a:t>Python </a:t>
            </a:r>
            <a:r>
              <a:rPr lang="zh-CN" altLang="en-US" dirty="0"/>
              <a:t>或 </a:t>
            </a:r>
            <a:r>
              <a:rPr lang="en-US" altLang="zh-CN" dirty="0"/>
              <a:t>Ruby </a:t>
            </a:r>
            <a:r>
              <a:rPr lang="zh-CN" altLang="en-US" dirty="0"/>
              <a:t>脚本语言</a:t>
            </a:r>
            <a:endParaRPr lang="en-US" altLang="zh-CN" dirty="0"/>
          </a:p>
          <a:p>
            <a:r>
              <a:rPr lang="en-US" altLang="zh-CN" dirty="0"/>
              <a:t>LAMP</a:t>
            </a:r>
            <a:r>
              <a:rPr lang="zh-CN" altLang="en-US" dirty="0"/>
              <a:t>的特点</a:t>
            </a:r>
            <a:endParaRPr lang="en-US" altLang="zh-CN" dirty="0"/>
          </a:p>
          <a:p>
            <a:pPr lvl="1"/>
            <a:r>
              <a:rPr lang="zh-CN" altLang="zh-CN" dirty="0"/>
              <a:t>开放灵活、开发迅速、部署方便</a:t>
            </a:r>
            <a:endParaRPr lang="en-US" altLang="zh-CN" dirty="0"/>
          </a:p>
          <a:p>
            <a:pPr lvl="1"/>
            <a:r>
              <a:rPr lang="zh-CN" altLang="zh-CN" dirty="0"/>
              <a:t>高可配置、安全可靠、成本低廉等</a:t>
            </a:r>
            <a:endParaRPr lang="en-US" altLang="zh-CN" dirty="0"/>
          </a:p>
          <a:p>
            <a:r>
              <a:rPr lang="zh-CN" altLang="zh-CN" dirty="0"/>
              <a:t>与</a:t>
            </a:r>
            <a:r>
              <a:rPr lang="en-US" altLang="zh-CN" dirty="0"/>
              <a:t>Java</a:t>
            </a:r>
            <a:r>
              <a:rPr lang="zh-CN" altLang="zh-CN" dirty="0"/>
              <a:t>平台和</a:t>
            </a:r>
            <a:r>
              <a:rPr lang="en-US" altLang="zh-CN" dirty="0"/>
              <a:t>.NET</a:t>
            </a:r>
            <a:r>
              <a:rPr lang="zh-CN" altLang="zh-CN" dirty="0"/>
              <a:t>平台鼎足三分</a:t>
            </a:r>
            <a:endParaRPr lang="en-US" altLang="zh-CN" dirty="0"/>
          </a:p>
          <a:p>
            <a:pPr lvl="1"/>
            <a:r>
              <a:rPr lang="zh-CN" altLang="zh-CN" dirty="0"/>
              <a:t>尤其受中小企业的欢迎</a:t>
            </a:r>
            <a:endParaRPr lang="zh-CN" altLang="en-US" dirty="0"/>
          </a:p>
        </p:txBody>
      </p:sp>
    </p:spTree>
    <p:extLst>
      <p:ext uri="{BB962C8B-B14F-4D97-AF65-F5344CB8AC3E}">
        <p14:creationId xmlns:p14="http://schemas.microsoft.com/office/powerpoint/2010/main" val="854502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狭义</a:t>
            </a:r>
            <a:r>
              <a:rPr lang="en-US" altLang="zh-CN"/>
              <a:t>LAMP</a:t>
            </a:r>
            <a:endParaRPr lang="zh-CN" altLang="en-US" dirty="0"/>
          </a:p>
        </p:txBody>
      </p:sp>
      <p:sp>
        <p:nvSpPr>
          <p:cNvPr id="3" name="内容占位符 2"/>
          <p:cNvSpPr>
            <a:spLocks noGrp="1"/>
          </p:cNvSpPr>
          <p:nvPr>
            <p:ph idx="1"/>
          </p:nvPr>
        </p:nvSpPr>
        <p:spPr/>
        <p:txBody>
          <a:bodyPr/>
          <a:lstStyle/>
          <a:p>
            <a:r>
              <a:rPr lang="en-US" altLang="zh-CN"/>
              <a:t>Linux+Apache+MySQL+PHP</a:t>
            </a:r>
          </a:p>
          <a:p>
            <a:r>
              <a:rPr lang="zh-CN" altLang="en-US"/>
              <a:t>是最常用的开源平台组合</a:t>
            </a:r>
            <a:endParaRPr lang="zh-CN" altLang="en-US" dirty="0"/>
          </a:p>
        </p:txBody>
      </p:sp>
      <p:pic>
        <p:nvPicPr>
          <p:cNvPr id="7" name="Picture 2"/>
          <p:cNvPicPr>
            <a:picLocks noChangeAspect="1" noChangeArrowheads="1"/>
          </p:cNvPicPr>
          <p:nvPr/>
        </p:nvPicPr>
        <p:blipFill>
          <a:blip r:embed="rId2" cstate="print"/>
          <a:srcRect/>
          <a:stretch>
            <a:fillRect/>
          </a:stretch>
        </p:blipFill>
        <p:spPr bwMode="auto">
          <a:xfrm>
            <a:off x="8328247" y="848708"/>
            <a:ext cx="3068841" cy="1964058"/>
          </a:xfrm>
          <a:prstGeom prst="rect">
            <a:avLst/>
          </a:prstGeom>
          <a:noFill/>
          <a:ln w="9525">
            <a:noFill/>
            <a:miter lim="800000"/>
            <a:headEnd/>
            <a:tailEnd/>
          </a:ln>
          <a:effectLst/>
        </p:spPr>
      </p:pic>
      <p:pic>
        <p:nvPicPr>
          <p:cNvPr id="8" name="Picture 4"/>
          <p:cNvPicPr>
            <a:picLocks noChangeAspect="1" noChangeArrowheads="1"/>
          </p:cNvPicPr>
          <p:nvPr/>
        </p:nvPicPr>
        <p:blipFill>
          <a:blip r:embed="rId3" cstate="print"/>
          <a:srcRect/>
          <a:stretch>
            <a:fillRect/>
          </a:stretch>
        </p:blipFill>
        <p:spPr>
          <a:xfrm>
            <a:off x="1847528" y="2778397"/>
            <a:ext cx="7416824" cy="3776109"/>
          </a:xfrm>
          <a:prstGeom prst="rect">
            <a:avLst/>
          </a:prstGeom>
          <a:noFill/>
          <a:ln/>
        </p:spPr>
      </p:pic>
    </p:spTree>
    <p:extLst>
      <p:ext uri="{BB962C8B-B14F-4D97-AF65-F5344CB8AC3E}">
        <p14:creationId xmlns:p14="http://schemas.microsoft.com/office/powerpoint/2010/main" val="371963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基于脚本语言的知名</a:t>
            </a:r>
            <a:r>
              <a:rPr lang="en-US" altLang="zh-CN" dirty="0"/>
              <a:t>Web</a:t>
            </a:r>
            <a:r>
              <a:rPr lang="zh-CN" altLang="en-US" dirty="0"/>
              <a:t>框架</a:t>
            </a:r>
          </a:p>
        </p:txBody>
      </p:sp>
      <p:graphicFrame>
        <p:nvGraphicFramePr>
          <p:cNvPr id="7" name="表格 6"/>
          <p:cNvGraphicFramePr>
            <a:graphicFrameLocks noGrp="1"/>
          </p:cNvGraphicFramePr>
          <p:nvPr/>
        </p:nvGraphicFramePr>
        <p:xfrm>
          <a:off x="2279577" y="1700811"/>
          <a:ext cx="7704861" cy="4295163"/>
        </p:xfrm>
        <a:graphic>
          <a:graphicData uri="http://schemas.openxmlformats.org/drawingml/2006/table">
            <a:tbl>
              <a:tblPr/>
              <a:tblGrid>
                <a:gridCol w="100811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4536509">
                  <a:extLst>
                    <a:ext uri="{9D8B030D-6E8A-4147-A177-3AD203B41FA5}">
                      <a16:colId xmlns:a16="http://schemas.microsoft.com/office/drawing/2014/main" val="20002"/>
                    </a:ext>
                  </a:extLst>
                </a:gridCol>
              </a:tblGrid>
              <a:tr h="335919">
                <a:tc>
                  <a:txBody>
                    <a:bodyPr/>
                    <a:lstStyle/>
                    <a:p>
                      <a:pPr indent="228600" algn="ctr">
                        <a:lnSpc>
                          <a:spcPct val="100000"/>
                        </a:lnSpc>
                        <a:spcAft>
                          <a:spcPts val="0"/>
                        </a:spcAft>
                      </a:pPr>
                      <a:r>
                        <a:rPr lang="zh-CN" sz="2000" b="1" kern="100" dirty="0">
                          <a:solidFill>
                            <a:srgbClr val="002060"/>
                          </a:solidFill>
                          <a:latin typeface="Times New Roman"/>
                          <a:ea typeface="黑体"/>
                          <a:cs typeface="Times New Roman"/>
                        </a:rPr>
                        <a:t>语言</a:t>
                      </a: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ct val="100000"/>
                        </a:lnSpc>
                        <a:spcAft>
                          <a:spcPts val="0"/>
                        </a:spcAft>
                      </a:pPr>
                      <a:r>
                        <a:rPr lang="en-US" sz="2000" b="1" kern="100" dirty="0">
                          <a:solidFill>
                            <a:srgbClr val="002060"/>
                          </a:solidFill>
                          <a:latin typeface="Times New Roman"/>
                          <a:ea typeface="黑体"/>
                          <a:cs typeface="Times New Roman"/>
                        </a:rPr>
                        <a:t>Web</a:t>
                      </a:r>
                      <a:r>
                        <a:rPr lang="zh-CN" sz="2000" b="1" kern="100" dirty="0">
                          <a:solidFill>
                            <a:srgbClr val="002060"/>
                          </a:solidFill>
                          <a:latin typeface="Times New Roman"/>
                          <a:ea typeface="黑体"/>
                          <a:cs typeface="Times New Roman"/>
                        </a:rPr>
                        <a:t>框架</a:t>
                      </a: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ct val="100000"/>
                        </a:lnSpc>
                        <a:spcAft>
                          <a:spcPts val="0"/>
                        </a:spcAft>
                      </a:pPr>
                      <a:r>
                        <a:rPr lang="zh-CN" sz="2000" b="1" kern="100" dirty="0">
                          <a:solidFill>
                            <a:srgbClr val="002060"/>
                          </a:solidFill>
                          <a:latin typeface="Times New Roman"/>
                          <a:ea typeface="黑体"/>
                          <a:cs typeface="Times New Roman"/>
                        </a:rPr>
                        <a:t>主页</a:t>
                      </a: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562">
                <a:tc rowSpan="4">
                  <a:txBody>
                    <a:bodyPr/>
                    <a:lstStyle/>
                    <a:p>
                      <a:pPr algn="just">
                        <a:lnSpc>
                          <a:spcPct val="100000"/>
                        </a:lnSpc>
                        <a:spcAft>
                          <a:spcPts val="0"/>
                        </a:spcAft>
                      </a:pPr>
                      <a:r>
                        <a:rPr lang="en-US" sz="2000" b="1" kern="100" dirty="0">
                          <a:solidFill>
                            <a:srgbClr val="002060"/>
                          </a:solidFill>
                          <a:latin typeface="Times New Roman"/>
                          <a:ea typeface="宋体"/>
                          <a:cs typeface="Times New Roman"/>
                        </a:rPr>
                        <a:t>PHP</a:t>
                      </a:r>
                      <a:endParaRPr lang="zh-CN" sz="2000" b="1" kern="100" dirty="0">
                        <a:solidFill>
                          <a:srgbClr val="002060"/>
                        </a:solidFill>
                        <a:latin typeface="Times New Roman"/>
                        <a:ea typeface="宋体"/>
                        <a:cs typeface="Times New Roman"/>
                      </a:endParaRPr>
                    </a:p>
                  </a:txBody>
                  <a:tcPr marL="59922" marR="5992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symfony</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http://www.symfony-project.org/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562">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Zend</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a:solidFill>
                            <a:srgbClr val="002060"/>
                          </a:solidFill>
                          <a:latin typeface="+mn-lt"/>
                          <a:ea typeface="宋体"/>
                          <a:cs typeface="Times New Roman"/>
                        </a:rPr>
                        <a:t>http://framework.zend.com/</a:t>
                      </a:r>
                      <a:endParaRPr lang="zh-CN" sz="2000" b="1" kern="10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CodeIgniter</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a:solidFill>
                            <a:srgbClr val="002060"/>
                          </a:solidFill>
                          <a:latin typeface="+mn-lt"/>
                          <a:ea typeface="宋体"/>
                          <a:cs typeface="Times New Roman"/>
                        </a:rPr>
                        <a:t>http://codeigniter.com/</a:t>
                      </a:r>
                      <a:endParaRPr lang="zh-CN" sz="2000" b="1" kern="10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CakePHP</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http://cakephp.org/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4562">
                <a:tc rowSpan="4">
                  <a:txBody>
                    <a:bodyPr/>
                    <a:lstStyle/>
                    <a:p>
                      <a:pPr algn="just">
                        <a:lnSpc>
                          <a:spcPct val="100000"/>
                        </a:lnSpc>
                        <a:spcAft>
                          <a:spcPts val="0"/>
                        </a:spcAft>
                      </a:pPr>
                      <a:r>
                        <a:rPr lang="en-US" sz="2000" b="1" kern="100">
                          <a:solidFill>
                            <a:srgbClr val="002060"/>
                          </a:solidFill>
                          <a:latin typeface="Times New Roman"/>
                          <a:ea typeface="宋体"/>
                          <a:cs typeface="Times New Roman"/>
                        </a:rPr>
                        <a:t>Python</a:t>
                      </a:r>
                      <a:endParaRPr lang="zh-CN" sz="2000" b="1" kern="100">
                        <a:solidFill>
                          <a:srgbClr val="002060"/>
                        </a:solidFill>
                        <a:latin typeface="Times New Roman"/>
                        <a:ea typeface="宋体"/>
                        <a:cs typeface="Times New Roman"/>
                      </a:endParaRPr>
                    </a:p>
                  </a:txBody>
                  <a:tcPr marL="59922" marR="5992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Django</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http://www.djangoproject.com/</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Pylons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http://pylonshq.com/</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4562">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TurboGears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http://www.turbogears.org/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Grok</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http://grok.zope.org/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4562">
                <a:tc>
                  <a:txBody>
                    <a:bodyPr/>
                    <a:lstStyle/>
                    <a:p>
                      <a:pPr algn="just">
                        <a:lnSpc>
                          <a:spcPct val="100000"/>
                        </a:lnSpc>
                        <a:spcAft>
                          <a:spcPts val="0"/>
                        </a:spcAft>
                      </a:pPr>
                      <a:r>
                        <a:rPr lang="en-US" sz="2000" b="1" kern="100">
                          <a:solidFill>
                            <a:srgbClr val="002060"/>
                          </a:solidFill>
                          <a:latin typeface="Times New Roman"/>
                          <a:ea typeface="宋体"/>
                          <a:cs typeface="Times New Roman"/>
                        </a:rPr>
                        <a:t>Ruby</a:t>
                      </a:r>
                      <a:endParaRPr lang="zh-CN" sz="2000" b="1" kern="100">
                        <a:solidFill>
                          <a:srgbClr val="002060"/>
                        </a:solidFill>
                        <a:latin typeface="Times New Roman"/>
                        <a:ea typeface="宋体"/>
                        <a:cs typeface="Times New Roman"/>
                      </a:endParaRP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Ruby on Rails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http://www.rubyonrails.org/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4562">
                <a:tc>
                  <a:txBody>
                    <a:bodyPr/>
                    <a:lstStyle/>
                    <a:p>
                      <a:pPr algn="just">
                        <a:lnSpc>
                          <a:spcPct val="100000"/>
                        </a:lnSpc>
                        <a:spcAft>
                          <a:spcPts val="0"/>
                        </a:spcAft>
                      </a:pPr>
                      <a:r>
                        <a:rPr lang="en-US" sz="2000" b="1" kern="100">
                          <a:solidFill>
                            <a:srgbClr val="002060"/>
                          </a:solidFill>
                          <a:latin typeface="Times New Roman"/>
                          <a:ea typeface="宋体"/>
                          <a:cs typeface="Times New Roman"/>
                        </a:rPr>
                        <a:t>Perl</a:t>
                      </a:r>
                      <a:endParaRPr lang="zh-CN" sz="2000" b="1" kern="100">
                        <a:solidFill>
                          <a:srgbClr val="002060"/>
                        </a:solidFill>
                        <a:latin typeface="Times New Roman"/>
                        <a:ea typeface="宋体"/>
                        <a:cs typeface="Times New Roman"/>
                      </a:endParaRP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Catalyst</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http://www.catalystframework.org/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0571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zh-CN"/>
              <a:t>下的脚本语言</a:t>
            </a:r>
            <a:endParaRPr lang="zh-CN" altLang="en-US" dirty="0"/>
          </a:p>
        </p:txBody>
      </p:sp>
      <p:sp>
        <p:nvSpPr>
          <p:cNvPr id="3" name="内容占位符 2"/>
          <p:cNvSpPr>
            <a:spLocks noGrp="1"/>
          </p:cNvSpPr>
          <p:nvPr>
            <p:ph idx="1"/>
          </p:nvPr>
        </p:nvSpPr>
        <p:spPr/>
        <p:txBody>
          <a:bodyPr/>
          <a:lstStyle/>
          <a:p>
            <a:r>
              <a:rPr lang="zh-CN" altLang="en-US"/>
              <a:t>常用的脚本语言</a:t>
            </a:r>
            <a:endParaRPr lang="en-US" altLang="zh-CN"/>
          </a:p>
          <a:p>
            <a:pPr lvl="1"/>
            <a:r>
              <a:rPr lang="en-US" altLang="zh-CN"/>
              <a:t>Bash —— </a:t>
            </a:r>
            <a:r>
              <a:rPr lang="zh-CN" altLang="en-US"/>
              <a:t>系统必备</a:t>
            </a:r>
            <a:endParaRPr lang="en-US" altLang="zh-CN"/>
          </a:p>
          <a:p>
            <a:pPr lvl="1"/>
            <a:r>
              <a:rPr lang="en-US" altLang="zh-CN"/>
              <a:t>PHP —— </a:t>
            </a:r>
            <a:r>
              <a:rPr lang="zh-CN" altLang="zh-CN"/>
              <a:t>简明单纯</a:t>
            </a:r>
            <a:endParaRPr lang="en-US" altLang="zh-CN"/>
          </a:p>
          <a:p>
            <a:pPr lvl="1"/>
            <a:r>
              <a:rPr lang="en-US" altLang="zh-CN"/>
              <a:t>Perl —— </a:t>
            </a:r>
            <a:r>
              <a:rPr lang="zh-CN" altLang="zh-CN"/>
              <a:t>凝练晦涩</a:t>
            </a:r>
            <a:endParaRPr lang="en-US" altLang="zh-CN"/>
          </a:p>
          <a:p>
            <a:pPr lvl="1"/>
            <a:r>
              <a:rPr lang="en-US" altLang="zh-CN"/>
              <a:t>Python —— </a:t>
            </a:r>
            <a:r>
              <a:rPr lang="zh-CN" altLang="zh-CN"/>
              <a:t>优雅明晰</a:t>
            </a:r>
            <a:endParaRPr lang="en-US" altLang="zh-CN"/>
          </a:p>
          <a:p>
            <a:pPr lvl="1"/>
            <a:r>
              <a:rPr lang="en-US" altLang="zh-CN"/>
              <a:t>Ruby —— </a:t>
            </a:r>
            <a:r>
              <a:rPr lang="zh-CN" altLang="zh-CN"/>
              <a:t>精巧灵动</a:t>
            </a:r>
            <a:endParaRPr lang="en-US" altLang="zh-CN"/>
          </a:p>
          <a:p>
            <a:r>
              <a:rPr lang="zh-CN" altLang="en-US"/>
              <a:t>脚本语言的主要用途</a:t>
            </a:r>
            <a:endParaRPr lang="en-US" altLang="zh-CN"/>
          </a:p>
          <a:p>
            <a:pPr lvl="1"/>
            <a:r>
              <a:rPr lang="zh-CN" altLang="zh-CN"/>
              <a:t>系统管理</a:t>
            </a:r>
            <a:r>
              <a:rPr lang="zh-CN" altLang="en-US"/>
              <a:t>的自动化</a:t>
            </a:r>
            <a:endParaRPr lang="en-US" altLang="zh-CN"/>
          </a:p>
          <a:p>
            <a:pPr lvl="1"/>
            <a:r>
              <a:rPr lang="zh-CN" altLang="zh-CN"/>
              <a:t>动态</a:t>
            </a:r>
            <a:r>
              <a:rPr lang="en-US" altLang="zh-CN"/>
              <a:t>Web</a:t>
            </a:r>
            <a:r>
              <a:rPr lang="zh-CN" altLang="zh-CN"/>
              <a:t>编程</a:t>
            </a:r>
            <a:endParaRPr lang="zh-CN" altLang="en-US" dirty="0"/>
          </a:p>
        </p:txBody>
      </p:sp>
    </p:spTree>
    <p:extLst>
      <p:ext uri="{BB962C8B-B14F-4D97-AF65-F5344CB8AC3E}">
        <p14:creationId xmlns:p14="http://schemas.microsoft.com/office/powerpoint/2010/main" val="230772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安装配置</a:t>
            </a:r>
            <a:r>
              <a:rPr lang="en-US" altLang="zh-CN"/>
              <a:t>LAMP</a:t>
            </a:r>
            <a:r>
              <a:rPr lang="zh-CN" altLang="zh-CN"/>
              <a:t>环境</a:t>
            </a:r>
            <a:endParaRPr lang="zh-CN" altLang="en-US" dirty="0"/>
          </a:p>
        </p:txBody>
      </p:sp>
      <p:sp>
        <p:nvSpPr>
          <p:cNvPr id="3" name="内容占位符 2"/>
          <p:cNvSpPr>
            <a:spLocks noGrp="1"/>
          </p:cNvSpPr>
          <p:nvPr>
            <p:ph idx="1"/>
          </p:nvPr>
        </p:nvSpPr>
        <p:spPr/>
        <p:txBody>
          <a:bodyPr/>
          <a:lstStyle/>
          <a:p>
            <a:r>
              <a:rPr lang="zh-CN" altLang="en-US" dirty="0"/>
              <a:t>安装</a:t>
            </a:r>
            <a:r>
              <a:rPr lang="en-US" altLang="zh-CN" dirty="0"/>
              <a:t>Apache</a:t>
            </a:r>
          </a:p>
          <a:p>
            <a:r>
              <a:rPr lang="zh-CN" altLang="zh-CN" dirty="0"/>
              <a:t>安装配置</a:t>
            </a:r>
            <a:r>
              <a:rPr lang="en-US" altLang="zh-CN" dirty="0"/>
              <a:t>PHP</a:t>
            </a:r>
          </a:p>
          <a:p>
            <a:r>
              <a:rPr lang="zh-CN" altLang="zh-CN" dirty="0"/>
              <a:t>安装</a:t>
            </a:r>
            <a:r>
              <a:rPr lang="en-US" altLang="zh-CN" dirty="0"/>
              <a:t>MySQL</a:t>
            </a:r>
            <a:r>
              <a:rPr lang="zh-CN" altLang="en-US" dirty="0"/>
              <a:t>（已完成）</a:t>
            </a:r>
            <a:endParaRPr lang="en-US" altLang="zh-CN" dirty="0"/>
          </a:p>
          <a:p>
            <a:r>
              <a:rPr lang="zh-CN" altLang="zh-CN" dirty="0"/>
              <a:t>安装</a:t>
            </a:r>
            <a:r>
              <a:rPr lang="en-US" altLang="zh-CN" dirty="0"/>
              <a:t>PHP-MySQL</a:t>
            </a:r>
            <a:r>
              <a:rPr lang="zh-CN" altLang="en-US" dirty="0"/>
              <a:t>支持</a:t>
            </a:r>
            <a:endParaRPr lang="en-US" altLang="zh-CN" dirty="0"/>
          </a:p>
          <a:p>
            <a:r>
              <a:rPr lang="zh-CN" altLang="zh-CN" dirty="0"/>
              <a:t>测试</a:t>
            </a:r>
            <a:r>
              <a:rPr lang="en-US" altLang="zh-CN" dirty="0"/>
              <a:t>Apache</a:t>
            </a:r>
            <a:r>
              <a:rPr lang="zh-CN" altLang="en-US" dirty="0"/>
              <a:t>、</a:t>
            </a:r>
            <a:r>
              <a:rPr lang="en-US" altLang="zh-CN" dirty="0"/>
              <a:t>PHP</a:t>
            </a:r>
            <a:r>
              <a:rPr lang="zh-CN" altLang="en-US" dirty="0"/>
              <a:t>、</a:t>
            </a:r>
            <a:r>
              <a:rPr lang="en-US" altLang="zh-CN" dirty="0"/>
              <a:t>MySQL</a:t>
            </a:r>
            <a:r>
              <a:rPr lang="zh-CN" altLang="en-US" dirty="0"/>
              <a:t>环境</a:t>
            </a:r>
          </a:p>
        </p:txBody>
      </p:sp>
    </p:spTree>
    <p:extLst>
      <p:ext uri="{BB962C8B-B14F-4D97-AF65-F5344CB8AC3E}">
        <p14:creationId xmlns:p14="http://schemas.microsoft.com/office/powerpoint/2010/main" val="1592750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r>
              <a:rPr lang="en-US" altLang="zh-CN" dirty="0"/>
              <a:t>Apache</a:t>
            </a:r>
          </a:p>
        </p:txBody>
      </p:sp>
      <p:sp>
        <p:nvSpPr>
          <p:cNvPr id="3" name="内容占位符 2"/>
          <p:cNvSpPr>
            <a:spLocks noGrp="1"/>
          </p:cNvSpPr>
          <p:nvPr>
            <p:ph idx="1"/>
          </p:nvPr>
        </p:nvSpPr>
        <p:spPr/>
        <p:txBody>
          <a:bodyPr/>
          <a:lstStyle/>
          <a:p>
            <a:r>
              <a:rPr lang="zh-CN" altLang="zh-CN" dirty="0"/>
              <a:t>安装</a:t>
            </a:r>
            <a:r>
              <a:rPr lang="en-US" altLang="zh-CN" dirty="0"/>
              <a:t>Apache</a:t>
            </a:r>
          </a:p>
          <a:p>
            <a:endParaRPr lang="en-US" altLang="zh-CN" dirty="0"/>
          </a:p>
          <a:p>
            <a:endParaRPr lang="en-US" altLang="zh-CN" dirty="0"/>
          </a:p>
          <a:p>
            <a:endParaRPr lang="en-US" altLang="zh-CN" dirty="0"/>
          </a:p>
          <a:p>
            <a:r>
              <a:rPr lang="en-US" altLang="zh-CN" dirty="0"/>
              <a:t>Apache</a:t>
            </a:r>
            <a:r>
              <a:rPr lang="zh-CN" altLang="en-US" dirty="0"/>
              <a:t>命令</a:t>
            </a:r>
          </a:p>
          <a:p>
            <a:endParaRPr lang="zh-CN" altLang="en-US" dirty="0"/>
          </a:p>
        </p:txBody>
      </p:sp>
      <p:sp>
        <p:nvSpPr>
          <p:cNvPr id="10" name="TextBox 9"/>
          <p:cNvSpPr txBox="1"/>
          <p:nvPr/>
        </p:nvSpPr>
        <p:spPr>
          <a:xfrm>
            <a:off x="2375585" y="1988840"/>
            <a:ext cx="75608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yum install </a:t>
            </a:r>
            <a:r>
              <a:rPr lang="en-US" altLang="zh-CN" sz="2400" b="1" dirty="0" err="1"/>
              <a:t>httpd</a:t>
            </a:r>
            <a:endParaRPr lang="zh-CN" altLang="en-US" sz="2400" b="1" dirty="0"/>
          </a:p>
        </p:txBody>
      </p:sp>
      <p:sp>
        <p:nvSpPr>
          <p:cNvPr id="5" name="TextBox 9">
            <a:extLst>
              <a:ext uri="{FF2B5EF4-FFF2-40B4-BE49-F238E27FC236}">
                <a16:creationId xmlns:a16="http://schemas.microsoft.com/office/drawing/2014/main" id="{D314511B-2AC7-4B42-9634-83CFB239365B}"/>
              </a:ext>
            </a:extLst>
          </p:cNvPr>
          <p:cNvSpPr txBox="1"/>
          <p:nvPr/>
        </p:nvSpPr>
        <p:spPr>
          <a:xfrm>
            <a:off x="2279576" y="4149080"/>
            <a:ext cx="756084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systemctl start </a:t>
            </a:r>
            <a:r>
              <a:rPr lang="en-US" altLang="zh-CN" sz="2400" b="1" dirty="0" err="1"/>
              <a:t>httpd</a:t>
            </a:r>
            <a:r>
              <a:rPr lang="en-US" altLang="zh-CN" sz="2400" b="1" dirty="0"/>
              <a:t>      //</a:t>
            </a:r>
            <a:r>
              <a:rPr lang="zh-CN" altLang="en-US" sz="2400" b="1" dirty="0"/>
              <a:t>启动</a:t>
            </a:r>
            <a:r>
              <a:rPr lang="en-US" altLang="zh-CN" sz="2400" b="1" dirty="0"/>
              <a:t>apache</a:t>
            </a:r>
          </a:p>
          <a:p>
            <a:r>
              <a:rPr lang="en-US" altLang="zh-CN" sz="2400" b="1" dirty="0"/>
              <a:t>systemctl stop </a:t>
            </a:r>
            <a:r>
              <a:rPr lang="en-US" altLang="zh-CN" sz="2400" b="1" dirty="0" err="1"/>
              <a:t>httpd</a:t>
            </a:r>
            <a:r>
              <a:rPr lang="en-US" altLang="zh-CN" sz="2400" b="1" dirty="0"/>
              <a:t>       //</a:t>
            </a:r>
            <a:r>
              <a:rPr lang="zh-CN" altLang="en-US" sz="2400" b="1" dirty="0"/>
              <a:t>停止</a:t>
            </a:r>
            <a:r>
              <a:rPr lang="en-US" altLang="zh-CN" sz="2400" b="1" dirty="0"/>
              <a:t>apache</a:t>
            </a:r>
          </a:p>
          <a:p>
            <a:r>
              <a:rPr lang="en-US" altLang="zh-CN" sz="2400" b="1" dirty="0"/>
              <a:t>systemctl restart </a:t>
            </a:r>
            <a:r>
              <a:rPr lang="en-US" altLang="zh-CN" sz="2400" b="1" dirty="0" err="1"/>
              <a:t>httpd</a:t>
            </a:r>
            <a:r>
              <a:rPr lang="en-US" altLang="zh-CN" sz="2400" b="1" dirty="0"/>
              <a:t>    //</a:t>
            </a:r>
            <a:r>
              <a:rPr lang="zh-CN" altLang="en-US" sz="2400" b="1" dirty="0"/>
              <a:t>重启</a:t>
            </a:r>
            <a:r>
              <a:rPr lang="en-US" altLang="zh-CN" sz="2400" b="1" dirty="0"/>
              <a:t>apache</a:t>
            </a:r>
          </a:p>
          <a:p>
            <a:r>
              <a:rPr lang="en-US" altLang="zh-CN" sz="2400" b="1" dirty="0"/>
              <a:t>systemctl enable </a:t>
            </a:r>
            <a:r>
              <a:rPr lang="en-US" altLang="zh-CN" sz="2400" b="1" dirty="0" err="1"/>
              <a:t>httpd</a:t>
            </a:r>
            <a:r>
              <a:rPr lang="en-US" altLang="zh-CN" sz="2400" b="1" dirty="0"/>
              <a:t>     //</a:t>
            </a:r>
            <a:r>
              <a:rPr lang="zh-CN" altLang="en-US" sz="2400" b="1" dirty="0"/>
              <a:t>设置</a:t>
            </a:r>
            <a:r>
              <a:rPr lang="en-US" altLang="zh-CN" sz="2400" b="1" dirty="0"/>
              <a:t>apache</a:t>
            </a:r>
            <a:r>
              <a:rPr lang="zh-CN" altLang="en-US" sz="2400" b="1" dirty="0"/>
              <a:t>开机启动</a:t>
            </a:r>
          </a:p>
        </p:txBody>
      </p:sp>
    </p:spTree>
    <p:extLst>
      <p:ext uri="{BB962C8B-B14F-4D97-AF65-F5344CB8AC3E}">
        <p14:creationId xmlns:p14="http://schemas.microsoft.com/office/powerpoint/2010/main" val="33020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安装</a:t>
            </a:r>
            <a:r>
              <a:rPr lang="en-US" altLang="zh-CN"/>
              <a:t>PHP</a:t>
            </a:r>
            <a:endParaRPr lang="zh-CN" altLang="en-US" dirty="0"/>
          </a:p>
        </p:txBody>
      </p:sp>
      <p:sp>
        <p:nvSpPr>
          <p:cNvPr id="3" name="内容占位符 2"/>
          <p:cNvSpPr>
            <a:spLocks noGrp="1"/>
          </p:cNvSpPr>
          <p:nvPr>
            <p:ph idx="1"/>
          </p:nvPr>
        </p:nvSpPr>
        <p:spPr/>
        <p:txBody>
          <a:bodyPr/>
          <a:lstStyle/>
          <a:p>
            <a:r>
              <a:rPr lang="zh-CN" altLang="zh-CN"/>
              <a:t>安装</a:t>
            </a:r>
            <a:r>
              <a:rPr lang="en-US" altLang="zh-CN"/>
              <a:t>PHP</a:t>
            </a:r>
            <a:r>
              <a:rPr lang="zh-CN" altLang="zh-CN"/>
              <a:t>及其相关的软件包</a:t>
            </a:r>
            <a:endParaRPr lang="zh-CN" altLang="en-US" dirty="0"/>
          </a:p>
        </p:txBody>
      </p:sp>
      <p:sp>
        <p:nvSpPr>
          <p:cNvPr id="10" name="TextBox 9"/>
          <p:cNvSpPr txBox="1"/>
          <p:nvPr/>
        </p:nvSpPr>
        <p:spPr>
          <a:xfrm>
            <a:off x="2279576" y="2132856"/>
            <a:ext cx="756084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yum install </a:t>
            </a:r>
            <a:r>
              <a:rPr lang="en-US" altLang="zh-CN" sz="2400" b="1" dirty="0" err="1"/>
              <a:t>php</a:t>
            </a:r>
            <a:r>
              <a:rPr lang="en-US" altLang="zh-CN" sz="2400" b="1" dirty="0"/>
              <a:t> </a:t>
            </a:r>
            <a:r>
              <a:rPr lang="en-US" altLang="zh-CN" sz="2400" b="1" dirty="0" err="1"/>
              <a:t>php-cli</a:t>
            </a:r>
            <a:r>
              <a:rPr lang="en-US" altLang="zh-CN" sz="2400" b="1" dirty="0"/>
              <a:t> </a:t>
            </a:r>
            <a:r>
              <a:rPr lang="en-US" altLang="zh-CN" sz="2400" b="1" dirty="0" err="1"/>
              <a:t>php</a:t>
            </a:r>
            <a:r>
              <a:rPr lang="en-US" altLang="zh-CN" sz="2400" b="1" dirty="0"/>
              <a:t>-pear</a:t>
            </a:r>
          </a:p>
          <a:p>
            <a:r>
              <a:rPr lang="en-US" altLang="zh-CN" sz="2400" b="1" dirty="0"/>
              <a:t># yum install </a:t>
            </a:r>
            <a:r>
              <a:rPr lang="en-US" altLang="zh-CN" sz="2400" b="1" dirty="0" err="1"/>
              <a:t>php-pdo</a:t>
            </a:r>
            <a:r>
              <a:rPr lang="en-US" altLang="zh-CN" sz="2400" b="1" dirty="0"/>
              <a:t> </a:t>
            </a:r>
            <a:r>
              <a:rPr lang="en-US" altLang="zh-CN" sz="2400" b="1" dirty="0" err="1"/>
              <a:t>php-mysql</a:t>
            </a:r>
            <a:endParaRPr lang="en-US" altLang="zh-CN" sz="2400" b="1" dirty="0"/>
          </a:p>
          <a:p>
            <a:r>
              <a:rPr lang="en-US" altLang="zh-CN" sz="2400" b="1" dirty="0"/>
              <a:t># yum install </a:t>
            </a:r>
            <a:r>
              <a:rPr lang="en-US" altLang="zh-CN" sz="2400" b="1" dirty="0" err="1"/>
              <a:t>php-mcrypt</a:t>
            </a:r>
            <a:r>
              <a:rPr lang="en-US" altLang="zh-CN" sz="2400" b="1" dirty="0"/>
              <a:t> </a:t>
            </a:r>
            <a:r>
              <a:rPr lang="en-US" altLang="zh-CN" sz="2400" b="1" dirty="0" err="1"/>
              <a:t>php-mbstring</a:t>
            </a:r>
            <a:endParaRPr lang="en-US" altLang="zh-CN" sz="2400" b="1" dirty="0"/>
          </a:p>
          <a:p>
            <a:r>
              <a:rPr lang="en-US" altLang="zh-CN" sz="2400" b="1" dirty="0"/>
              <a:t># yum install </a:t>
            </a:r>
            <a:r>
              <a:rPr lang="en-US" altLang="zh-CN" sz="2400" b="1" dirty="0" err="1"/>
              <a:t>php</a:t>
            </a:r>
            <a:r>
              <a:rPr lang="en-US" altLang="zh-CN" sz="2400" b="1" dirty="0"/>
              <a:t>-xml </a:t>
            </a:r>
            <a:r>
              <a:rPr lang="en-US" altLang="zh-CN" sz="2400" b="1" dirty="0" err="1"/>
              <a:t>php-pecl-yaml</a:t>
            </a:r>
            <a:endParaRPr lang="en-US" altLang="zh-CN" sz="2400" b="1" dirty="0"/>
          </a:p>
          <a:p>
            <a:r>
              <a:rPr lang="en-US" altLang="zh-CN" sz="2400" b="1" dirty="0"/>
              <a:t># yum install </a:t>
            </a:r>
            <a:r>
              <a:rPr lang="en-US" altLang="zh-CN" sz="2400" b="1" dirty="0" err="1"/>
              <a:t>php-gd</a:t>
            </a:r>
            <a:r>
              <a:rPr lang="en-US" altLang="zh-CN" sz="2400" b="1" dirty="0"/>
              <a:t> </a:t>
            </a:r>
            <a:r>
              <a:rPr lang="en-US" altLang="zh-CN" sz="2400" b="1" dirty="0" err="1"/>
              <a:t>php-pecl-imagick</a:t>
            </a:r>
            <a:endParaRPr lang="en-US" altLang="zh-CN" sz="2400" b="1" dirty="0"/>
          </a:p>
          <a:p>
            <a:r>
              <a:rPr lang="en-US" altLang="zh-CN" sz="2400" b="1" dirty="0"/>
              <a:t># yum install </a:t>
            </a:r>
            <a:r>
              <a:rPr lang="en-US" altLang="zh-CN" sz="2400" b="1" dirty="0" err="1"/>
              <a:t>php-pecl-apc</a:t>
            </a:r>
            <a:r>
              <a:rPr lang="en-US" altLang="zh-CN" sz="2400" b="1" dirty="0"/>
              <a:t> </a:t>
            </a:r>
          </a:p>
          <a:p>
            <a:r>
              <a:rPr lang="en-US" altLang="zh-CN" sz="2400" b="1" dirty="0"/>
              <a:t># yum install </a:t>
            </a:r>
            <a:r>
              <a:rPr lang="en-US" altLang="zh-CN" sz="2400" b="1" dirty="0" err="1"/>
              <a:t>php-pecl-memcached</a:t>
            </a:r>
            <a:r>
              <a:rPr lang="en-US" altLang="zh-CN" sz="2400" b="1" dirty="0"/>
              <a:t> </a:t>
            </a:r>
            <a:r>
              <a:rPr lang="en-US" altLang="zh-CN" sz="2400" b="1" dirty="0" err="1"/>
              <a:t>php-pecl-redis</a:t>
            </a:r>
            <a:endParaRPr lang="zh-CN" altLang="en-US" sz="2400" b="1" dirty="0"/>
          </a:p>
        </p:txBody>
      </p:sp>
    </p:spTree>
    <p:extLst>
      <p:ext uri="{BB962C8B-B14F-4D97-AF65-F5344CB8AC3E}">
        <p14:creationId xmlns:p14="http://schemas.microsoft.com/office/powerpoint/2010/main" val="358249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查看</a:t>
            </a:r>
            <a:r>
              <a:rPr lang="en-US" altLang="zh-CN"/>
              <a:t>PHP</a:t>
            </a:r>
            <a:r>
              <a:rPr lang="zh-CN" altLang="zh-CN"/>
              <a:t>的配置</a:t>
            </a:r>
            <a:endParaRPr lang="zh-CN" altLang="en-US" dirty="0"/>
          </a:p>
        </p:txBody>
      </p:sp>
      <p:sp>
        <p:nvSpPr>
          <p:cNvPr id="3" name="内容占位符 2"/>
          <p:cNvSpPr>
            <a:spLocks noGrp="1"/>
          </p:cNvSpPr>
          <p:nvPr>
            <p:ph idx="1"/>
          </p:nvPr>
        </p:nvSpPr>
        <p:spPr/>
        <p:txBody>
          <a:bodyPr/>
          <a:lstStyle/>
          <a:p>
            <a:r>
              <a:rPr lang="zh-CN" altLang="zh-CN" dirty="0"/>
              <a:t>查看</a:t>
            </a:r>
            <a:r>
              <a:rPr lang="en-US" altLang="zh-CN" dirty="0"/>
              <a:t>PHP</a:t>
            </a:r>
            <a:r>
              <a:rPr lang="zh-CN" altLang="zh-CN" dirty="0"/>
              <a:t>的配置</a:t>
            </a:r>
            <a:endParaRPr lang="en-US" altLang="zh-CN" dirty="0"/>
          </a:p>
          <a:p>
            <a:pPr lvl="1"/>
            <a:r>
              <a:rPr lang="zh-CN" altLang="en-US" dirty="0"/>
              <a:t>查看</a:t>
            </a:r>
            <a:r>
              <a:rPr lang="en-US" altLang="zh-CN" dirty="0"/>
              <a:t>PHP</a:t>
            </a:r>
            <a:r>
              <a:rPr lang="zh-CN" altLang="en-US" dirty="0"/>
              <a:t>已加载的模块</a:t>
            </a:r>
          </a:p>
          <a:p>
            <a:pPr lvl="1"/>
            <a:r>
              <a:rPr lang="en-US" altLang="zh-CN" dirty="0"/>
              <a:t># </a:t>
            </a:r>
            <a:r>
              <a:rPr lang="en-US" altLang="zh-CN" dirty="0" err="1"/>
              <a:t>php</a:t>
            </a:r>
            <a:r>
              <a:rPr lang="en-US" altLang="zh-CN" dirty="0"/>
              <a:t> -m</a:t>
            </a:r>
          </a:p>
          <a:p>
            <a:pPr lvl="1"/>
            <a:r>
              <a:rPr lang="zh-CN" altLang="en-US" dirty="0"/>
              <a:t>显示</a:t>
            </a:r>
            <a:r>
              <a:rPr lang="en-US" altLang="zh-CN" dirty="0" err="1"/>
              <a:t>phpinfo</a:t>
            </a:r>
            <a:r>
              <a:rPr lang="en-US" altLang="zh-CN" dirty="0"/>
              <a:t>()</a:t>
            </a:r>
            <a:r>
              <a:rPr lang="zh-CN" altLang="en-US" dirty="0"/>
              <a:t>的信息输出</a:t>
            </a:r>
          </a:p>
          <a:p>
            <a:pPr lvl="1"/>
            <a:r>
              <a:rPr lang="en-US" altLang="zh-CN" dirty="0"/>
              <a:t># </a:t>
            </a:r>
            <a:r>
              <a:rPr lang="en-US" altLang="zh-CN" dirty="0" err="1"/>
              <a:t>php</a:t>
            </a:r>
            <a:r>
              <a:rPr lang="en-US" altLang="zh-CN" dirty="0"/>
              <a:t> -</a:t>
            </a:r>
            <a:r>
              <a:rPr lang="en-US" altLang="zh-CN" dirty="0" err="1"/>
              <a:t>i</a:t>
            </a:r>
            <a:endParaRPr lang="en-US" altLang="zh-CN" dirty="0"/>
          </a:p>
          <a:p>
            <a:r>
              <a:rPr lang="zh-CN" altLang="zh-CN" dirty="0"/>
              <a:t>查看</a:t>
            </a:r>
            <a:r>
              <a:rPr lang="en-US" altLang="zh-CN" dirty="0"/>
              <a:t>PHP</a:t>
            </a:r>
            <a:r>
              <a:rPr lang="zh-CN" altLang="zh-CN" dirty="0"/>
              <a:t>的配置文件</a:t>
            </a:r>
            <a:endParaRPr lang="zh-CN" altLang="en-US" dirty="0"/>
          </a:p>
        </p:txBody>
      </p:sp>
      <p:sp>
        <p:nvSpPr>
          <p:cNvPr id="7" name="TextBox 6"/>
          <p:cNvSpPr txBox="1"/>
          <p:nvPr/>
        </p:nvSpPr>
        <p:spPr>
          <a:xfrm>
            <a:off x="2351584" y="4365104"/>
            <a:ext cx="756084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a:t># less /etc/php.ini</a:t>
            </a:r>
            <a:endParaRPr lang="zh-CN" altLang="zh-CN" sz="2000" b="1" dirty="0"/>
          </a:p>
          <a:p>
            <a:r>
              <a:rPr lang="en-US" altLang="zh-CN" sz="2000" b="1" dirty="0"/>
              <a:t># </a:t>
            </a:r>
            <a:r>
              <a:rPr lang="en-US" altLang="zh-CN" sz="2000" b="1" dirty="0" err="1"/>
              <a:t>ls</a:t>
            </a:r>
            <a:r>
              <a:rPr lang="en-US" altLang="zh-CN" sz="2000" b="1" dirty="0"/>
              <a:t> /etc/</a:t>
            </a:r>
            <a:r>
              <a:rPr lang="en-US" altLang="zh-CN" sz="2000" b="1" dirty="0" err="1"/>
              <a:t>php.d</a:t>
            </a:r>
            <a:endParaRPr lang="zh-CN" altLang="zh-CN" sz="2000" b="1" dirty="0"/>
          </a:p>
          <a:p>
            <a:r>
              <a:rPr lang="en-US" altLang="zh-CN" sz="2000" dirty="0"/>
              <a:t>apc.ini       json.ini      mysql.ini      pdo_sqlite.ini  xmlwriter.ini</a:t>
            </a:r>
            <a:endParaRPr lang="zh-CN" altLang="zh-CN" sz="2000" dirty="0"/>
          </a:p>
          <a:p>
            <a:r>
              <a:rPr lang="en-US" altLang="zh-CN" sz="2000" dirty="0"/>
              <a:t>curl.ini      mbstring.ini  odbc.ini       phar.ini        xsl.ini</a:t>
            </a:r>
            <a:endParaRPr lang="zh-CN" altLang="zh-CN" sz="2000" dirty="0"/>
          </a:p>
          <a:p>
            <a:r>
              <a:rPr lang="en-US" altLang="zh-CN" sz="2000" dirty="0"/>
              <a:t>………………</a:t>
            </a:r>
            <a:endParaRPr lang="zh-CN" altLang="zh-CN" sz="2000" dirty="0"/>
          </a:p>
        </p:txBody>
      </p:sp>
    </p:spTree>
    <p:extLst>
      <p:ext uri="{BB962C8B-B14F-4D97-AF65-F5344CB8AC3E}">
        <p14:creationId xmlns:p14="http://schemas.microsoft.com/office/powerpoint/2010/main" val="222666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配置</a:t>
            </a:r>
            <a:r>
              <a:rPr lang="en-US" altLang="zh-CN"/>
              <a:t>PHP</a:t>
            </a:r>
            <a:r>
              <a:rPr lang="zh-CN" altLang="zh-CN"/>
              <a:t>的主配置文件</a:t>
            </a:r>
            <a:endParaRPr lang="zh-CN" altLang="en-US" dirty="0"/>
          </a:p>
        </p:txBody>
      </p:sp>
      <p:sp>
        <p:nvSpPr>
          <p:cNvPr id="3" name="内容占位符 2"/>
          <p:cNvSpPr>
            <a:spLocks noGrp="1"/>
          </p:cNvSpPr>
          <p:nvPr>
            <p:ph idx="1"/>
          </p:nvPr>
        </p:nvSpPr>
        <p:spPr/>
        <p:txBody>
          <a:bodyPr/>
          <a:lstStyle/>
          <a:p>
            <a:r>
              <a:rPr lang="en-US" altLang="zh-CN"/>
              <a:t># vi /etc/php.ini</a:t>
            </a:r>
            <a:endParaRPr lang="zh-CN" altLang="en-US" dirty="0"/>
          </a:p>
        </p:txBody>
      </p:sp>
      <p:sp>
        <p:nvSpPr>
          <p:cNvPr id="7" name="TextBox 6"/>
          <p:cNvSpPr txBox="1"/>
          <p:nvPr/>
        </p:nvSpPr>
        <p:spPr>
          <a:xfrm>
            <a:off x="1991544" y="1916832"/>
            <a:ext cx="8208912"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a:t>
            </a:r>
            <a:r>
              <a:rPr lang="zh-CN" altLang="zh-CN" sz="2000" dirty="0"/>
              <a:t>对于生产平台，应将</a:t>
            </a:r>
            <a:r>
              <a:rPr lang="en-US" altLang="zh-CN" sz="2000" dirty="0" err="1"/>
              <a:t>display_errors</a:t>
            </a:r>
            <a:r>
              <a:rPr lang="zh-CN" altLang="zh-CN" sz="2000" dirty="0"/>
              <a:t>设置为</a:t>
            </a:r>
            <a:r>
              <a:rPr lang="en-US" altLang="zh-CN" sz="2000" dirty="0"/>
              <a:t> Off</a:t>
            </a:r>
            <a:endParaRPr lang="zh-CN" altLang="zh-CN" sz="2000" dirty="0"/>
          </a:p>
          <a:p>
            <a:r>
              <a:rPr lang="en-US" altLang="zh-CN" sz="2000" b="1" dirty="0" err="1"/>
              <a:t>display_errors</a:t>
            </a:r>
            <a:r>
              <a:rPr lang="en-US" altLang="zh-CN" sz="2000" b="1" dirty="0"/>
              <a:t> = Off</a:t>
            </a:r>
            <a:endParaRPr lang="zh-CN" altLang="zh-CN" sz="2000" dirty="0"/>
          </a:p>
          <a:p>
            <a:r>
              <a:rPr lang="en-US" altLang="zh-CN" sz="2000" dirty="0"/>
              <a:t># </a:t>
            </a:r>
            <a:r>
              <a:rPr lang="zh-CN" altLang="zh-CN" sz="2000" dirty="0"/>
              <a:t>将</a:t>
            </a:r>
            <a:r>
              <a:rPr lang="en-US" altLang="zh-CN" sz="2000" dirty="0" err="1"/>
              <a:t>log_errors</a:t>
            </a:r>
            <a:r>
              <a:rPr lang="zh-CN" altLang="zh-CN" sz="2000" dirty="0"/>
              <a:t>设置为</a:t>
            </a:r>
            <a:r>
              <a:rPr lang="en-US" altLang="zh-CN" sz="2000" dirty="0"/>
              <a:t> On</a:t>
            </a:r>
            <a:endParaRPr lang="zh-CN" altLang="zh-CN" sz="2000" dirty="0"/>
          </a:p>
          <a:p>
            <a:r>
              <a:rPr lang="en-US" altLang="zh-CN" sz="2000" b="1" dirty="0" err="1"/>
              <a:t>log_errors</a:t>
            </a:r>
            <a:r>
              <a:rPr lang="en-US" altLang="zh-CN" sz="2000" b="1" dirty="0"/>
              <a:t> = On</a:t>
            </a:r>
            <a:endParaRPr lang="zh-CN" altLang="zh-CN" sz="2000" dirty="0"/>
          </a:p>
          <a:p>
            <a:r>
              <a:rPr lang="en-US" altLang="zh-CN" sz="2000" dirty="0"/>
              <a:t># </a:t>
            </a:r>
            <a:r>
              <a:rPr lang="zh-CN" altLang="zh-CN" sz="2000" dirty="0"/>
              <a:t>使用</a:t>
            </a:r>
            <a:r>
              <a:rPr lang="en-US" altLang="zh-CN" sz="2000" dirty="0"/>
              <a:t> </a:t>
            </a:r>
            <a:r>
              <a:rPr lang="en-US" altLang="zh-CN" sz="2000" dirty="0" err="1"/>
              <a:t>zlib</a:t>
            </a:r>
            <a:r>
              <a:rPr lang="en-US" altLang="zh-CN" sz="2000" dirty="0"/>
              <a:t> </a:t>
            </a:r>
            <a:r>
              <a:rPr lang="zh-CN" altLang="zh-CN" sz="2000" dirty="0"/>
              <a:t>库压缩输出并设置压缩级别</a:t>
            </a:r>
          </a:p>
          <a:p>
            <a:r>
              <a:rPr lang="en-US" altLang="zh-CN" sz="2000" b="1" dirty="0" err="1"/>
              <a:t>zlib.output_compression</a:t>
            </a:r>
            <a:r>
              <a:rPr lang="en-US" altLang="zh-CN" sz="2000" b="1" dirty="0"/>
              <a:t> = On</a:t>
            </a:r>
            <a:endParaRPr lang="zh-CN" altLang="zh-CN" sz="2000" dirty="0"/>
          </a:p>
          <a:p>
            <a:r>
              <a:rPr lang="en-US" altLang="zh-CN" sz="2000" b="1" dirty="0" err="1"/>
              <a:t>zlib.output_compression_level</a:t>
            </a:r>
            <a:r>
              <a:rPr lang="en-US" altLang="zh-CN" sz="2000" b="1" dirty="0"/>
              <a:t> = 1</a:t>
            </a:r>
            <a:endParaRPr lang="zh-CN" altLang="zh-CN" sz="2000" dirty="0"/>
          </a:p>
          <a:p>
            <a:r>
              <a:rPr lang="en-US" altLang="zh-CN" sz="2000" dirty="0"/>
              <a:t># </a:t>
            </a:r>
            <a:r>
              <a:rPr lang="zh-CN" altLang="zh-CN" sz="2000" dirty="0"/>
              <a:t>不暴露</a:t>
            </a:r>
            <a:r>
              <a:rPr lang="en-US" altLang="zh-CN" sz="2000" dirty="0"/>
              <a:t>PHP</a:t>
            </a:r>
            <a:r>
              <a:rPr lang="zh-CN" altLang="zh-CN" sz="2000" dirty="0"/>
              <a:t>被安装在服务器上的事实</a:t>
            </a:r>
          </a:p>
          <a:p>
            <a:r>
              <a:rPr lang="en-US" altLang="zh-CN" sz="2000" b="1" dirty="0" err="1"/>
              <a:t>expose_php</a:t>
            </a:r>
            <a:r>
              <a:rPr lang="en-US" altLang="zh-CN" sz="2000" b="1" dirty="0"/>
              <a:t> = Off</a:t>
            </a:r>
          </a:p>
          <a:p>
            <a:endParaRPr lang="zh-CN" altLang="zh-CN" sz="2000" dirty="0"/>
          </a:p>
          <a:p>
            <a:r>
              <a:rPr lang="en-US" altLang="zh-CN" sz="2000" dirty="0"/>
              <a:t># </a:t>
            </a:r>
            <a:r>
              <a:rPr lang="zh-CN" altLang="zh-CN" sz="2000" dirty="0"/>
              <a:t>限制一个</a:t>
            </a:r>
            <a:r>
              <a:rPr lang="en-US" altLang="zh-CN" sz="2000" dirty="0"/>
              <a:t>PHP</a:t>
            </a:r>
            <a:r>
              <a:rPr lang="zh-CN" altLang="zh-CN" sz="2000" dirty="0"/>
              <a:t>脚本可能消耗的最大内存量</a:t>
            </a:r>
            <a:endParaRPr lang="en-US" altLang="zh-CN" sz="2000" dirty="0"/>
          </a:p>
          <a:p>
            <a:r>
              <a:rPr lang="en-US" altLang="zh-CN" sz="2000" dirty="0"/>
              <a:t># </a:t>
            </a:r>
            <a:r>
              <a:rPr lang="zh-CN" altLang="zh-CN" sz="2000" dirty="0"/>
              <a:t>这有助于防止写得不好的脚本消耗服务器上的可用内存。</a:t>
            </a:r>
          </a:p>
          <a:p>
            <a:r>
              <a:rPr lang="en-US" altLang="zh-CN" sz="2000" b="1" dirty="0" err="1"/>
              <a:t>memory_limit</a:t>
            </a:r>
            <a:r>
              <a:rPr lang="en-US" altLang="zh-CN" sz="2000" b="1" dirty="0"/>
              <a:t> = 256M</a:t>
            </a:r>
            <a:endParaRPr lang="zh-CN" altLang="en-US" sz="2000" dirty="0"/>
          </a:p>
        </p:txBody>
      </p:sp>
    </p:spTree>
    <p:extLst>
      <p:ext uri="{BB962C8B-B14F-4D97-AF65-F5344CB8AC3E}">
        <p14:creationId xmlns:p14="http://schemas.microsoft.com/office/powerpoint/2010/main" val="5989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配置</a:t>
            </a:r>
            <a:r>
              <a:rPr lang="en-US" altLang="zh-CN"/>
              <a:t>PHP</a:t>
            </a:r>
            <a:r>
              <a:rPr lang="zh-CN" altLang="zh-CN"/>
              <a:t>的主配置文件</a:t>
            </a:r>
            <a:r>
              <a:rPr lang="zh-CN" altLang="en-US"/>
              <a:t>（续）</a:t>
            </a:r>
            <a:endParaRPr lang="zh-CN" altLang="en-US" dirty="0"/>
          </a:p>
        </p:txBody>
      </p:sp>
      <p:sp>
        <p:nvSpPr>
          <p:cNvPr id="3" name="内容占位符 2"/>
          <p:cNvSpPr>
            <a:spLocks noGrp="1"/>
          </p:cNvSpPr>
          <p:nvPr>
            <p:ph idx="1"/>
          </p:nvPr>
        </p:nvSpPr>
        <p:spPr/>
        <p:txBody>
          <a:bodyPr/>
          <a:lstStyle/>
          <a:p>
            <a:r>
              <a:rPr lang="en-US" altLang="zh-CN"/>
              <a:t># vi /etc/php.ini</a:t>
            </a:r>
            <a:endParaRPr lang="zh-CN" altLang="en-US" dirty="0"/>
          </a:p>
        </p:txBody>
      </p:sp>
      <p:sp>
        <p:nvSpPr>
          <p:cNvPr id="7" name="TextBox 6"/>
          <p:cNvSpPr txBox="1"/>
          <p:nvPr/>
        </p:nvSpPr>
        <p:spPr>
          <a:xfrm>
            <a:off x="1991544" y="1916832"/>
            <a:ext cx="8208912"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a:t>
            </a:r>
            <a:r>
              <a:rPr lang="zh-CN" altLang="zh-CN" sz="2000" dirty="0"/>
              <a:t>为</a:t>
            </a:r>
            <a:r>
              <a:rPr lang="en-US" altLang="zh-CN" sz="2000" dirty="0"/>
              <a:t>POST</a:t>
            </a:r>
            <a:r>
              <a:rPr lang="zh-CN" altLang="zh-CN" sz="2000" dirty="0"/>
              <a:t>方法指定可接受的最大尺寸</a:t>
            </a:r>
          </a:p>
          <a:p>
            <a:r>
              <a:rPr lang="en-US" altLang="zh-CN" sz="2000" b="1" dirty="0" err="1"/>
              <a:t>post_max_size</a:t>
            </a:r>
            <a:r>
              <a:rPr lang="en-US" altLang="zh-CN" sz="2000" b="1" dirty="0"/>
              <a:t> = 512M</a:t>
            </a:r>
            <a:endParaRPr lang="zh-CN" altLang="zh-CN" sz="2000" dirty="0"/>
          </a:p>
          <a:p>
            <a:endParaRPr lang="en-US" altLang="zh-CN" sz="2000" dirty="0"/>
          </a:p>
          <a:p>
            <a:r>
              <a:rPr lang="en-US" altLang="zh-CN" sz="2000" dirty="0"/>
              <a:t># </a:t>
            </a:r>
            <a:r>
              <a:rPr lang="zh-CN" altLang="zh-CN" sz="2000" dirty="0"/>
              <a:t>设置可上传文件的最大尺寸</a:t>
            </a:r>
          </a:p>
          <a:p>
            <a:r>
              <a:rPr lang="en-US" altLang="zh-CN" sz="2000" b="1" dirty="0" err="1"/>
              <a:t>upload_max_filesize</a:t>
            </a:r>
            <a:r>
              <a:rPr lang="en-US" altLang="zh-CN" sz="2000" b="1" dirty="0"/>
              <a:t> = 20M</a:t>
            </a:r>
            <a:endParaRPr lang="zh-CN" altLang="zh-CN" sz="2000" dirty="0"/>
          </a:p>
          <a:p>
            <a:endParaRPr lang="en-US" altLang="zh-CN" sz="2000" dirty="0"/>
          </a:p>
          <a:p>
            <a:r>
              <a:rPr lang="en-US" altLang="zh-CN" sz="2000" dirty="0"/>
              <a:t># </a:t>
            </a:r>
            <a:r>
              <a:rPr lang="zh-CN" altLang="zh-CN" sz="2000" dirty="0"/>
              <a:t>不能使用</a:t>
            </a:r>
            <a:r>
              <a:rPr lang="en-US" altLang="zh-CN" sz="2000" dirty="0"/>
              <a:t>URL</a:t>
            </a:r>
            <a:r>
              <a:rPr lang="zh-CN" altLang="zh-CN" sz="2000" dirty="0"/>
              <a:t>（如： </a:t>
            </a:r>
            <a:r>
              <a:rPr lang="en-US" altLang="zh-CN" sz="2000" dirty="0"/>
              <a:t>http:// </a:t>
            </a:r>
            <a:r>
              <a:rPr lang="zh-CN" altLang="zh-CN" sz="2000" dirty="0"/>
              <a:t>或</a:t>
            </a:r>
            <a:r>
              <a:rPr lang="en-US" altLang="zh-CN" sz="2000" dirty="0"/>
              <a:t> ftp://) </a:t>
            </a:r>
            <a:r>
              <a:rPr lang="zh-CN" altLang="zh-CN" sz="2000" dirty="0"/>
              <a:t>直接打开文件</a:t>
            </a:r>
          </a:p>
          <a:p>
            <a:r>
              <a:rPr lang="en-US" altLang="zh-CN" sz="2000" b="1" dirty="0" err="1"/>
              <a:t>allow_url_fopen</a:t>
            </a:r>
            <a:r>
              <a:rPr lang="en-US" altLang="zh-CN" sz="2000" b="1" dirty="0"/>
              <a:t> = Off</a:t>
            </a:r>
            <a:endParaRPr lang="zh-CN" altLang="zh-CN" sz="2000" dirty="0"/>
          </a:p>
          <a:p>
            <a:endParaRPr lang="en-US" altLang="zh-CN" sz="2000" dirty="0"/>
          </a:p>
          <a:p>
            <a:r>
              <a:rPr lang="en-US" altLang="zh-CN" sz="2000" dirty="0"/>
              <a:t>[Date]</a:t>
            </a:r>
            <a:endParaRPr lang="zh-CN" altLang="zh-CN" sz="2000" dirty="0"/>
          </a:p>
          <a:p>
            <a:r>
              <a:rPr lang="en-US" altLang="zh-CN" sz="2000" dirty="0"/>
              <a:t># </a:t>
            </a:r>
            <a:r>
              <a:rPr lang="zh-CN" altLang="zh-CN" sz="2000" dirty="0"/>
              <a:t>为日期函数定义默认时区</a:t>
            </a:r>
          </a:p>
          <a:p>
            <a:r>
              <a:rPr lang="en-US" altLang="zh-CN" sz="2000" b="1" dirty="0" err="1"/>
              <a:t>date.timezone</a:t>
            </a:r>
            <a:r>
              <a:rPr lang="en-US" altLang="zh-CN" sz="2000" b="1" dirty="0"/>
              <a:t> = Asia/Shanghai</a:t>
            </a:r>
            <a:endParaRPr lang="zh-CN" altLang="en-US" dirty="0"/>
          </a:p>
        </p:txBody>
      </p:sp>
    </p:spTree>
    <p:extLst>
      <p:ext uri="{BB962C8B-B14F-4D97-AF65-F5344CB8AC3E}">
        <p14:creationId xmlns:p14="http://schemas.microsoft.com/office/powerpoint/2010/main" val="16996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配置</a:t>
            </a:r>
            <a:r>
              <a:rPr lang="en-US" altLang="zh-CN"/>
              <a:t>PHP</a:t>
            </a:r>
            <a:r>
              <a:rPr lang="zh-CN" altLang="zh-CN"/>
              <a:t>的</a:t>
            </a:r>
            <a:r>
              <a:rPr lang="en-US" altLang="zh-CN"/>
              <a:t>APC</a:t>
            </a:r>
            <a:r>
              <a:rPr lang="zh-CN" altLang="zh-CN"/>
              <a:t>模块</a:t>
            </a:r>
            <a:endParaRPr lang="zh-CN" altLang="en-US" dirty="0"/>
          </a:p>
        </p:txBody>
      </p:sp>
      <p:sp>
        <p:nvSpPr>
          <p:cNvPr id="3" name="内容占位符 2"/>
          <p:cNvSpPr>
            <a:spLocks noGrp="1"/>
          </p:cNvSpPr>
          <p:nvPr>
            <p:ph idx="1"/>
          </p:nvPr>
        </p:nvSpPr>
        <p:spPr/>
        <p:txBody>
          <a:bodyPr/>
          <a:lstStyle/>
          <a:p>
            <a:r>
              <a:rPr lang="en-US" altLang="zh-CN"/>
              <a:t># vi /etc/php.d/apc.ini</a:t>
            </a:r>
            <a:endParaRPr lang="zh-CN" altLang="en-US" dirty="0"/>
          </a:p>
        </p:txBody>
      </p:sp>
      <p:sp>
        <p:nvSpPr>
          <p:cNvPr id="7" name="TextBox 6"/>
          <p:cNvSpPr txBox="1"/>
          <p:nvPr/>
        </p:nvSpPr>
        <p:spPr>
          <a:xfrm>
            <a:off x="1991544" y="1844825"/>
            <a:ext cx="8208912"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a:t>
            </a:r>
            <a:r>
              <a:rPr lang="zh-CN" altLang="zh-CN" dirty="0"/>
              <a:t>是否启用</a:t>
            </a:r>
            <a:r>
              <a:rPr lang="en-US" altLang="zh-CN" dirty="0"/>
              <a:t> APC </a:t>
            </a:r>
            <a:r>
              <a:rPr lang="en-US" altLang="zh-CN" dirty="0" err="1"/>
              <a:t>opcode</a:t>
            </a:r>
            <a:r>
              <a:rPr lang="en-US" altLang="zh-CN" dirty="0"/>
              <a:t> cache</a:t>
            </a:r>
            <a:r>
              <a:rPr lang="zh-CN" altLang="zh-CN" dirty="0"/>
              <a:t>，若系统中无其他</a:t>
            </a:r>
            <a:r>
              <a:rPr lang="en-US" altLang="zh-CN" dirty="0"/>
              <a:t> </a:t>
            </a:r>
            <a:r>
              <a:rPr lang="en-US" altLang="zh-CN" dirty="0" err="1"/>
              <a:t>OPcache</a:t>
            </a:r>
            <a:r>
              <a:rPr lang="zh-CN" altLang="zh-CN" dirty="0"/>
              <a:t>可以设置为</a:t>
            </a:r>
            <a:r>
              <a:rPr lang="en-US" altLang="zh-CN" dirty="0"/>
              <a:t>1</a:t>
            </a:r>
            <a:endParaRPr lang="zh-CN" altLang="zh-CN" dirty="0"/>
          </a:p>
          <a:p>
            <a:r>
              <a:rPr lang="en-US" altLang="zh-CN" b="1" dirty="0" err="1"/>
              <a:t>apc.enable_opcode_cache</a:t>
            </a:r>
            <a:r>
              <a:rPr lang="en-US" altLang="zh-CN" b="1" dirty="0"/>
              <a:t>=0</a:t>
            </a:r>
            <a:endParaRPr lang="zh-CN" altLang="zh-CN" dirty="0"/>
          </a:p>
          <a:p>
            <a:r>
              <a:rPr lang="en-US" altLang="zh-CN" dirty="0"/>
              <a:t># </a:t>
            </a:r>
            <a:r>
              <a:rPr lang="zh-CN" altLang="zh-CN" dirty="0"/>
              <a:t>启用</a:t>
            </a:r>
            <a:r>
              <a:rPr lang="en-US" altLang="zh-CN" dirty="0"/>
              <a:t>APC </a:t>
            </a:r>
            <a:r>
              <a:rPr lang="zh-CN" altLang="zh-CN" dirty="0"/>
              <a:t>（这是默认配置，</a:t>
            </a:r>
            <a:r>
              <a:rPr lang="en-US" altLang="zh-CN" dirty="0"/>
              <a:t>1</a:t>
            </a:r>
            <a:r>
              <a:rPr lang="zh-CN" altLang="zh-CN" dirty="0"/>
              <a:t>是启用）</a:t>
            </a:r>
          </a:p>
          <a:p>
            <a:r>
              <a:rPr lang="en-US" altLang="zh-CN" dirty="0" err="1"/>
              <a:t>apc.enabled</a:t>
            </a:r>
            <a:r>
              <a:rPr lang="en-US" altLang="zh-CN" dirty="0"/>
              <a:t> = 1 </a:t>
            </a:r>
            <a:endParaRPr lang="zh-CN" altLang="zh-CN" dirty="0"/>
          </a:p>
          <a:p>
            <a:r>
              <a:rPr lang="en-US" altLang="zh-CN" dirty="0"/>
              <a:t># </a:t>
            </a:r>
            <a:r>
              <a:rPr lang="zh-CN" altLang="zh-CN" dirty="0"/>
              <a:t>每个共享内存块的大小，（可以使用单位后缀</a:t>
            </a:r>
            <a:r>
              <a:rPr lang="en-US" altLang="zh-CN" dirty="0"/>
              <a:t>M/G</a:t>
            </a:r>
            <a:r>
              <a:rPr lang="zh-CN" altLang="zh-CN" dirty="0"/>
              <a:t>）</a:t>
            </a:r>
          </a:p>
          <a:p>
            <a:r>
              <a:rPr lang="en-US" altLang="zh-CN" b="1" dirty="0" err="1"/>
              <a:t>apc.shm_size</a:t>
            </a:r>
            <a:r>
              <a:rPr lang="en-US" altLang="zh-CN" b="1" dirty="0"/>
              <a:t> = 64M</a:t>
            </a:r>
            <a:endParaRPr lang="zh-CN" altLang="zh-CN" dirty="0"/>
          </a:p>
          <a:p>
            <a:r>
              <a:rPr lang="en-US" altLang="zh-CN" dirty="0"/>
              <a:t># </a:t>
            </a:r>
            <a:r>
              <a:rPr lang="zh-CN" altLang="zh-CN" dirty="0"/>
              <a:t>缓存条目在缓冲区中允许逗留的秒数。</a:t>
            </a:r>
            <a:r>
              <a:rPr lang="en-US" altLang="zh-CN" dirty="0"/>
              <a:t>0 </a:t>
            </a:r>
            <a:r>
              <a:rPr lang="zh-CN" altLang="zh-CN" dirty="0"/>
              <a:t>表示永不超时。建议值为</a:t>
            </a:r>
            <a:r>
              <a:rPr lang="en-US" altLang="zh-CN" dirty="0"/>
              <a:t>7200~36000</a:t>
            </a:r>
            <a:endParaRPr lang="zh-CN" altLang="zh-CN" dirty="0"/>
          </a:p>
          <a:p>
            <a:r>
              <a:rPr lang="en-US" altLang="zh-CN" b="1" dirty="0"/>
              <a:t>apc.ttl =  7200</a:t>
            </a:r>
            <a:endParaRPr lang="zh-CN" altLang="zh-CN" dirty="0"/>
          </a:p>
          <a:p>
            <a:r>
              <a:rPr lang="en-US" altLang="zh-CN" dirty="0"/>
              <a:t># </a:t>
            </a:r>
            <a:r>
              <a:rPr lang="zh-CN" altLang="zh-CN" dirty="0"/>
              <a:t>缓存条目在垃圾回收表中能够存在的秒数</a:t>
            </a:r>
          </a:p>
          <a:p>
            <a:r>
              <a:rPr lang="en-US" altLang="zh-CN" dirty="0" err="1"/>
              <a:t>apc.gc_ttl</a:t>
            </a:r>
            <a:r>
              <a:rPr lang="en-US" altLang="zh-CN" dirty="0"/>
              <a:t> = 3600</a:t>
            </a:r>
            <a:endParaRPr lang="zh-CN" altLang="zh-CN" dirty="0"/>
          </a:p>
          <a:p>
            <a:r>
              <a:rPr lang="en-US" altLang="zh-CN" dirty="0"/>
              <a:t># </a:t>
            </a:r>
            <a:r>
              <a:rPr lang="zh-CN" altLang="zh-CN" dirty="0"/>
              <a:t>是否启用脚本更新检查。改变这个指令值要非常小心。</a:t>
            </a:r>
          </a:p>
          <a:p>
            <a:r>
              <a:rPr lang="en-US" altLang="zh-CN" dirty="0"/>
              <a:t>#   </a:t>
            </a:r>
            <a:r>
              <a:rPr lang="zh-CN" altLang="zh-CN" dirty="0"/>
              <a:t>默认值</a:t>
            </a:r>
            <a:r>
              <a:rPr lang="en-US" altLang="zh-CN" dirty="0"/>
              <a:t> On </a:t>
            </a:r>
            <a:r>
              <a:rPr lang="zh-CN" altLang="zh-CN" dirty="0"/>
              <a:t>表示</a:t>
            </a:r>
            <a:r>
              <a:rPr lang="en-US" altLang="zh-CN" dirty="0"/>
              <a:t>APC</a:t>
            </a:r>
            <a:r>
              <a:rPr lang="zh-CN" altLang="zh-CN" dirty="0"/>
              <a:t>在每次请求脚本时都检查脚本是否被更新，</a:t>
            </a:r>
          </a:p>
          <a:p>
            <a:r>
              <a:rPr lang="en-US" altLang="zh-CN" dirty="0"/>
              <a:t>#   </a:t>
            </a:r>
            <a:r>
              <a:rPr lang="zh-CN" altLang="zh-CN" dirty="0"/>
              <a:t>若检查到更新则自动重新编译和缓存编译后的内容。</a:t>
            </a:r>
          </a:p>
          <a:p>
            <a:r>
              <a:rPr lang="en-US" altLang="zh-CN" dirty="0" err="1"/>
              <a:t>apc.stat</a:t>
            </a:r>
            <a:r>
              <a:rPr lang="en-US" altLang="zh-CN" dirty="0"/>
              <a:t>=1 </a:t>
            </a:r>
            <a:endParaRPr lang="zh-CN" altLang="zh-CN" dirty="0"/>
          </a:p>
        </p:txBody>
      </p:sp>
    </p:spTree>
    <p:extLst>
      <p:ext uri="{BB962C8B-B14F-4D97-AF65-F5344CB8AC3E}">
        <p14:creationId xmlns:p14="http://schemas.microsoft.com/office/powerpoint/2010/main" val="5882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a:t>
            </a:r>
            <a:r>
              <a:rPr lang="en-US" altLang="zh-CN" dirty="0"/>
              <a:t>Apache</a:t>
            </a:r>
            <a:r>
              <a:rPr lang="zh-CN" altLang="en-US" dirty="0"/>
              <a:t>的</a:t>
            </a:r>
            <a:r>
              <a:rPr lang="en-US" altLang="zh-CN" dirty="0" err="1"/>
              <a:t>php</a:t>
            </a:r>
            <a:r>
              <a:rPr lang="zh-CN" altLang="zh-CN" dirty="0"/>
              <a:t>模块</a:t>
            </a:r>
            <a:endParaRPr lang="zh-CN" altLang="en-US" dirty="0"/>
          </a:p>
        </p:txBody>
      </p:sp>
      <p:sp>
        <p:nvSpPr>
          <p:cNvPr id="3" name="内容占位符 2"/>
          <p:cNvSpPr>
            <a:spLocks noGrp="1"/>
          </p:cNvSpPr>
          <p:nvPr>
            <p:ph idx="1"/>
          </p:nvPr>
        </p:nvSpPr>
        <p:spPr/>
        <p:txBody>
          <a:bodyPr/>
          <a:lstStyle/>
          <a:p>
            <a:r>
              <a:rPr lang="en-US" altLang="zh-CN"/>
              <a:t>/etc/httpd/conf.d/php.conf</a:t>
            </a:r>
            <a:endParaRPr lang="zh-CN" altLang="en-US" dirty="0"/>
          </a:p>
        </p:txBody>
      </p:sp>
      <p:sp>
        <p:nvSpPr>
          <p:cNvPr id="7" name="TextBox 6"/>
          <p:cNvSpPr txBox="1"/>
          <p:nvPr/>
        </p:nvSpPr>
        <p:spPr>
          <a:xfrm>
            <a:off x="2135560" y="1815202"/>
            <a:ext cx="7992888"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a:t>&lt;IfModule </a:t>
            </a:r>
            <a:r>
              <a:rPr lang="en-US" altLang="zh-CN" sz="1600" b="1" dirty="0" err="1"/>
              <a:t>prefork.c</a:t>
            </a:r>
            <a:r>
              <a:rPr lang="en-US" altLang="zh-CN" sz="1600" b="1" dirty="0"/>
              <a:t>&gt;</a:t>
            </a:r>
          </a:p>
          <a:p>
            <a:r>
              <a:rPr lang="en-US" altLang="zh-CN" sz="1600" b="1" dirty="0"/>
              <a:t>  </a:t>
            </a:r>
            <a:r>
              <a:rPr lang="en-US" altLang="zh-CN" sz="1600" b="1" dirty="0" err="1"/>
              <a:t>LoadModule</a:t>
            </a:r>
            <a:r>
              <a:rPr lang="en-US" altLang="zh-CN" sz="1600" b="1" dirty="0"/>
              <a:t> php5_module modules/libphp5.so</a:t>
            </a:r>
          </a:p>
          <a:p>
            <a:r>
              <a:rPr lang="en-US" altLang="zh-CN" sz="1600" b="1" dirty="0"/>
              <a:t>&lt;/IfModule&gt;</a:t>
            </a:r>
          </a:p>
          <a:p>
            <a:r>
              <a:rPr lang="en-US" altLang="zh-CN" sz="1600" b="1" dirty="0"/>
              <a:t>&lt;IfModule !</a:t>
            </a:r>
            <a:r>
              <a:rPr lang="en-US" altLang="zh-CN" sz="1600" b="1" dirty="0" err="1"/>
              <a:t>prefork.c</a:t>
            </a:r>
            <a:r>
              <a:rPr lang="en-US" altLang="zh-CN" sz="1600" b="1" dirty="0"/>
              <a:t>&gt;</a:t>
            </a:r>
          </a:p>
          <a:p>
            <a:r>
              <a:rPr lang="en-US" altLang="zh-CN" sz="1600" b="1" dirty="0"/>
              <a:t>  </a:t>
            </a:r>
            <a:r>
              <a:rPr lang="en-US" altLang="zh-CN" sz="1600" b="1" dirty="0" err="1"/>
              <a:t>LoadModule</a:t>
            </a:r>
            <a:r>
              <a:rPr lang="en-US" altLang="zh-CN" sz="1600" b="1" dirty="0"/>
              <a:t> php5_module modules/libphp5-zts.so</a:t>
            </a:r>
          </a:p>
          <a:p>
            <a:r>
              <a:rPr lang="en-US" altLang="zh-CN" sz="1600" b="1" dirty="0"/>
              <a:t>&lt;/IfModule&gt;</a:t>
            </a:r>
          </a:p>
          <a:p>
            <a:endParaRPr lang="en-US" altLang="zh-CN" sz="1600" b="1" dirty="0"/>
          </a:p>
          <a:p>
            <a:r>
              <a:rPr lang="en-US" altLang="zh-CN" sz="1600" b="1" dirty="0"/>
              <a:t>&lt;</a:t>
            </a:r>
            <a:r>
              <a:rPr lang="en-US" altLang="zh-CN" sz="1600" b="1" dirty="0" err="1"/>
              <a:t>FilesMatch</a:t>
            </a:r>
            <a:r>
              <a:rPr lang="en-US" altLang="zh-CN" sz="1600" b="1" dirty="0"/>
              <a:t> \.</a:t>
            </a:r>
            <a:r>
              <a:rPr lang="en-US" altLang="zh-CN" sz="1600" b="1" dirty="0" err="1"/>
              <a:t>php</a:t>
            </a:r>
            <a:r>
              <a:rPr lang="en-US" altLang="zh-CN" sz="1600" b="1" dirty="0"/>
              <a:t>$&gt;</a:t>
            </a:r>
          </a:p>
          <a:p>
            <a:r>
              <a:rPr lang="en-US" altLang="zh-CN" sz="1600" b="1" dirty="0"/>
              <a:t>    </a:t>
            </a:r>
            <a:r>
              <a:rPr lang="en-US" altLang="zh-CN" sz="1600" b="1" dirty="0" err="1"/>
              <a:t>SetHandler</a:t>
            </a:r>
            <a:r>
              <a:rPr lang="en-US" altLang="zh-CN" sz="1600" b="1" dirty="0"/>
              <a:t> application/x-</a:t>
            </a:r>
            <a:r>
              <a:rPr lang="en-US" altLang="zh-CN" sz="1600" b="1" dirty="0" err="1"/>
              <a:t>httpd</a:t>
            </a:r>
            <a:r>
              <a:rPr lang="en-US" altLang="zh-CN" sz="1600" b="1" dirty="0"/>
              <a:t>-</a:t>
            </a:r>
            <a:r>
              <a:rPr lang="en-US" altLang="zh-CN" sz="1600" b="1" dirty="0" err="1"/>
              <a:t>php</a:t>
            </a:r>
            <a:endParaRPr lang="en-US" altLang="zh-CN" sz="1600" b="1" dirty="0"/>
          </a:p>
          <a:p>
            <a:r>
              <a:rPr lang="en-US" altLang="zh-CN" sz="1600" b="1" dirty="0"/>
              <a:t>&lt;/</a:t>
            </a:r>
            <a:r>
              <a:rPr lang="en-US" altLang="zh-CN" sz="1600" b="1" dirty="0" err="1"/>
              <a:t>FilesMatch</a:t>
            </a:r>
            <a:r>
              <a:rPr lang="en-US" altLang="zh-CN" sz="1600" b="1" dirty="0"/>
              <a:t>&gt;</a:t>
            </a:r>
          </a:p>
          <a:p>
            <a:endParaRPr lang="en-US" altLang="zh-CN" sz="1600" b="1" dirty="0"/>
          </a:p>
          <a:p>
            <a:r>
              <a:rPr lang="en-US" altLang="zh-CN" sz="1600" b="1" dirty="0" err="1"/>
              <a:t>AddType</a:t>
            </a:r>
            <a:r>
              <a:rPr lang="en-US" altLang="zh-CN" sz="1600" b="1" dirty="0"/>
              <a:t> text/html .</a:t>
            </a:r>
            <a:r>
              <a:rPr lang="en-US" altLang="zh-CN" sz="1600" b="1" dirty="0" err="1"/>
              <a:t>php</a:t>
            </a:r>
            <a:endParaRPr lang="en-US" altLang="zh-CN" sz="1600" b="1" dirty="0"/>
          </a:p>
          <a:p>
            <a:endParaRPr lang="en-US" altLang="zh-CN" sz="1600" b="1" dirty="0"/>
          </a:p>
          <a:p>
            <a:r>
              <a:rPr lang="en-US" altLang="zh-CN" sz="1600" b="1" dirty="0" err="1"/>
              <a:t>DirectoryIndex</a:t>
            </a:r>
            <a:r>
              <a:rPr lang="en-US" altLang="zh-CN" sz="1600" b="1" dirty="0"/>
              <a:t> index.php</a:t>
            </a:r>
          </a:p>
          <a:p>
            <a:endParaRPr lang="en-US" altLang="zh-CN" sz="1600" b="1" dirty="0"/>
          </a:p>
          <a:p>
            <a:r>
              <a:rPr lang="en-US" altLang="zh-CN" sz="1600" b="1" dirty="0" err="1"/>
              <a:t>php_value</a:t>
            </a:r>
            <a:r>
              <a:rPr lang="en-US" altLang="zh-CN" sz="1600" b="1" dirty="0"/>
              <a:t> </a:t>
            </a:r>
            <a:r>
              <a:rPr lang="en-US" altLang="zh-CN" sz="1600" b="1" dirty="0" err="1"/>
              <a:t>session.save_handler</a:t>
            </a:r>
            <a:r>
              <a:rPr lang="en-US" altLang="zh-CN" sz="1600" b="1" dirty="0"/>
              <a:t> "files"</a:t>
            </a:r>
          </a:p>
          <a:p>
            <a:r>
              <a:rPr lang="en-US" altLang="zh-CN" sz="1600" b="1" dirty="0" err="1"/>
              <a:t>php_value</a:t>
            </a:r>
            <a:r>
              <a:rPr lang="en-US" altLang="zh-CN" sz="1600" b="1" dirty="0"/>
              <a:t> </a:t>
            </a:r>
            <a:r>
              <a:rPr lang="en-US" altLang="zh-CN" sz="1600" b="1" dirty="0" err="1"/>
              <a:t>session.save_path</a:t>
            </a:r>
            <a:r>
              <a:rPr lang="en-US" altLang="zh-CN" sz="1600" b="1" dirty="0"/>
              <a:t>    "/</a:t>
            </a:r>
            <a:r>
              <a:rPr lang="en-US" altLang="zh-CN" sz="1600" b="1" dirty="0" err="1"/>
              <a:t>var</a:t>
            </a:r>
            <a:r>
              <a:rPr lang="en-US" altLang="zh-CN" sz="1600" b="1" dirty="0"/>
              <a:t>/lib/</a:t>
            </a:r>
            <a:r>
              <a:rPr lang="en-US" altLang="zh-CN" sz="1600" b="1" dirty="0" err="1"/>
              <a:t>php</a:t>
            </a:r>
            <a:r>
              <a:rPr lang="en-US" altLang="zh-CN" sz="1600" b="1" dirty="0"/>
              <a:t>/session"</a:t>
            </a:r>
            <a:endParaRPr lang="zh-CN" altLang="en-US" sz="1600" b="1" dirty="0"/>
          </a:p>
        </p:txBody>
      </p:sp>
    </p:spTree>
    <p:extLst>
      <p:ext uri="{BB962C8B-B14F-4D97-AF65-F5344CB8AC3E}">
        <p14:creationId xmlns:p14="http://schemas.microsoft.com/office/powerpoint/2010/main" val="28343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r>
              <a:rPr lang="en-US" altLang="zh-CN" dirty="0"/>
              <a:t>PHP-MySQL</a:t>
            </a:r>
            <a:r>
              <a:rPr lang="zh-CN" altLang="en-US" dirty="0"/>
              <a:t>支持</a:t>
            </a:r>
          </a:p>
        </p:txBody>
      </p:sp>
      <p:sp>
        <p:nvSpPr>
          <p:cNvPr id="3" name="内容占位符 2"/>
          <p:cNvSpPr>
            <a:spLocks noGrp="1"/>
          </p:cNvSpPr>
          <p:nvPr>
            <p:ph idx="1"/>
          </p:nvPr>
        </p:nvSpPr>
        <p:spPr/>
        <p:txBody>
          <a:bodyPr/>
          <a:lstStyle/>
          <a:p>
            <a:r>
              <a:rPr lang="zh-CN" altLang="en-US" dirty="0"/>
              <a:t>安装</a:t>
            </a:r>
            <a:r>
              <a:rPr lang="en-US" altLang="zh-CN" dirty="0"/>
              <a:t>PHP-MySQL</a:t>
            </a:r>
            <a:r>
              <a:rPr lang="zh-CN" altLang="en-US" dirty="0"/>
              <a:t>支持</a:t>
            </a:r>
            <a:endParaRPr lang="en-US" altLang="zh-CN" dirty="0"/>
          </a:p>
          <a:p>
            <a:endParaRPr lang="en-US" altLang="zh-CN" dirty="0"/>
          </a:p>
          <a:p>
            <a:endParaRPr lang="en-US" altLang="zh-CN" dirty="0"/>
          </a:p>
          <a:p>
            <a:endParaRPr lang="en-US" altLang="zh-CN" dirty="0"/>
          </a:p>
          <a:p>
            <a:r>
              <a:rPr lang="en-US" altLang="zh-CN" dirty="0"/>
              <a:t>MySQL</a:t>
            </a:r>
            <a:r>
              <a:rPr lang="zh-CN" altLang="en-US" dirty="0"/>
              <a:t>操作命令</a:t>
            </a:r>
          </a:p>
        </p:txBody>
      </p:sp>
      <p:sp>
        <p:nvSpPr>
          <p:cNvPr id="7" name="TextBox 6"/>
          <p:cNvSpPr txBox="1"/>
          <p:nvPr/>
        </p:nvSpPr>
        <p:spPr>
          <a:xfrm>
            <a:off x="2207568" y="2132856"/>
            <a:ext cx="662473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#yum -y install </a:t>
            </a:r>
            <a:r>
              <a:rPr lang="en-US" altLang="zh-CN" sz="2400" b="1" dirty="0" err="1"/>
              <a:t>php-mysql</a:t>
            </a:r>
            <a:endParaRPr lang="zh-CN" altLang="en-US" sz="2400" b="1" dirty="0"/>
          </a:p>
        </p:txBody>
      </p:sp>
      <p:sp>
        <p:nvSpPr>
          <p:cNvPr id="5" name="TextBox 9">
            <a:extLst>
              <a:ext uri="{FF2B5EF4-FFF2-40B4-BE49-F238E27FC236}">
                <a16:creationId xmlns:a16="http://schemas.microsoft.com/office/drawing/2014/main" id="{02877E05-C6A8-4D1A-83DD-8AD4F9B85FA3}"/>
              </a:ext>
            </a:extLst>
          </p:cNvPr>
          <p:cNvSpPr txBox="1"/>
          <p:nvPr/>
        </p:nvSpPr>
        <p:spPr>
          <a:xfrm>
            <a:off x="2279576" y="4149080"/>
            <a:ext cx="756084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systemctl start </a:t>
            </a:r>
            <a:r>
              <a:rPr lang="en-US" altLang="zh-CN" sz="2400" b="1" dirty="0" err="1"/>
              <a:t>mariadb</a:t>
            </a:r>
            <a:r>
              <a:rPr lang="en-US" altLang="zh-CN" sz="2400" b="1" dirty="0"/>
              <a:t>  #</a:t>
            </a:r>
            <a:r>
              <a:rPr lang="zh-CN" altLang="en-US" sz="2400" b="1" dirty="0"/>
              <a:t>启动</a:t>
            </a:r>
            <a:r>
              <a:rPr lang="en-US" altLang="zh-CN" sz="2400" b="1" dirty="0"/>
              <a:t>MariaDB</a:t>
            </a:r>
          </a:p>
          <a:p>
            <a:r>
              <a:rPr lang="en-US" altLang="zh-CN" sz="2400" b="1" dirty="0"/>
              <a:t>systemctl stop </a:t>
            </a:r>
            <a:r>
              <a:rPr lang="en-US" altLang="zh-CN" sz="2400" b="1" dirty="0" err="1"/>
              <a:t>mariadb</a:t>
            </a:r>
            <a:r>
              <a:rPr lang="en-US" altLang="zh-CN" sz="2400" b="1" dirty="0"/>
              <a:t>  #</a:t>
            </a:r>
            <a:r>
              <a:rPr lang="zh-CN" altLang="en-US" sz="2400" b="1" dirty="0"/>
              <a:t>停止</a:t>
            </a:r>
            <a:r>
              <a:rPr lang="en-US" altLang="zh-CN" sz="2400" b="1" dirty="0"/>
              <a:t>MariaDB</a:t>
            </a:r>
          </a:p>
          <a:p>
            <a:r>
              <a:rPr lang="en-US" altLang="zh-CN" sz="2400" b="1" dirty="0"/>
              <a:t>systemctl restart </a:t>
            </a:r>
            <a:r>
              <a:rPr lang="en-US" altLang="zh-CN" sz="2400" b="1" dirty="0" err="1"/>
              <a:t>mariadb</a:t>
            </a:r>
            <a:r>
              <a:rPr lang="en-US" altLang="zh-CN" sz="2400" b="1" dirty="0"/>
              <a:t>  #</a:t>
            </a:r>
            <a:r>
              <a:rPr lang="zh-CN" altLang="en-US" sz="2400" b="1" dirty="0"/>
              <a:t>重启</a:t>
            </a:r>
            <a:r>
              <a:rPr lang="en-US" altLang="zh-CN" sz="2400" b="1" dirty="0"/>
              <a:t>MariaDB</a:t>
            </a:r>
          </a:p>
          <a:p>
            <a:r>
              <a:rPr lang="en-US" altLang="zh-CN" sz="2400" b="1" dirty="0"/>
              <a:t>systemctl enable </a:t>
            </a:r>
            <a:r>
              <a:rPr lang="en-US" altLang="zh-CN" sz="2400" b="1" dirty="0" err="1"/>
              <a:t>mariadb</a:t>
            </a:r>
            <a:r>
              <a:rPr lang="en-US" altLang="zh-CN" sz="2400" b="1" dirty="0"/>
              <a:t>  #</a:t>
            </a:r>
            <a:r>
              <a:rPr lang="zh-CN" altLang="en-US" sz="2400" b="1" dirty="0"/>
              <a:t>设置开机启动</a:t>
            </a:r>
          </a:p>
        </p:txBody>
      </p:sp>
    </p:spTree>
    <p:extLst>
      <p:ext uri="{BB962C8B-B14F-4D97-AF65-F5344CB8AC3E}">
        <p14:creationId xmlns:p14="http://schemas.microsoft.com/office/powerpoint/2010/main" val="307769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a:t>
            </a:r>
            <a:r>
              <a:rPr lang="en-US" altLang="zh-CN"/>
              <a:t>PHP</a:t>
            </a:r>
            <a:r>
              <a:rPr lang="zh-CN" altLang="en-US"/>
              <a:t>和</a:t>
            </a:r>
            <a:r>
              <a:rPr lang="en-US" altLang="zh-CN"/>
              <a:t>MySQL</a:t>
            </a:r>
            <a:endParaRPr lang="zh-CN" altLang="en-US" dirty="0"/>
          </a:p>
        </p:txBody>
      </p:sp>
      <p:sp>
        <p:nvSpPr>
          <p:cNvPr id="3" name="内容占位符 2"/>
          <p:cNvSpPr>
            <a:spLocks noGrp="1"/>
          </p:cNvSpPr>
          <p:nvPr>
            <p:ph idx="1"/>
          </p:nvPr>
        </p:nvSpPr>
        <p:spPr/>
        <p:txBody>
          <a:bodyPr/>
          <a:lstStyle/>
          <a:p>
            <a:r>
              <a:rPr lang="zh-CN" altLang="en-US" dirty="0"/>
              <a:t>重新启动</a:t>
            </a:r>
            <a:r>
              <a:rPr lang="en-US" altLang="zh-CN" dirty="0"/>
              <a:t>Apache</a:t>
            </a:r>
          </a:p>
          <a:p>
            <a:pPr lvl="1"/>
            <a:r>
              <a:rPr lang="en-US" altLang="zh-CN" dirty="0"/>
              <a:t># service </a:t>
            </a:r>
            <a:r>
              <a:rPr lang="en-US" altLang="zh-CN" dirty="0" err="1"/>
              <a:t>httpd</a:t>
            </a:r>
            <a:r>
              <a:rPr lang="en-US" altLang="zh-CN" dirty="0"/>
              <a:t> restart</a:t>
            </a:r>
          </a:p>
          <a:p>
            <a:r>
              <a:rPr lang="zh-CN" altLang="en-US" dirty="0"/>
              <a:t>在</a:t>
            </a:r>
            <a:r>
              <a:rPr lang="en-US" altLang="zh-CN" dirty="0"/>
              <a:t>/</a:t>
            </a:r>
            <a:r>
              <a:rPr lang="en-US" altLang="zh-CN" dirty="0" err="1"/>
              <a:t>var</a:t>
            </a:r>
            <a:r>
              <a:rPr lang="en-US" altLang="zh-CN" dirty="0"/>
              <a:t>/www/html</a:t>
            </a:r>
            <a:r>
              <a:rPr lang="zh-CN" altLang="en-US" dirty="0"/>
              <a:t>目录下编写一个测试脚本</a:t>
            </a:r>
          </a:p>
          <a:p>
            <a:pPr lvl="1"/>
            <a:r>
              <a:rPr lang="en-US" altLang="zh-CN" dirty="0"/>
              <a:t># echo ‘&lt;?</a:t>
            </a:r>
            <a:r>
              <a:rPr lang="en-US" altLang="zh-CN" dirty="0" err="1"/>
              <a:t>php</a:t>
            </a:r>
            <a:r>
              <a:rPr lang="en-US" altLang="zh-CN" dirty="0"/>
              <a:t> </a:t>
            </a:r>
            <a:r>
              <a:rPr lang="en-US" altLang="zh-CN" dirty="0" err="1"/>
              <a:t>phpinfo</a:t>
            </a:r>
            <a:r>
              <a:rPr lang="en-US" altLang="zh-CN" dirty="0"/>
              <a:t>()?&gt;’ &gt; /</a:t>
            </a:r>
            <a:r>
              <a:rPr lang="en-US" altLang="zh-CN" dirty="0" err="1"/>
              <a:t>var</a:t>
            </a:r>
            <a:r>
              <a:rPr lang="en-US" altLang="zh-CN" dirty="0"/>
              <a:t>/www/html/</a:t>
            </a:r>
            <a:r>
              <a:rPr lang="en-US" altLang="zh-CN" dirty="0" err="1"/>
              <a:t>info.php</a:t>
            </a:r>
            <a:endParaRPr lang="en-US" altLang="zh-CN" dirty="0"/>
          </a:p>
          <a:p>
            <a:r>
              <a:rPr lang="zh-CN" altLang="en-US" dirty="0"/>
              <a:t>使用浏览器进行测试</a:t>
            </a:r>
          </a:p>
          <a:p>
            <a:pPr lvl="1"/>
            <a:r>
              <a:rPr lang="en-US" altLang="zh-CN" dirty="0"/>
              <a:t># </a:t>
            </a:r>
            <a:r>
              <a:rPr lang="en-US" altLang="zh-CN" dirty="0" err="1"/>
              <a:t>elinks</a:t>
            </a:r>
            <a:r>
              <a:rPr lang="en-US" altLang="zh-CN" dirty="0"/>
              <a:t> http://ip/info.php</a:t>
            </a:r>
            <a:endParaRPr lang="zh-CN" altLang="en-US" dirty="0"/>
          </a:p>
        </p:txBody>
      </p:sp>
    </p:spTree>
    <p:extLst>
      <p:ext uri="{BB962C8B-B14F-4D97-AF65-F5344CB8AC3E}">
        <p14:creationId xmlns:p14="http://schemas.microsoft.com/office/powerpoint/2010/main" val="51619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CentOS </a:t>
            </a:r>
            <a:r>
              <a:rPr lang="zh-CN" altLang="zh-CN"/>
              <a:t>下</a:t>
            </a:r>
            <a:r>
              <a:rPr lang="zh-CN" altLang="en-US"/>
              <a:t>的脚本语言</a:t>
            </a:r>
            <a:endParaRPr lang="zh-CN" altLang="en-US" dirty="0"/>
          </a:p>
        </p:txBody>
      </p:sp>
      <p:sp>
        <p:nvSpPr>
          <p:cNvPr id="3" name="内容占位符 2"/>
          <p:cNvSpPr>
            <a:spLocks noGrp="1"/>
          </p:cNvSpPr>
          <p:nvPr>
            <p:ph idx="1"/>
          </p:nvPr>
        </p:nvSpPr>
        <p:spPr/>
        <p:txBody>
          <a:bodyPr/>
          <a:lstStyle/>
          <a:p>
            <a:r>
              <a:rPr lang="zh-CN" altLang="zh-CN"/>
              <a:t>脚本语言的</a:t>
            </a:r>
            <a:r>
              <a:rPr lang="zh-CN" altLang="en-US"/>
              <a:t>安装</a:t>
            </a:r>
            <a:endParaRPr lang="en-US" altLang="zh-CN"/>
          </a:p>
          <a:p>
            <a:pPr lvl="1"/>
            <a:r>
              <a:rPr lang="en-US" altLang="zh-CN"/>
              <a:t>CentOS </a:t>
            </a:r>
            <a:r>
              <a:rPr lang="zh-CN" altLang="zh-CN"/>
              <a:t>官方仓库提供了</a:t>
            </a:r>
            <a:r>
              <a:rPr lang="en-US" altLang="zh-CN"/>
              <a:t> Perl/Python/PHP/Ruby</a:t>
            </a:r>
          </a:p>
          <a:p>
            <a:pPr lvl="1"/>
            <a:r>
              <a:rPr lang="zh-CN" altLang="en-US"/>
              <a:t>可以使用 </a:t>
            </a:r>
            <a:r>
              <a:rPr lang="en-US" altLang="zh-CN"/>
              <a:t>yum </a:t>
            </a:r>
            <a:r>
              <a:rPr lang="zh-CN" altLang="en-US"/>
              <a:t>安装</a:t>
            </a:r>
            <a:endParaRPr lang="en-US" altLang="zh-CN"/>
          </a:p>
          <a:p>
            <a:r>
              <a:rPr lang="zh-CN" altLang="zh-CN"/>
              <a:t>脚本语言的模块管理</a:t>
            </a:r>
            <a:r>
              <a:rPr lang="zh-CN" altLang="en-US"/>
              <a:t>工具</a:t>
            </a:r>
            <a:endParaRPr lang="en-US" altLang="zh-CN"/>
          </a:p>
          <a:p>
            <a:pPr lvl="1"/>
            <a:r>
              <a:rPr lang="en-US" altLang="zh-CN"/>
              <a:t>PHP</a:t>
            </a:r>
            <a:r>
              <a:rPr lang="zh-CN" altLang="en-US"/>
              <a:t>：</a:t>
            </a:r>
            <a:r>
              <a:rPr lang="en-US" altLang="zh-CN"/>
              <a:t>pear</a:t>
            </a:r>
            <a:r>
              <a:rPr lang="zh-CN" altLang="en-US"/>
              <a:t>、</a:t>
            </a:r>
            <a:r>
              <a:rPr lang="en-US" altLang="zh-CN"/>
              <a:t>pecl</a:t>
            </a:r>
          </a:p>
          <a:p>
            <a:pPr lvl="1"/>
            <a:r>
              <a:rPr lang="en-US" altLang="zh-CN"/>
              <a:t>Perl</a:t>
            </a:r>
            <a:r>
              <a:rPr lang="zh-CN" altLang="en-US"/>
              <a:t>：</a:t>
            </a:r>
            <a:r>
              <a:rPr lang="en-US" altLang="zh-CN"/>
              <a:t>cpan</a:t>
            </a:r>
          </a:p>
          <a:p>
            <a:pPr lvl="1"/>
            <a:r>
              <a:rPr lang="en-US" altLang="zh-CN"/>
              <a:t>Python</a:t>
            </a:r>
            <a:r>
              <a:rPr lang="zh-CN" altLang="en-US"/>
              <a:t>：</a:t>
            </a:r>
            <a:r>
              <a:rPr lang="en-US" altLang="zh-CN"/>
              <a:t>easy_install</a:t>
            </a:r>
            <a:r>
              <a:rPr lang="zh-CN" altLang="en-US"/>
              <a:t>或</a:t>
            </a:r>
            <a:r>
              <a:rPr lang="en-US" altLang="zh-CN"/>
              <a:t>pip</a:t>
            </a:r>
          </a:p>
          <a:p>
            <a:pPr lvl="1"/>
            <a:r>
              <a:rPr lang="en-US" altLang="zh-CN"/>
              <a:t>Ruby</a:t>
            </a:r>
            <a:r>
              <a:rPr lang="zh-CN" altLang="en-US"/>
              <a:t>：</a:t>
            </a:r>
            <a:r>
              <a:rPr lang="en-US" altLang="zh-CN"/>
              <a:t>gem</a:t>
            </a:r>
            <a:endParaRPr lang="zh-CN" altLang="en-US" dirty="0"/>
          </a:p>
        </p:txBody>
      </p:sp>
    </p:spTree>
    <p:extLst>
      <p:ext uri="{BB962C8B-B14F-4D97-AF65-F5344CB8AC3E}">
        <p14:creationId xmlns:p14="http://schemas.microsoft.com/office/powerpoint/2010/main" val="1833448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741826460"/>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251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phpMyAdmin</a:t>
            </a:r>
            <a:endParaRPr lang="zh-CN" altLang="en-US" dirty="0"/>
          </a:p>
        </p:txBody>
      </p:sp>
      <p:sp>
        <p:nvSpPr>
          <p:cNvPr id="3" name="内容占位符 2"/>
          <p:cNvSpPr>
            <a:spLocks noGrp="1"/>
          </p:cNvSpPr>
          <p:nvPr>
            <p:ph idx="1"/>
          </p:nvPr>
        </p:nvSpPr>
        <p:spPr/>
        <p:txBody>
          <a:bodyPr/>
          <a:lstStyle/>
          <a:p>
            <a:r>
              <a:rPr lang="en-US" altLang="zh-CN"/>
              <a:t>phpMyAdmin </a:t>
            </a:r>
            <a:r>
              <a:rPr lang="zh-CN" altLang="zh-CN"/>
              <a:t>是一个用</a:t>
            </a:r>
            <a:r>
              <a:rPr lang="en-US" altLang="zh-CN"/>
              <a:t>PHP</a:t>
            </a:r>
            <a:r>
              <a:rPr lang="zh-CN" altLang="zh-CN"/>
              <a:t>编写的基于</a:t>
            </a:r>
            <a:r>
              <a:rPr lang="en-US" altLang="zh-CN"/>
              <a:t>Web</a:t>
            </a:r>
            <a:r>
              <a:rPr lang="zh-CN" altLang="zh-CN"/>
              <a:t>的</a:t>
            </a:r>
            <a:r>
              <a:rPr lang="en-US" altLang="zh-CN"/>
              <a:t>Mysql</a:t>
            </a:r>
            <a:r>
              <a:rPr lang="zh-CN" altLang="zh-CN"/>
              <a:t>管理工具</a:t>
            </a:r>
            <a:endParaRPr lang="en-US" altLang="zh-CN"/>
          </a:p>
          <a:p>
            <a:r>
              <a:rPr lang="en-US" altLang="zh-CN"/>
              <a:t>phpMyAdmin </a:t>
            </a:r>
            <a:r>
              <a:rPr lang="zh-CN" altLang="zh-CN"/>
              <a:t>界面友好，操作简单</a:t>
            </a:r>
            <a:endParaRPr lang="en-US" altLang="zh-CN"/>
          </a:p>
          <a:p>
            <a:r>
              <a:rPr lang="en-US" altLang="zh-CN"/>
              <a:t>phpMyAdmin</a:t>
            </a:r>
            <a:r>
              <a:rPr lang="zh-CN" altLang="en-US"/>
              <a:t>的主页</a:t>
            </a:r>
          </a:p>
          <a:p>
            <a:pPr lvl="1"/>
            <a:r>
              <a:rPr lang="en-US" altLang="zh-CN"/>
              <a:t>http://phpmyadmin.sourceforge.net/</a:t>
            </a:r>
          </a:p>
          <a:p>
            <a:r>
              <a:rPr lang="en-US" altLang="zh-CN"/>
              <a:t>phpMyAdmin</a:t>
            </a:r>
            <a:r>
              <a:rPr lang="zh-CN" altLang="zh-CN"/>
              <a:t>的安装和配置</a:t>
            </a:r>
            <a:endParaRPr lang="en-US" altLang="zh-CN"/>
          </a:p>
          <a:p>
            <a:pPr lvl="1"/>
            <a:r>
              <a:rPr lang="en-US" altLang="zh-CN"/>
              <a:t># yum install phpMyAdmin</a:t>
            </a:r>
            <a:endParaRPr lang="zh-CN" altLang="zh-CN"/>
          </a:p>
          <a:p>
            <a:pPr lvl="1"/>
            <a:endParaRPr lang="zh-CN" altLang="en-US" dirty="0"/>
          </a:p>
        </p:txBody>
      </p:sp>
    </p:spTree>
    <p:extLst>
      <p:ext uri="{BB962C8B-B14F-4D97-AF65-F5344CB8AC3E}">
        <p14:creationId xmlns:p14="http://schemas.microsoft.com/office/powerpoint/2010/main" val="3395525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a:t>
            </a:r>
            <a:r>
              <a:rPr lang="en-US" altLang="zh-CN"/>
              <a:t>LAMP</a:t>
            </a:r>
            <a:r>
              <a:rPr lang="zh-CN" altLang="en-US"/>
              <a:t>应用</a:t>
            </a:r>
            <a:endParaRPr lang="zh-CN" altLang="en-US" dirty="0"/>
          </a:p>
        </p:txBody>
      </p:sp>
      <p:sp>
        <p:nvSpPr>
          <p:cNvPr id="3" name="内容占位符 2"/>
          <p:cNvSpPr>
            <a:spLocks noGrp="1"/>
          </p:cNvSpPr>
          <p:nvPr>
            <p:ph idx="1"/>
          </p:nvPr>
        </p:nvSpPr>
        <p:spPr/>
        <p:txBody>
          <a:bodyPr/>
          <a:lstStyle/>
          <a:p>
            <a:r>
              <a:rPr lang="en-US" altLang="zh-CN"/>
              <a:t>Portal CMS</a:t>
            </a:r>
          </a:p>
          <a:p>
            <a:r>
              <a:rPr lang="en-US" altLang="zh-CN"/>
              <a:t>LMS/LCMS</a:t>
            </a:r>
          </a:p>
          <a:p>
            <a:r>
              <a:rPr lang="en-US" altLang="zh-CN"/>
              <a:t>Wiki</a:t>
            </a:r>
          </a:p>
          <a:p>
            <a:r>
              <a:rPr lang="en-US" altLang="zh-CN"/>
              <a:t>BLOG</a:t>
            </a:r>
          </a:p>
          <a:p>
            <a:r>
              <a:rPr lang="en-US" altLang="zh-CN"/>
              <a:t>Forum</a:t>
            </a:r>
          </a:p>
          <a:p>
            <a:r>
              <a:rPr lang="en-US" altLang="zh-CN"/>
              <a:t>Groupware</a:t>
            </a:r>
          </a:p>
          <a:p>
            <a:r>
              <a:rPr lang="en-US" altLang="zh-CN"/>
              <a:t>WebMail</a:t>
            </a:r>
          </a:p>
          <a:p>
            <a:r>
              <a:rPr lang="en-US" altLang="zh-CN"/>
              <a:t>BugTrackers</a:t>
            </a:r>
          </a:p>
          <a:p>
            <a:r>
              <a:rPr lang="en-US" altLang="zh-CN"/>
              <a:t>phpDBadmin</a:t>
            </a:r>
          </a:p>
          <a:p>
            <a:r>
              <a:rPr lang="en-US" altLang="zh-CN"/>
              <a:t>Web Hosting Control Panel</a:t>
            </a:r>
            <a:endParaRPr lang="zh-CN" altLang="en-US" dirty="0"/>
          </a:p>
        </p:txBody>
      </p:sp>
    </p:spTree>
    <p:extLst>
      <p:ext uri="{BB962C8B-B14F-4D97-AF65-F5344CB8AC3E}">
        <p14:creationId xmlns:p14="http://schemas.microsoft.com/office/powerpoint/2010/main" val="2980825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a:t>
            </a:r>
            <a:r>
              <a:rPr lang="en-US" altLang="zh-CN"/>
              <a:t>LAMP</a:t>
            </a:r>
            <a:r>
              <a:rPr lang="zh-CN" altLang="en-US"/>
              <a:t>应用软件</a:t>
            </a:r>
            <a:endParaRPr lang="zh-CN" altLang="en-US" dirty="0"/>
          </a:p>
        </p:txBody>
      </p:sp>
      <p:sp>
        <p:nvSpPr>
          <p:cNvPr id="3" name="内容占位符 2"/>
          <p:cNvSpPr>
            <a:spLocks noGrp="1"/>
          </p:cNvSpPr>
          <p:nvPr>
            <p:ph idx="1"/>
          </p:nvPr>
        </p:nvSpPr>
        <p:spPr/>
        <p:txBody>
          <a:bodyPr/>
          <a:lstStyle/>
          <a:p>
            <a:r>
              <a:rPr lang="en-US" altLang="zh-CN"/>
              <a:t>Moodle</a:t>
            </a:r>
          </a:p>
          <a:p>
            <a:r>
              <a:rPr lang="en-US" altLang="zh-CN"/>
              <a:t>Wordpress</a:t>
            </a:r>
          </a:p>
          <a:p>
            <a:r>
              <a:rPr lang="en-US" altLang="zh-CN"/>
              <a:t>Drupal</a:t>
            </a:r>
          </a:p>
          <a:p>
            <a:r>
              <a:rPr lang="en-US" altLang="zh-CN"/>
              <a:t>phpBB</a:t>
            </a:r>
          </a:p>
          <a:p>
            <a:r>
              <a:rPr lang="en-US" altLang="zh-CN"/>
              <a:t>…………</a:t>
            </a:r>
            <a:endParaRPr lang="zh-CN" altLang="en-US" dirty="0"/>
          </a:p>
        </p:txBody>
      </p:sp>
    </p:spTree>
    <p:extLst>
      <p:ext uri="{BB962C8B-B14F-4D97-AF65-F5344CB8AC3E}">
        <p14:creationId xmlns:p14="http://schemas.microsoft.com/office/powerpoint/2010/main" val="1387008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Moodle </a:t>
            </a:r>
            <a:r>
              <a:rPr lang="zh-CN" altLang="en-US"/>
              <a:t>简介</a:t>
            </a:r>
            <a:endParaRPr lang="zh-CN" altLang="en-US" dirty="0"/>
          </a:p>
        </p:txBody>
      </p:sp>
      <p:sp>
        <p:nvSpPr>
          <p:cNvPr id="3" name="内容占位符 2"/>
          <p:cNvSpPr>
            <a:spLocks noGrp="1"/>
          </p:cNvSpPr>
          <p:nvPr>
            <p:ph idx="1"/>
          </p:nvPr>
        </p:nvSpPr>
        <p:spPr/>
        <p:txBody>
          <a:bodyPr/>
          <a:lstStyle/>
          <a:p>
            <a:r>
              <a:rPr lang="en-US" altLang="zh-CN"/>
              <a:t>Moodle</a:t>
            </a:r>
            <a:r>
              <a:rPr lang="zh-CN" altLang="en-US"/>
              <a:t>为远程教育提供了一种优秀的开源解决方案</a:t>
            </a:r>
          </a:p>
          <a:p>
            <a:pPr lvl="1"/>
            <a:r>
              <a:rPr lang="zh-CN" altLang="en-US"/>
              <a:t>是使用</a:t>
            </a:r>
            <a:r>
              <a:rPr lang="en-US" altLang="zh-CN"/>
              <a:t>PHP</a:t>
            </a:r>
            <a:r>
              <a:rPr lang="zh-CN" altLang="en-US"/>
              <a:t>编写的面向对象的模块化动态教学环境</a:t>
            </a:r>
          </a:p>
          <a:p>
            <a:pPr lvl="1"/>
            <a:r>
              <a:rPr lang="zh-CN" altLang="en-US"/>
              <a:t>是由澳大利亚教师</a:t>
            </a:r>
            <a:r>
              <a:rPr lang="en-US" altLang="zh-CN"/>
              <a:t>Martin Dougiamas</a:t>
            </a:r>
            <a:r>
              <a:rPr lang="zh-CN" altLang="en-US"/>
              <a:t>基于建构主义教育理论而开发的免费、开源的课程管理系统</a:t>
            </a:r>
            <a:r>
              <a:rPr lang="en-US" altLang="zh-CN"/>
              <a:t>(Course Management System</a:t>
            </a:r>
            <a:r>
              <a:rPr lang="zh-CN" altLang="en-US"/>
              <a:t>，</a:t>
            </a:r>
            <a:r>
              <a:rPr lang="en-US" altLang="zh-CN"/>
              <a:t>CMS)</a:t>
            </a:r>
            <a:endParaRPr lang="zh-CN" altLang="en-US"/>
          </a:p>
          <a:p>
            <a:pPr lvl="1"/>
            <a:r>
              <a:rPr lang="zh-CN" altLang="en-US"/>
              <a:t>具有内容管理、学习管理和课程管理三大功能</a:t>
            </a:r>
          </a:p>
          <a:p>
            <a:pPr lvl="2"/>
            <a:r>
              <a:rPr lang="zh-CN" altLang="en-US"/>
              <a:t>包含论坛、测验、资源、投票、问卷、作业、聊天和博客等模块</a:t>
            </a:r>
          </a:p>
          <a:p>
            <a:pPr lvl="2"/>
            <a:r>
              <a:rPr lang="zh-CN" altLang="en-US"/>
              <a:t>具有大量功能丰富的第三方插件</a:t>
            </a:r>
            <a:endParaRPr lang="en-US" altLang="zh-CN"/>
          </a:p>
          <a:p>
            <a:pPr lvl="1"/>
            <a:r>
              <a:rPr lang="zh-CN" altLang="en-US"/>
              <a:t>是目前全球范围内应用最广泛的在线教学平台之一</a:t>
            </a:r>
            <a:endParaRPr lang="zh-CN" altLang="en-US" dirty="0"/>
          </a:p>
        </p:txBody>
      </p:sp>
    </p:spTree>
    <p:extLst>
      <p:ext uri="{BB962C8B-B14F-4D97-AF65-F5344CB8AC3E}">
        <p14:creationId xmlns:p14="http://schemas.microsoft.com/office/powerpoint/2010/main" val="241011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Moodle</a:t>
            </a:r>
            <a:r>
              <a:rPr lang="zh-CN" altLang="en-US"/>
              <a:t>配置举例</a:t>
            </a:r>
            <a:endParaRPr lang="zh-CN" altLang="en-US" dirty="0"/>
          </a:p>
        </p:txBody>
      </p:sp>
      <p:sp>
        <p:nvSpPr>
          <p:cNvPr id="3" name="内容占位符 2"/>
          <p:cNvSpPr>
            <a:spLocks noGrp="1"/>
          </p:cNvSpPr>
          <p:nvPr>
            <p:ph idx="1"/>
          </p:nvPr>
        </p:nvSpPr>
        <p:spPr/>
        <p:txBody>
          <a:bodyPr/>
          <a:lstStyle/>
          <a:p>
            <a:r>
              <a:rPr lang="zh-CN" altLang="zh-CN"/>
              <a:t>下载最新版</a:t>
            </a:r>
            <a:r>
              <a:rPr lang="en-US" altLang="zh-CN"/>
              <a:t>Moodle</a:t>
            </a:r>
          </a:p>
          <a:p>
            <a:r>
              <a:rPr lang="zh-CN" altLang="zh-CN"/>
              <a:t>配置</a:t>
            </a:r>
            <a:r>
              <a:rPr lang="en-US" altLang="zh-CN"/>
              <a:t>MySQL</a:t>
            </a:r>
            <a:r>
              <a:rPr lang="zh-CN" altLang="zh-CN"/>
              <a:t>服务</a:t>
            </a:r>
            <a:r>
              <a:rPr lang="zh-CN" altLang="en-US"/>
              <a:t>的</a:t>
            </a:r>
            <a:r>
              <a:rPr lang="en-US" altLang="zh-CN"/>
              <a:t>InnoDB</a:t>
            </a:r>
            <a:r>
              <a:rPr lang="zh-CN" altLang="zh-CN"/>
              <a:t>存储</a:t>
            </a:r>
            <a:r>
              <a:rPr lang="zh-CN" altLang="en-US"/>
              <a:t>支持</a:t>
            </a:r>
            <a:endParaRPr lang="en-US" altLang="zh-CN"/>
          </a:p>
          <a:p>
            <a:r>
              <a:rPr lang="zh-CN" altLang="en-US"/>
              <a:t>配置</a:t>
            </a:r>
            <a:r>
              <a:rPr lang="en-US" altLang="zh-CN"/>
              <a:t>Apache</a:t>
            </a:r>
          </a:p>
          <a:p>
            <a:r>
              <a:rPr lang="zh-CN" altLang="zh-CN"/>
              <a:t>运行</a:t>
            </a:r>
            <a:r>
              <a:rPr lang="en-US" altLang="zh-CN"/>
              <a:t>Moodle</a:t>
            </a:r>
            <a:r>
              <a:rPr lang="zh-CN" altLang="zh-CN"/>
              <a:t>的安装配置脚本</a:t>
            </a:r>
            <a:endParaRPr lang="en-US" altLang="zh-CN"/>
          </a:p>
          <a:p>
            <a:pPr lvl="1"/>
            <a:r>
              <a:rPr lang="zh-CN" altLang="en-US"/>
              <a:t>或使用浏览器实现交互式安装</a:t>
            </a:r>
            <a:endParaRPr lang="en-US" altLang="zh-CN"/>
          </a:p>
          <a:p>
            <a:r>
              <a:rPr lang="zh-CN" altLang="zh-CN"/>
              <a:t>安排</a:t>
            </a:r>
            <a:r>
              <a:rPr lang="en-US" altLang="zh-CN"/>
              <a:t>Moodle</a:t>
            </a:r>
            <a:r>
              <a:rPr lang="zh-CN" altLang="en-US"/>
              <a:t>的</a:t>
            </a:r>
            <a:r>
              <a:rPr lang="en-US" altLang="zh-CN"/>
              <a:t>cron</a:t>
            </a:r>
            <a:r>
              <a:rPr lang="zh-CN" altLang="zh-CN"/>
              <a:t>任务</a:t>
            </a:r>
            <a:endParaRPr lang="zh-CN" altLang="en-US" dirty="0"/>
          </a:p>
        </p:txBody>
      </p:sp>
    </p:spTree>
    <p:extLst>
      <p:ext uri="{BB962C8B-B14F-4D97-AF65-F5344CB8AC3E}">
        <p14:creationId xmlns:p14="http://schemas.microsoft.com/office/powerpoint/2010/main" val="2757737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063158444"/>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073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本章思考题</a:t>
            </a:r>
            <a:endParaRPr lang="zh-CN" altLang="en-US" dirty="0"/>
          </a:p>
        </p:txBody>
      </p:sp>
      <p:sp>
        <p:nvSpPr>
          <p:cNvPr id="108547" name="Rectangle 3"/>
          <p:cNvSpPr>
            <a:spLocks noGrp="1" noChangeArrowheads="1"/>
          </p:cNvSpPr>
          <p:nvPr>
            <p:ph idx="1"/>
          </p:nvPr>
        </p:nvSpPr>
        <p:spPr/>
        <p:txBody>
          <a:bodyPr/>
          <a:lstStyle/>
          <a:p>
            <a:r>
              <a:rPr lang="en-US" altLang="zh-CN" dirty="0"/>
              <a:t>Linux</a:t>
            </a:r>
            <a:r>
              <a:rPr lang="zh-CN" altLang="en-US" dirty="0"/>
              <a:t>环境下常用的脚本语言有哪些？各自有何特点？</a:t>
            </a:r>
          </a:p>
          <a:p>
            <a:r>
              <a:rPr lang="zh-CN" altLang="en-US" dirty="0"/>
              <a:t>常见的动态网站技术有哪些？与</a:t>
            </a:r>
            <a:r>
              <a:rPr lang="en-US" altLang="zh-CN" dirty="0"/>
              <a:t>CGI</a:t>
            </a:r>
            <a:r>
              <a:rPr lang="zh-CN" altLang="en-US" dirty="0"/>
              <a:t>相比</a:t>
            </a:r>
            <a:r>
              <a:rPr lang="en-US" altLang="zh-CN" dirty="0" err="1"/>
              <a:t>FastCGI</a:t>
            </a:r>
            <a:r>
              <a:rPr lang="zh-CN" altLang="en-US" dirty="0"/>
              <a:t>有哪些特点和优势？</a:t>
            </a:r>
          </a:p>
          <a:p>
            <a:r>
              <a:rPr lang="zh-CN" altLang="en-US" dirty="0"/>
              <a:t>什么是</a:t>
            </a:r>
            <a:r>
              <a:rPr lang="en-US" altLang="zh-CN" dirty="0"/>
              <a:t>LAMP</a:t>
            </a:r>
            <a:r>
              <a:rPr lang="zh-CN" altLang="en-US" dirty="0"/>
              <a:t>？</a:t>
            </a:r>
            <a:r>
              <a:rPr lang="en-US" altLang="zh-CN" dirty="0"/>
              <a:t>LAMP</a:t>
            </a:r>
            <a:r>
              <a:rPr lang="zh-CN" altLang="en-US" dirty="0"/>
              <a:t>的常见应用有哪些？</a:t>
            </a:r>
          </a:p>
          <a:p>
            <a:r>
              <a:rPr lang="zh-CN" altLang="en-US" dirty="0"/>
              <a:t>什么是反向代理？</a:t>
            </a:r>
            <a:r>
              <a:rPr lang="en-US" dirty="0"/>
              <a:t>Apache</a:t>
            </a:r>
            <a:r>
              <a:rPr lang="zh-CN" altLang="en-US" dirty="0"/>
              <a:t>的反向代理能代理哪些后端服务？</a:t>
            </a:r>
          </a:p>
          <a:p>
            <a:r>
              <a:rPr lang="zh-CN" altLang="en-US" dirty="0"/>
              <a:t>什么是负载均衡？如何分类？</a:t>
            </a:r>
            <a:r>
              <a:rPr lang="en-US" dirty="0"/>
              <a:t>Apache</a:t>
            </a:r>
            <a:r>
              <a:rPr lang="zh-CN" altLang="en-US" dirty="0"/>
              <a:t>使用哪种负载均衡技术和算法？</a:t>
            </a:r>
          </a:p>
          <a:p>
            <a:endParaRPr lang="zh-CN" altLang="en-US" dirty="0"/>
          </a:p>
        </p:txBody>
      </p:sp>
    </p:spTree>
    <p:extLst>
      <p:ext uri="{BB962C8B-B14F-4D97-AF65-F5344CB8AC3E}">
        <p14:creationId xmlns:p14="http://schemas.microsoft.com/office/powerpoint/2010/main" val="450488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本章实验</a:t>
            </a:r>
            <a:endParaRPr lang="zh-CN" altLang="en-US" dirty="0"/>
          </a:p>
        </p:txBody>
      </p:sp>
      <p:sp>
        <p:nvSpPr>
          <p:cNvPr id="107523" name="Rectangle 3"/>
          <p:cNvSpPr>
            <a:spLocks noGrp="1" noChangeArrowheads="1"/>
          </p:cNvSpPr>
          <p:nvPr>
            <p:ph idx="1"/>
          </p:nvPr>
        </p:nvSpPr>
        <p:spPr/>
        <p:txBody>
          <a:bodyPr/>
          <a:lstStyle/>
          <a:p>
            <a:r>
              <a:rPr lang="zh-CN" altLang="en-US" dirty="0"/>
              <a:t>学会配置基于</a:t>
            </a:r>
            <a:r>
              <a:rPr lang="en-US" altLang="zh-CN" dirty="0"/>
              <a:t>Apache</a:t>
            </a:r>
            <a:r>
              <a:rPr lang="zh-CN" altLang="en-US" dirty="0"/>
              <a:t>动态语言模块的</a:t>
            </a:r>
            <a:r>
              <a:rPr lang="en-US" altLang="zh-CN" dirty="0"/>
              <a:t>LAMP</a:t>
            </a:r>
            <a:r>
              <a:rPr lang="zh-CN" altLang="en-US" dirty="0"/>
              <a:t>环境。</a:t>
            </a:r>
          </a:p>
          <a:p>
            <a:r>
              <a:rPr lang="zh-CN" altLang="en-US" dirty="0"/>
              <a:t>了解安装和配置常见的</a:t>
            </a:r>
            <a:r>
              <a:rPr lang="en-US" altLang="zh-CN" dirty="0"/>
              <a:t>LAMP</a:t>
            </a:r>
            <a:r>
              <a:rPr lang="zh-CN" altLang="en-US" dirty="0"/>
              <a:t>应用软件</a:t>
            </a:r>
            <a:endParaRPr lang="en-US" altLang="zh-CN" dirty="0"/>
          </a:p>
          <a:p>
            <a:pPr lvl="1"/>
            <a:r>
              <a:rPr lang="zh-CN" altLang="en-US" dirty="0"/>
              <a:t>如：</a:t>
            </a:r>
            <a:r>
              <a:rPr lang="en-US" altLang="zh-CN" dirty="0"/>
              <a:t>Drupal</a:t>
            </a:r>
            <a:r>
              <a:rPr lang="zh-CN" altLang="en-US" dirty="0"/>
              <a:t>、</a:t>
            </a:r>
            <a:r>
              <a:rPr lang="en-US" altLang="zh-CN" dirty="0"/>
              <a:t>Joomla</a:t>
            </a:r>
            <a:r>
              <a:rPr lang="zh-CN" altLang="en-US" dirty="0"/>
              <a:t>、</a:t>
            </a:r>
            <a:r>
              <a:rPr lang="en-US" altLang="zh-CN" dirty="0" err="1"/>
              <a:t>MediaWiki</a:t>
            </a:r>
            <a:r>
              <a:rPr lang="zh-CN" altLang="en-US" dirty="0"/>
              <a:t>、</a:t>
            </a:r>
            <a:r>
              <a:rPr lang="en-US" altLang="zh-CN" dirty="0" err="1"/>
              <a:t>Wordpress</a:t>
            </a:r>
            <a:r>
              <a:rPr lang="zh-CN" altLang="en-US" dirty="0"/>
              <a:t>、</a:t>
            </a:r>
            <a:r>
              <a:rPr lang="en-US" altLang="zh-CN" dirty="0" err="1"/>
              <a:t>phpBB</a:t>
            </a:r>
            <a:r>
              <a:rPr lang="zh-CN" altLang="en-US" dirty="0"/>
              <a:t>和</a:t>
            </a:r>
            <a:r>
              <a:rPr lang="en-US" altLang="zh-CN" dirty="0"/>
              <a:t>Moodle</a:t>
            </a:r>
            <a:r>
              <a:rPr lang="zh-CN" altLang="en-US" dirty="0"/>
              <a:t>等</a:t>
            </a:r>
          </a:p>
          <a:p>
            <a:r>
              <a:rPr lang="zh-CN" altLang="en-US" dirty="0"/>
              <a:t>学会配置</a:t>
            </a:r>
            <a:r>
              <a:rPr lang="en-US" dirty="0"/>
              <a:t>Tomcat</a:t>
            </a:r>
            <a:r>
              <a:rPr lang="zh-CN" altLang="en-US" dirty="0"/>
              <a:t>的默认实例和第二实例。</a:t>
            </a:r>
          </a:p>
          <a:p>
            <a:r>
              <a:rPr lang="zh-CN" altLang="en-US" dirty="0"/>
              <a:t>学会使用</a:t>
            </a:r>
            <a:r>
              <a:rPr lang="en-US" dirty="0"/>
              <a:t>Apache</a:t>
            </a:r>
            <a:r>
              <a:rPr lang="zh-CN" altLang="en-US" dirty="0"/>
              <a:t>反向代理</a:t>
            </a:r>
            <a:r>
              <a:rPr lang="en-US" dirty="0"/>
              <a:t>Tomcat</a:t>
            </a:r>
            <a:r>
              <a:rPr lang="zh-CN" altLang="en-US" dirty="0"/>
              <a:t>。</a:t>
            </a:r>
          </a:p>
        </p:txBody>
      </p:sp>
    </p:spTree>
    <p:extLst>
      <p:ext uri="{BB962C8B-B14F-4D97-AF65-F5344CB8AC3E}">
        <p14:creationId xmlns:p14="http://schemas.microsoft.com/office/powerpoint/2010/main" val="1200223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关系数据库系统</a:t>
            </a:r>
            <a:endParaRPr lang="zh-CN" altLang="en-US" dirty="0"/>
          </a:p>
        </p:txBody>
      </p:sp>
      <p:sp>
        <p:nvSpPr>
          <p:cNvPr id="9" name="内容占位符 8">
            <a:extLst>
              <a:ext uri="{FF2B5EF4-FFF2-40B4-BE49-F238E27FC236}">
                <a16:creationId xmlns:a16="http://schemas.microsoft.com/office/drawing/2014/main" id="{9A5C73E8-13EB-4173-B73B-D9CEAD4F633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801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动态网站数据库</a:t>
            </a:r>
            <a:endParaRPr lang="zh-CN" altLang="en-US" dirty="0"/>
          </a:p>
        </p:txBody>
      </p:sp>
      <p:sp>
        <p:nvSpPr>
          <p:cNvPr id="3" name="内容占位符 2"/>
          <p:cNvSpPr>
            <a:spLocks noGrp="1"/>
          </p:cNvSpPr>
          <p:nvPr>
            <p:ph idx="1"/>
          </p:nvPr>
        </p:nvSpPr>
        <p:spPr/>
        <p:txBody>
          <a:bodyPr/>
          <a:lstStyle/>
          <a:p>
            <a:r>
              <a:rPr lang="zh-CN" altLang="zh-CN"/>
              <a:t>动态</a:t>
            </a:r>
            <a:r>
              <a:rPr lang="en-US" altLang="zh-CN"/>
              <a:t>Web</a:t>
            </a:r>
            <a:r>
              <a:rPr lang="zh-CN" altLang="zh-CN"/>
              <a:t>站点并非一定要有数据库支持，但大多数应用需要数据库支持</a:t>
            </a:r>
            <a:endParaRPr lang="en-US" altLang="zh-CN"/>
          </a:p>
          <a:p>
            <a:r>
              <a:rPr lang="zh-CN" altLang="en-US"/>
              <a:t>动态网站常用的开源数据库</a:t>
            </a:r>
            <a:endParaRPr lang="en-US" altLang="zh-CN"/>
          </a:p>
          <a:p>
            <a:pPr lvl="1"/>
            <a:r>
              <a:rPr lang="zh-CN" altLang="en-US"/>
              <a:t>关系型数据库（</a:t>
            </a:r>
            <a:r>
              <a:rPr lang="en-US" altLang="zh-CN"/>
              <a:t>Relational database</a:t>
            </a:r>
            <a:r>
              <a:rPr lang="zh-CN" altLang="en-US"/>
              <a:t>）</a:t>
            </a:r>
            <a:endParaRPr lang="en-US" altLang="zh-CN"/>
          </a:p>
          <a:p>
            <a:pPr lvl="2"/>
            <a:r>
              <a:rPr lang="en-US" altLang="zh-CN"/>
              <a:t>MySQL</a:t>
            </a:r>
            <a:r>
              <a:rPr lang="zh-CN" altLang="en-US"/>
              <a:t>：</a:t>
            </a:r>
            <a:r>
              <a:rPr lang="en-US" altLang="zh-CN"/>
              <a:t>http://www.mysql.com</a:t>
            </a:r>
          </a:p>
          <a:p>
            <a:pPr lvl="2"/>
            <a:r>
              <a:rPr lang="en-US" altLang="zh-CN"/>
              <a:t>PostgreSQL</a:t>
            </a:r>
            <a:r>
              <a:rPr lang="zh-CN" altLang="en-US"/>
              <a:t>：</a:t>
            </a:r>
            <a:r>
              <a:rPr lang="en-US" altLang="zh-CN"/>
              <a:t>http://www.postgresql.org/</a:t>
            </a:r>
          </a:p>
          <a:p>
            <a:pPr lvl="2"/>
            <a:r>
              <a:rPr lang="en-US" altLang="zh-CN"/>
              <a:t>SQLite</a:t>
            </a:r>
            <a:r>
              <a:rPr lang="zh-CN" altLang="en-US"/>
              <a:t>：</a:t>
            </a:r>
            <a:r>
              <a:rPr lang="en-US" altLang="zh-CN"/>
              <a:t>http://sqlite.org/</a:t>
            </a:r>
          </a:p>
          <a:p>
            <a:pPr lvl="1"/>
            <a:r>
              <a:rPr lang="zh-CN" altLang="en-US"/>
              <a:t>面向文档的数据库（</a:t>
            </a:r>
            <a:r>
              <a:rPr lang="en-US" altLang="zh-CN"/>
              <a:t>Document-oriented database</a:t>
            </a:r>
            <a:r>
              <a:rPr lang="zh-CN" altLang="en-US"/>
              <a:t>）</a:t>
            </a:r>
            <a:endParaRPr lang="en-US" altLang="zh-CN"/>
          </a:p>
          <a:p>
            <a:pPr lvl="2"/>
            <a:r>
              <a:rPr lang="en-US" altLang="zh-CN"/>
              <a:t>mongoDB</a:t>
            </a:r>
            <a:r>
              <a:rPr lang="zh-CN" altLang="en-US"/>
              <a:t>：</a:t>
            </a:r>
            <a:r>
              <a:rPr lang="en-US" altLang="zh-CN"/>
              <a:t>http://www.mongodb.org/</a:t>
            </a:r>
          </a:p>
          <a:p>
            <a:pPr lvl="2"/>
            <a:r>
              <a:rPr lang="en-US" altLang="zh-CN"/>
              <a:t>CouchDB</a:t>
            </a:r>
            <a:r>
              <a:rPr lang="zh-CN" altLang="en-US"/>
              <a:t>：</a:t>
            </a:r>
            <a:r>
              <a:rPr lang="en-US" altLang="zh-CN"/>
              <a:t>http://couchdb.apache.org/</a:t>
            </a:r>
            <a:endParaRPr lang="zh-CN" altLang="en-US" dirty="0"/>
          </a:p>
        </p:txBody>
      </p:sp>
    </p:spTree>
    <p:extLst>
      <p:ext uri="{BB962C8B-B14F-4D97-AF65-F5344CB8AC3E}">
        <p14:creationId xmlns:p14="http://schemas.microsoft.com/office/powerpoint/2010/main" val="295916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en-US"/>
              <a:t>/MariaDB</a:t>
            </a:r>
            <a:r>
              <a:rPr lang="zh-CN" altLang="zh-CN"/>
              <a:t>数据库简介</a:t>
            </a:r>
            <a:endParaRPr lang="zh-CN" altLang="en-US" dirty="0"/>
          </a:p>
        </p:txBody>
      </p:sp>
      <p:sp>
        <p:nvSpPr>
          <p:cNvPr id="3" name="内容占位符 2"/>
          <p:cNvSpPr>
            <a:spLocks noGrp="1"/>
          </p:cNvSpPr>
          <p:nvPr>
            <p:ph idx="1"/>
          </p:nvPr>
        </p:nvSpPr>
        <p:spPr/>
        <p:txBody>
          <a:bodyPr/>
          <a:lstStyle/>
          <a:p>
            <a:r>
              <a:rPr lang="en-US" altLang="zh-CN"/>
              <a:t>MySQL</a:t>
            </a:r>
            <a:r>
              <a:rPr lang="zh-CN" altLang="en-US"/>
              <a:t>是一个单进程多线程、支持多用户、基于客户机</a:t>
            </a:r>
            <a:r>
              <a:rPr lang="en-US" altLang="zh-CN"/>
              <a:t>/</a:t>
            </a:r>
            <a:r>
              <a:rPr lang="zh-CN" altLang="en-US"/>
              <a:t>服务器（</a:t>
            </a:r>
            <a:r>
              <a:rPr lang="en-US" altLang="zh-CN"/>
              <a:t>Client/Server</a:t>
            </a:r>
            <a:r>
              <a:rPr lang="zh-CN" altLang="en-US"/>
              <a:t>简称</a:t>
            </a:r>
            <a:r>
              <a:rPr lang="en-US" altLang="zh-CN"/>
              <a:t>C/S</a:t>
            </a:r>
            <a:r>
              <a:rPr lang="zh-CN" altLang="en-US"/>
              <a:t>）的关系数据库管理系统 。</a:t>
            </a:r>
            <a:endParaRPr lang="en-US" altLang="zh-CN"/>
          </a:p>
          <a:p>
            <a:pPr lvl="1"/>
            <a:r>
              <a:rPr lang="zh-CN" altLang="en-US"/>
              <a:t>由一个服务器守护程序</a:t>
            </a:r>
            <a:r>
              <a:rPr lang="en-US" altLang="zh-CN"/>
              <a:t>mysqld</a:t>
            </a:r>
            <a:r>
              <a:rPr lang="zh-CN" altLang="en-US"/>
              <a:t>和很多不同的客户程序和库组成</a:t>
            </a:r>
          </a:p>
          <a:p>
            <a:pPr lvl="1"/>
            <a:r>
              <a:rPr lang="zh-CN" altLang="en-US"/>
              <a:t>支持</a:t>
            </a:r>
            <a:r>
              <a:rPr lang="en-US" altLang="zh-CN"/>
              <a:t>FreeBSD</a:t>
            </a:r>
            <a:r>
              <a:rPr lang="zh-CN" altLang="en-US"/>
              <a:t>、</a:t>
            </a:r>
            <a:r>
              <a:rPr lang="en-US" altLang="zh-CN"/>
              <a:t>Linux</a:t>
            </a:r>
            <a:r>
              <a:rPr lang="zh-CN" altLang="en-US"/>
              <a:t>、</a:t>
            </a:r>
            <a:r>
              <a:rPr lang="en-US" altLang="zh-CN"/>
              <a:t>MAC</a:t>
            </a:r>
            <a:r>
              <a:rPr lang="zh-CN" altLang="en-US"/>
              <a:t>、</a:t>
            </a:r>
            <a:r>
              <a:rPr lang="en-US" altLang="zh-CN"/>
              <a:t>Windows</a:t>
            </a:r>
            <a:r>
              <a:rPr lang="zh-CN" altLang="en-US"/>
              <a:t>等多种操作系统平台</a:t>
            </a:r>
            <a:endParaRPr lang="en-US" altLang="zh-CN"/>
          </a:p>
          <a:p>
            <a:r>
              <a:rPr lang="en-US" altLang="zh-CN"/>
              <a:t>MySQL</a:t>
            </a:r>
            <a:r>
              <a:rPr lang="zh-CN" altLang="en-US"/>
              <a:t>由瑞典</a:t>
            </a:r>
            <a:r>
              <a:rPr lang="en-US" altLang="zh-CN"/>
              <a:t>MySQL AB</a:t>
            </a:r>
            <a:r>
              <a:rPr lang="zh-CN" altLang="en-US"/>
              <a:t>公司开发。</a:t>
            </a:r>
          </a:p>
          <a:p>
            <a:pPr lvl="1"/>
            <a:r>
              <a:rPr lang="en-US" altLang="zh-CN"/>
              <a:t>2008</a:t>
            </a:r>
            <a:r>
              <a:rPr lang="zh-CN" altLang="en-US"/>
              <a:t>年</a:t>
            </a:r>
            <a:r>
              <a:rPr lang="en-US" altLang="zh-CN"/>
              <a:t>1</a:t>
            </a:r>
            <a:r>
              <a:rPr lang="zh-CN" altLang="en-US"/>
              <a:t>月</a:t>
            </a:r>
            <a:r>
              <a:rPr lang="en-US" altLang="zh-CN"/>
              <a:t>MySQL</a:t>
            </a:r>
            <a:r>
              <a:rPr lang="zh-CN" altLang="en-US"/>
              <a:t>被美国的</a:t>
            </a:r>
            <a:r>
              <a:rPr lang="en-US" altLang="zh-CN"/>
              <a:t>SUN</a:t>
            </a:r>
            <a:r>
              <a:rPr lang="zh-CN" altLang="en-US"/>
              <a:t>公司收购。</a:t>
            </a:r>
          </a:p>
          <a:p>
            <a:pPr lvl="1"/>
            <a:r>
              <a:rPr lang="en-US" altLang="zh-CN"/>
              <a:t>2009</a:t>
            </a:r>
            <a:r>
              <a:rPr lang="zh-CN" altLang="en-US"/>
              <a:t>年</a:t>
            </a:r>
            <a:r>
              <a:rPr lang="en-US" altLang="zh-CN"/>
              <a:t>4</a:t>
            </a:r>
            <a:r>
              <a:rPr lang="zh-CN" altLang="en-US"/>
              <a:t>月</a:t>
            </a:r>
            <a:r>
              <a:rPr lang="en-US" altLang="zh-CN"/>
              <a:t>SUN</a:t>
            </a:r>
            <a:r>
              <a:rPr lang="zh-CN" altLang="en-US"/>
              <a:t>公司又被美国的甲骨文（</a:t>
            </a:r>
            <a:r>
              <a:rPr lang="en-US" altLang="zh-CN"/>
              <a:t>Oracle</a:t>
            </a:r>
            <a:r>
              <a:rPr lang="zh-CN" altLang="en-US"/>
              <a:t>）公司收购。</a:t>
            </a:r>
            <a:endParaRPr lang="zh-CN" altLang="en-US" dirty="0"/>
          </a:p>
        </p:txBody>
      </p:sp>
    </p:spTree>
    <p:extLst>
      <p:ext uri="{BB962C8B-B14F-4D97-AF65-F5344CB8AC3E}">
        <p14:creationId xmlns:p14="http://schemas.microsoft.com/office/powerpoint/2010/main" val="61670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zh-CN"/>
              <a:t>数据库特点</a:t>
            </a:r>
            <a:endParaRPr lang="zh-CN" altLang="en-US" dirty="0"/>
          </a:p>
        </p:txBody>
      </p:sp>
      <p:sp>
        <p:nvSpPr>
          <p:cNvPr id="3" name="内容占位符 2"/>
          <p:cNvSpPr>
            <a:spLocks noGrp="1"/>
          </p:cNvSpPr>
          <p:nvPr>
            <p:ph idx="1"/>
          </p:nvPr>
        </p:nvSpPr>
        <p:spPr/>
        <p:txBody>
          <a:bodyPr/>
          <a:lstStyle/>
          <a:p>
            <a:r>
              <a:rPr lang="zh-CN" altLang="en-US" sz="2800" dirty="0"/>
              <a:t>可以同时处理几乎不限数量的用户</a:t>
            </a:r>
          </a:p>
          <a:p>
            <a:r>
              <a:rPr lang="zh-CN" altLang="en-US" sz="2800" dirty="0"/>
              <a:t>可以处理拥有上千万条记录的大型数据</a:t>
            </a:r>
          </a:p>
          <a:p>
            <a:r>
              <a:rPr lang="zh-CN" altLang="en-US" sz="2800" dirty="0"/>
              <a:t>简单有效的用户特权系统</a:t>
            </a:r>
          </a:p>
          <a:p>
            <a:r>
              <a:rPr lang="zh-CN" altLang="en-US" sz="2800" dirty="0"/>
              <a:t>支持常见的</a:t>
            </a:r>
            <a:r>
              <a:rPr lang="en-US" altLang="zh-CN" sz="2800" dirty="0"/>
              <a:t>SQL</a:t>
            </a:r>
            <a:r>
              <a:rPr lang="zh-CN" altLang="en-US" sz="2800" dirty="0"/>
              <a:t>语句规范</a:t>
            </a:r>
          </a:p>
          <a:p>
            <a:r>
              <a:rPr lang="zh-CN" altLang="en-US" sz="2800" dirty="0"/>
              <a:t>可移植行高，安装简单，小巧</a:t>
            </a:r>
          </a:p>
          <a:p>
            <a:r>
              <a:rPr lang="zh-CN" altLang="en-US" sz="2800" dirty="0"/>
              <a:t>良好的运行效率，有丰富信息的网络支持</a:t>
            </a:r>
          </a:p>
          <a:p>
            <a:r>
              <a:rPr lang="zh-CN" altLang="en-US" sz="2800" dirty="0"/>
              <a:t>相对其他大型数据库而言调试、管理，优化简单</a:t>
            </a:r>
          </a:p>
          <a:p>
            <a:r>
              <a:rPr lang="zh-CN" altLang="en-US" sz="2800" dirty="0"/>
              <a:t>提供多种存储引擎支持，如（</a:t>
            </a:r>
            <a:r>
              <a:rPr lang="en-US" altLang="zh-CN" sz="2800" dirty="0" err="1"/>
              <a:t>MyISAM</a:t>
            </a:r>
            <a:r>
              <a:rPr lang="zh-CN" altLang="en-US" sz="2800" dirty="0"/>
              <a:t>、</a:t>
            </a:r>
            <a:r>
              <a:rPr lang="en-US" altLang="zh-CN" sz="2800" dirty="0" err="1"/>
              <a:t>InnoDB</a:t>
            </a:r>
            <a:r>
              <a:rPr lang="zh-CN" altLang="en-US" sz="2800" dirty="0"/>
              <a:t>等）。</a:t>
            </a:r>
            <a:r>
              <a:rPr lang="en-US" altLang="zh-CN" sz="2800" dirty="0"/>
              <a:t>MySQL5.5</a:t>
            </a:r>
            <a:r>
              <a:rPr lang="zh-CN" altLang="en-US" sz="2800" dirty="0"/>
              <a:t>默认使用高效的事务引擎</a:t>
            </a:r>
            <a:r>
              <a:rPr lang="en-US" altLang="zh-CN" sz="2800" dirty="0" err="1"/>
              <a:t>InnoDB</a:t>
            </a:r>
            <a:endParaRPr lang="en-US" altLang="zh-CN" sz="2800" dirty="0"/>
          </a:p>
          <a:p>
            <a:r>
              <a:rPr lang="zh-CN" altLang="en-US" sz="2800" dirty="0"/>
              <a:t>支持复制功能（</a:t>
            </a:r>
            <a:r>
              <a:rPr lang="en-US" altLang="zh-CN" sz="2800" dirty="0"/>
              <a:t>Replication</a:t>
            </a:r>
            <a:r>
              <a:rPr lang="zh-CN" altLang="en-US" sz="2800" dirty="0"/>
              <a:t>）功能，为高可用的</a:t>
            </a:r>
            <a:r>
              <a:rPr lang="en-US" altLang="zh-CN" sz="2800" dirty="0"/>
              <a:t>MySQL</a:t>
            </a:r>
            <a:r>
              <a:rPr lang="zh-CN" altLang="en-US" sz="2800" dirty="0"/>
              <a:t>系统提供了可靠方案</a:t>
            </a:r>
          </a:p>
        </p:txBody>
      </p:sp>
    </p:spTree>
    <p:extLst>
      <p:ext uri="{BB962C8B-B14F-4D97-AF65-F5344CB8AC3E}">
        <p14:creationId xmlns:p14="http://schemas.microsoft.com/office/powerpoint/2010/main" val="40555601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25439</TotalTime>
  <Words>3908</Words>
  <Application>Microsoft Office PowerPoint</Application>
  <PresentationFormat>宽屏</PresentationFormat>
  <Paragraphs>557</Paragraphs>
  <Slides>59</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黑体</vt:lpstr>
      <vt:lpstr>宋体</vt:lpstr>
      <vt:lpstr>微软雅黑</vt:lpstr>
      <vt:lpstr>微软雅黑 Light</vt:lpstr>
      <vt:lpstr>Arial</vt:lpstr>
      <vt:lpstr>Calibri</vt:lpstr>
      <vt:lpstr>Times New Roman</vt:lpstr>
      <vt:lpstr>Wingdings</vt:lpstr>
      <vt:lpstr>Office 主题</vt:lpstr>
      <vt:lpstr>第13章 LAMP环境配置</vt:lpstr>
      <vt:lpstr>课程目标</vt:lpstr>
      <vt:lpstr>课程内容</vt:lpstr>
      <vt:lpstr>Linux下的脚本语言</vt:lpstr>
      <vt:lpstr>CentOS 下的脚本语言</vt:lpstr>
      <vt:lpstr>关系数据库系统</vt:lpstr>
      <vt:lpstr>动态网站数据库</vt:lpstr>
      <vt:lpstr>MySQL/MariaDB数据库简介</vt:lpstr>
      <vt:lpstr>MySQL数据库特点</vt:lpstr>
      <vt:lpstr>MySQL的版本</vt:lpstr>
      <vt:lpstr>MySQL的表类型和存储引擎</vt:lpstr>
      <vt:lpstr>MySQL的存储引擎比较</vt:lpstr>
      <vt:lpstr>MyISAM 的特点</vt:lpstr>
      <vt:lpstr>InnoDB 的特点</vt:lpstr>
      <vt:lpstr>存储引擎的选择</vt:lpstr>
      <vt:lpstr>MariaDB</vt:lpstr>
      <vt:lpstr>安装MariaDB服务</vt:lpstr>
      <vt:lpstr>MariaDB服务概览</vt:lpstr>
      <vt:lpstr>MariaDB/MySQL的配置文件</vt:lpstr>
      <vt:lpstr>MariaDB/MySQL的配置原则</vt:lpstr>
      <vt:lpstr>MySQL常用的公共配置选项</vt:lpstr>
      <vt:lpstr>常用的 MyISAM 配置选项</vt:lpstr>
      <vt:lpstr>常用的 InnoDB 配置选项</vt:lpstr>
      <vt:lpstr>配置MySQL（/etc/my.cnf ）</vt:lpstr>
      <vt:lpstr>MySQL参考资源</vt:lpstr>
      <vt:lpstr>Web服务器</vt:lpstr>
      <vt:lpstr>Apache的动态网站技术</vt:lpstr>
      <vt:lpstr>CGI 简介</vt:lpstr>
      <vt:lpstr>CGI 程序</vt:lpstr>
      <vt:lpstr>CGI 的工作原理</vt:lpstr>
      <vt:lpstr>CGI的优缺点</vt:lpstr>
      <vt:lpstr>解决CGI的低效率</vt:lpstr>
      <vt:lpstr>FastCGI的优点</vt:lpstr>
      <vt:lpstr>FastCGI的优点（续）</vt:lpstr>
      <vt:lpstr>Apache的脚本语言模块</vt:lpstr>
      <vt:lpstr>课程内容</vt:lpstr>
      <vt:lpstr>LAMP简介</vt:lpstr>
      <vt:lpstr>狭义LAMP</vt:lpstr>
      <vt:lpstr>基于脚本语言的知名Web框架</vt:lpstr>
      <vt:lpstr>安装配置LAMP环境</vt:lpstr>
      <vt:lpstr>安装Apache</vt:lpstr>
      <vt:lpstr>安装PHP</vt:lpstr>
      <vt:lpstr>查看PHP的配置</vt:lpstr>
      <vt:lpstr>配置PHP的主配置文件</vt:lpstr>
      <vt:lpstr>配置PHP的主配置文件（续）</vt:lpstr>
      <vt:lpstr>配置PHP的APC模块</vt:lpstr>
      <vt:lpstr>配置Apache的php模块</vt:lpstr>
      <vt:lpstr>安装PHP-MySQL支持</vt:lpstr>
      <vt:lpstr>测试PHP和MySQL</vt:lpstr>
      <vt:lpstr>课程内容</vt:lpstr>
      <vt:lpstr>phpMyAdmin</vt:lpstr>
      <vt:lpstr>常用的LAMP应用</vt:lpstr>
      <vt:lpstr>常用的LAMP应用软件</vt:lpstr>
      <vt:lpstr>Moodle 简介</vt:lpstr>
      <vt:lpstr>Moodle配置举例</vt:lpstr>
      <vt:lpstr>课程总结</vt:lpstr>
      <vt:lpstr>本章思考题</vt:lpstr>
      <vt:lpstr>本章实验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武永亮</cp:lastModifiedBy>
  <cp:revision>955</cp:revision>
  <dcterms:created xsi:type="dcterms:W3CDTF">2010-12-10T07:47:22Z</dcterms:created>
  <dcterms:modified xsi:type="dcterms:W3CDTF">2017-09-07T01:44:02Z</dcterms:modified>
</cp:coreProperties>
</file>