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5.tif" ContentType="image/tiff"/>
  <Override PartName="/ppt/media/image2.jpeg" ContentType="image/jpeg"/>
  <Override PartName="/ppt/media/image3.jpeg" ContentType="image/jpeg"/>
  <Override PartName="/ppt/media/image4.jpeg" ContentType="image/jpeg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E299DE-0750-42C6-9443-C6FF2885E0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12A15E-5A20-4C9C-BAF9-C55D051098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984711-CCF7-41FF-BDC7-FB57B83A6E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B57EF2-B846-46BF-8A9E-B3199DDA48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039D2B-17B9-40AD-BA9D-EC98F3CC7B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83946B-6FEE-4231-A152-A49B544F3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71AF26-FC22-483D-9150-3111F2871E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B12442-F2E5-4EE1-84A9-9E9039273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E56992-E286-48D3-B7EB-010364DFD8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FFCDF0-E067-48D0-8C11-DE62226D4C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BFE6A-8FB5-4F32-9281-0290F54962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EEA98-A0CD-4669-8FBE-7EDAD57067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E6988C-BF3D-4BE2-8E20-20057BAA82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38F66C-E0CE-42A7-A587-20BC8B0D12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86B587-C37A-49B8-944C-122EE7BE2C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B52DA7-F581-4E8C-A44C-F38FB506C8A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AE231F-40BA-4FDF-AB65-5FFE4EBF3F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86F9C-9058-4D7F-90D3-1FB05BBCE6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6721D8-F2B2-41D1-B413-024C58CF06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68CCE-A744-4C45-88DA-35F1DE2A85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1D63E-88B1-44A7-AD79-D63ABCA13D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19E1DD-56EB-47A8-95A0-FA7803434F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BCC147-B566-4464-863B-922BE89A42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656F0E-94B8-4BF7-B963-4ADD76792B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D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4A6797-A912-4542-810B-41CBAD926B8A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D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id-ID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C65863-8A4B-4683-8E8C-FB56873B7476}" type="slidenum">
              <a:rPr b="0" lang="id-ID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D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D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D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D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tif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"/>
          <p:cNvPicPr/>
          <p:nvPr/>
        </p:nvPicPr>
        <p:blipFill>
          <a:blip r:embed="rId1"/>
          <a:stretch/>
        </p:blipFill>
        <p:spPr>
          <a:xfrm>
            <a:off x="-108360" y="-2811600"/>
            <a:ext cx="9360360" cy="1248084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5"/>
          <p:cNvSpPr/>
          <p:nvPr/>
        </p:nvSpPr>
        <p:spPr>
          <a:xfrm>
            <a:off x="119880" y="4797000"/>
            <a:ext cx="2232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>
              <a:lnSpc>
                <a:spcPct val="100000"/>
              </a:lnSpc>
            </a:pPr>
            <a:r>
              <a:rPr b="1" lang="id-ID" sz="7200" spc="-1" strike="noStrike">
                <a:solidFill>
                  <a:srgbClr val="ffff00"/>
                </a:solidFill>
                <a:latin typeface="Calibri"/>
                <a:ea typeface="DejaVu Sans"/>
              </a:rPr>
              <a:t>Array</a:t>
            </a:r>
            <a:endParaRPr b="0" lang="en-ID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58400" y="991800"/>
            <a:ext cx="6446880" cy="52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6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Contoh Array 1 Dimensi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ontent Placeholder 2"/>
          <p:cNvSpPr/>
          <p:nvPr/>
        </p:nvSpPr>
        <p:spPr>
          <a:xfrm>
            <a:off x="329400" y="1700640"/>
            <a:ext cx="7698240" cy="29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4f81bd"/>
              </a:buClr>
              <a:buSzPct val="80000"/>
              <a:buFont typeface="Wingdings 3" charset="2"/>
              <a:buAutoNum type="arabicPeriod"/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Isilah 5 data nama mahasiswa secara  berurutan sebagai berikut :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 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Toni, Budi, Ani, Dono, Rani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Tampilkan mahasiswa dengan urutan ke-3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2. Lakukan Pengurutan Data Tinggi Badan dari tertinggi sampai  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   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Terendah untuk Data Berikut ini :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</a:rPr>
              <a:t>165, 160, 170, 155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8" dur="indefinite" restart="never" nodeType="tmRoot">
          <p:childTnLst>
            <p:seq>
              <p:cTn id="69" dur="indefinite" nodeType="mainSeq">
                <p:childTnLst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7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3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4"/>
          <p:cNvSpPr/>
          <p:nvPr/>
        </p:nvSpPr>
        <p:spPr>
          <a:xfrm>
            <a:off x="4090680" y="188640"/>
            <a:ext cx="4905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4400" spc="-1" strike="noStrike">
                <a:ln>
                  <a:solidFill>
                    <a:schemeClr val="accent1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Program Flowchart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lowchart: Terminator 7"/>
          <p:cNvSpPr/>
          <p:nvPr/>
        </p:nvSpPr>
        <p:spPr>
          <a:xfrm>
            <a:off x="6660360" y="1196640"/>
            <a:ext cx="1367280" cy="431280"/>
          </a:xfrm>
          <a:prstGeom prst="flowChartTerminator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7" name="TextBox 8"/>
          <p:cNvSpPr/>
          <p:nvPr/>
        </p:nvSpPr>
        <p:spPr>
          <a:xfrm>
            <a:off x="6544080" y="1772640"/>
            <a:ext cx="1727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TERMINATOR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Awal &amp; Akhir Program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Flowchart: Data 9"/>
          <p:cNvSpPr/>
          <p:nvPr/>
        </p:nvSpPr>
        <p:spPr>
          <a:xfrm>
            <a:off x="4212000" y="1412640"/>
            <a:ext cx="1727640" cy="503280"/>
          </a:xfrm>
          <a:prstGeom prst="flowChartInputOutpu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9" name="TextBox 10"/>
          <p:cNvSpPr/>
          <p:nvPr/>
        </p:nvSpPr>
        <p:spPr>
          <a:xfrm>
            <a:off x="3708000" y="2048040"/>
            <a:ext cx="25502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INPUT / OUTPUT </a:t>
            </a: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Proses input/output Data, informasi, parameter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Flowchart: Process 11"/>
          <p:cNvSpPr/>
          <p:nvPr/>
        </p:nvSpPr>
        <p:spPr>
          <a:xfrm>
            <a:off x="2267640" y="748080"/>
            <a:ext cx="1295280" cy="669960"/>
          </a:xfrm>
          <a:prstGeom prst="flowChartProcess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1" name="TextBox 12"/>
          <p:cNvSpPr/>
          <p:nvPr/>
        </p:nvSpPr>
        <p:spPr>
          <a:xfrm>
            <a:off x="2061000" y="1628640"/>
            <a:ext cx="1727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PROCESS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Prose pengeolahan data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Flowchart: Decision 13"/>
          <p:cNvSpPr/>
          <p:nvPr/>
        </p:nvSpPr>
        <p:spPr>
          <a:xfrm>
            <a:off x="7164360" y="3525480"/>
            <a:ext cx="1107000" cy="910800"/>
          </a:xfrm>
          <a:prstGeom prst="flowChartDecision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3" name="TextBox 14"/>
          <p:cNvSpPr/>
          <p:nvPr/>
        </p:nvSpPr>
        <p:spPr>
          <a:xfrm>
            <a:off x="6516360" y="4615920"/>
            <a:ext cx="22892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DECISION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Perbandingan pernyataan yang menghasilkan keputusan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16"/>
          <p:cNvCxnSpPr/>
          <p:nvPr/>
        </p:nvCxnSpPr>
        <p:spPr>
          <a:xfrm>
            <a:off x="650160" y="1346400"/>
            <a:ext cx="792720" cy="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tailEnd len="med" type="stealth" w="med"/>
          </a:ln>
        </p:spPr>
      </p:cxnSp>
      <p:cxnSp>
        <p:nvCxnSpPr>
          <p:cNvPr id="95" name="Straight Arrow Connector 17"/>
          <p:cNvCxnSpPr/>
          <p:nvPr/>
        </p:nvCxnSpPr>
        <p:spPr>
          <a:xfrm>
            <a:off x="619920" y="1537560"/>
            <a:ext cx="792720" cy="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sp>
        <p:nvSpPr>
          <p:cNvPr id="96" name="TextBox 18"/>
          <p:cNvSpPr/>
          <p:nvPr/>
        </p:nvSpPr>
        <p:spPr>
          <a:xfrm>
            <a:off x="182160" y="1713600"/>
            <a:ext cx="1727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FLOW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Aliran data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Flowchart: Preparation 20"/>
          <p:cNvSpPr/>
          <p:nvPr/>
        </p:nvSpPr>
        <p:spPr>
          <a:xfrm>
            <a:off x="5004000" y="3799440"/>
            <a:ext cx="1295280" cy="431280"/>
          </a:xfrm>
          <a:prstGeom prst="flowChartPreparation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98" name="TextBox 21"/>
          <p:cNvSpPr/>
          <p:nvPr/>
        </p:nvSpPr>
        <p:spPr>
          <a:xfrm>
            <a:off x="4572000" y="4377960"/>
            <a:ext cx="2159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PREPARATION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Inisiasi/ pemberian harga awal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owchart: Connector 22"/>
          <p:cNvSpPr/>
          <p:nvPr/>
        </p:nvSpPr>
        <p:spPr>
          <a:xfrm>
            <a:off x="3672000" y="4293000"/>
            <a:ext cx="431280" cy="391680"/>
          </a:xfrm>
          <a:prstGeom prst="flowChartConnector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0" name="TextBox 23"/>
          <p:cNvSpPr/>
          <p:nvPr/>
        </p:nvSpPr>
        <p:spPr>
          <a:xfrm>
            <a:off x="3132000" y="4903920"/>
            <a:ext cx="1727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ON PAGE CONNECTION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Penghubung bagan dalam satu halaman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lowchart: Off-page Connector 24"/>
          <p:cNvSpPr/>
          <p:nvPr/>
        </p:nvSpPr>
        <p:spPr>
          <a:xfrm>
            <a:off x="1901880" y="4850280"/>
            <a:ext cx="365040" cy="455040"/>
          </a:xfrm>
          <a:prstGeom prst="flowChartOffpageConnector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2" name="TextBox 25"/>
          <p:cNvSpPr/>
          <p:nvPr/>
        </p:nvSpPr>
        <p:spPr>
          <a:xfrm>
            <a:off x="599760" y="3641760"/>
            <a:ext cx="2078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PREDEFINED PROCESS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Sub Program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6"/>
          <p:cNvSpPr/>
          <p:nvPr/>
        </p:nvSpPr>
        <p:spPr>
          <a:xfrm>
            <a:off x="1403640" y="5335920"/>
            <a:ext cx="1727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1800" spc="-1" strike="noStrike">
                <a:solidFill>
                  <a:srgbClr val="ffff00"/>
                </a:solidFill>
                <a:latin typeface="Arial"/>
                <a:ea typeface="DejaVu Sans"/>
              </a:rPr>
              <a:t>OFF PAGE CONNECTION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id-ID" sz="1800" spc="-1" strike="noStrike">
                <a:solidFill>
                  <a:srgbClr val="f2f2f2"/>
                </a:solidFill>
                <a:latin typeface="Arial"/>
                <a:ea typeface="DejaVu Sans"/>
              </a:rPr>
              <a:t>Penghubung bagan beda halaman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Flowchart: Predefined Process 27"/>
          <p:cNvSpPr/>
          <p:nvPr/>
        </p:nvSpPr>
        <p:spPr>
          <a:xfrm>
            <a:off x="827640" y="2829240"/>
            <a:ext cx="1655640" cy="695520"/>
          </a:xfrm>
          <a:prstGeom prst="flowChartPredefinedProcess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3" descr=""/>
          <p:cNvPicPr/>
          <p:nvPr/>
        </p:nvPicPr>
        <p:blipFill>
          <a:blip r:embed="rId1"/>
          <a:stretch/>
        </p:blipFill>
        <p:spPr>
          <a:xfrm>
            <a:off x="0" y="3240"/>
            <a:ext cx="10124280" cy="6857280"/>
          </a:xfrm>
          <a:prstGeom prst="rect">
            <a:avLst/>
          </a:prstGeom>
          <a:ln w="0">
            <a:noFill/>
          </a:ln>
        </p:spPr>
      </p:pic>
      <p:sp>
        <p:nvSpPr>
          <p:cNvPr id="106" name="Flowchart: Terminator 7"/>
          <p:cNvSpPr/>
          <p:nvPr/>
        </p:nvSpPr>
        <p:spPr>
          <a:xfrm>
            <a:off x="6192720" y="260640"/>
            <a:ext cx="1762920" cy="609480"/>
          </a:xfrm>
          <a:prstGeom prst="flowChartTerminator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7" name="Flowchart: Data 9"/>
          <p:cNvSpPr/>
          <p:nvPr/>
        </p:nvSpPr>
        <p:spPr>
          <a:xfrm>
            <a:off x="5580000" y="1340640"/>
            <a:ext cx="3167640" cy="729720"/>
          </a:xfrm>
          <a:prstGeom prst="flowChartInputOutpu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8" name="Flowchart: Process 11"/>
          <p:cNvSpPr/>
          <p:nvPr/>
        </p:nvSpPr>
        <p:spPr>
          <a:xfrm>
            <a:off x="5558040" y="3702240"/>
            <a:ext cx="2973600" cy="669960"/>
          </a:xfrm>
          <a:prstGeom prst="flowChartProcess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09" name="Rectangle 18"/>
          <p:cNvSpPr/>
          <p:nvPr/>
        </p:nvSpPr>
        <p:spPr>
          <a:xfrm>
            <a:off x="6559200" y="313560"/>
            <a:ext cx="10314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Mulai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ctangle 19"/>
          <p:cNvSpPr/>
          <p:nvPr/>
        </p:nvSpPr>
        <p:spPr>
          <a:xfrm>
            <a:off x="5652000" y="1412640"/>
            <a:ext cx="2880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Masukkan </a:t>
            </a:r>
            <a:r>
              <a:rPr b="0" lang="id-ID" sz="2800" spc="-1" strike="noStrike">
                <a:solidFill>
                  <a:srgbClr val="00b050"/>
                </a:solidFill>
                <a:latin typeface="Arial"/>
                <a:ea typeface="DejaVu Sans"/>
              </a:rPr>
              <a:t>p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Flowchart: Data 9"/>
          <p:cNvSpPr/>
          <p:nvPr/>
        </p:nvSpPr>
        <p:spPr>
          <a:xfrm>
            <a:off x="5004000" y="4869000"/>
            <a:ext cx="3743640" cy="779760"/>
          </a:xfrm>
          <a:prstGeom prst="flowChartInputOutpu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2" name="Rectangle 21"/>
          <p:cNvSpPr/>
          <p:nvPr/>
        </p:nvSpPr>
        <p:spPr>
          <a:xfrm>
            <a:off x="5435280" y="4941000"/>
            <a:ext cx="3024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Tampilkan </a:t>
            </a:r>
            <a:r>
              <a:rPr b="0" lang="id-ID" sz="2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LPP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Flowchart: Terminator 7"/>
          <p:cNvSpPr/>
          <p:nvPr/>
        </p:nvSpPr>
        <p:spPr>
          <a:xfrm>
            <a:off x="6192720" y="6035400"/>
            <a:ext cx="1762920" cy="609480"/>
          </a:xfrm>
          <a:prstGeom prst="flowChartTerminator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4" name="Rectangle 23"/>
          <p:cNvSpPr/>
          <p:nvPr/>
        </p:nvSpPr>
        <p:spPr>
          <a:xfrm>
            <a:off x="6400440" y="6088320"/>
            <a:ext cx="13485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Selesai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Flowchart: Data 9"/>
          <p:cNvSpPr/>
          <p:nvPr/>
        </p:nvSpPr>
        <p:spPr>
          <a:xfrm>
            <a:off x="5486040" y="2554560"/>
            <a:ext cx="3167640" cy="729720"/>
          </a:xfrm>
          <a:prstGeom prst="flowChartInputOutput">
            <a:avLst/>
          </a:prstGeom>
          <a:noFill/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16" name="Rectangle 25"/>
          <p:cNvSpPr/>
          <p:nvPr/>
        </p:nvSpPr>
        <p:spPr>
          <a:xfrm>
            <a:off x="5558040" y="2626560"/>
            <a:ext cx="2880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Masukkan </a:t>
            </a:r>
            <a:r>
              <a:rPr b="0" lang="id-ID" sz="2800" spc="-1" strike="noStrike">
                <a:solidFill>
                  <a:srgbClr val="00b0f0"/>
                </a:solidFill>
                <a:latin typeface="Arial"/>
                <a:ea typeface="DejaVu Sans"/>
              </a:rPr>
              <a:t>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 26"/>
          <p:cNvSpPr/>
          <p:nvPr/>
        </p:nvSpPr>
        <p:spPr>
          <a:xfrm>
            <a:off x="5580000" y="3769920"/>
            <a:ext cx="2951640" cy="516240"/>
          </a:xfrm>
          <a:prstGeom prst="rect">
            <a:avLst/>
          </a:prstGeom>
          <a:noFill/>
          <a:ln w="0">
            <a:solidFill>
              <a:srgbClr val="3a5f8b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2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LPP</a:t>
            </a: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  =  </a:t>
            </a:r>
            <a:r>
              <a:rPr b="0" lang="id-ID" sz="2800" spc="-1" strike="noStrike">
                <a:solidFill>
                  <a:srgbClr val="00b050"/>
                </a:solidFill>
                <a:latin typeface="Arial"/>
                <a:ea typeface="DejaVu Sans"/>
              </a:rPr>
              <a:t>p</a:t>
            </a:r>
            <a:r>
              <a:rPr b="0" lang="id-ID" sz="2800" spc="-1" strike="noStrike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Arial"/>
                <a:ea typeface="DejaVu Sans"/>
              </a:rPr>
              <a:t>  *  </a:t>
            </a:r>
            <a:r>
              <a:rPr b="0" lang="id-ID" sz="2800" spc="-1" strike="noStrike">
                <a:solidFill>
                  <a:srgbClr val="92d050"/>
                </a:solidFill>
                <a:latin typeface="Arial"/>
                <a:ea typeface="DejaVu Sans"/>
              </a:rPr>
              <a:t>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Straight Arrow Connector 27"/>
          <p:cNvCxnSpPr/>
          <p:nvPr/>
        </p:nvCxnSpPr>
        <p:spPr>
          <a:xfrm flipV="1">
            <a:off x="7020000" y="870480"/>
            <a:ext cx="720" cy="360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cxnSp>
        <p:nvCxnSpPr>
          <p:cNvPr id="119" name="Straight Arrow Connector 28"/>
          <p:cNvCxnSpPr/>
          <p:nvPr/>
        </p:nvCxnSpPr>
        <p:spPr>
          <a:xfrm flipV="1">
            <a:off x="7020000" y="2060640"/>
            <a:ext cx="720" cy="360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cxnSp>
        <p:nvCxnSpPr>
          <p:cNvPr id="120" name="Straight Arrow Connector 29"/>
          <p:cNvCxnSpPr/>
          <p:nvPr/>
        </p:nvCxnSpPr>
        <p:spPr>
          <a:xfrm flipV="1">
            <a:off x="7020000" y="3284640"/>
            <a:ext cx="720" cy="36108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cxnSp>
        <p:nvCxnSpPr>
          <p:cNvPr id="121" name="Straight Arrow Connector 30"/>
          <p:cNvCxnSpPr/>
          <p:nvPr/>
        </p:nvCxnSpPr>
        <p:spPr>
          <a:xfrm flipV="1">
            <a:off x="7020000" y="4365000"/>
            <a:ext cx="720" cy="360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cxnSp>
        <p:nvCxnSpPr>
          <p:cNvPr id="122" name="Straight Arrow Connector 31"/>
          <p:cNvCxnSpPr/>
          <p:nvPr/>
        </p:nvCxnSpPr>
        <p:spPr>
          <a:xfrm flipV="1">
            <a:off x="7020000" y="5661000"/>
            <a:ext cx="720" cy="360720"/>
          </a:xfrm>
          <a:prstGeom prst="straightConnector1">
            <a:avLst/>
          </a:prstGeom>
          <a:ln w="38100">
            <a:solidFill>
              <a:srgbClr val="ffffff"/>
            </a:solidFill>
            <a:round/>
            <a:headEnd len="med" type="stealth" w="med"/>
          </a:ln>
        </p:spPr>
      </p:cxnSp>
      <p:sp>
        <p:nvSpPr>
          <p:cNvPr id="123" name="TextBox 32"/>
          <p:cNvSpPr/>
          <p:nvPr/>
        </p:nvSpPr>
        <p:spPr>
          <a:xfrm>
            <a:off x="1149120" y="1230840"/>
            <a:ext cx="4285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id-ID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read  </a:t>
            </a:r>
            <a:r>
              <a:rPr b="0" lang="id-ID" sz="2800" spc="-1" strike="noStrike">
                <a:solidFill>
                  <a:srgbClr val="92d050"/>
                </a:solidFill>
                <a:latin typeface="Arial"/>
                <a:ea typeface="DejaVu Sans"/>
              </a:rPr>
              <a:t>Panjang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33"/>
          <p:cNvSpPr/>
          <p:nvPr/>
        </p:nvSpPr>
        <p:spPr>
          <a:xfrm>
            <a:off x="718200" y="2489040"/>
            <a:ext cx="4285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id-ID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read</a:t>
            </a:r>
            <a:r>
              <a:rPr b="0" lang="id-ID" sz="2800" spc="-1" strike="noStrike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b="0" lang="id-ID" sz="2800" spc="-1" strike="noStrike">
                <a:solidFill>
                  <a:srgbClr val="00b0f0"/>
                </a:solidFill>
                <a:latin typeface="Arial"/>
                <a:ea typeface="DejaVu Sans"/>
              </a:rPr>
              <a:t>Lebar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34"/>
          <p:cNvSpPr/>
          <p:nvPr/>
        </p:nvSpPr>
        <p:spPr>
          <a:xfrm>
            <a:off x="2697480" y="3319920"/>
            <a:ext cx="26877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2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LPP  </a:t>
            </a:r>
            <a:r>
              <a:rPr b="0" lang="id-ID" sz="2800" spc="-1" strike="noStrike">
                <a:solidFill>
                  <a:srgbClr val="ffffff"/>
                </a:solidFill>
                <a:latin typeface="Wingdings"/>
                <a:ea typeface="DejaVu Sans"/>
              </a:rPr>
              <a:t></a:t>
            </a:r>
            <a:r>
              <a:rPr b="0" lang="id-ID" sz="2800" spc="-1" strike="noStrike">
                <a:solidFill>
                  <a:srgbClr val="ffff00"/>
                </a:solidFill>
                <a:latin typeface="Arial"/>
                <a:ea typeface="DejaVu Sans"/>
              </a:rPr>
              <a:t>  </a:t>
            </a:r>
            <a:r>
              <a:rPr b="0" lang="id-ID" sz="2800" spc="-1" strike="noStrike">
                <a:solidFill>
                  <a:srgbClr val="92d050"/>
                </a:solidFill>
                <a:latin typeface="Arial"/>
                <a:ea typeface="DejaVu Sans"/>
              </a:rPr>
              <a:t>Panjang</a:t>
            </a:r>
            <a:r>
              <a:rPr b="0" lang="id-ID" sz="2800" spc="-1" strike="noStrike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b="0" lang="id-ID" sz="2800" spc="-1" strike="noStrike">
                <a:solidFill>
                  <a:srgbClr val="ffffff"/>
                </a:solidFill>
                <a:latin typeface="Arial"/>
                <a:ea typeface="DejaVu Sans"/>
              </a:rPr>
              <a:t>*</a:t>
            </a:r>
            <a:r>
              <a:rPr b="0" lang="id-ID" sz="2800" spc="-1" strike="noStrike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b="0" lang="id-ID" sz="2800" spc="-1" strike="noStrike">
                <a:solidFill>
                  <a:srgbClr val="00b0f0"/>
                </a:solidFill>
                <a:latin typeface="Arial"/>
                <a:ea typeface="DejaVu Sans"/>
              </a:rPr>
              <a:t>Lebar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35"/>
          <p:cNvSpPr/>
          <p:nvPr/>
        </p:nvSpPr>
        <p:spPr>
          <a:xfrm>
            <a:off x="-110160" y="4868640"/>
            <a:ext cx="48978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i="1" lang="id-ID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print</a:t>
            </a:r>
            <a:r>
              <a:rPr b="0" lang="id-ID" sz="2800" spc="-1" strike="noStrike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b="1" lang="id-ID" sz="2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DejaVu Sans"/>
              </a:rPr>
              <a:t>LPP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36"/>
          <p:cNvSpPr/>
          <p:nvPr/>
        </p:nvSpPr>
        <p:spPr>
          <a:xfrm>
            <a:off x="70920" y="1065240"/>
            <a:ext cx="2964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ff00"/>
              </a:buClr>
              <a:buFont typeface="OpenSymbol"/>
              <a:buAutoNum type="alphaLcParenR"/>
            </a:pP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 </a:t>
            </a: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Masukkan Nilai Panjang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37"/>
          <p:cNvSpPr/>
          <p:nvPr/>
        </p:nvSpPr>
        <p:spPr>
          <a:xfrm>
            <a:off x="41040" y="2205000"/>
            <a:ext cx="29948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00"/>
              </a:buClr>
              <a:buFont typeface="OpenSymbol"/>
              <a:buAutoNum type="alphaLcParenR" startAt="2"/>
            </a:pP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Masukkan Nilai 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     </a:t>
            </a: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Lebar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38"/>
          <p:cNvSpPr/>
          <p:nvPr/>
        </p:nvSpPr>
        <p:spPr>
          <a:xfrm>
            <a:off x="9720" y="3141000"/>
            <a:ext cx="31932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00"/>
              </a:buClr>
              <a:buFont typeface="Calibri"/>
              <a:buAutoNum type="alphaLcParenR" startAt="3"/>
            </a:pP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Kalikan Nilai Panjang dg Nilai Lebar lalu hasilnya simpan pada LPP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39"/>
          <p:cNvSpPr/>
          <p:nvPr/>
        </p:nvSpPr>
        <p:spPr>
          <a:xfrm>
            <a:off x="40680" y="5013000"/>
            <a:ext cx="3271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ff00"/>
              </a:buClr>
              <a:buFont typeface="Calibri"/>
              <a:buAutoNum type="alphaLcParenR" startAt="4"/>
            </a:pPr>
            <a:r>
              <a:rPr b="0" lang="id-ID" sz="2400" spc="-1" strike="noStrike">
                <a:solidFill>
                  <a:srgbClr val="ffff00"/>
                </a:solidFill>
                <a:latin typeface="Arial"/>
                <a:ea typeface="DejaVu Sans"/>
              </a:rPr>
              <a:t>Tampilkan LPP sebagai hasil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ambar 8" descr=""/>
          <p:cNvPicPr/>
          <p:nvPr/>
        </p:nvPicPr>
        <p:blipFill>
          <a:blip r:embed="rId1"/>
          <a:stretch/>
        </p:blipFill>
        <p:spPr>
          <a:xfrm>
            <a:off x="5041440" y="2061000"/>
            <a:ext cx="8349840" cy="4796280"/>
          </a:xfrm>
          <a:prstGeom prst="rect">
            <a:avLst/>
          </a:prstGeom>
          <a:ln w="0">
            <a:noFill/>
          </a:ln>
        </p:spPr>
      </p:pic>
      <p:sp>
        <p:nvSpPr>
          <p:cNvPr id="132" name="Persegi Panjang 32"/>
          <p:cNvSpPr/>
          <p:nvPr/>
        </p:nvSpPr>
        <p:spPr>
          <a:xfrm rot="2508000">
            <a:off x="4620240" y="388800"/>
            <a:ext cx="2861280" cy="50526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3" name="Persegi Panjang 32"/>
          <p:cNvSpPr/>
          <p:nvPr/>
        </p:nvSpPr>
        <p:spPr>
          <a:xfrm rot="2508000">
            <a:off x="4214880" y="5656680"/>
            <a:ext cx="2861280" cy="15562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4" name="Bentuk-L 33"/>
          <p:cNvSpPr/>
          <p:nvPr/>
        </p:nvSpPr>
        <p:spPr>
          <a:xfrm rot="2506200">
            <a:off x="6772320" y="2065320"/>
            <a:ext cx="3818160" cy="5595480"/>
          </a:xfrm>
          <a:prstGeom prst="corner">
            <a:avLst>
              <a:gd name="adj1" fmla="val 11600"/>
              <a:gd name="adj2" fmla="val 11471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35" name="Rectangle 7"/>
          <p:cNvSpPr/>
          <p:nvPr/>
        </p:nvSpPr>
        <p:spPr>
          <a:xfrm>
            <a:off x="598320" y="188640"/>
            <a:ext cx="33022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d-ID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PERCABANGAN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9"/>
          <p:cNvSpPr/>
          <p:nvPr/>
        </p:nvSpPr>
        <p:spPr>
          <a:xfrm>
            <a:off x="110160" y="1155240"/>
            <a:ext cx="546912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Decision </a:t>
            </a: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	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digunakan untuk suatu PENYELEKSIAN kondisi dalam program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Satu INPUT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dua OUTPUT tetapi diambil </a:t>
            </a: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satu OUTPUT  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yang memenuhi Syarat Kondisi (Y/T)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Syarat Kondisi </a:t>
            </a: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MEMBANDINGKAN 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dua atau lebih Nilai Variabel 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Perbandingan dapat menggunakan </a:t>
            </a:r>
            <a:r>
              <a:rPr b="1" lang="id-ID" sz="2400" spc="-1" strike="noStrike">
                <a:solidFill>
                  <a:srgbClr val="ff0000"/>
                </a:solidFill>
                <a:latin typeface="Arial"/>
                <a:ea typeface="DejaVu Sans"/>
              </a:rPr>
              <a:t>OPERATOR PEMBANDING 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DejaVu Sans"/>
              </a:rPr>
              <a:t>baik aritmatika, logika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Flowchart: Decision 13"/>
          <p:cNvSpPr/>
          <p:nvPr/>
        </p:nvSpPr>
        <p:spPr>
          <a:xfrm>
            <a:off x="6100560" y="1491120"/>
            <a:ext cx="1107000" cy="910800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cxnSp>
        <p:nvCxnSpPr>
          <p:cNvPr id="138" name="Straight Arrow Connector 2"/>
          <p:cNvCxnSpPr/>
          <p:nvPr/>
        </p:nvCxnSpPr>
        <p:spPr>
          <a:xfrm>
            <a:off x="6637320" y="696240"/>
            <a:ext cx="720" cy="73440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39" name="Straight Arrow Connector 12"/>
          <p:cNvCxnSpPr/>
          <p:nvPr/>
        </p:nvCxnSpPr>
        <p:spPr>
          <a:xfrm flipV="1">
            <a:off x="7206840" y="1900440"/>
            <a:ext cx="590040" cy="327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40" name="Straight Arrow Connector 14"/>
          <p:cNvCxnSpPr/>
          <p:nvPr/>
        </p:nvCxnSpPr>
        <p:spPr>
          <a:xfrm>
            <a:off x="6654240" y="2402640"/>
            <a:ext cx="720" cy="7347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41" name="TextBox 13"/>
          <p:cNvSpPr/>
          <p:nvPr/>
        </p:nvSpPr>
        <p:spPr>
          <a:xfrm>
            <a:off x="7231680" y="1196640"/>
            <a:ext cx="52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Y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16"/>
          <p:cNvSpPr/>
          <p:nvPr/>
        </p:nvSpPr>
        <p:spPr>
          <a:xfrm>
            <a:off x="6081840" y="2379960"/>
            <a:ext cx="52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T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41"/>
          <p:cNvGrpSpPr/>
          <p:nvPr/>
        </p:nvGrpSpPr>
        <p:grpSpPr>
          <a:xfrm>
            <a:off x="-1836720" y="-18720"/>
            <a:ext cx="3954240" cy="8249400"/>
            <a:chOff x="-1836720" y="-18720"/>
            <a:chExt cx="3954240" cy="8249400"/>
          </a:xfrm>
        </p:grpSpPr>
        <p:pic>
          <p:nvPicPr>
            <p:cNvPr id="144" name="Picture 2" descr=""/>
            <p:cNvPicPr/>
            <p:nvPr/>
          </p:nvPicPr>
          <p:blipFill>
            <a:blip r:embed="rId1"/>
            <a:stretch/>
          </p:blipFill>
          <p:spPr>
            <a:xfrm>
              <a:off x="-1836720" y="-18720"/>
              <a:ext cx="3521160" cy="8130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5" name="Rectangle 24"/>
            <p:cNvSpPr/>
            <p:nvPr/>
          </p:nvSpPr>
          <p:spPr>
            <a:xfrm>
              <a:off x="470160" y="5521680"/>
              <a:ext cx="1226160" cy="2624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sp>
          <p:nvSpPr>
            <p:cNvPr id="146" name="Rectangle 32"/>
            <p:cNvSpPr/>
            <p:nvPr/>
          </p:nvSpPr>
          <p:spPr>
            <a:xfrm rot="612600">
              <a:off x="1103400" y="4927320"/>
              <a:ext cx="635760" cy="6915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350" spc="-1" strike="noStrike">
                <a:solidFill>
                  <a:schemeClr val="lt1"/>
                </a:solidFill>
                <a:latin typeface="Calibri"/>
                <a:ea typeface="DejaVu Sans"/>
              </a:endParaRPr>
            </a:p>
          </p:txBody>
        </p:sp>
        <p:grpSp>
          <p:nvGrpSpPr>
            <p:cNvPr id="147" name="Group 33"/>
            <p:cNvGrpSpPr/>
            <p:nvPr/>
          </p:nvGrpSpPr>
          <p:grpSpPr>
            <a:xfrm>
              <a:off x="-65520" y="-18720"/>
              <a:ext cx="2183040" cy="8249400"/>
              <a:chOff x="-65520" y="-18720"/>
              <a:chExt cx="2183040" cy="8249400"/>
            </a:xfrm>
          </p:grpSpPr>
          <p:sp>
            <p:nvSpPr>
              <p:cNvPr id="148" name="Parallelogram 34"/>
              <p:cNvSpPr/>
              <p:nvPr/>
            </p:nvSpPr>
            <p:spPr>
              <a:xfrm>
                <a:off x="1139400" y="2037600"/>
                <a:ext cx="978120" cy="2915280"/>
              </a:xfrm>
              <a:prstGeom prst="parallelogram">
                <a:avLst>
                  <a:gd name="adj" fmla="val 44231"/>
                </a:avLst>
              </a:prstGeom>
              <a:solidFill>
                <a:srgbClr val="891004"/>
              </a:solidFill>
              <a:ln>
                <a:solidFill>
                  <a:srgbClr val="89100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49" name="Parallelogram 35"/>
              <p:cNvSpPr/>
              <p:nvPr/>
            </p:nvSpPr>
            <p:spPr>
              <a:xfrm>
                <a:off x="1127160" y="-18720"/>
                <a:ext cx="978120" cy="2915280"/>
              </a:xfrm>
              <a:prstGeom prst="parallelogram">
                <a:avLst>
                  <a:gd name="adj" fmla="val 44231"/>
                </a:avLst>
              </a:prstGeom>
              <a:gradFill rotWithShape="0">
                <a:gsLst>
                  <a:gs pos="0">
                    <a:srgbClr val="a5201b"/>
                  </a:gs>
                  <a:gs pos="100000">
                    <a:srgbClr val="c00000"/>
                  </a:gs>
                </a:gsLst>
                <a:path path="circle">
                  <a:fillToRect l="50000" t="0" r="50000" b="100000"/>
                </a:path>
              </a:gradFill>
              <a:ln>
                <a:solidFill>
                  <a:srgbClr val="c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50" name="Triangle 36"/>
              <p:cNvSpPr/>
              <p:nvPr/>
            </p:nvSpPr>
            <p:spPr>
              <a:xfrm rot="11304600">
                <a:off x="1749600" y="2011320"/>
                <a:ext cx="302760" cy="913680"/>
              </a:xfrm>
              <a:prstGeom prst="triangle">
                <a:avLst>
                  <a:gd name="adj" fmla="val 100000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51" name="Triangle 37"/>
              <p:cNvSpPr/>
              <p:nvPr/>
            </p:nvSpPr>
            <p:spPr>
              <a:xfrm rot="19033800">
                <a:off x="456480" y="4956120"/>
                <a:ext cx="1227960" cy="479160"/>
              </a:xfrm>
              <a:prstGeom prst="triangle">
                <a:avLst>
                  <a:gd name="adj" fmla="val 79628"/>
                </a:avLst>
              </a:prstGeom>
              <a:solidFill>
                <a:srgbClr val="6f0b04"/>
              </a:solidFill>
              <a:ln>
                <a:solidFill>
                  <a:srgbClr val="89100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52" name="Parallelogram 38"/>
              <p:cNvSpPr/>
              <p:nvPr/>
            </p:nvSpPr>
            <p:spPr>
              <a:xfrm rot="20877600">
                <a:off x="175680" y="5789520"/>
                <a:ext cx="727200" cy="2391480"/>
              </a:xfrm>
              <a:prstGeom prst="parallelogram">
                <a:avLst>
                  <a:gd name="adj" fmla="val 32393"/>
                </a:avLst>
              </a:prstGeom>
              <a:solidFill>
                <a:srgbClr val="891004"/>
              </a:solidFill>
              <a:ln>
                <a:solidFill>
                  <a:srgbClr val="6f0b04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  <p:sp>
            <p:nvSpPr>
              <p:cNvPr id="153" name="Parallelogram 39"/>
              <p:cNvSpPr/>
              <p:nvPr/>
            </p:nvSpPr>
            <p:spPr>
              <a:xfrm flipH="1" rot="17498400">
                <a:off x="194400" y="5355000"/>
                <a:ext cx="694800" cy="539280"/>
              </a:xfrm>
              <a:prstGeom prst="parallelogram">
                <a:avLst>
                  <a:gd name="adj" fmla="val 49282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350" spc="-1" strike="noStrike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</p:grpSp>
      <p:sp>
        <p:nvSpPr>
          <p:cNvPr id="154" name="Flowchart: Decision 13"/>
          <p:cNvSpPr/>
          <p:nvPr/>
        </p:nvSpPr>
        <p:spPr>
          <a:xfrm>
            <a:off x="2788200" y="1340640"/>
            <a:ext cx="2935440" cy="2087640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cxnSp>
        <p:nvCxnSpPr>
          <p:cNvPr id="155" name="Straight Arrow Connector 18"/>
          <p:cNvCxnSpPr/>
          <p:nvPr/>
        </p:nvCxnSpPr>
        <p:spPr>
          <a:xfrm>
            <a:off x="4280400" y="606600"/>
            <a:ext cx="720" cy="73476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6" name="Straight Arrow Connector 19"/>
          <p:cNvCxnSpPr/>
          <p:nvPr/>
        </p:nvCxnSpPr>
        <p:spPr>
          <a:xfrm flipV="1">
            <a:off x="5748840" y="2348640"/>
            <a:ext cx="589680" cy="3276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157" name="Straight Arrow Connector 20"/>
          <p:cNvCxnSpPr/>
          <p:nvPr/>
        </p:nvCxnSpPr>
        <p:spPr>
          <a:xfrm>
            <a:off x="4237200" y="3429000"/>
            <a:ext cx="720" cy="73440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158" name="TextBox 21"/>
          <p:cNvSpPr/>
          <p:nvPr/>
        </p:nvSpPr>
        <p:spPr>
          <a:xfrm>
            <a:off x="5773320" y="1644840"/>
            <a:ext cx="52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Y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22"/>
          <p:cNvSpPr/>
          <p:nvPr/>
        </p:nvSpPr>
        <p:spPr>
          <a:xfrm>
            <a:off x="3708000" y="3390120"/>
            <a:ext cx="528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T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25"/>
          <p:cNvSpPr/>
          <p:nvPr/>
        </p:nvSpPr>
        <p:spPr>
          <a:xfrm flipH="1">
            <a:off x="3277080" y="2103480"/>
            <a:ext cx="694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N1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Box 26"/>
          <p:cNvSpPr/>
          <p:nvPr/>
        </p:nvSpPr>
        <p:spPr>
          <a:xfrm flipH="1">
            <a:off x="4461840" y="2087280"/>
            <a:ext cx="694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alibri"/>
                <a:ea typeface="DejaVu Sans"/>
              </a:rPr>
              <a:t>N2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27"/>
          <p:cNvSpPr/>
          <p:nvPr/>
        </p:nvSpPr>
        <p:spPr>
          <a:xfrm flipH="1">
            <a:off x="3868560" y="2096640"/>
            <a:ext cx="694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7030a0"/>
                </a:solidFill>
                <a:latin typeface="Calibri"/>
                <a:ea typeface="DejaVu Sans"/>
              </a:rPr>
              <a:t>op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Box 28"/>
          <p:cNvSpPr/>
          <p:nvPr/>
        </p:nvSpPr>
        <p:spPr>
          <a:xfrm flipH="1">
            <a:off x="3932280" y="2613600"/>
            <a:ext cx="694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29"/>
          <p:cNvSpPr/>
          <p:nvPr/>
        </p:nvSpPr>
        <p:spPr>
          <a:xfrm>
            <a:off x="4967640" y="4450680"/>
            <a:ext cx="4175640" cy="26492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op : opreator pembanding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matematika :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&gt;  &lt;  ≥  ≤ ﹦≠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logika :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 Or  Not  Nand Xor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9"/>
          <p:cNvSpPr/>
          <p:nvPr/>
        </p:nvSpPr>
        <p:spPr>
          <a:xfrm>
            <a:off x="4280400" y="1985400"/>
            <a:ext cx="3492000" cy="33706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Nilai Awal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dibutuhkan utk memulai loop (1 variabel cacah)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Cek Kondisi</a:t>
            </a:r>
            <a:r>
              <a:rPr b="0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digunakan utk mengontrol loop (masuk/ keluar) :      </a:t>
            </a:r>
            <a:r>
              <a:rPr b="0" i="1" lang="id-ID" sz="1729" spc="-1" strike="noStrike">
                <a:solidFill>
                  <a:srgbClr val="000000"/>
                </a:solidFill>
                <a:latin typeface="Arial Narrow"/>
                <a:ea typeface="Arial Narrow"/>
              </a:rPr>
              <a:t>- </a:t>
            </a:r>
            <a:r>
              <a:rPr b="0" i="1" lang="id-ID" sz="1729" spc="-1" strike="noStrike">
                <a:solidFill>
                  <a:srgbClr val="0070c0"/>
                </a:solidFill>
                <a:latin typeface="Arial Narrow"/>
                <a:ea typeface="Arial Narrow"/>
              </a:rPr>
              <a:t>Lanjut jika hasil Cek Kondisi = Ya   - Henti jika hasil Cek Kondisi = Tidak </a:t>
            </a:r>
            <a:endParaRPr b="0" lang="en-ID" sz="1729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3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1 dst </a:t>
            </a:r>
            <a:r>
              <a:rPr b="0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..,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 perintah dilaksanakan jika Cek Kondisi bernilai Ya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3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Pencacah/ Counter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digunakan utk menaikkan/menurunkan nilai variabel cacah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1"/>
          <p:cNvSpPr/>
          <p:nvPr/>
        </p:nvSpPr>
        <p:spPr>
          <a:xfrm>
            <a:off x="838440" y="988560"/>
            <a:ext cx="615276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2700" spc="-1" strike="noStrike">
                <a:solidFill>
                  <a:srgbClr val="000000"/>
                </a:solidFill>
                <a:latin typeface="Arial"/>
                <a:ea typeface="DejaVu Sans"/>
              </a:rPr>
              <a:t>Perulangan dg Iterasi</a:t>
            </a:r>
            <a:r>
              <a:rPr b="1" lang="id-ID" sz="2700" spc="-1" strike="noStrike">
                <a:solidFill>
                  <a:srgbClr val="c6d9f1"/>
                </a:solidFill>
                <a:latin typeface="Arial"/>
                <a:ea typeface="DejaVu Sans"/>
              </a:rPr>
              <a:t> </a:t>
            </a:r>
            <a:r>
              <a:rPr b="1" lang="id-ID" sz="2700" spc="-1" strike="noStrike">
                <a:solidFill>
                  <a:srgbClr val="069a2e"/>
                </a:solidFill>
                <a:latin typeface="Arial"/>
                <a:ea typeface="DejaVu Sans"/>
              </a:rPr>
              <a:t>Didepan</a:t>
            </a:r>
            <a:endParaRPr b="0" lang="en-ID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lowchart: Decision 13"/>
          <p:cNvSpPr/>
          <p:nvPr/>
        </p:nvSpPr>
        <p:spPr>
          <a:xfrm>
            <a:off x="1102320" y="2643840"/>
            <a:ext cx="830160" cy="682920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3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cxnSp>
        <p:nvCxnSpPr>
          <p:cNvPr id="168" name="Straight Arrow Connector 2"/>
          <p:cNvCxnSpPr/>
          <p:nvPr/>
        </p:nvCxnSpPr>
        <p:spPr>
          <a:xfrm>
            <a:off x="1504800" y="2047320"/>
            <a:ext cx="720" cy="5511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69" name="Straight Arrow Connector 12"/>
          <p:cNvCxnSpPr/>
          <p:nvPr/>
        </p:nvCxnSpPr>
        <p:spPr>
          <a:xfrm flipV="1">
            <a:off x="1932120" y="2950560"/>
            <a:ext cx="442440" cy="2484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70" name="Straight Arrow Connector 14"/>
          <p:cNvCxnSpPr/>
          <p:nvPr/>
        </p:nvCxnSpPr>
        <p:spPr>
          <a:xfrm>
            <a:off x="1517400" y="3327480"/>
            <a:ext cx="720" cy="5511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71" name="TextBox 13"/>
          <p:cNvSpPr/>
          <p:nvPr/>
        </p:nvSpPr>
        <p:spPr>
          <a:xfrm>
            <a:off x="1834200" y="2561760"/>
            <a:ext cx="3963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 Narrow"/>
                <a:ea typeface="Arial Narrow"/>
              </a:rPr>
              <a:t>Ya</a:t>
            </a:r>
            <a:endParaRPr b="0" lang="en-ID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6"/>
          <p:cNvSpPr/>
          <p:nvPr/>
        </p:nvSpPr>
        <p:spPr>
          <a:xfrm>
            <a:off x="852120" y="3302640"/>
            <a:ext cx="7189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 Narrow"/>
                <a:ea typeface="Arial Narrow"/>
              </a:rPr>
              <a:t>Tidak</a:t>
            </a:r>
            <a:endParaRPr b="0" lang="en-ID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reparation 4"/>
          <p:cNvSpPr/>
          <p:nvPr/>
        </p:nvSpPr>
        <p:spPr>
          <a:xfrm>
            <a:off x="1057320" y="1723680"/>
            <a:ext cx="914400" cy="323280"/>
          </a:xfrm>
          <a:prstGeom prst="flowChartPreparation">
            <a:avLst/>
          </a:prstGeom>
          <a:noFill/>
          <a:ln w="539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174" name="Rectangle 11"/>
          <p:cNvSpPr/>
          <p:nvPr/>
        </p:nvSpPr>
        <p:spPr>
          <a:xfrm>
            <a:off x="2415240" y="2738160"/>
            <a:ext cx="990720" cy="4593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175" name="Straight Arrow Connector 17"/>
          <p:cNvCxnSpPr/>
          <p:nvPr/>
        </p:nvCxnSpPr>
        <p:spPr>
          <a:xfrm>
            <a:off x="2908440" y="3181320"/>
            <a:ext cx="2880" cy="28440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76" name="Rectangle 19"/>
          <p:cNvSpPr/>
          <p:nvPr/>
        </p:nvSpPr>
        <p:spPr>
          <a:xfrm>
            <a:off x="2412720" y="3506400"/>
            <a:ext cx="990720" cy="4626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177" name="Straight Arrow Connector 20"/>
          <p:cNvCxnSpPr/>
          <p:nvPr/>
        </p:nvCxnSpPr>
        <p:spPr>
          <a:xfrm>
            <a:off x="2905920" y="3951000"/>
            <a:ext cx="3240" cy="2847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78" name="Rectangle 21"/>
          <p:cNvSpPr/>
          <p:nvPr/>
        </p:nvSpPr>
        <p:spPr>
          <a:xfrm>
            <a:off x="2433960" y="4912560"/>
            <a:ext cx="990720" cy="45792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179" name="Straight Arrow Connector 22"/>
          <p:cNvCxnSpPr/>
          <p:nvPr/>
        </p:nvCxnSpPr>
        <p:spPr>
          <a:xfrm flipH="1">
            <a:off x="2913840" y="5370840"/>
            <a:ext cx="1440" cy="193680"/>
          </a:xfrm>
          <a:prstGeom prst="straightConnector1">
            <a:avLst/>
          </a:prstGeom>
          <a:ln w="63500">
            <a:solidFill>
              <a:srgbClr val="ff0000"/>
            </a:solidFill>
            <a:round/>
          </a:ln>
        </p:spPr>
      </p:cxnSp>
      <p:cxnSp>
        <p:nvCxnSpPr>
          <p:cNvPr id="180" name="Straight Arrow Connector 25"/>
          <p:cNvCxnSpPr/>
          <p:nvPr/>
        </p:nvCxnSpPr>
        <p:spPr>
          <a:xfrm flipH="1" flipV="1">
            <a:off x="1504080" y="2301120"/>
            <a:ext cx="2279160" cy="1188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81" name="Straight Arrow Connector 29"/>
          <p:cNvCxnSpPr/>
          <p:nvPr/>
        </p:nvCxnSpPr>
        <p:spPr>
          <a:xfrm>
            <a:off x="3782160" y="2319480"/>
            <a:ext cx="11880" cy="3245040"/>
          </a:xfrm>
          <a:prstGeom prst="straightConnector1">
            <a:avLst/>
          </a:prstGeom>
          <a:ln w="63500">
            <a:solidFill>
              <a:srgbClr val="ff0000"/>
            </a:solidFill>
            <a:round/>
          </a:ln>
        </p:spPr>
      </p:cxnSp>
      <p:cxnSp>
        <p:nvCxnSpPr>
          <p:cNvPr id="182" name="Straight Arrow Connector 31"/>
          <p:cNvCxnSpPr/>
          <p:nvPr/>
        </p:nvCxnSpPr>
        <p:spPr>
          <a:xfrm flipH="1">
            <a:off x="2917800" y="5564880"/>
            <a:ext cx="874080" cy="12240"/>
          </a:xfrm>
          <a:prstGeom prst="straightConnector1">
            <a:avLst/>
          </a:prstGeom>
          <a:ln w="63500">
            <a:solidFill>
              <a:srgbClr val="ff0000"/>
            </a:solidFill>
            <a:round/>
          </a:ln>
        </p:spPr>
      </p:cxnSp>
      <p:cxnSp>
        <p:nvCxnSpPr>
          <p:cNvPr id="183" name="Straight Arrow Connector 36"/>
          <p:cNvCxnSpPr/>
          <p:nvPr/>
        </p:nvCxnSpPr>
        <p:spPr>
          <a:xfrm>
            <a:off x="2914920" y="4609080"/>
            <a:ext cx="3240" cy="28440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84" name="Straight Connector 38"/>
          <p:cNvCxnSpPr/>
          <p:nvPr/>
        </p:nvCxnSpPr>
        <p:spPr>
          <a:xfrm>
            <a:off x="2728440" y="4470480"/>
            <a:ext cx="54720" cy="720"/>
          </a:xfrm>
          <a:prstGeom prst="straightConnector1">
            <a:avLst/>
          </a:prstGeom>
          <a:ln w="60325">
            <a:solidFill>
              <a:srgbClr val="ff0000"/>
            </a:solidFill>
            <a:round/>
          </a:ln>
        </p:spPr>
      </p:cxnSp>
      <p:cxnSp>
        <p:nvCxnSpPr>
          <p:cNvPr id="185" name="Straight Connector 40"/>
          <p:cNvCxnSpPr/>
          <p:nvPr/>
        </p:nvCxnSpPr>
        <p:spPr>
          <a:xfrm>
            <a:off x="2842920" y="4469040"/>
            <a:ext cx="54720" cy="720"/>
          </a:xfrm>
          <a:prstGeom prst="straightConnector1">
            <a:avLst/>
          </a:prstGeom>
          <a:ln w="60325">
            <a:solidFill>
              <a:srgbClr val="ff0000"/>
            </a:solidFill>
            <a:round/>
          </a:ln>
        </p:spPr>
      </p:cxnSp>
      <p:cxnSp>
        <p:nvCxnSpPr>
          <p:cNvPr id="186" name="Straight Connector 41"/>
          <p:cNvCxnSpPr/>
          <p:nvPr/>
        </p:nvCxnSpPr>
        <p:spPr>
          <a:xfrm>
            <a:off x="2963520" y="4470480"/>
            <a:ext cx="54720" cy="720"/>
          </a:xfrm>
          <a:prstGeom prst="straightConnector1">
            <a:avLst/>
          </a:prstGeom>
          <a:ln w="60325">
            <a:solidFill>
              <a:srgbClr val="ff0000"/>
            </a:solidFill>
            <a:round/>
          </a:ln>
        </p:spPr>
      </p:cxnSp>
      <p:cxnSp>
        <p:nvCxnSpPr>
          <p:cNvPr id="187" name="Straight Connector 42"/>
          <p:cNvCxnSpPr/>
          <p:nvPr/>
        </p:nvCxnSpPr>
        <p:spPr>
          <a:xfrm>
            <a:off x="3090600" y="4469040"/>
            <a:ext cx="54720" cy="720"/>
          </a:xfrm>
          <a:prstGeom prst="straightConnector1">
            <a:avLst/>
          </a:prstGeom>
          <a:ln w="60325">
            <a:solidFill>
              <a:srgbClr val="ff0000"/>
            </a:solidFill>
            <a:round/>
          </a:ln>
        </p:spPr>
      </p:cxnSp>
      <p:sp>
        <p:nvSpPr>
          <p:cNvPr id="188" name="TextBox 44"/>
          <p:cNvSpPr/>
          <p:nvPr/>
        </p:nvSpPr>
        <p:spPr>
          <a:xfrm>
            <a:off x="1126800" y="1735560"/>
            <a:ext cx="84528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Nilai Awal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45"/>
          <p:cNvSpPr/>
          <p:nvPr/>
        </p:nvSpPr>
        <p:spPr>
          <a:xfrm>
            <a:off x="1134000" y="2703600"/>
            <a:ext cx="7552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Cek Kondisi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46"/>
          <p:cNvSpPr/>
          <p:nvPr/>
        </p:nvSpPr>
        <p:spPr>
          <a:xfrm>
            <a:off x="2515680" y="2716920"/>
            <a:ext cx="86040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1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47"/>
          <p:cNvSpPr/>
          <p:nvPr/>
        </p:nvSpPr>
        <p:spPr>
          <a:xfrm>
            <a:off x="2479680" y="3484800"/>
            <a:ext cx="86040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2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Box 48"/>
          <p:cNvSpPr/>
          <p:nvPr/>
        </p:nvSpPr>
        <p:spPr>
          <a:xfrm>
            <a:off x="2509560" y="4886280"/>
            <a:ext cx="86040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Pencacah/Counter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Bentuk-L 33"/>
          <p:cNvSpPr/>
          <p:nvPr/>
        </p:nvSpPr>
        <p:spPr>
          <a:xfrm rot="2506200">
            <a:off x="7994160" y="3015720"/>
            <a:ext cx="2863440" cy="4196520"/>
          </a:xfrm>
          <a:prstGeom prst="corner">
            <a:avLst>
              <a:gd name="adj1" fmla="val 11600"/>
              <a:gd name="adj2" fmla="val 11471"/>
            </a:avLst>
          </a:prstGeom>
          <a:solidFill>
            <a:srgbClr val="c00000"/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01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9"/>
          <p:cNvSpPr/>
          <p:nvPr/>
        </p:nvSpPr>
        <p:spPr>
          <a:xfrm>
            <a:off x="3606120" y="1829880"/>
            <a:ext cx="4166280" cy="28119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Nilai Awal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dibutuhkan utk memulai loop (1 variabel cacah)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1 dst </a:t>
            </a:r>
            <a:r>
              <a:rPr b="0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..,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 perintah jika Cek Kondisi bernilai Ya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 startAt="3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Pencacah/ Counter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digunakan utk menaikkan/menurunkan nilai variabel cacah</a:t>
            </a:r>
            <a:endParaRPr b="0" lang="en-ID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ff0000"/>
              </a:buClr>
              <a:buFont typeface="OpenSymbol"/>
              <a:buAutoNum type="arabicPeriod" startAt="3"/>
            </a:pPr>
            <a:r>
              <a:rPr b="1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Cek Kondisi</a:t>
            </a:r>
            <a:r>
              <a:rPr b="0" lang="id-ID" sz="1800" spc="-1" strike="noStrike">
                <a:solidFill>
                  <a:srgbClr val="ff0000"/>
                </a:solidFill>
                <a:latin typeface="Arial Narrow"/>
                <a:ea typeface="Arial Narrow"/>
              </a:rPr>
              <a:t> </a:t>
            </a:r>
            <a:r>
              <a:rPr b="0" lang="id-ID" sz="1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digunakan utk mengontrol loop (ulang/ keluar) :                                    </a:t>
            </a:r>
            <a:r>
              <a:rPr b="0" i="1" lang="id-ID" sz="1729" spc="-1" strike="noStrike">
                <a:solidFill>
                  <a:srgbClr val="000000"/>
                </a:solidFill>
                <a:latin typeface="Arial Narrow"/>
                <a:ea typeface="Arial Narrow"/>
              </a:rPr>
              <a:t>- </a:t>
            </a:r>
            <a:r>
              <a:rPr b="0" i="1" lang="id-ID" sz="1729" spc="-1" strike="noStrike">
                <a:solidFill>
                  <a:srgbClr val="0070c0"/>
                </a:solidFill>
                <a:latin typeface="Arial Narrow"/>
                <a:ea typeface="Arial Narrow"/>
              </a:rPr>
              <a:t>Ulang jika hasil Cek Kondisi = Ya            - Keluar jika hasil Cek Kondisi = Tidak </a:t>
            </a:r>
            <a:endParaRPr b="0" lang="en-ID" sz="17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1"/>
          <p:cNvSpPr/>
          <p:nvPr/>
        </p:nvSpPr>
        <p:spPr>
          <a:xfrm>
            <a:off x="838440" y="988560"/>
            <a:ext cx="6152760" cy="479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spAutoFit/>
          </a:bodyPr>
          <a:p>
            <a:pPr algn="ctr">
              <a:lnSpc>
                <a:spcPct val="100000"/>
              </a:lnSpc>
            </a:pPr>
            <a:r>
              <a:rPr b="1" lang="id-ID" sz="2700" spc="-1" strike="noStrike">
                <a:solidFill>
                  <a:srgbClr val="2a6099"/>
                </a:solidFill>
                <a:latin typeface="Arial"/>
                <a:ea typeface="DejaVu Sans"/>
              </a:rPr>
              <a:t>Perulangan dg Iterasi </a:t>
            </a:r>
            <a:r>
              <a:rPr b="1" lang="id-ID" sz="2700" spc="-1" strike="noStrike">
                <a:solidFill>
                  <a:srgbClr val="000000"/>
                </a:solidFill>
                <a:latin typeface="Arial"/>
                <a:ea typeface="DejaVu Sans"/>
              </a:rPr>
              <a:t>Dibelakang</a:t>
            </a:r>
            <a:endParaRPr b="0" lang="en-ID" sz="2700" spc="-1" strike="noStrike">
              <a:solidFill>
                <a:srgbClr val="2a6099"/>
              </a:solidFill>
              <a:latin typeface="Arial"/>
            </a:endParaRPr>
          </a:p>
        </p:txBody>
      </p:sp>
      <p:sp>
        <p:nvSpPr>
          <p:cNvPr id="196" name="Flowchart: Decision 13"/>
          <p:cNvSpPr/>
          <p:nvPr/>
        </p:nvSpPr>
        <p:spPr>
          <a:xfrm>
            <a:off x="1092600" y="5029200"/>
            <a:ext cx="830160" cy="682920"/>
          </a:xfrm>
          <a:prstGeom prst="flowChartDecision">
            <a:avLst/>
          </a:prstGeom>
          <a:solidFill>
            <a:schemeClr val="bg1"/>
          </a:solidFill>
          <a:ln w="635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id-ID" sz="13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cxnSp>
        <p:nvCxnSpPr>
          <p:cNvPr id="197" name="Straight Arrow Connector 2"/>
          <p:cNvCxnSpPr/>
          <p:nvPr/>
        </p:nvCxnSpPr>
        <p:spPr>
          <a:xfrm>
            <a:off x="1504800" y="2047320"/>
            <a:ext cx="720" cy="5511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198" name="Straight Arrow Connector 14"/>
          <p:cNvCxnSpPr/>
          <p:nvPr/>
        </p:nvCxnSpPr>
        <p:spPr>
          <a:xfrm flipH="1">
            <a:off x="1502280" y="5712840"/>
            <a:ext cx="6120" cy="2883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99" name="TextBox 13"/>
          <p:cNvSpPr/>
          <p:nvPr/>
        </p:nvSpPr>
        <p:spPr>
          <a:xfrm>
            <a:off x="1824480" y="4947120"/>
            <a:ext cx="3963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 Narrow"/>
                <a:ea typeface="Arial Narrow"/>
              </a:rPr>
              <a:t>Ya</a:t>
            </a:r>
            <a:endParaRPr b="0" lang="en-ID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16"/>
          <p:cNvSpPr/>
          <p:nvPr/>
        </p:nvSpPr>
        <p:spPr>
          <a:xfrm>
            <a:off x="747000" y="5556960"/>
            <a:ext cx="71892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rgbClr val="ff0000"/>
                </a:solidFill>
                <a:latin typeface="Arial Narrow"/>
                <a:ea typeface="Arial Narrow"/>
              </a:rPr>
              <a:t>Tidak</a:t>
            </a:r>
            <a:endParaRPr b="0" lang="en-ID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reparation 4"/>
          <p:cNvSpPr/>
          <p:nvPr/>
        </p:nvSpPr>
        <p:spPr>
          <a:xfrm>
            <a:off x="1057320" y="1723680"/>
            <a:ext cx="914400" cy="323280"/>
          </a:xfrm>
          <a:prstGeom prst="flowChartPreparation">
            <a:avLst/>
          </a:prstGeom>
          <a:noFill/>
          <a:ln w="53975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02" name="Rectangle 11"/>
          <p:cNvSpPr/>
          <p:nvPr/>
        </p:nvSpPr>
        <p:spPr>
          <a:xfrm>
            <a:off x="1023840" y="2599920"/>
            <a:ext cx="990720" cy="45936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203" name="Straight Arrow Connector 17"/>
          <p:cNvCxnSpPr/>
          <p:nvPr/>
        </p:nvCxnSpPr>
        <p:spPr>
          <a:xfrm flipH="1">
            <a:off x="1514880" y="3043080"/>
            <a:ext cx="2880" cy="22968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204" name="Rectangle 19"/>
          <p:cNvSpPr/>
          <p:nvPr/>
        </p:nvSpPr>
        <p:spPr>
          <a:xfrm>
            <a:off x="1021680" y="3304080"/>
            <a:ext cx="990720" cy="46260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205" name="Straight Arrow Connector 20"/>
          <p:cNvCxnSpPr/>
          <p:nvPr/>
        </p:nvCxnSpPr>
        <p:spPr>
          <a:xfrm>
            <a:off x="1514880" y="3813120"/>
            <a:ext cx="720" cy="21204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206" name="Rectangle 21"/>
          <p:cNvSpPr/>
          <p:nvPr/>
        </p:nvSpPr>
        <p:spPr>
          <a:xfrm>
            <a:off x="987120" y="4431600"/>
            <a:ext cx="990720" cy="45792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vertOverflow="overflow" lIns="68760" rIns="68760" tIns="34200" bIns="34200" anchor="ctr">
            <a:noAutofit/>
          </a:bodyPr>
          <a:p>
            <a:pPr algn="ctr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cxnSp>
        <p:nvCxnSpPr>
          <p:cNvPr id="207" name="Straight Arrow Connector 25"/>
          <p:cNvCxnSpPr/>
          <p:nvPr/>
        </p:nvCxnSpPr>
        <p:spPr>
          <a:xfrm flipH="1">
            <a:off x="1504080" y="2289960"/>
            <a:ext cx="1275480" cy="1188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08" name="Straight Arrow Connector 29"/>
          <p:cNvCxnSpPr/>
          <p:nvPr/>
        </p:nvCxnSpPr>
        <p:spPr>
          <a:xfrm>
            <a:off x="2778840" y="2301120"/>
            <a:ext cx="18360" cy="3061800"/>
          </a:xfrm>
          <a:prstGeom prst="straightConnector1">
            <a:avLst/>
          </a:prstGeom>
          <a:ln w="63500">
            <a:solidFill>
              <a:srgbClr val="ff0000"/>
            </a:solidFill>
            <a:round/>
          </a:ln>
        </p:spPr>
      </p:cxnSp>
      <p:cxnSp>
        <p:nvCxnSpPr>
          <p:cNvPr id="209" name="Straight Arrow Connector 31"/>
          <p:cNvCxnSpPr/>
          <p:nvPr/>
        </p:nvCxnSpPr>
        <p:spPr>
          <a:xfrm flipH="1">
            <a:off x="1923120" y="5362200"/>
            <a:ext cx="874080" cy="12240"/>
          </a:xfrm>
          <a:prstGeom prst="straightConnector1">
            <a:avLst/>
          </a:prstGeom>
          <a:ln w="63500">
            <a:solidFill>
              <a:srgbClr val="ff0000"/>
            </a:solidFill>
            <a:round/>
          </a:ln>
        </p:spPr>
      </p:cxnSp>
      <p:cxnSp>
        <p:nvCxnSpPr>
          <p:cNvPr id="210" name="Straight Arrow Connector 36"/>
          <p:cNvCxnSpPr>
            <a:endCxn id="211" idx="0"/>
          </p:cNvCxnSpPr>
          <p:nvPr/>
        </p:nvCxnSpPr>
        <p:spPr>
          <a:xfrm>
            <a:off x="1492200" y="4887360"/>
            <a:ext cx="10080" cy="2019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cxnSp>
        <p:nvCxnSpPr>
          <p:cNvPr id="212" name="Straight Connector 38"/>
          <p:cNvCxnSpPr/>
          <p:nvPr/>
        </p:nvCxnSpPr>
        <p:spPr>
          <a:xfrm>
            <a:off x="1324800" y="4149000"/>
            <a:ext cx="54720" cy="720"/>
          </a:xfrm>
          <a:prstGeom prst="straightConnector1">
            <a:avLst/>
          </a:prstGeom>
          <a:ln w="60325">
            <a:solidFill>
              <a:srgbClr val="4a7ebb"/>
            </a:solidFill>
            <a:round/>
          </a:ln>
        </p:spPr>
      </p:cxnSp>
      <p:cxnSp>
        <p:nvCxnSpPr>
          <p:cNvPr id="213" name="Straight Connector 40"/>
          <p:cNvCxnSpPr/>
          <p:nvPr/>
        </p:nvCxnSpPr>
        <p:spPr>
          <a:xfrm>
            <a:off x="1439280" y="4147560"/>
            <a:ext cx="54720" cy="720"/>
          </a:xfrm>
          <a:prstGeom prst="straightConnector1">
            <a:avLst/>
          </a:prstGeom>
          <a:ln w="60325">
            <a:solidFill>
              <a:srgbClr val="4a7ebb"/>
            </a:solidFill>
            <a:round/>
          </a:ln>
        </p:spPr>
      </p:cxnSp>
      <p:cxnSp>
        <p:nvCxnSpPr>
          <p:cNvPr id="214" name="Straight Connector 41"/>
          <p:cNvCxnSpPr/>
          <p:nvPr/>
        </p:nvCxnSpPr>
        <p:spPr>
          <a:xfrm>
            <a:off x="1559520" y="4149000"/>
            <a:ext cx="54720" cy="720"/>
          </a:xfrm>
          <a:prstGeom prst="straightConnector1">
            <a:avLst/>
          </a:prstGeom>
          <a:ln w="60325">
            <a:solidFill>
              <a:srgbClr val="4a7ebb"/>
            </a:solidFill>
            <a:round/>
          </a:ln>
        </p:spPr>
      </p:cxnSp>
      <p:cxnSp>
        <p:nvCxnSpPr>
          <p:cNvPr id="215" name="Straight Connector 42"/>
          <p:cNvCxnSpPr/>
          <p:nvPr/>
        </p:nvCxnSpPr>
        <p:spPr>
          <a:xfrm>
            <a:off x="1686960" y="4147560"/>
            <a:ext cx="54720" cy="720"/>
          </a:xfrm>
          <a:prstGeom prst="straightConnector1">
            <a:avLst/>
          </a:prstGeom>
          <a:ln w="60325">
            <a:solidFill>
              <a:srgbClr val="4a7ebb"/>
            </a:solidFill>
            <a:round/>
          </a:ln>
        </p:spPr>
      </p:cxnSp>
      <p:sp>
        <p:nvSpPr>
          <p:cNvPr id="216" name="TextBox 44"/>
          <p:cNvSpPr/>
          <p:nvPr/>
        </p:nvSpPr>
        <p:spPr>
          <a:xfrm>
            <a:off x="1126800" y="1735560"/>
            <a:ext cx="88560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Nilai Awal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45"/>
          <p:cNvSpPr/>
          <p:nvPr/>
        </p:nvSpPr>
        <p:spPr>
          <a:xfrm>
            <a:off x="1124280" y="5088960"/>
            <a:ext cx="75528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Cek Kondisi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Box 46"/>
          <p:cNvSpPr/>
          <p:nvPr/>
        </p:nvSpPr>
        <p:spPr>
          <a:xfrm>
            <a:off x="1124280" y="2578680"/>
            <a:ext cx="86040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1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Box 47"/>
          <p:cNvSpPr/>
          <p:nvPr/>
        </p:nvSpPr>
        <p:spPr>
          <a:xfrm>
            <a:off x="1088280" y="3282480"/>
            <a:ext cx="86040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Perintah/ Statemen 2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Box 48"/>
          <p:cNvSpPr/>
          <p:nvPr/>
        </p:nvSpPr>
        <p:spPr>
          <a:xfrm>
            <a:off x="1062720" y="4405320"/>
            <a:ext cx="86040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0000"/>
                </a:solidFill>
                <a:latin typeface="Arial Narrow"/>
                <a:ea typeface="Arial Narrow"/>
              </a:rPr>
              <a:t>Pencacah/Counter</a:t>
            </a:r>
            <a:endParaRPr b="0" lang="en-ID" sz="13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Straight Arrow Connector 37"/>
          <p:cNvCxnSpPr/>
          <p:nvPr/>
        </p:nvCxnSpPr>
        <p:spPr>
          <a:xfrm>
            <a:off x="1499040" y="4251600"/>
            <a:ext cx="11160" cy="201960"/>
          </a:xfrm>
          <a:prstGeom prst="straightConnector1">
            <a:avLst/>
          </a:prstGeom>
          <a:ln w="6350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221" name="Oval Callout 49"/>
          <p:cNvSpPr/>
          <p:nvPr/>
        </p:nvSpPr>
        <p:spPr>
          <a:xfrm>
            <a:off x="3729600" y="4019040"/>
            <a:ext cx="3510000" cy="694800"/>
          </a:xfrm>
          <a:prstGeom prst="wedgeEllipseCallout">
            <a:avLst>
              <a:gd name="adj1" fmla="val 35847"/>
              <a:gd name="adj2" fmla="val 81113"/>
            </a:avLst>
          </a:prstGeom>
          <a:solidFill>
            <a:schemeClr val="accent1">
              <a:alpha val="42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35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2" name="Rectangle 50"/>
          <p:cNvSpPr/>
          <p:nvPr/>
        </p:nvSpPr>
        <p:spPr>
          <a:xfrm>
            <a:off x="6786000" y="4925520"/>
            <a:ext cx="819360" cy="2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8760" rIns="68760" tIns="34200" bIns="34200" anchor="t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>
              <a:lnSpc>
                <a:spcPct val="100000"/>
              </a:lnSpc>
            </a:pPr>
            <a:r>
              <a:rPr b="1" lang="en-US" sz="1500" spc="-1" strike="noStrike">
                <a:solidFill>
                  <a:schemeClr val="accent4"/>
                </a:solidFill>
                <a:latin typeface="Calibri"/>
                <a:ea typeface="DejaVu Sans"/>
              </a:rPr>
              <a:t>do while</a:t>
            </a:r>
            <a:endParaRPr b="0" lang="en-ID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D" sz="4400" spc="-1" strike="noStrike">
                <a:solidFill>
                  <a:srgbClr val="000000"/>
                </a:solidFill>
                <a:latin typeface="Arial"/>
              </a:rPr>
              <a:t>Latihan</a:t>
            </a:r>
            <a:endParaRPr b="0" lang="en-ID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Buatlah Program Flowchart untuk menghitung rata-rata dari beberapa data yang dimasukkan menggunakan pengulangan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D" sz="3200" spc="-1" strike="noStrike">
                <a:solidFill>
                  <a:srgbClr val="000000"/>
                </a:solidFill>
                <a:latin typeface="Arial"/>
              </a:rPr>
              <a:t>Uji Program Flowchart </a:t>
            </a:r>
            <a:endParaRPr b="0" lang="en-ID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-72000" y="-2691720"/>
            <a:ext cx="9360360" cy="12480840"/>
          </a:xfrm>
          <a:prstGeom prst="rect">
            <a:avLst/>
          </a:prstGeom>
          <a:ln w="0">
            <a:noFill/>
          </a:ln>
        </p:spPr>
      </p:pic>
      <p:sp>
        <p:nvSpPr>
          <p:cNvPr id="226" name="Rectangle 1"/>
          <p:cNvSpPr/>
          <p:nvPr/>
        </p:nvSpPr>
        <p:spPr>
          <a:xfrm>
            <a:off x="1080" y="5038200"/>
            <a:ext cx="9034560" cy="1365120"/>
          </a:xfrm>
          <a:prstGeom prst="rect">
            <a:avLst/>
          </a:prstGeom>
          <a:solidFill>
            <a:srgbClr val="c00000">
              <a:alpha val="7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50000"/>
              </a:lnSpc>
            </a:pPr>
            <a:r>
              <a:rPr b="1" lang="id-ID" sz="2800" spc="-1" strike="noStrike">
                <a:solidFill>
                  <a:srgbClr val="92d050"/>
                </a:solidFill>
                <a:latin typeface="Marker Felt Wide"/>
                <a:ea typeface="Marker Felt Wide"/>
              </a:rPr>
              <a:t>	</a:t>
            </a:r>
            <a:r>
              <a:rPr b="1" lang="id-ID" sz="2800" spc="-1" strike="noStrike">
                <a:solidFill>
                  <a:srgbClr val="92d050"/>
                </a:solidFill>
                <a:latin typeface="Marker Felt Wide"/>
                <a:ea typeface="Marker Felt Wide"/>
              </a:rPr>
              <a:t>	</a:t>
            </a:r>
            <a:r>
              <a:rPr b="1" lang="id-ID" sz="2800" spc="-1" strike="noStrike">
                <a:solidFill>
                  <a:srgbClr val="92d050"/>
                </a:solidFill>
                <a:latin typeface="Marker Felt Wide"/>
                <a:ea typeface="Marker Felt Wide"/>
              </a:rPr>
              <a:t>    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1     2    3    4     5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Nama</a:t>
            </a:r>
            <a:endParaRPr b="0" lang="en-ID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00"/>
                </a:solidFill>
                <a:latin typeface="Hiragino Sans W6"/>
                <a:ea typeface="Hiragino Sans W6"/>
              </a:rPr>
              <a:t>NamaAnak</a:t>
            </a:r>
            <a:endParaRPr b="0" lang="en-ID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Rectangle 6"/>
          <p:cNvSpPr/>
          <p:nvPr/>
        </p:nvSpPr>
        <p:spPr>
          <a:xfrm>
            <a:off x="-20520" y="0"/>
            <a:ext cx="8912160" cy="2097360"/>
          </a:xfrm>
          <a:prstGeom prst="rect">
            <a:avLst/>
          </a:prstGeom>
          <a:solidFill>
            <a:schemeClr val="tx2">
              <a:lumMod val="50000"/>
              <a:alpha val="8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50000"/>
              </a:lnSpc>
            </a:pPr>
            <a:r>
              <a:rPr b="1" lang="id-ID" sz="2800" spc="-1" strike="noStrike">
                <a:solidFill>
                  <a:srgbClr val="00b0f0"/>
                </a:solidFill>
                <a:latin typeface="Marker Felt Wide"/>
                <a:ea typeface="Marker Felt Wide"/>
              </a:rPr>
              <a:t>ARRAY</a:t>
            </a:r>
            <a:r>
              <a:rPr b="1" lang="id-ID" sz="2400" spc="-1" strike="noStrike">
                <a:solidFill>
                  <a:srgbClr val="00b0f0"/>
                </a:solidFill>
                <a:latin typeface="Copperplate Gothic Bold"/>
                <a:ea typeface="Copperplate Gothic Bold"/>
              </a:rPr>
              <a:t> 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 adalah</a:t>
            </a:r>
            <a:endParaRPr b="0" lang="en-ID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Suatu alokasi beberapa tempat di Memori yang tersimpan </a:t>
            </a:r>
            <a:endParaRPr b="0" lang="en-ID" sz="2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secara berurutan yang digunakan untuk menyimpan beberapa nilai dengan tipe data yang homogen</a:t>
            </a:r>
            <a:endParaRPr b="0" lang="en-ID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Rectangle 7"/>
          <p:cNvSpPr/>
          <p:nvPr/>
        </p:nvSpPr>
        <p:spPr>
          <a:xfrm>
            <a:off x="396720" y="2278080"/>
            <a:ext cx="8891640" cy="2705760"/>
          </a:xfrm>
          <a:prstGeom prst="rect">
            <a:avLst/>
          </a:prstGeom>
          <a:solidFill>
            <a:schemeClr val="bg1">
              <a:alpha val="72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  <a:scene3d>
              <a:camera prst="orthographicFront"/>
              <a:lightRig dir="t" rig="sof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lnSpc>
                <a:spcPct val="150000"/>
              </a:lnSpc>
            </a:pPr>
            <a:r>
              <a:rPr b="1" lang="id-ID" sz="2800" spc="-1" strike="noStrike">
                <a:solidFill>
                  <a:srgbClr val="002060"/>
                </a:solidFill>
                <a:latin typeface="Marker Felt Wide"/>
                <a:ea typeface="Marker Felt Wide"/>
              </a:rPr>
              <a:t>Hal-hal</a:t>
            </a:r>
            <a:r>
              <a:rPr b="1" lang="id-ID" sz="2800" spc="-1" strike="noStrike">
                <a:solidFill>
                  <a:srgbClr val="92d050"/>
                </a:solidFill>
                <a:latin typeface="Marker Felt Wide"/>
                <a:ea typeface="Marker Felt Wide"/>
              </a:rPr>
              <a:t> </a:t>
            </a:r>
            <a:r>
              <a:rPr b="1" lang="id-ID" sz="2800" spc="-1" strike="noStrike">
                <a:solidFill>
                  <a:schemeClr val="accent4">
                    <a:lumMod val="50000"/>
                  </a:schemeClr>
                </a:solidFill>
                <a:latin typeface="Marker Felt Wide"/>
                <a:ea typeface="Marker Felt Wide"/>
              </a:rPr>
              <a:t>Array</a:t>
            </a:r>
            <a:r>
              <a:rPr b="1" lang="id-ID" sz="2400" spc="-1" strike="noStrike">
                <a:solidFill>
                  <a:srgbClr val="00b0f0"/>
                </a:solidFill>
                <a:latin typeface="Copperplate Gothic Bold"/>
                <a:ea typeface="Copperplate Gothic Bold"/>
              </a:rPr>
              <a:t> </a:t>
            </a:r>
            <a:r>
              <a:rPr b="1" lang="id-ID" sz="2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1" lang="id-ID" sz="2400" spc="-1" strike="noStrike">
                <a:solidFill>
                  <a:srgbClr val="000000"/>
                </a:solidFill>
                <a:latin typeface="Arial"/>
                <a:ea typeface="Arial"/>
              </a:rPr>
              <a:t>adalah</a:t>
            </a:r>
            <a:endParaRPr b="0" lang="en-ID" sz="24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ff0000"/>
              </a:buClr>
              <a:buFont typeface="Calibri"/>
              <a:buAutoNum type="alphaLcPeriod"/>
            </a:pPr>
            <a:r>
              <a:rPr b="1" lang="en-US" sz="2800" spc="-1" strike="noStrike">
                <a:solidFill>
                  <a:srgbClr val="ff0000"/>
                </a:solidFill>
                <a:latin typeface="Arial Narrow"/>
                <a:ea typeface="Arial Narrow"/>
              </a:rPr>
              <a:t>U</a:t>
            </a:r>
            <a:r>
              <a:rPr b="1" lang="en-US" sz="2800" spc="-1" strike="noStrike">
                <a:solidFill>
                  <a:srgbClr val="7030a0"/>
                </a:solidFill>
                <a:latin typeface="Arial Narrow"/>
                <a:ea typeface="Arial Narrow"/>
              </a:rPr>
              <a:t>kuran Array </a:t>
            </a:r>
            <a:r>
              <a:rPr b="1" lang="en-US" sz="2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ditentukan diawal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ff0000"/>
              </a:buClr>
              <a:buFont typeface="Calibri"/>
              <a:buAutoNum type="alphaLcPeriod"/>
            </a:pPr>
            <a:r>
              <a:rPr b="1" lang="en-US" sz="2800" spc="-1" strike="noStrike">
                <a:solidFill>
                  <a:srgbClr val="ff0000"/>
                </a:solidFill>
                <a:latin typeface="Arial Narrow"/>
                <a:ea typeface="Arial Narrow"/>
              </a:rPr>
              <a:t>N</a:t>
            </a:r>
            <a:r>
              <a:rPr b="1" lang="en-US" sz="2800" spc="-1" strike="noStrike">
                <a:solidFill>
                  <a:srgbClr val="7030a0"/>
                </a:solidFill>
                <a:latin typeface="Arial Narrow"/>
                <a:ea typeface="Arial Narrow"/>
              </a:rPr>
              <a:t>ama Array </a:t>
            </a:r>
            <a:r>
              <a:rPr b="1" lang="en-US" sz="2800" spc="-1" strike="noStrike">
                <a:solidFill>
                  <a:srgbClr val="000000"/>
                </a:solidFill>
                <a:latin typeface="Arial Narrow"/>
                <a:ea typeface="Arial Narrow"/>
              </a:rPr>
              <a:t>harus ada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ff0000"/>
              </a:buClr>
              <a:buFont typeface="Calibri"/>
              <a:buAutoNum type="alphaLcPeriod"/>
            </a:pPr>
            <a:r>
              <a:rPr b="1" lang="en-US" sz="2800" spc="-1" strike="noStrike">
                <a:solidFill>
                  <a:srgbClr val="ff0000"/>
                </a:solidFill>
                <a:latin typeface="Arial Narrow"/>
                <a:ea typeface="Arial Narrow"/>
              </a:rPr>
              <a:t>I</a:t>
            </a:r>
            <a:r>
              <a:rPr b="1" lang="en-US" sz="2800" spc="-1" strike="noStrike">
                <a:solidFill>
                  <a:srgbClr val="7030a0"/>
                </a:solidFill>
                <a:latin typeface="Arial Narrow"/>
                <a:ea typeface="Arial Narrow"/>
              </a:rPr>
              <a:t>ndeks Array </a:t>
            </a:r>
            <a:r>
              <a:rPr b="1" lang="en-US" sz="2800" spc="-1" strike="noStrike">
                <a:solidFill>
                  <a:srgbClr val="000000"/>
                </a:solidFill>
                <a:latin typeface="Arial Narrow"/>
                <a:ea typeface="Arial Narrow"/>
              </a:rPr>
              <a:t>harus ada, indeks bilangan bulat positif  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100000"/>
              </a:lnSpc>
              <a:buClr>
                <a:srgbClr val="ff0000"/>
              </a:buClr>
              <a:buFont typeface="Calibri"/>
              <a:buAutoNum type="alphaLcPeriod"/>
            </a:pPr>
            <a:r>
              <a:rPr b="1" lang="en-US" sz="2800" spc="-1" strike="noStrike">
                <a:solidFill>
                  <a:srgbClr val="ff0000"/>
                </a:solidFill>
                <a:latin typeface="Arial Narrow"/>
                <a:ea typeface="Arial Narrow"/>
              </a:rPr>
              <a:t>A</a:t>
            </a:r>
            <a:r>
              <a:rPr b="1" lang="en-US" sz="2800" spc="-1" strike="noStrike">
                <a:solidFill>
                  <a:srgbClr val="7030a0"/>
                </a:solidFill>
                <a:latin typeface="Arial Narrow"/>
                <a:ea typeface="Arial Narrow"/>
              </a:rPr>
              <a:t>kses Array </a:t>
            </a:r>
            <a:r>
              <a:rPr b="1" lang="en-US" sz="2800" spc="-1" strike="noStrike">
                <a:solidFill>
                  <a:srgbClr val="000000"/>
                </a:solidFill>
                <a:latin typeface="Arial Narrow"/>
                <a:ea typeface="Arial Narrow"/>
              </a:rPr>
              <a:t>dengan menyebutkan nama dan Indeksnya</a:t>
            </a:r>
            <a:endParaRPr b="0" lang="en-ID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tangle 2"/>
          <p:cNvSpPr/>
          <p:nvPr/>
        </p:nvSpPr>
        <p:spPr>
          <a:xfrm>
            <a:off x="2129400" y="590040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30" name="Rectangle 8"/>
          <p:cNvSpPr/>
          <p:nvPr/>
        </p:nvSpPr>
        <p:spPr>
          <a:xfrm>
            <a:off x="2697480" y="589824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31" name="Rectangle 9"/>
          <p:cNvSpPr/>
          <p:nvPr/>
        </p:nvSpPr>
        <p:spPr>
          <a:xfrm>
            <a:off x="4406400" y="589680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32" name="Rectangle 10"/>
          <p:cNvSpPr/>
          <p:nvPr/>
        </p:nvSpPr>
        <p:spPr>
          <a:xfrm>
            <a:off x="3263760" y="589824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33" name="Rectangle 11"/>
          <p:cNvSpPr/>
          <p:nvPr/>
        </p:nvSpPr>
        <p:spPr>
          <a:xfrm>
            <a:off x="3816720" y="589680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34" name="Rectangle 12"/>
          <p:cNvSpPr/>
          <p:nvPr/>
        </p:nvSpPr>
        <p:spPr>
          <a:xfrm>
            <a:off x="7597800" y="5449680"/>
            <a:ext cx="575280" cy="50328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5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Application>LibreOffice/7.5.4.2$MacOSX_X86_64 LibreOffice_project/36ccfdc35048b057fd9854c757a8b67ec53977b6</Application>
  <AppVersion>15.0000</AppVersion>
  <Words>369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2019-10-21T22:52:26Z</dcterms:created>
  <dc:creator>damai</dc:creator>
  <dc:description/>
  <dc:language>en-ID</dc:language>
  <cp:lastModifiedBy/>
  <dcterms:modified xsi:type="dcterms:W3CDTF">2024-09-09T21:51:58Z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