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74" r:id="rId3"/>
    <p:sldId id="276" r:id="rId4"/>
    <p:sldId id="27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4" d="100"/>
          <a:sy n="74" d="100"/>
        </p:scale>
        <p:origin x="101" y="1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etmonero.org/" TargetMode="External"/><Relationship Id="rId3" Type="http://schemas.openxmlformats.org/officeDocument/2006/relationships/hyperlink" Target="https://softuni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hyperlink" Target="https://bitcoin.org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Blockchain Cryptography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Key Cryptography, RSA, Encryption, AES, Hashes, HMAC, Key Derivation, ECC, Digital Signatures, Crypto Wallets, Crypto Libraries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Svetlin Nakov, PhD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Principal Technical Trainer &amp;</a:t>
            </a:r>
          </a:p>
          <a:p>
            <a:r>
              <a:rPr lang="en-US" dirty="0"/>
              <a:t>Blockchain Engineer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2B676-57B8-4D22-8899-3AAC74B5FB01}"/>
              </a:ext>
            </a:extLst>
          </p:cNvPr>
          <p:cNvGrpSpPr/>
          <p:nvPr/>
        </p:nvGrpSpPr>
        <p:grpSpPr>
          <a:xfrm>
            <a:off x="4609668" y="3504856"/>
            <a:ext cx="7108984" cy="3011056"/>
            <a:chOff x="4609668" y="3200400"/>
            <a:chExt cx="7108984" cy="323965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A000CA-B266-4DD8-A43F-2FA57EE65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668" y="3200400"/>
              <a:ext cx="7108984" cy="3239656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hlinkClick r:id="rId5"/>
              <a:extLst>
                <a:ext uri="{FF2B5EF4-FFF2-40B4-BE49-F238E27FC236}">
                  <a16:creationId xmlns:a16="http://schemas.microsoft.com/office/drawing/2014/main" id="{3B9F46C3-DF90-41AD-B4C3-499E6E778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749" y="3633934"/>
              <a:ext cx="863090" cy="86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3C81A96-2127-402D-8A15-98E6F8AF8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04447" y="3529425"/>
              <a:ext cx="890093" cy="1097375"/>
            </a:xfrm>
            <a:prstGeom prst="rect">
              <a:avLst/>
            </a:prstGeom>
          </p:spPr>
        </p:pic>
        <p:pic>
          <p:nvPicPr>
            <p:cNvPr id="43" name="Picture 20">
              <a:hlinkClick r:id="rId8"/>
              <a:extLst>
                <a:ext uri="{FF2B5EF4-FFF2-40B4-BE49-F238E27FC236}">
                  <a16:creationId xmlns:a16="http://schemas.microsoft.com/office/drawing/2014/main" id="{606B0F25-55D0-463A-B909-98AC7C704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8594">
              <a:off x="10493355" y="4160876"/>
              <a:ext cx="672296" cy="67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DBB355C-EC72-4CA4-80F1-D2024B82C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25114">
              <a:off x="6169555" y="3547528"/>
              <a:ext cx="865635" cy="86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E2D163E-D2E0-4C7A-A3B2-0BF9E788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15932" y="3877095"/>
              <a:ext cx="713294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20000"/>
          </a:bodyPr>
          <a:lstStyle/>
          <a:p>
            <a:pPr marL="446088" indent="-446088"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Cryptography</a:t>
            </a:r>
            <a:r>
              <a:rPr lang="en-US" dirty="0"/>
              <a:t>?</a:t>
            </a:r>
          </a:p>
          <a:p>
            <a:pPr marL="446088" indent="-446088">
              <a:buFontTx/>
              <a:buAutoNum type="arabicPeriod"/>
            </a:pPr>
            <a:r>
              <a:rPr lang="en-US" dirty="0"/>
              <a:t>Cryptographic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dirty="0"/>
              <a:t> Functions</a:t>
            </a:r>
          </a:p>
          <a:p>
            <a:pPr marL="446088" indent="-446088">
              <a:buFontTx/>
              <a:buAutoNum type="arabicPeriod"/>
            </a:pPr>
            <a:r>
              <a:rPr lang="en-US" dirty="0"/>
              <a:t>HMAC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Derivation </a:t>
            </a:r>
            <a:r>
              <a:rPr lang="en-US" dirty="0"/>
              <a:t>Functions</a:t>
            </a:r>
          </a:p>
          <a:p>
            <a:pPr marL="446088" indent="-44608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Asymmetric</a:t>
            </a:r>
            <a:r>
              <a:rPr lang="en-US" dirty="0"/>
              <a:t> Encryption</a:t>
            </a:r>
          </a:p>
          <a:p>
            <a:pPr marL="446088" indent="-446088">
              <a:buFontTx/>
              <a:buAutoNum type="arabicPeriod"/>
            </a:pPr>
            <a:r>
              <a:rPr lang="en-US" dirty="0"/>
              <a:t>Cryptographic Secure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Number Generators </a:t>
            </a:r>
            <a:r>
              <a:rPr lang="en-US" dirty="0"/>
              <a:t>(CPSRNG)</a:t>
            </a:r>
          </a:p>
          <a:p>
            <a:pPr marL="446088" indent="-446088">
              <a:buFontTx/>
              <a:buAutoNum type="arabicPeriod"/>
            </a:pPr>
            <a:r>
              <a:rPr lang="en-US" dirty="0"/>
              <a:t>Diffie-Hellman Key Exchange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DHKE</a:t>
            </a:r>
            <a:r>
              <a:rPr lang="en-US" dirty="0"/>
              <a:t>)</a:t>
            </a:r>
          </a:p>
          <a:p>
            <a:pPr marL="446088" indent="-446088"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RSA</a:t>
            </a:r>
            <a:r>
              <a:rPr lang="en-US" dirty="0"/>
              <a:t> Cryptosystem: Key Generation, Encrypt, Decrypt</a:t>
            </a:r>
          </a:p>
          <a:p>
            <a:pPr marL="446088" indent="-44608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Elliptic Curves </a:t>
            </a:r>
            <a:r>
              <a:rPr lang="en-US" dirty="0"/>
              <a:t>and ECDSA: Key Generation, Sign, Verify</a:t>
            </a:r>
          </a:p>
          <a:p>
            <a:pPr marL="446088" indent="-44608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dirty="0"/>
              <a:t> Cryptography: Wallets, Keys, Addresses, Signatures</a:t>
            </a:r>
          </a:p>
          <a:p>
            <a:pPr marL="622300" indent="-622300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Quantum-Safe</a:t>
            </a:r>
            <a:r>
              <a:rPr lang="en-US" dirty="0"/>
              <a:t> Cryptography: Hashes, Encryption, Signatures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B133F-2F61-4635-A8B0-22A6B40640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8091" y="678604"/>
            <a:ext cx="3770401" cy="21114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55171-F70B-4855-B635-47C04B15E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08DB-8846-4B6E-A9D2-699BA85A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19138" indent="-719138">
              <a:buFont typeface="+mj-lt"/>
              <a:buAutoNum type="arabicPeriod" startAt="11"/>
            </a:pPr>
            <a:r>
              <a:rPr lang="en-US" dirty="0"/>
              <a:t>Cryptography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 marL="761946" lvl="1" indent="-457200"/>
            <a:r>
              <a:rPr lang="en-US" dirty="0"/>
              <a:t>ECDSA, elliptic.js, js-sha3.js</a:t>
            </a:r>
          </a:p>
          <a:p>
            <a:pPr marL="719138" indent="-719138">
              <a:spcBef>
                <a:spcPts val="1200"/>
              </a:spcBef>
              <a:buFontTx/>
              <a:buAutoNum type="arabicPeriod" startAt="11"/>
            </a:pPr>
            <a:r>
              <a:rPr lang="en-US" dirty="0"/>
              <a:t>Cryptography Libraries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</a:p>
          <a:p>
            <a:pPr marL="761946" lvl="1" indent="-457200">
              <a:spcBef>
                <a:spcPts val="1200"/>
              </a:spcBef>
            </a:pPr>
            <a:r>
              <a:rPr lang="en-US" dirty="0"/>
              <a:t>ECDSA, eth_</a:t>
            </a:r>
            <a:r>
              <a:rPr lang="en-US" noProof="1"/>
              <a:t>keys</a:t>
            </a:r>
          </a:p>
          <a:p>
            <a:pPr marL="719138" indent="-719138">
              <a:spcBef>
                <a:spcPts val="1200"/>
              </a:spcBef>
              <a:buFontTx/>
              <a:buAutoNum type="arabicPeriod" startAt="11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 Cryptography</a:t>
            </a:r>
          </a:p>
          <a:p>
            <a:pPr marL="761946" lvl="1" indent="-457200"/>
            <a:r>
              <a:rPr lang="en-US" dirty="0"/>
              <a:t>JCA, Bouncy Castle, Web3j</a:t>
            </a:r>
          </a:p>
          <a:p>
            <a:pPr marL="719138" indent="-719138">
              <a:spcBef>
                <a:spcPts val="1200"/>
              </a:spcBef>
              <a:buFontTx/>
              <a:buAutoNum type="arabicPeriod" startAt="11"/>
            </a:pPr>
            <a:r>
              <a:rPr lang="en-US" dirty="0"/>
              <a:t>C#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/>
              <a:t>Cryptography</a:t>
            </a:r>
          </a:p>
          <a:p>
            <a:pPr marL="761946" lvl="1" indent="-457200"/>
            <a:r>
              <a:rPr lang="en-US" dirty="0"/>
              <a:t>Bouncy Castle .NET, Nethereum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48B6D-7B17-4797-9E50-BE4BDD8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D7314-C3AB-438B-B5A3-C56937F845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4612" y="762000"/>
            <a:ext cx="3580185" cy="2004904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51AB6-ABB7-4E4A-92E3-910E4454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632" y="32766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E6FA0-CCF7-41CE-BD47-8EE777C0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3" y="5000051"/>
            <a:ext cx="1985464" cy="1219199"/>
          </a:xfrm>
          <a:prstGeom prst="rect">
            <a:avLst/>
          </a:prstGeom>
        </p:spPr>
      </p:pic>
      <p:pic>
        <p:nvPicPr>
          <p:cNvPr id="8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3E345FE-5DBC-4D00-A3BF-70A82F91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599" y="5000051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3D39A-4914-45FC-BA93-5F8B8A5C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613" y="3288219"/>
            <a:ext cx="1987468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Cryptography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919607" y="2453973"/>
            <a:ext cx="3990360" cy="819214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Start Learning!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19836</TotalTime>
  <Words>218</Words>
  <Application>Microsoft Office PowerPoint</Application>
  <PresentationFormat>Custom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SoftUni 16x9</vt:lpstr>
      <vt:lpstr>Blockchain Cryptography</vt:lpstr>
      <vt:lpstr>Table of Contents</vt:lpstr>
      <vt:lpstr>Table of Contents (2)</vt:lpstr>
      <vt:lpstr>Blockchain Cryptography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963</cp:revision>
  <dcterms:created xsi:type="dcterms:W3CDTF">2014-01-02T17:00:34Z</dcterms:created>
  <dcterms:modified xsi:type="dcterms:W3CDTF">2018-08-22T14:04:28Z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