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447" r:id="rId3"/>
    <p:sldId id="528" r:id="rId4"/>
    <p:sldId id="530" r:id="rId5"/>
    <p:sldId id="529" r:id="rId6"/>
    <p:sldId id="492" r:id="rId7"/>
    <p:sldId id="489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ck_cipher_mode_of_oper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dding_(cryptography)#PKCS7" TargetMode="External"/><Relationship Id="rId2" Type="http://schemas.openxmlformats.org/officeDocument/2006/relationships/hyperlink" Target="https://en.wikipedia.org/wiki/Block_cipher_mode_of_ope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MAC" TargetMode="External"/><Relationship Id="rId4" Type="http://schemas.openxmlformats.org/officeDocument/2006/relationships/hyperlink" Target="https://en.wikipedia.org/wiki/Scryp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8EE9BC-8A98-47F4-B377-F3163CCB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427800"/>
            <a:ext cx="10363200" cy="820600"/>
          </a:xfrm>
        </p:spPr>
        <p:txBody>
          <a:bodyPr/>
          <a:lstStyle/>
          <a:p>
            <a:r>
              <a:rPr lang="en-US" dirty="0"/>
              <a:t>Symmetric Key Ciphers and AES</a:t>
            </a:r>
          </a:p>
        </p:txBody>
      </p:sp>
      <p:pic>
        <p:nvPicPr>
          <p:cNvPr id="14" name="Picture 2" descr="Ð ÐµÐ·ÑÐ»ÑÐ°Ñ Ñ Ð¸Ð·Ð¾Ð±ÑÐ°Ð¶ÐµÐ½Ð¸Ðµ Ð·Ð° Symmetric key ciphers">
            <a:extLst>
              <a:ext uri="{FF2B5EF4-FFF2-40B4-BE49-F238E27FC236}">
                <a16:creationId xmlns:a16="http://schemas.microsoft.com/office/drawing/2014/main" id="{4CAC47BA-DC95-43FB-A25C-2AA39986F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0" t="-5343" r="-3350" b="-5343"/>
          <a:stretch/>
        </p:blipFill>
        <p:spPr bwMode="auto">
          <a:xfrm>
            <a:off x="1575146" y="1426488"/>
            <a:ext cx="9038531" cy="3570609"/>
          </a:xfrm>
          <a:prstGeom prst="roundRect">
            <a:avLst>
              <a:gd name="adj" fmla="val 131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578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93A80-4946-47CF-B4B0-08612709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0DD0-AA9E-41BE-BE8E-B4977AC0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 key </a:t>
            </a:r>
            <a:r>
              <a:rPr lang="en-US" dirty="0"/>
              <a:t>ciphers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same key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(or password)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encrypt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decrypt </a:t>
            </a:r>
            <a:r>
              <a:rPr lang="en-US" dirty="0"/>
              <a:t>data</a:t>
            </a:r>
          </a:p>
          <a:p>
            <a:pPr>
              <a:spcBef>
                <a:spcPts val="1800"/>
              </a:spcBef>
            </a:pPr>
            <a:r>
              <a:rPr lang="en-US" dirty="0"/>
              <a:t>Popular symmetric algorithms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Twofish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Serpent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RC5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RC6</a:t>
            </a:r>
          </a:p>
          <a:p>
            <a:pPr>
              <a:spcBef>
                <a:spcPts val="1200"/>
              </a:spcBef>
            </a:pPr>
            <a:r>
              <a:rPr lang="en-US" dirty="0"/>
              <a:t>Broken algorithms (don't use them!)</a:t>
            </a:r>
          </a:p>
          <a:p>
            <a:pPr lvl="1"/>
            <a:r>
              <a:rPr lang="en-US" dirty="0"/>
              <a:t>DES, 3DES, RC2, RC4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01379-6DFD-432F-AA99-62A2DE97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Ciphers</a:t>
            </a:r>
          </a:p>
        </p:txBody>
      </p:sp>
      <p:pic>
        <p:nvPicPr>
          <p:cNvPr id="1028" name="Picture 4" descr="Ð ÐµÐ·ÑÐ»ÑÐ°Ñ Ñ Ð¸Ð·Ð¾Ð±ÑÐ°Ð¶ÐµÐ½Ð¸Ðµ Ð·Ð° Symmetric Key Ciphers">
            <a:extLst>
              <a:ext uri="{FF2B5EF4-FFF2-40B4-BE49-F238E27FC236}">
                <a16:creationId xmlns:a16="http://schemas.microsoft.com/office/drawing/2014/main" id="{37B848DA-0B43-47DE-8BAE-3CCD08D6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68" y="1008432"/>
            <a:ext cx="5725002" cy="2516364"/>
          </a:xfrm>
          <a:prstGeom prst="roundRect">
            <a:avLst>
              <a:gd name="adj" fmla="val 120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F9F4C-5666-418F-A26F-089509C22C53}"/>
              </a:ext>
            </a:extLst>
          </p:cNvPr>
          <p:cNvSpPr txBox="1"/>
          <p:nvPr/>
        </p:nvSpPr>
        <p:spPr>
          <a:xfrm rot="468057">
            <a:off x="8839893" y="4231151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F01BD-E821-45D8-B3E6-EE389A2D1D74}"/>
              </a:ext>
            </a:extLst>
          </p:cNvPr>
          <p:cNvSpPr txBox="1"/>
          <p:nvPr/>
        </p:nvSpPr>
        <p:spPr>
          <a:xfrm rot="21293618">
            <a:off x="8253349" y="4924778"/>
            <a:ext cx="172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Twofish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27CAE-F6FD-44FE-99A0-47152AF39CDD}"/>
              </a:ext>
            </a:extLst>
          </p:cNvPr>
          <p:cNvSpPr txBox="1"/>
          <p:nvPr/>
        </p:nvSpPr>
        <p:spPr>
          <a:xfrm rot="168942">
            <a:off x="10014008" y="4495602"/>
            <a:ext cx="1124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9F794-50E1-41F2-8E52-9F4128EA98D6}"/>
              </a:ext>
            </a:extLst>
          </p:cNvPr>
          <p:cNvSpPr txBox="1"/>
          <p:nvPr/>
        </p:nvSpPr>
        <p:spPr>
          <a:xfrm rot="168942">
            <a:off x="9117804" y="5559967"/>
            <a:ext cx="93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RC5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843C2-8114-4675-968C-EE5C0FC3FD48}"/>
              </a:ext>
            </a:extLst>
          </p:cNvPr>
          <p:cNvSpPr txBox="1"/>
          <p:nvPr/>
        </p:nvSpPr>
        <p:spPr>
          <a:xfrm rot="21307118">
            <a:off x="10069647" y="5200876"/>
            <a:ext cx="93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RC6</a:t>
            </a:r>
          </a:p>
        </p:txBody>
      </p:sp>
    </p:spTree>
    <p:extLst>
      <p:ext uri="{BB962C8B-B14F-4D97-AF65-F5344CB8AC3E}">
        <p14:creationId xmlns:p14="http://schemas.microsoft.com/office/powerpoint/2010/main" val="17816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C7EF3-0C3C-46A0-9D13-699DE97DA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B753-0A95-4589-9D76-C57DAFDF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AES</a:t>
            </a:r>
            <a:r>
              <a:rPr lang="en-US" dirty="0"/>
              <a:t> – Advanced Encryption Standard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Rijndael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Symmetric key block cipher algorithm</a:t>
            </a:r>
          </a:p>
          <a:p>
            <a:pPr lvl="1"/>
            <a:r>
              <a:rPr lang="en-US" dirty="0"/>
              <a:t>Key lengths: 128, 160, 192, 224 and 256 bits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US" dirty="0"/>
              <a:t> significant 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attacks</a:t>
            </a:r>
            <a:r>
              <a:rPr lang="en-US" dirty="0"/>
              <a:t> are known for AES</a:t>
            </a:r>
          </a:p>
          <a:p>
            <a:pPr>
              <a:spcBef>
                <a:spcPts val="1200"/>
              </a:spcBef>
            </a:pPr>
            <a:r>
              <a:rPr lang="en-US" dirty="0"/>
              <a:t>Modern CPU hardware implements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AES instructions</a:t>
            </a:r>
          </a:p>
          <a:p>
            <a:pPr lvl="1"/>
            <a:r>
              <a:rPr lang="en-US" dirty="0"/>
              <a:t>This speeds-up AES and secure Internet communication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AES is used by most Internet Web sites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 </a:t>
            </a:r>
            <a:r>
              <a:rPr lang="en-US" dirty="0"/>
              <a:t>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BB0DE-9F41-4F21-95F7-B01BC21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"AES" Cipher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9600F-6779-4107-8776-EB6276C7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12" y="1295400"/>
            <a:ext cx="1828959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93A80-4946-47CF-B4B0-08612709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0DD0-AA9E-41BE-BE8E-B4977AC0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ciphers</a:t>
            </a:r>
          </a:p>
          <a:p>
            <a:pPr lvl="1"/>
            <a:r>
              <a:rPr lang="en-US" dirty="0"/>
              <a:t>Work on sequences of data (encrypts / decrypts byte by byte)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ciphers</a:t>
            </a:r>
          </a:p>
          <a:p>
            <a:pPr lvl="1"/>
            <a:r>
              <a:rPr lang="en-US" dirty="0"/>
              <a:t>Split data on blocks (e.g. 128 bits with padding), then encrypt each block separately, change the key, encrypt the next block, …</a:t>
            </a:r>
          </a:p>
          <a:p>
            <a:pPr>
              <a:spcBef>
                <a:spcPts val="1200"/>
              </a:spcBef>
            </a:pPr>
            <a:r>
              <a:rPr lang="en-US" dirty="0"/>
              <a:t>Block ciphers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transformed to stream ciphers</a:t>
            </a:r>
          </a:p>
          <a:p>
            <a:pPr lvl="1"/>
            <a:r>
              <a:rPr lang="en-US" dirty="0"/>
              <a:t>Using block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 of operation </a:t>
            </a:r>
            <a:r>
              <a:rPr lang="en-US" dirty="0"/>
              <a:t>(e.g. ECB, CBC, CTR, …)</a:t>
            </a:r>
          </a:p>
          <a:p>
            <a:pPr lvl="1"/>
            <a:r>
              <a:rPr lang="en-US" dirty="0">
                <a:hlinkClick r:id="rId2"/>
              </a:rPr>
              <a:t>https://en.wikipedia.org/wiki/Block_cipher_mode_of_operation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01379-6DFD-432F-AA99-62A2DE97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Ciphers</a:t>
            </a:r>
          </a:p>
        </p:txBody>
      </p:sp>
    </p:spTree>
    <p:extLst>
      <p:ext uri="{BB962C8B-B14F-4D97-AF65-F5344CB8AC3E}">
        <p14:creationId xmlns:p14="http://schemas.microsoft.com/office/powerpoint/2010/main" val="6819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2B63B-9EA2-4D9E-A04B-75B22BCD4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DABB-3656-4AD9-B962-53C802DD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AES is a "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block cipher</a:t>
            </a:r>
            <a:r>
              <a:rPr lang="en-US" sz="3500" dirty="0"/>
              <a:t>" – encrypts block by block (e.g. 128 bits)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It has several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modes of operation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(CBC, ECB, CTR, …)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Some modes of operation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 vector </a:t>
            </a:r>
            <a:r>
              <a:rPr lang="en-US" dirty="0"/>
              <a:t>(IV)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Non-secret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en-US" dirty="0"/>
              <a:t> salt </a:t>
            </a:r>
            <a:r>
              <a:rPr lang="en-US" dirty="0">
                <a:sym typeface="Wingdings" panose="05000000000000000000" pitchFamily="2" charset="2"/>
              </a:rPr>
              <a:t> used to get different result each time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Recommended modes: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CBC</a:t>
            </a:r>
            <a:r>
              <a:rPr lang="en-US" dirty="0"/>
              <a:t> (Cipher Block Chaining),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CTR</a:t>
            </a:r>
            <a:r>
              <a:rPr lang="en-US" dirty="0"/>
              <a:t> (Counter)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It may use a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padding algorithm</a:t>
            </a:r>
            <a:r>
              <a:rPr lang="en-US" sz="3500" dirty="0"/>
              <a:t> (typically </a:t>
            </a:r>
            <a:r>
              <a:rPr lang="en-US" sz="3500" dirty="0">
                <a:hlinkClick r:id="rId3"/>
              </a:rPr>
              <a:t>PKCS7</a:t>
            </a:r>
            <a:r>
              <a:rPr lang="en-US" sz="3500" dirty="0"/>
              <a:t>) to split the input data into blocks of fixed block-size (e.g. 128 bits)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It may use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password to key derivation function</a:t>
            </a:r>
            <a:r>
              <a:rPr lang="en-US" sz="3500" dirty="0">
                <a:sym typeface="Wingdings" panose="05000000000000000000" pitchFamily="2" charset="2"/>
              </a:rPr>
              <a:t>, e.g. </a:t>
            </a:r>
            <a:r>
              <a:rPr lang="en-US" sz="3500" noProof="1">
                <a:hlinkClick r:id="rId4"/>
              </a:rPr>
              <a:t>Scrypt</a:t>
            </a:r>
            <a:r>
              <a:rPr lang="en-US" sz="3500" dirty="0">
                <a:sym typeface="Wingdings" panose="05000000000000000000" pitchFamily="2" charset="2"/>
              </a:rPr>
              <a:t>(</a:t>
            </a:r>
            <a:r>
              <a:rPr lang="en-US" sz="3500" noProof="1">
                <a:sym typeface="Wingdings" panose="05000000000000000000" pitchFamily="2" charset="2"/>
              </a:rPr>
              <a:t>passwd</a:t>
            </a:r>
            <a:r>
              <a:rPr lang="en-US" sz="3500" dirty="0">
                <a:sym typeface="Wingdings" panose="05000000000000000000" pitchFamily="2" charset="2"/>
              </a:rPr>
              <a:t>)</a:t>
            </a:r>
            <a:endParaRPr lang="en-US" sz="3500" dirty="0"/>
          </a:p>
          <a:p>
            <a:pPr>
              <a:lnSpc>
                <a:spcPct val="110000"/>
              </a:lnSpc>
            </a:pPr>
            <a:r>
              <a:rPr lang="en-US" sz="3500" dirty="0"/>
              <a:t>It may use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MAC</a:t>
            </a:r>
            <a:r>
              <a:rPr lang="en-US" sz="3500" dirty="0"/>
              <a:t> to check the password validity, e.g. </a:t>
            </a:r>
            <a:r>
              <a:rPr lang="en-US" sz="3500" dirty="0">
                <a:hlinkClick r:id="rId5"/>
              </a:rPr>
              <a:t>HMAC</a:t>
            </a:r>
            <a:r>
              <a:rPr lang="en-US" sz="3500" dirty="0"/>
              <a:t>(text, key)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7CADD4-496B-4F66-A22E-E74178EF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Cipher Settings</a:t>
            </a:r>
          </a:p>
        </p:txBody>
      </p:sp>
    </p:spTree>
    <p:extLst>
      <p:ext uri="{BB962C8B-B14F-4D97-AF65-F5344CB8AC3E}">
        <p14:creationId xmlns:p14="http://schemas.microsoft.com/office/powerpoint/2010/main" val="15769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DED679-F17C-40A9-8A73-B7FECE8E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43193-E23C-4527-ADDA-5A6C294B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AES Encrypt / Decrypt in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79070-EB16-4E6D-BFB6-40F90286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036320"/>
            <a:ext cx="11120369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pyaes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pbkdf2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binascii,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os,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secrets</a:t>
            </a:r>
          </a:p>
          <a:p>
            <a:pPr>
              <a:lnSpc>
                <a:spcPct val="105000"/>
              </a:lnSpc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plaintext = "Sample text for encryption"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password = "s0m3p@$$w0rd"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 = pbkdf2.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PBKDF2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password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some salt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').read(16)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print('AES encryption key:', binascii.hexlify(key))</a:t>
            </a:r>
          </a:p>
          <a:p>
            <a:pPr>
              <a:lnSpc>
                <a:spcPct val="105000"/>
              </a:lnSpc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iv = secrets.randbelow(2 &lt;&lt; 128)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aes = pyaes.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AESModeOfOperationCTR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pyaes.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iv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ciphertext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aes.encrypt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(plaintext)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print('encrypted:', binascii.hexlify(ciphertext))</a:t>
            </a:r>
          </a:p>
          <a:p>
            <a:pPr>
              <a:lnSpc>
                <a:spcPct val="105000"/>
              </a:lnSpc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aes = pyaes.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AESModeOfOperationCTR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pyaes.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iv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decrypted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aes.decrypt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(ciphertext)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print('decrypted:', decrypted)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A8ADD-8AB2-429D-B2A1-12F9A7F0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1036320"/>
            <a:ext cx="3424169" cy="496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pyaes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AB41E-8A41-4BDB-A71E-16FBF4BF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1532610"/>
            <a:ext cx="3424169" cy="496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pbkdf2</a:t>
            </a:r>
          </a:p>
        </p:txBody>
      </p:sp>
    </p:spTree>
    <p:extLst>
      <p:ext uri="{BB962C8B-B14F-4D97-AF65-F5344CB8AC3E}">
        <p14:creationId xmlns:p14="http://schemas.microsoft.com/office/powerpoint/2010/main" val="2576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Ciphers and AES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263474" y="2453973"/>
            <a:ext cx="3632506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Code!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20059</TotalTime>
  <Words>464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SoftUni 16x9</vt:lpstr>
      <vt:lpstr>Symmetric Key Ciphers and AES</vt:lpstr>
      <vt:lpstr>Symmetric Key Ciphers</vt:lpstr>
      <vt:lpstr>The "AES" Cipher</vt:lpstr>
      <vt:lpstr>Symmetric Key Ciphers</vt:lpstr>
      <vt:lpstr>AES Cipher Settings</vt:lpstr>
      <vt:lpstr>Example: AES Encrypt / Decrypt in Python</vt:lpstr>
      <vt:lpstr>Symmetric Key Ciphers and AES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972</cp:revision>
  <dcterms:created xsi:type="dcterms:W3CDTF">2014-01-02T17:00:34Z</dcterms:created>
  <dcterms:modified xsi:type="dcterms:W3CDTF">2018-08-27T13:16:21Z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