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522" r:id="rId3"/>
    <p:sldId id="528" r:id="rId4"/>
    <p:sldId id="443" r:id="rId5"/>
    <p:sldId id="444" r:id="rId6"/>
    <p:sldId id="462" r:id="rId7"/>
    <p:sldId id="27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46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8gwifi.org/rsafunctions.j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84" y="4972456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Asymmetric Key Ciphers and RSA</a:t>
            </a:r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217108" y="5788744"/>
            <a:ext cx="11744704" cy="692873"/>
          </a:xfrm>
        </p:spPr>
        <p:txBody>
          <a:bodyPr/>
          <a:lstStyle/>
          <a:p>
            <a:r>
              <a:rPr lang="en-US" dirty="0"/>
              <a:t>Public Key Cryptosystems &amp; RSA</a:t>
            </a:r>
          </a:p>
        </p:txBody>
      </p:sp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id="{FF4B933F-FE46-458B-8B48-2C7C186A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76" y="983125"/>
            <a:ext cx="3688074" cy="3688072"/>
          </a:xfrm>
          <a:prstGeom prst="roundRect">
            <a:avLst>
              <a:gd name="adj" fmla="val 634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DBB4F-E19C-4C46-9946-B30EA6D3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1843403"/>
            <a:ext cx="2920792" cy="1967516"/>
          </a:xfrm>
          <a:prstGeom prst="roundRect">
            <a:avLst>
              <a:gd name="adj" fmla="val 1645"/>
            </a:avLst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C36617-EF00-43A6-8D07-DE9CCC7A994C}"/>
              </a:ext>
            </a:extLst>
          </p:cNvPr>
          <p:cNvGrpSpPr/>
          <p:nvPr/>
        </p:nvGrpSpPr>
        <p:grpSpPr>
          <a:xfrm>
            <a:off x="8456611" y="1570314"/>
            <a:ext cx="2971801" cy="2513694"/>
            <a:chOff x="6720262" y="1581296"/>
            <a:chExt cx="3412750" cy="3345725"/>
          </a:xfrm>
        </p:grpSpPr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C81C1B68-7F5E-4528-8BCE-73EBC88057A3}"/>
                </a:ext>
              </a:extLst>
            </p:cNvPr>
            <p:cNvSpPr/>
            <p:nvPr/>
          </p:nvSpPr>
          <p:spPr>
            <a:xfrm>
              <a:off x="6720262" y="1581296"/>
              <a:ext cx="3412750" cy="3345725"/>
            </a:xfrm>
            <a:prstGeom prst="roundRect">
              <a:avLst>
                <a:gd name="adj" fmla="val 8117"/>
              </a:avLst>
            </a:prstGeom>
            <a:solidFill>
              <a:schemeClr val="accent2">
                <a:lumMod val="5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RSA</a:t>
              </a:r>
              <a:b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</a:b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5FC91C-E865-4E5F-925B-11309ADA8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8718" y="2733356"/>
              <a:ext cx="875063" cy="18289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FAB809-44A8-4847-9172-DD6415B2A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662905" y="2733356"/>
              <a:ext cx="875063" cy="1828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36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93A80-4946-47CF-B4B0-08612709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0DD0-AA9E-41BE-BE8E-B4977AC0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Asymmetric key </a:t>
            </a:r>
            <a:r>
              <a:rPr lang="en-US" dirty="0"/>
              <a:t>ciphers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two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keys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encrypt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decrypt </a:t>
            </a:r>
            <a:r>
              <a:rPr lang="en-US" dirty="0"/>
              <a:t>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Encryption key + decryption key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Asymmetric cryptosystems – use cases and algorithms: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Digital signatures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RSA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ECDSA</a:t>
            </a:r>
            <a:r>
              <a:rPr lang="en-US" dirty="0"/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EdDSA</a:t>
            </a:r>
            <a:r>
              <a:rPr lang="en-US" dirty="0"/>
              <a:t> 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EIGamal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Encrypt / decrypt messages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DLIES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ECIES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401379-6DFD-432F-AA99-62A2DE97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Ciphers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8DB6D0-2F25-42B9-9906-CF660A05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685800"/>
            <a:ext cx="4791871" cy="30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0FC0F-7ECC-4C02-8F4E-8E141ACA4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887F-3CD8-4532-BD69-41893DCD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4860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RSA </a:t>
            </a:r>
            <a:r>
              <a:rPr lang="en-US" dirty="0"/>
              <a:t>(</a:t>
            </a:r>
            <a:r>
              <a:rPr lang="en-US" noProof="1"/>
              <a:t>Rivest–Shamir–Adleman</a:t>
            </a:r>
            <a:r>
              <a:rPr lang="en-US" dirty="0"/>
              <a:t>)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public-key cryptosystem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 integers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modular exponentiation</a:t>
            </a:r>
          </a:p>
          <a:p>
            <a:pPr lvl="1"/>
            <a:r>
              <a:rPr lang="en-US" dirty="0"/>
              <a:t>Developed by MIT, widely used in computer cryptography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Generate RSA public / private key pair</a:t>
            </a:r>
          </a:p>
          <a:p>
            <a:pPr lvl="1"/>
            <a:r>
              <a:rPr lang="en-US" dirty="0"/>
              <a:t>Find very large integers 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, 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 and 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such that: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4000" b="1" i="1" baseline="300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4000" b="1" i="1" baseline="300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3600" b="1" i="1" baseline="30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≡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(mod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for all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 for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≤ 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 &lt; 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dirty="0"/>
              <a:t>= {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shared with everyone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private key </a:t>
            </a:r>
            <a:r>
              <a:rPr lang="en-US" dirty="0"/>
              <a:t>= {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secret, cannot be calculated from </a:t>
            </a:r>
            <a:r>
              <a:rPr lang="en-US" dirty="0"/>
              <a:t>{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ED920-DB26-4C4F-ABE4-F6D912D2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Cryptography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9A617-186E-40C6-BD16-AC569358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72" y="3442684"/>
            <a:ext cx="2920792" cy="1967516"/>
          </a:xfrm>
          <a:prstGeom prst="roundRect">
            <a:avLst>
              <a:gd name="adj" fmla="val 1645"/>
            </a:avLst>
          </a:prstGeom>
        </p:spPr>
      </p:pic>
    </p:spTree>
    <p:extLst>
      <p:ext uri="{BB962C8B-B14F-4D97-AF65-F5344CB8AC3E}">
        <p14:creationId xmlns:p14="http://schemas.microsoft.com/office/powerpoint/2010/main" val="411362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52263-0731-4FE9-88BD-E2FDD553E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24C6-0323-4B84-9A80-4965D36E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Encrypt</a:t>
            </a:r>
            <a:r>
              <a:rPr lang="en-US" dirty="0"/>
              <a:t> a message with RSA public key {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} </a:t>
            </a:r>
          </a:p>
          <a:p>
            <a:pPr lvl="1"/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encrypted</a:t>
            </a:r>
            <a:r>
              <a:rPr lang="en-US" dirty="0"/>
              <a:t> = 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US" dirty="0"/>
              <a:t>)</a:t>
            </a:r>
            <a:r>
              <a:rPr lang="en-US" sz="4000" b="1" i="1" baseline="300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 mod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Decrypt</a:t>
            </a:r>
            <a:r>
              <a:rPr lang="en-US" dirty="0"/>
              <a:t> a message with RSA private key {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} </a:t>
            </a:r>
          </a:p>
          <a:p>
            <a:pPr lvl="1"/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US" dirty="0"/>
              <a:t> = 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encrypted</a:t>
            </a:r>
            <a:r>
              <a:rPr lang="en-US" dirty="0"/>
              <a:t>)</a:t>
            </a:r>
            <a:r>
              <a:rPr lang="en-US" sz="3600" b="1" i="1" baseline="300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 mod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Recall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4000" b="1" i="1" baseline="300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4000" b="1" i="1" baseline="300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i="1" baseline="30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≡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(mod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No efficient algorithm exists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 factorization</a:t>
            </a:r>
          </a:p>
          <a:p>
            <a:pPr lvl="1"/>
            <a:r>
              <a:rPr lang="en-US" dirty="0"/>
              <a:t>If you are given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you cannot find its factorization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q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efficient algorithm to calculate </a:t>
            </a:r>
            <a:r>
              <a:rPr lang="en-US" dirty="0"/>
              <a:t>{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from </a:t>
            </a:r>
            <a:r>
              <a:rPr lang="en-US" dirty="0"/>
              <a:t>{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}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50AC24-22D2-4168-B36E-4D91344A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Cryptography: Encrypt / Decrypt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88C81-F458-4735-9778-54A7DA1D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404" y="1143000"/>
            <a:ext cx="1124811" cy="13503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F72291-E7F2-4F2C-B083-20EF59FC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045" y="3025873"/>
            <a:ext cx="1317527" cy="1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F740F-4F16-47DB-8D76-427701AE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3" y="609600"/>
            <a:ext cx="6212068" cy="5702284"/>
          </a:xfrm>
          <a:prstGeom prst="roundRect">
            <a:avLst>
              <a:gd name="adj" fmla="val 590"/>
            </a:avLst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5BE3D866-6759-42A3-A0F3-75DF55E9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404" y="1746124"/>
            <a:ext cx="4143408" cy="1568497"/>
          </a:xfrm>
        </p:spPr>
        <p:txBody>
          <a:bodyPr/>
          <a:lstStyle/>
          <a:p>
            <a:r>
              <a:rPr lang="en-US" dirty="0"/>
              <a:t>RSA Encrypt and Decrypt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0E91AE-6EA4-4290-8636-516B478A8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7404" y="3477548"/>
            <a:ext cx="4143408" cy="692873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DD0401-D4C6-4DDE-BC0B-9FFB2908C384}"/>
              </a:ext>
            </a:extLst>
          </p:cNvPr>
          <p:cNvSpPr txBox="1">
            <a:spLocks/>
          </p:cNvSpPr>
          <p:nvPr/>
        </p:nvSpPr>
        <p:spPr>
          <a:xfrm>
            <a:off x="7437404" y="4402701"/>
            <a:ext cx="4143408" cy="1236099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hlinkClick r:id="rId3"/>
              </a:rPr>
              <a:t>https://8gwifi.org/rsafunctions.jsp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032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Ciphers and RSA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84356" y="2453973"/>
            <a:ext cx="386494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Demo!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19661</TotalTime>
  <Words>207</Words>
  <Application>Microsoft Office PowerPoint</Application>
  <PresentationFormat>Custom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Wingdings 2</vt:lpstr>
      <vt:lpstr>SoftUni 16x9</vt:lpstr>
      <vt:lpstr>Asymmetric Key Ciphers and RSA</vt:lpstr>
      <vt:lpstr>Asymmetric Key Ciphers</vt:lpstr>
      <vt:lpstr>RSA Cryptography</vt:lpstr>
      <vt:lpstr>RSA Cryptography: Encrypt / Decrypt</vt:lpstr>
      <vt:lpstr>RSA Encrypt and Decrypt</vt:lpstr>
      <vt:lpstr>Asymmetric Key Ciphers and RSA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954</cp:revision>
  <dcterms:created xsi:type="dcterms:W3CDTF">2014-01-02T17:00:34Z</dcterms:created>
  <dcterms:modified xsi:type="dcterms:W3CDTF">2018-08-27T13:54:58Z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