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509" r:id="rId3"/>
    <p:sldId id="474" r:id="rId4"/>
    <p:sldId id="510" r:id="rId5"/>
    <p:sldId id="475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o.gl/PFE1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3F0791-EF1F-42CA-9887-B8D4D11E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32198"/>
            <a:ext cx="10363200" cy="820600"/>
          </a:xfrm>
        </p:spPr>
        <p:txBody>
          <a:bodyPr/>
          <a:lstStyle/>
          <a:p>
            <a:r>
              <a:rPr lang="en-US" dirty="0"/>
              <a:t>Random Number Generators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8034E6-6DC0-4F33-A40C-3DF85D68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Cryptographic Secure Random (CSPRNG)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9A7FD5-620D-4446-9649-523A84B8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41" y="1277378"/>
            <a:ext cx="8004742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0C881-AA60-4C4C-83B6-291F0B48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876A-DBF9-4A4E-8538-87EB2A1B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589799" cy="5570355"/>
          </a:xfrm>
        </p:spPr>
        <p:txBody>
          <a:bodyPr>
            <a:normAutofit/>
          </a:bodyPr>
          <a:lstStyle/>
          <a:p>
            <a:r>
              <a:rPr lang="en-US" dirty="0"/>
              <a:t>In computer science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 numbers</a:t>
            </a:r>
            <a:r>
              <a:rPr lang="en-US" dirty="0"/>
              <a:t> come from a pseudo-random number generator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 entropy </a:t>
            </a:r>
            <a:r>
              <a:rPr lang="en-US" dirty="0"/>
              <a:t>(seed)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pseudo-random function</a:t>
            </a:r>
          </a:p>
          <a:p>
            <a:r>
              <a:rPr lang="en-US" dirty="0"/>
              <a:t>To be secure, a PRNG should start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truly random initial seed</a:t>
            </a:r>
          </a:p>
          <a:p>
            <a:pPr lvl="1"/>
            <a:r>
              <a:rPr lang="en-US" dirty="0"/>
              <a:t>Known seed generates predictable random numbers </a:t>
            </a:r>
            <a:r>
              <a:rPr lang="en-US" dirty="0">
                <a:sym typeface="Wingdings" panose="05000000000000000000" pitchFamily="2" charset="2"/>
              </a:rPr>
              <a:t> insecure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8B1036-2193-4155-99C6-547DD711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Generators and Cryptography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42528A-CADE-48D7-BBDA-2B549194B3A4}"/>
              </a:ext>
            </a:extLst>
          </p:cNvPr>
          <p:cNvSpPr/>
          <p:nvPr/>
        </p:nvSpPr>
        <p:spPr>
          <a:xfrm>
            <a:off x="6929766" y="4367986"/>
            <a:ext cx="495584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Insecure randomness </a:t>
            </a:r>
            <a:r>
              <a:rPr lang="en-US" sz="3200" dirty="0">
                <a:solidFill>
                  <a:prstClr val="white"/>
                </a:solidFill>
              </a:rPr>
              <a:t>can compromise cryptography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white"/>
                </a:solidFill>
              </a:rPr>
              <a:t>The stolen Bitcoins story</a:t>
            </a:r>
            <a:r>
              <a:rPr lang="bg-BG" sz="2800" dirty="0">
                <a:solidFill>
                  <a:prstClr val="white"/>
                </a:solidFill>
              </a:rPr>
              <a:t>: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>
                <a:solidFill>
                  <a:prstClr val="white"/>
                </a:solidFill>
                <a:hlinkClick r:id="rId2"/>
              </a:rPr>
              <a:t>https://goo.gl/PFE1kr</a:t>
            </a:r>
            <a:endParaRPr lang="en-US" sz="2800" dirty="0">
              <a:solidFill>
                <a:srgbClr val="FBEEC9">
                  <a:lumMod val="75000"/>
                </a:srgb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A3EB4-A06B-450F-BE87-8F37585FE92C}"/>
              </a:ext>
            </a:extLst>
          </p:cNvPr>
          <p:cNvGrpSpPr/>
          <p:nvPr/>
        </p:nvGrpSpPr>
        <p:grpSpPr>
          <a:xfrm>
            <a:off x="7220005" y="1212914"/>
            <a:ext cx="4375366" cy="3014958"/>
            <a:chOff x="7220005" y="1212914"/>
            <a:chExt cx="4375366" cy="30149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71C096-A71E-4AB6-BA04-34E15B924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005" y="1212914"/>
              <a:ext cx="4375366" cy="301495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A28B2-1223-4640-AD91-58060F020B0C}"/>
                </a:ext>
              </a:extLst>
            </p:cNvPr>
            <p:cNvSpPr txBox="1"/>
            <p:nvPr/>
          </p:nvSpPr>
          <p:spPr>
            <a:xfrm rot="21430049">
              <a:off x="8544619" y="3581400"/>
              <a:ext cx="1834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! insecure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1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D1081-BC04-464C-80C2-31039BF30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99E38B-9B61-4B36-92EA-0A5757F9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468197" cy="1110780"/>
          </a:xfrm>
        </p:spPr>
        <p:txBody>
          <a:bodyPr>
            <a:normAutofit/>
          </a:bodyPr>
          <a:lstStyle/>
          <a:p>
            <a:r>
              <a:rPr lang="en-US" dirty="0"/>
              <a:t>Creating a Pseudo-Random Generator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F962F-F330-4EBD-A7E0-126B0565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143000"/>
            <a:ext cx="11125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hashlib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</a:t>
            </a:r>
          </a:p>
          <a:p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startSeed = str(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time.time()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 + '|'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 = 10, max = 20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 i in range(30):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nextSeed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startSeed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+ str(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hash = hashlib.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sha256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(nextSeed.encode('ascii')).digest()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bigRand = int.from_bytes(hash, 'big')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rand = min + bigRand % (max – min + 1)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print(nextSeed, bigRand, '--&gt;', rand)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0FEC3-E751-4D9F-B368-C389568D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" y="5105400"/>
            <a:ext cx="11126164" cy="140829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085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0C881-AA60-4C4C-83B6-291F0B48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876A-DBF9-4A4E-8538-87EB2A1B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1179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Cryptography secure random generators </a:t>
            </a:r>
            <a:r>
              <a:rPr lang="en-US" dirty="0"/>
              <a:t>(CSPRNG) guarantee that the random numbers are absolutely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unpredictable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hardware devices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TRNG</a:t>
            </a:r>
            <a:r>
              <a:rPr lang="en-US" dirty="0"/>
              <a:t>) capturing physical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CSPRNG should start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truly random seed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 OS collect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entropy</a:t>
            </a:r>
            <a:r>
              <a:rPr lang="en-US" dirty="0"/>
              <a:t> (seed) from keyboard clicks, mouse moves, network activity,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Accessible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/dev/random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/dev/urandom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Python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secrets</a:t>
            </a:r>
            <a:r>
              <a:rPr lang="en-US" dirty="0"/>
              <a:t> library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8B1036-2193-4155-99C6-547DD711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Random Generators (CSPRNG)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D5C82-D6E3-44D7-B77A-56F88CF5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684" y="4400966"/>
            <a:ext cx="4914530" cy="19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Number Generators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244018" y="2453973"/>
            <a:ext cx="3632506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Code!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19653</TotalTime>
  <Words>250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 16x9</vt:lpstr>
      <vt:lpstr>Random Number Generators</vt:lpstr>
      <vt:lpstr>Random Generators and Cryptography</vt:lpstr>
      <vt:lpstr>Creating a Pseudo-Random Generator in Python</vt:lpstr>
      <vt:lpstr>Secure Random Generators (CSPRNG)</vt:lpstr>
      <vt:lpstr>Random Number Generators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949</cp:revision>
  <dcterms:created xsi:type="dcterms:W3CDTF">2014-01-02T17:00:34Z</dcterms:created>
  <dcterms:modified xsi:type="dcterms:W3CDTF">2018-08-27T14:38:43Z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