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445" r:id="rId3"/>
    <p:sldId id="418" r:id="rId4"/>
    <p:sldId id="497" r:id="rId5"/>
    <p:sldId id="433" r:id="rId6"/>
    <p:sldId id="27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29B60"/>
    <a:srgbClr val="B68A0E"/>
    <a:srgbClr val="FFF0D9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9" autoAdjust="0"/>
    <p:restoredTop sz="95161" autoAdjust="0"/>
  </p:normalViewPr>
  <p:slideViewPr>
    <p:cSldViewPr>
      <p:cViewPr varScale="1">
        <p:scale>
          <a:sx n="79" d="100"/>
          <a:sy n="79" d="100"/>
        </p:scale>
        <p:origin x="605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3134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27-Aug-18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27-Aug-18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27-Aug-18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z.cash/technology/history-of-hash-function-attack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leformat.info/tool/hash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87A23B-581A-40C2-ADCA-F3135EB6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37125"/>
            <a:ext cx="10363200" cy="820600"/>
          </a:xfrm>
        </p:spPr>
        <p:txBody>
          <a:bodyPr/>
          <a:lstStyle/>
          <a:p>
            <a:r>
              <a:rPr lang="en-US" dirty="0"/>
              <a:t>Secure Hash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84B45A-9B16-43C8-BD58-6C25AE214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815293"/>
            <a:ext cx="10363200" cy="719034"/>
          </a:xfrm>
        </p:spPr>
        <p:txBody>
          <a:bodyPr/>
          <a:lstStyle/>
          <a:p>
            <a:r>
              <a:rPr lang="en-US" dirty="0"/>
              <a:t>SHA2, SHA3, RIPEMD, BLAKE, 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0151AC-D0C8-4D91-9DD7-ABCB43AC4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673" y="976745"/>
            <a:ext cx="8217477" cy="367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7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65467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Old hash algorithms: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MD5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SHA-0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SHA-1</a:t>
            </a:r>
          </a:p>
          <a:p>
            <a:pPr lvl="1"/>
            <a:r>
              <a:rPr lang="en-US" sz="3000" dirty="0"/>
              <a:t>Withdrawn due to cryptographic weaknesses (collisions found)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SHA-2</a:t>
            </a:r>
            <a:endParaRPr lang="en-US" sz="3200" dirty="0"/>
          </a:p>
          <a:p>
            <a:pPr lvl="1"/>
            <a:r>
              <a:rPr lang="en-US" sz="3000" dirty="0"/>
              <a:t>Family of functions: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SHA-256</a:t>
            </a:r>
            <a:r>
              <a:rPr lang="en-US" sz="3000" dirty="0"/>
              <a:t> (256 bits hash),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SHA-512</a:t>
            </a:r>
            <a:r>
              <a:rPr lang="en-US" sz="3000" dirty="0"/>
              <a:t> (512 bits), …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SHA-3</a:t>
            </a:r>
          </a:p>
          <a:p>
            <a:pPr lvl="1"/>
            <a:r>
              <a:rPr lang="en-US" sz="3000" dirty="0"/>
              <a:t>More secure, same hash length (256 bits), known as 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Keccak</a:t>
            </a:r>
            <a:r>
              <a:rPr lang="en-US" sz="3000" dirty="0"/>
              <a:t>"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RIPEMD-160</a:t>
            </a:r>
          </a:p>
          <a:p>
            <a:pPr lvl="1"/>
            <a:r>
              <a:rPr lang="en-US" sz="3000" dirty="0"/>
              <a:t>Secure hash function, widely used in cryptography, e.g. PGP, Bitcoin</a:t>
            </a:r>
          </a:p>
          <a:p>
            <a:pPr lvl="1"/>
            <a:r>
              <a:rPr lang="en-US" sz="3000" dirty="0"/>
              <a:t>Less secure variations: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RIPEMD-128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RIPEMD-256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RIPEMD-320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Secure Cryptographic Hash Functions</a:t>
            </a:r>
          </a:p>
        </p:txBody>
      </p:sp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7126B-225F-4AA8-A595-2333D05E0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47E31-C54A-43E9-BD01-C56F933EE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BLAKE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BLAKE2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BLAKE2s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BLAKE2b</a:t>
            </a:r>
          </a:p>
          <a:p>
            <a:pPr lvl="1"/>
            <a:r>
              <a:rPr lang="en-US" dirty="0"/>
              <a:t>Fast, secure cryptographic hash function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256-bit</a:t>
            </a:r>
            <a:r>
              <a:rPr lang="en-US" dirty="0"/>
              <a:t> (BLAKE-256, BLAKE2s)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512-bit</a:t>
            </a:r>
            <a:r>
              <a:rPr lang="en-US" dirty="0"/>
              <a:t> (BLAKE-512, BLAKE2b)</a:t>
            </a:r>
          </a:p>
          <a:p>
            <a:pPr>
              <a:spcBef>
                <a:spcPts val="1800"/>
              </a:spcBef>
            </a:pPr>
            <a:r>
              <a:rPr lang="en-US" dirty="0"/>
              <a:t>As of Mar 2018,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 collisions are known </a:t>
            </a:r>
            <a:r>
              <a:rPr lang="en-US" dirty="0"/>
              <a:t>for:</a:t>
            </a:r>
          </a:p>
          <a:p>
            <a:pPr lvl="1"/>
            <a:r>
              <a:rPr lang="en-US" dirty="0"/>
              <a:t>SHA256, SHA3-256, Keccak-256, BLAKE2s, RIPEMD160</a:t>
            </a:r>
          </a:p>
          <a:p>
            <a:r>
              <a:rPr lang="en-US" dirty="0"/>
              <a:t>Brute forcing to find collision costs: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128</a:t>
            </a:r>
            <a:r>
              <a:rPr lang="en-US" dirty="0"/>
              <a:t> for SHA256/SHA3-256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80</a:t>
            </a:r>
            <a:r>
              <a:rPr lang="en-US" dirty="0"/>
              <a:t> for RIPEMD160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256/3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160/3</a:t>
            </a:r>
            <a:r>
              <a:rPr lang="en-US" dirty="0"/>
              <a:t> on quantum computer)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87CE63-A843-4AD8-A9C8-9386D503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Cryptographic Hash Functions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8C5F3-836C-49C7-83B6-CBA43F2F875D}"/>
              </a:ext>
            </a:extLst>
          </p:cNvPr>
          <p:cNvSpPr/>
          <p:nvPr/>
        </p:nvSpPr>
        <p:spPr>
          <a:xfrm>
            <a:off x="227012" y="6172200"/>
            <a:ext cx="10793813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* Learn more at: </a:t>
            </a:r>
            <a:r>
              <a:rPr lang="en-US" dirty="0">
                <a:hlinkClick r:id="rId2"/>
              </a:rPr>
              <a:t>https://z.cash/technology/history-of-hash-function-attacks.html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6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3740" y="2438400"/>
            <a:ext cx="423143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Live Demo</a:t>
            </a:r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>
          <a:xfrm>
            <a:off x="7161212" y="3359035"/>
            <a:ext cx="4231438" cy="1365365"/>
          </a:xfrm>
        </p:spPr>
        <p:txBody>
          <a:bodyPr/>
          <a:lstStyle/>
          <a:p>
            <a:r>
              <a:rPr lang="en-US" dirty="0"/>
              <a:t>Playing with Hash Functions Online</a:t>
            </a: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84213" y="6029980"/>
            <a:ext cx="1074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3"/>
              </a:rPr>
              <a:t>https://www.fileformat.info/tool/hash.htm</a:t>
            </a:r>
            <a:endParaRPr lang="bg-BG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89CC71-39C8-4D9A-9485-C8C0C2E07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94" y="648512"/>
            <a:ext cx="5557518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11772997" cy="1110780"/>
          </a:xfrm>
        </p:spPr>
        <p:txBody>
          <a:bodyPr>
            <a:normAutofit fontScale="90000"/>
          </a:bodyPr>
          <a:lstStyle/>
          <a:p>
            <a:r>
              <a:rPr lang="en-US" dirty="0"/>
              <a:t>Secure Hash Algorithms: SHA2, SHA3, RIPEMD, BLAKE, …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029524" y="2453973"/>
            <a:ext cx="3864942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the Demo!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19671</TotalTime>
  <Words>247</Words>
  <Application>Microsoft Office PowerPoint</Application>
  <PresentationFormat>Custom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SoftUni 16x9</vt:lpstr>
      <vt:lpstr>Secure Hash Algorithms</vt:lpstr>
      <vt:lpstr>Secure Cryptographic Hash Functions</vt:lpstr>
      <vt:lpstr>Secure Cryptographic Hash Functions (2)</vt:lpstr>
      <vt:lpstr>Live Demo</vt:lpstr>
      <vt:lpstr>Secure Hash Algorithms: SHA2, SHA3, RIPEMD, BLAKE, …</vt:lpstr>
    </vt:vector>
  </TitlesOfParts>
  <Manager/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Cryptography</dc:title>
  <dc:subject>Blockchain Academy</dc:subject>
  <dc:creator>SoftUni</dc:creator>
  <cp:keywords>blockchain, training, course, academy</cp:keywords>
  <dc:description>Academy School of Blockchain: http://www.kingsland.academy</dc:description>
  <cp:lastModifiedBy>Svetlin Nakov</cp:lastModifiedBy>
  <cp:revision>953</cp:revision>
  <dcterms:created xsi:type="dcterms:W3CDTF">2014-01-02T17:00:34Z</dcterms:created>
  <dcterms:modified xsi:type="dcterms:W3CDTF">2018-08-27T13:03:08Z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