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445" r:id="rId3"/>
    <p:sldId id="494" r:id="rId4"/>
    <p:sldId id="421" r:id="rId5"/>
    <p:sldId id="493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ovkin/ethash" TargetMode="External"/><Relationship Id="rId2" Type="http://schemas.openxmlformats.org/officeDocument/2006/relationships/hyperlink" Target="https://github.com/ethereum/wiki/wiki/Ethas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mp/equihash" TargetMode="External"/><Relationship Id="rId2" Type="http://schemas.openxmlformats.org/officeDocument/2006/relationships/hyperlink" Target="https://www.cryptolux.org/images/b/b9/Equihash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defelse/ProgP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7A23B-581A-40C2-ADCA-F3135EB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37125"/>
            <a:ext cx="10363200" cy="820600"/>
          </a:xfrm>
        </p:spPr>
        <p:txBody>
          <a:bodyPr/>
          <a:lstStyle/>
          <a:p>
            <a:r>
              <a:rPr lang="en-US" dirty="0"/>
              <a:t>Proof-of-Work Hash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84B45A-9B16-43C8-BD58-6C25AE21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15293"/>
            <a:ext cx="10363200" cy="719034"/>
          </a:xfrm>
        </p:spPr>
        <p:txBody>
          <a:bodyPr/>
          <a:lstStyle/>
          <a:p>
            <a:r>
              <a:rPr lang="en-US" dirty="0"/>
              <a:t>ASIC-Resistant Hashes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AECE8-39F2-4EF8-8E8E-4CE5B4BA15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12586" y="869826"/>
            <a:ext cx="4163650" cy="3680526"/>
          </a:xfrm>
          <a:prstGeom prst="roundRect">
            <a:avLst>
              <a:gd name="adj" fmla="val 1154"/>
            </a:avLst>
          </a:prstGeom>
        </p:spPr>
      </p:pic>
    </p:spTree>
    <p:extLst>
      <p:ext uri="{BB962C8B-B14F-4D97-AF65-F5344CB8AC3E}">
        <p14:creationId xmlns:p14="http://schemas.microsoft.com/office/powerpoint/2010/main" val="15051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59FD7-0DF3-442C-9875-AB15A94D3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3F65-2DD3-4F19-B79E-B38D9C35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 mining </a:t>
            </a:r>
            <a:r>
              <a:rPr lang="en-US" dirty="0"/>
              <a:t>uses special hash algorithms</a:t>
            </a:r>
          </a:p>
          <a:p>
            <a:pPr lvl="1"/>
            <a:r>
              <a:rPr lang="en-US" dirty="0"/>
              <a:t>E.g. 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ETHash</a:t>
            </a:r>
            <a:r>
              <a:rPr lang="en-US" dirty="0"/>
              <a:t>, 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Equihash</a:t>
            </a:r>
            <a:r>
              <a:rPr lang="en-US" dirty="0"/>
              <a:t>, 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CryptoNight</a:t>
            </a:r>
            <a:r>
              <a:rPr lang="en-US" dirty="0"/>
              <a:t> and 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Cookoo Cycle</a:t>
            </a:r>
          </a:p>
          <a:p>
            <a:pPr lvl="1"/>
            <a:r>
              <a:rPr lang="en-US" dirty="0"/>
              <a:t>Computational-intensive and memory-intensive</a:t>
            </a:r>
          </a:p>
          <a:p>
            <a:pPr lvl="1"/>
            <a:r>
              <a:rPr lang="en-US" dirty="0"/>
              <a:t>Designed to be calculated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CPU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GPU</a:t>
            </a:r>
            <a:r>
              <a:rPr lang="en-US" dirty="0"/>
              <a:t>, using a lot of memory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ASIC-resistant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cannot be efficiently implemented on chip</a:t>
            </a:r>
            <a:endParaRPr lang="bg-BG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ASIC-resistant hashes  anyone can be a miner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Big number of small miners (home users) 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decentralization</a:t>
            </a:r>
          </a:p>
          <a:p>
            <a:r>
              <a:rPr lang="en-US" dirty="0">
                <a:sym typeface="Wingdings" panose="05000000000000000000" pitchFamily="2" charset="2"/>
              </a:rPr>
              <a:t>ASIC-friendly hashes  expensive to mine 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centralization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746350-E1C1-4C68-A6FB-C9D53C97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21902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5448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</a:t>
            </a:r>
            <a:r>
              <a:rPr lang="en-US" dirty="0"/>
              <a:t> hash function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blockchain</a:t>
            </a:r>
          </a:p>
          <a:p>
            <a:pPr lvl="1"/>
            <a:r>
              <a:rPr lang="en-US" dirty="0"/>
              <a:t>Memory-intensive hash-function (requires a lot of RAM to be fast)</a:t>
            </a:r>
          </a:p>
          <a:p>
            <a:pPr>
              <a:spcBef>
                <a:spcPts val="1200"/>
              </a:spcBef>
            </a:pPr>
            <a:r>
              <a:rPr lang="en-US" dirty="0"/>
              <a:t>How does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ETHash</a:t>
            </a:r>
            <a:r>
              <a:rPr lang="en-US" dirty="0"/>
              <a:t> work?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 is computed for each block (based on the entire chain)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seed</a:t>
            </a:r>
            <a:r>
              <a:rPr lang="en-US" dirty="0"/>
              <a:t>, a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16 MB </a:t>
            </a:r>
            <a:r>
              <a:rPr lang="en-US" dirty="0"/>
              <a:t>pseudorandom cache is computed</a:t>
            </a:r>
          </a:p>
          <a:p>
            <a:pPr lvl="1"/>
            <a:r>
              <a:rPr lang="en-US" dirty="0"/>
              <a:t>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cache</a:t>
            </a:r>
            <a:r>
              <a:rPr lang="en-US" dirty="0"/>
              <a:t>, a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 GB </a:t>
            </a:r>
            <a:r>
              <a:rPr lang="en-US" dirty="0"/>
              <a:t>dataset is extracted to be used in mining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</a:t>
            </a:r>
            <a:r>
              <a:rPr lang="en-US" dirty="0"/>
              <a:t> involves hashing together random slices of the dataset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ETHash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C77AE-F983-47DB-B8A0-83D6319C1667}"/>
              </a:ext>
            </a:extLst>
          </p:cNvPr>
          <p:cNvSpPr/>
          <p:nvPr/>
        </p:nvSpPr>
        <p:spPr>
          <a:xfrm>
            <a:off x="320455" y="6091535"/>
            <a:ext cx="114127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 Learn more at: </a:t>
            </a:r>
            <a:r>
              <a:rPr lang="en-US" dirty="0">
                <a:hlinkClick r:id="rId2"/>
              </a:rPr>
              <a:t>github.com/ethereum/wiki/wiki/Ethash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github.com/lukovkin/ethash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AB0E5-C6BF-4626-8DA6-5302C42BC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BD32-1D8B-41F0-8815-E48B76A3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</a:t>
            </a:r>
            <a:r>
              <a:rPr lang="en-US" dirty="0"/>
              <a:t> hash function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Zcash</a:t>
            </a:r>
            <a:r>
              <a:rPr lang="en-US" dirty="0"/>
              <a:t> blockchain</a:t>
            </a:r>
          </a:p>
          <a:p>
            <a:pPr lvl="1"/>
            <a:r>
              <a:rPr lang="en-US" dirty="0"/>
              <a:t>Memory-intensive hash-function (requires a lot of RAM to be fast)</a:t>
            </a:r>
          </a:p>
          <a:p>
            <a:pPr>
              <a:spcBef>
                <a:spcPts val="1200"/>
              </a:spcBef>
            </a:pPr>
            <a:r>
              <a:rPr lang="en-US" dirty="0"/>
              <a:t>How does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Equihash</a:t>
            </a:r>
            <a:r>
              <a:rPr lang="en-US" dirty="0"/>
              <a:t> work?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BLAKE2b</a:t>
            </a:r>
            <a:r>
              <a:rPr lang="en-US" dirty="0"/>
              <a:t> to compute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50 MB</a:t>
            </a:r>
            <a:r>
              <a:rPr lang="en-US" dirty="0"/>
              <a:t> hashes from the previous blocks</a:t>
            </a:r>
          </a:p>
          <a:p>
            <a:pPr lvl="1"/>
            <a:r>
              <a:rPr lang="en-US" dirty="0"/>
              <a:t>Solves the "Generalized Birthday Problem" </a:t>
            </a:r>
            <a:r>
              <a:rPr lang="bg-BG" dirty="0"/>
              <a:t>(</a:t>
            </a:r>
            <a:r>
              <a:rPr lang="en-US" dirty="0"/>
              <a:t>pick 512 different strings from 2097152, such that the binary XOR of them is zero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Double SHA256 the solution to compute the final hash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35C676-0601-4535-947B-805F1E76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Equihash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3BF8E-0690-4CA6-92FF-4602EDCA8122}"/>
              </a:ext>
            </a:extLst>
          </p:cNvPr>
          <p:cNvSpPr/>
          <p:nvPr/>
        </p:nvSpPr>
        <p:spPr>
          <a:xfrm>
            <a:off x="320455" y="5847944"/>
            <a:ext cx="9812557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* Learn more at: </a:t>
            </a:r>
            <a:r>
              <a:rPr lang="en-US" dirty="0">
                <a:hlinkClick r:id="rId2"/>
              </a:rPr>
              <a:t>https://www.cryptolux.org/images/b/b9/Equihash.pdf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https://github.com/tromp/equihash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 Hash Functions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244018" y="2453973"/>
            <a:ext cx="3667259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Learn More…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F2A5E4-7DB9-498E-BB5B-F7081DD062F1}"/>
              </a:ext>
            </a:extLst>
          </p:cNvPr>
          <p:cNvSpPr/>
          <p:nvPr/>
        </p:nvSpPr>
        <p:spPr>
          <a:xfrm>
            <a:off x="5637212" y="5821403"/>
            <a:ext cx="511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https://github.com/ifdefelse</a:t>
            </a:r>
            <a:r>
              <a:rPr lang="en-US">
                <a:hlinkClick r:id="rId4"/>
              </a:rPr>
              <a:t>/ProgPOW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19654</TotalTime>
  <Words>191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Proof-of-Work Hash Functions</vt:lpstr>
      <vt:lpstr>Proof-of-Work Hash Functions</vt:lpstr>
      <vt:lpstr>ETHash</vt:lpstr>
      <vt:lpstr>Equihash</vt:lpstr>
      <vt:lpstr>Proof-of-Work Hash Functions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947</cp:revision>
  <dcterms:created xsi:type="dcterms:W3CDTF">2014-01-02T17:00:34Z</dcterms:created>
  <dcterms:modified xsi:type="dcterms:W3CDTF">2018-08-24T13:22:19Z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