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502" r:id="rId3"/>
    <p:sldId id="498" r:id="rId4"/>
    <p:sldId id="467" r:id="rId5"/>
    <p:sldId id="471" r:id="rId6"/>
    <p:sldId id="469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formatter.com/hmac-generator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FF683F-3D75-41F7-A610-654A6064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55720"/>
            <a:ext cx="10363200" cy="820600"/>
          </a:xfrm>
        </p:spPr>
        <p:txBody>
          <a:bodyPr/>
          <a:lstStyle/>
          <a:p>
            <a:r>
              <a:rPr lang="en-US" dirty="0"/>
              <a:t>HMAC and Key Derivation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C5CEB-D785-413D-B4AD-DA1FF1D9E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MAC, HMAC and Key Derivation Functions</a:t>
            </a:r>
          </a:p>
        </p:txBody>
      </p:sp>
      <p:pic>
        <p:nvPicPr>
          <p:cNvPr id="1026" name="Picture 2" descr="Ð ÐµÐ·ÑÐ»ÑÐ°Ñ Ñ Ð¸Ð·Ð¾Ð±ÑÐ°Ð¶ÐµÐ½Ð¸Ðµ Ð·Ð° hmac">
            <a:extLst>
              <a:ext uri="{FF2B5EF4-FFF2-40B4-BE49-F238E27FC236}">
                <a16:creationId xmlns:a16="http://schemas.microsoft.com/office/drawing/2014/main" id="{2E1233CF-1E23-44DE-9403-0DABFB514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73843" y="864111"/>
            <a:ext cx="6241138" cy="36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4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B7728-9FD3-4586-AF73-AA324DB5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3DC2-6399-4BBD-8D5B-00ECCFBE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essage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uthentication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ode: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auth_code</a:t>
            </a:r>
            <a:r>
              <a:rPr lang="en-US" dirty="0"/>
              <a:t>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MAC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msg</a:t>
            </a:r>
            <a:r>
              <a:rPr lang="en-US" dirty="0"/>
              <a:t>)</a:t>
            </a:r>
          </a:p>
          <a:p>
            <a:pPr lvl="1">
              <a:lnSpc>
                <a:spcPct val="107000"/>
              </a:lnSpc>
            </a:pPr>
            <a:r>
              <a:rPr lang="en-US" dirty="0"/>
              <a:t>Digital authenticity code, like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dirty="0"/>
              <a:t>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pre-shared key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/>
              <a:t>When we need MAC?</a:t>
            </a:r>
          </a:p>
          <a:p>
            <a:pPr lvl="1">
              <a:lnSpc>
                <a:spcPct val="107000"/>
              </a:lnSpc>
            </a:pPr>
            <a:r>
              <a:rPr lang="en-US" dirty="0"/>
              <a:t>We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pre-shared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</a:p>
          <a:p>
            <a:pPr lvl="1">
              <a:lnSpc>
                <a:spcPct val="107000"/>
              </a:lnSpc>
            </a:pPr>
            <a:r>
              <a:rPr lang="en-US" dirty="0"/>
              <a:t>We get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msg</a:t>
            </a:r>
            <a:r>
              <a:rPr lang="en-US" dirty="0"/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auth_code</a:t>
            </a:r>
          </a:p>
          <a:p>
            <a:pPr lvl="1">
              <a:lnSpc>
                <a:spcPct val="107000"/>
              </a:lnSpc>
            </a:pPr>
            <a:r>
              <a:rPr lang="en-US" dirty="0"/>
              <a:t>We want to be sure the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dirty="0"/>
              <a:t> is not tampered (both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dirty="0"/>
              <a:t> are correct)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/>
              <a:t>Pseudo-random generator: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next_seed</a:t>
            </a:r>
            <a:r>
              <a:rPr lang="en-US" dirty="0"/>
              <a:t>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MAC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salt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B45554-C3F9-48C1-88A8-5286F845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8C88E-1303-4413-B4F5-CE27BE6D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00" y="2629536"/>
            <a:ext cx="5809032" cy="32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81BE7-44D0-41E7-A650-0F506917D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0E14-AE7E-4DEC-9B1A-15767F87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Simply calculating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hash_func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key </a:t>
            </a:r>
            <a:r>
              <a:rPr lang="en-US" dirty="0">
                <a:sym typeface="Wingdings" panose="05000000000000000000" pitchFamily="2" charset="2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msg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is insecure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a secure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HMAC</a:t>
            </a:r>
            <a:r>
              <a:rPr lang="en-US" dirty="0">
                <a:sym typeface="Wingdings" panose="05000000000000000000" pitchFamily="2" charset="2"/>
              </a:rPr>
              <a:t> algorithm instead,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HMAC-SHA256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HMAC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ash-based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essage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uthentication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ode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HMAC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hash_func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hash</a:t>
            </a:r>
          </a:p>
          <a:p>
            <a:pPr lvl="1"/>
            <a:r>
              <a:rPr lang="en-US" dirty="0"/>
              <a:t>Message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dirty="0"/>
              <a:t> mixed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secret shared key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Used for message authenticity</a:t>
            </a:r>
            <a:r>
              <a:rPr lang="bg-BG" dirty="0">
                <a:sym typeface="Wingdings" panose="05000000000000000000" pitchFamily="2" charset="2"/>
              </a:rPr>
              <a:t> / </a:t>
            </a:r>
            <a:r>
              <a:rPr lang="en-US" dirty="0">
                <a:sym typeface="Wingdings" panose="05000000000000000000" pitchFamily="2" charset="2"/>
              </a:rPr>
              <a:t>integrity  / key derivation</a:t>
            </a:r>
            <a:endParaRPr lang="bg-BG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Key derivation function </a:t>
            </a:r>
            <a:r>
              <a:rPr lang="bg-BG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KDF</a:t>
            </a:r>
            <a:r>
              <a:rPr lang="bg-BG" dirty="0"/>
              <a:t>)</a:t>
            </a:r>
            <a:r>
              <a:rPr lang="en-US" dirty="0"/>
              <a:t>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function(password)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key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HKDF</a:t>
            </a:r>
            <a:r>
              <a:rPr lang="en-US" dirty="0">
                <a:sym typeface="Wingdings" panose="05000000000000000000" pitchFamily="2" charset="2"/>
              </a:rPr>
              <a:t> (HMAC-based key derivation),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PBKDF2</a:t>
            </a:r>
            <a:r>
              <a:rPr lang="en-US" dirty="0">
                <a:sym typeface="Wingdings" panose="05000000000000000000" pitchFamily="2" charset="2"/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SCrypt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6F258-814E-44D0-B439-A1663F7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and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42389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3C2D0-9E14-4F09-A866-89F61BF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30" y="2509045"/>
            <a:ext cx="4252582" cy="820600"/>
          </a:xfrm>
        </p:spPr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4BD6C-468E-4C5C-8528-3ACE1010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230" y="3471966"/>
            <a:ext cx="4252582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D7BC9-C643-4238-85EC-014CEB09CBC2}"/>
              </a:ext>
            </a:extLst>
          </p:cNvPr>
          <p:cNvSpPr/>
          <p:nvPr/>
        </p:nvSpPr>
        <p:spPr>
          <a:xfrm>
            <a:off x="1522412" y="6023642"/>
            <a:ext cx="8861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https://www.freeformatter.com/hmac-generator.html</a:t>
            </a:r>
            <a:r>
              <a:rPr lang="en-US" sz="28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B29A55-D39E-4F1C-A9FD-8139260A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9" y="762000"/>
            <a:ext cx="6035883" cy="5029902"/>
          </a:xfrm>
          <a:prstGeom prst="roundRect">
            <a:avLst>
              <a:gd name="adj" fmla="val 585"/>
            </a:avLst>
          </a:prstGeom>
        </p:spPr>
      </p:pic>
    </p:spTree>
    <p:extLst>
      <p:ext uri="{BB962C8B-B14F-4D97-AF65-F5344CB8AC3E}">
        <p14:creationId xmlns:p14="http://schemas.microsoft.com/office/powerpoint/2010/main" val="254965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CBADD-3206-4101-8376-EE5D7454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C4D91-18E5-427F-8F70-71CDC0C2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Calculation in Python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D95C4-3D04-44DB-8511-22DD2956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1182328"/>
            <a:ext cx="106062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hashlib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hmac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binascii</a:t>
            </a:r>
          </a:p>
          <a:p>
            <a:pPr>
              <a:lnSpc>
                <a:spcPct val="105000"/>
              </a:lnSpc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hmac_sha256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(key, msg):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hmac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.new(key, msg, hashlib.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sha256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).digest()</a:t>
            </a:r>
          </a:p>
          <a:p>
            <a:pPr>
              <a:lnSpc>
                <a:spcPct val="105000"/>
              </a:lnSpc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binascii.unhexlify("fa63f2b4c85af6bed3")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"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some message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".encode("utf8")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print(binascii.hexlify(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hmac_sha256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C0899-F1CC-4171-9B24-1E293E3A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2" y="4839928"/>
            <a:ext cx="10606200" cy="15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and Key Derivation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44018" y="2453973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19626</TotalTime>
  <Words>247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SoftUni 16x9</vt:lpstr>
      <vt:lpstr>HMAC and Key Derivation</vt:lpstr>
      <vt:lpstr>Message Authentication Code (MAC)</vt:lpstr>
      <vt:lpstr>HMAC and Key Derivation</vt:lpstr>
      <vt:lpstr>HMAC</vt:lpstr>
      <vt:lpstr>HMAC Calculation in Python – Example</vt:lpstr>
      <vt:lpstr>HMAC and Key Derivation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941</cp:revision>
  <dcterms:created xsi:type="dcterms:W3CDTF">2014-01-02T17:00:34Z</dcterms:created>
  <dcterms:modified xsi:type="dcterms:W3CDTF">2018-08-22T15:16:56Z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