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508" r:id="rId3"/>
    <p:sldId id="500" r:id="rId4"/>
    <p:sldId id="501" r:id="rId5"/>
    <p:sldId id="472" r:id="rId6"/>
    <p:sldId id="470" r:id="rId7"/>
    <p:sldId id="27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29B60"/>
    <a:srgbClr val="B68A0E"/>
    <a:srgbClr val="FFF0D9"/>
    <a:srgbClr val="F0F5FA"/>
    <a:srgbClr val="1A8AFA"/>
    <a:srgbClr val="0097CC"/>
    <a:srgbClr val="FDFFFF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9" autoAdjust="0"/>
    <p:restoredTop sz="95161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27-Aug-18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27-Aug-18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etf.org/rfc/rfc2898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securitysite.com/encryption/PBKDF2z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4AA381-52B5-444F-BEDF-D93CA384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76800"/>
            <a:ext cx="10363200" cy="820600"/>
          </a:xfrm>
        </p:spPr>
        <p:txBody>
          <a:bodyPr/>
          <a:lstStyle/>
          <a:p>
            <a:r>
              <a:rPr lang="en-US" dirty="0"/>
              <a:t>Key-Derivation Functions (KFD)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E8209-FC2F-4264-933C-832014646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Securely Deriving Key from a Password</a:t>
            </a:r>
          </a:p>
        </p:txBody>
      </p:sp>
      <p:pic>
        <p:nvPicPr>
          <p:cNvPr id="1026" name="Picture 2" descr="Ð ÐµÐ·ÑÐ»ÑÐ°Ñ Ñ Ð¸Ð·Ð¾Ð±ÑÐ°Ð¶ÐµÐ½Ð¸Ðµ Ð·Ð° password key">
            <a:extLst>
              <a:ext uri="{FF2B5EF4-FFF2-40B4-BE49-F238E27FC236}">
                <a16:creationId xmlns:a16="http://schemas.microsoft.com/office/drawing/2014/main" id="{C3937961-C5D8-49B4-A86B-D63994B1B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79" y="894507"/>
            <a:ext cx="6344668" cy="398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73600D-6462-4423-8E5B-314D501938E8}"/>
              </a:ext>
            </a:extLst>
          </p:cNvPr>
          <p:cNvSpPr txBox="1"/>
          <p:nvPr/>
        </p:nvSpPr>
        <p:spPr>
          <a:xfrm rot="20581291">
            <a:off x="2025781" y="1636032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PBKDF2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83CB1-B4DD-4C90-B2DC-A51FEE5FB85A}"/>
              </a:ext>
            </a:extLst>
          </p:cNvPr>
          <p:cNvSpPr txBox="1"/>
          <p:nvPr/>
        </p:nvSpPr>
        <p:spPr>
          <a:xfrm rot="1006257">
            <a:off x="8430497" y="1434348"/>
            <a:ext cx="1159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Scrypt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38EF2-E55E-464C-9180-DC5F797C7FF6}"/>
              </a:ext>
            </a:extLst>
          </p:cNvPr>
          <p:cNvSpPr txBox="1"/>
          <p:nvPr/>
        </p:nvSpPr>
        <p:spPr>
          <a:xfrm rot="20739272">
            <a:off x="8989864" y="3167390"/>
            <a:ext cx="1191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Bcrypt</a:t>
            </a: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F79F-6717-4F76-8609-261C38F01A04}"/>
              </a:ext>
            </a:extLst>
          </p:cNvPr>
          <p:cNvSpPr txBox="1"/>
          <p:nvPr/>
        </p:nvSpPr>
        <p:spPr>
          <a:xfrm rot="347674">
            <a:off x="1784592" y="3351964"/>
            <a:ext cx="1299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Argon2</a:t>
            </a:r>
          </a:p>
        </p:txBody>
      </p:sp>
    </p:spTree>
    <p:extLst>
      <p:ext uri="{BB962C8B-B14F-4D97-AF65-F5344CB8AC3E}">
        <p14:creationId xmlns:p14="http://schemas.microsoft.com/office/powerpoint/2010/main" val="42144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4FC8FD-290C-4F06-8B23-A07F8C76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0D0D-54E2-4AF1-9927-253DEF440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Encryption often uses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passwords</a:t>
            </a:r>
            <a:r>
              <a:rPr lang="en-US" dirty="0"/>
              <a:t> instead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binary keys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key-derivation function </a:t>
            </a:r>
            <a:r>
              <a:rPr lang="en-US" dirty="0"/>
              <a:t>(</a:t>
            </a:r>
            <a:r>
              <a:rPr lang="en-US" noProof="1"/>
              <a:t>password </a:t>
            </a:r>
            <a:r>
              <a:rPr lang="en-US" noProof="1">
                <a:sym typeface="Wingdings" panose="05000000000000000000" pitchFamily="2" charset="2"/>
              </a:rPr>
              <a:t> key</a:t>
            </a:r>
            <a:r>
              <a:rPr lang="en-US" dirty="0">
                <a:sym typeface="Wingdings" panose="05000000000000000000" pitchFamily="2" charset="2"/>
              </a:rPr>
              <a:t>) is needed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SHA-256(password)</a:t>
            </a:r>
            <a:r>
              <a:rPr lang="en-US" dirty="0">
                <a:sym typeface="Wingdings" panose="05000000000000000000" pitchFamily="2" charset="2"/>
              </a:rPr>
              <a:t> as key-derivation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insecure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Brute-force / dictionary / rainbow attacks may reverse the hash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PBKDF2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Bcrypt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Scrypt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Argon2</a:t>
            </a:r>
            <a:r>
              <a:rPr lang="en-US" dirty="0">
                <a:sym typeface="Wingdings" panose="05000000000000000000" pitchFamily="2" charset="2"/>
              </a:rPr>
              <a:t> are significantly stronger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Secure key-derivation functions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salt</a:t>
            </a:r>
            <a:r>
              <a:rPr lang="en-US" dirty="0">
                <a:sym typeface="Wingdings" panose="05000000000000000000" pitchFamily="2" charset="2"/>
              </a:rPr>
              <a:t> + many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iterations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takes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CPU time</a:t>
            </a:r>
            <a:r>
              <a:rPr lang="en-US" dirty="0">
                <a:sym typeface="Wingdings" panose="05000000000000000000" pitchFamily="2" charset="2"/>
              </a:rPr>
              <a:t> to derive the key (e.g. 0.2 sec) +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memory</a:t>
            </a:r>
            <a:r>
              <a:rPr lang="en-US" dirty="0">
                <a:sym typeface="Wingdings" panose="05000000000000000000" pitchFamily="2" charset="2"/>
              </a:rPr>
              <a:t> (RAM)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Cracking passwords will be slow (e.g. 5-10 attempts / second)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3F4F9-EE72-4478-90FB-50D2C804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Encryption Key from Password</a:t>
            </a:r>
          </a:p>
        </p:txBody>
      </p:sp>
    </p:spTree>
    <p:extLst>
      <p:ext uri="{BB962C8B-B14F-4D97-AF65-F5344CB8AC3E}">
        <p14:creationId xmlns:p14="http://schemas.microsoft.com/office/powerpoint/2010/main" val="34368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BA546-8427-4DEE-9248-9CA58369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30CD-2C03-4E26-AB29-8061C7D9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PBKDF2</a:t>
            </a:r>
            <a:r>
              <a:rPr lang="en-US" dirty="0"/>
              <a:t> is a simple cryptographic key-derivation function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Based on iteratively deriving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HMAC</a:t>
            </a:r>
            <a:r>
              <a:rPr lang="en-US" dirty="0">
                <a:sym typeface="Wingdings" panose="05000000000000000000" pitchFamily="2" charset="2"/>
              </a:rPr>
              <a:t> many times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Described in RFC 2898 (PKCS #5) –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http://ietf.org/rfc/rfc2898.txt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Input data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PBKDF2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password</a:t>
            </a:r>
            <a:r>
              <a:rPr lang="en-US" dirty="0"/>
              <a:t> – array of bytes / string, e.g.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p@$$w0rD~3</a:t>
            </a:r>
            <a:r>
              <a:rPr lang="en-US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salt</a:t>
            </a:r>
            <a:r>
              <a:rPr lang="en-US" dirty="0"/>
              <a:t> – securely-generated random bytes, e.g.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dfc66e9c5…1b63</a:t>
            </a:r>
            <a:r>
              <a:rPr lang="en-US" dirty="0"/>
              <a:t>"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iterations count</a:t>
            </a:r>
            <a:r>
              <a:rPr lang="en-US" dirty="0"/>
              <a:t>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  <a:r>
              <a:rPr lang="en-US" dirty="0"/>
              <a:t> iterations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hash-function</a:t>
            </a:r>
            <a:r>
              <a:rPr lang="en-US" dirty="0"/>
              <a:t> for HMAC,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SHA256</a:t>
            </a:r>
          </a:p>
          <a:p>
            <a:pPr lvl="1"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derived-key-len</a:t>
            </a:r>
            <a:r>
              <a:rPr lang="en-US" dirty="0"/>
              <a:t> for the output,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en-US" dirty="0"/>
              <a:t> bits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694E3B-41D4-408C-B573-B7FCE249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Derivation Functions: PBKDF2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43C2D0-9E14-4F09-A866-89F61BF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712" y="2176566"/>
            <a:ext cx="4000500" cy="1568497"/>
          </a:xfrm>
        </p:spPr>
        <p:txBody>
          <a:bodyPr/>
          <a:lstStyle/>
          <a:p>
            <a:r>
              <a:rPr lang="en-US" dirty="0"/>
              <a:t>PBKDF2 Key Derivation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14BD6C-468E-4C5C-8528-3ACE1010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2712" y="3852966"/>
            <a:ext cx="4000500" cy="71903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3F6B04-A400-4F8A-9171-1E53DDA6B082}"/>
              </a:ext>
            </a:extLst>
          </p:cNvPr>
          <p:cNvSpPr/>
          <p:nvPr/>
        </p:nvSpPr>
        <p:spPr>
          <a:xfrm>
            <a:off x="792761" y="5791200"/>
            <a:ext cx="107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https://asecuritysite.com/encryption/PBKDF2z</a:t>
            </a:r>
            <a:r>
              <a:rPr lang="en-US" sz="32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6F7831-AA42-4F48-860A-3EB5FDBD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127683"/>
            <a:ext cx="6823364" cy="4340799"/>
          </a:xfrm>
          <a:prstGeom prst="roundRect">
            <a:avLst>
              <a:gd name="adj" fmla="val 585"/>
            </a:avLst>
          </a:prstGeom>
        </p:spPr>
      </p:pic>
    </p:spTree>
    <p:extLst>
      <p:ext uri="{BB962C8B-B14F-4D97-AF65-F5344CB8AC3E}">
        <p14:creationId xmlns:p14="http://schemas.microsoft.com/office/powerpoint/2010/main" val="224985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CBADD-3206-4101-8376-EE5D74544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C4D91-18E5-427F-8F70-71CDC0C2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PBKDF2 Key Derivation</a:t>
            </a:r>
            <a:r>
              <a:rPr lang="en-US" dirty="0"/>
              <a:t> in Python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D95C4-3D04-44DB-8511-22DD2956A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12" y="1104088"/>
            <a:ext cx="10758600" cy="30654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os, binascii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backports.pbkdf2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pbkdf2_hmac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salt = os.urandom(32)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passwd 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p@$$w0rD~3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".encode("utf8")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pbkdf2_hmac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sha256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passwd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salt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500000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print("Derived key:", binascii.hexlify(key))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9FDF7C-4CD9-47FE-85BC-EB5E15CE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7" y="4495800"/>
            <a:ext cx="10073409" cy="20055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D9C4BD-256A-4489-94F8-D07F9176A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1104088"/>
            <a:ext cx="5105400" cy="4801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backports.pbkdf2</a:t>
            </a:r>
          </a:p>
        </p:txBody>
      </p:sp>
    </p:spTree>
    <p:extLst>
      <p:ext uri="{BB962C8B-B14F-4D97-AF65-F5344CB8AC3E}">
        <p14:creationId xmlns:p14="http://schemas.microsoft.com/office/powerpoint/2010/main" val="84323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Key-Derivation Functions (KFD)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513012" y="1600200"/>
            <a:ext cx="70104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052706" y="2391384"/>
            <a:ext cx="3632506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Try the Code!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19654</TotalTime>
  <Words>316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SoftUni 16x9</vt:lpstr>
      <vt:lpstr>Key-Derivation Functions (KFD)</vt:lpstr>
      <vt:lpstr>Deriving Encryption Key from Password</vt:lpstr>
      <vt:lpstr>Key Derivation Functions: PBKDF2</vt:lpstr>
      <vt:lpstr>PBKDF2 Key Derivation</vt:lpstr>
      <vt:lpstr>PBKDF2 Key Derivation in Python – Example</vt:lpstr>
      <vt:lpstr>Key-Derivation Functions (KFD)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Cryptography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953</cp:revision>
  <dcterms:created xsi:type="dcterms:W3CDTF">2014-01-02T17:00:34Z</dcterms:created>
  <dcterms:modified xsi:type="dcterms:W3CDTF">2018-08-27T13:03:48Z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